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Karl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" name="Jack Michael Swigget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Karla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Karla-italic.fntdata"/><Relationship Id="rId14" Type="http://schemas.openxmlformats.org/officeDocument/2006/relationships/slide" Target="slides/slide9.xml"/><Relationship Id="rId36" Type="http://schemas.openxmlformats.org/officeDocument/2006/relationships/font" Target="fonts/Karl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Karla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6-11-03T02:15:51.678">
    <p:pos x="6000" y="0"/>
    <p:text>@serenaw@stanford.edu @conniel@stanford.edu If you edit these slides be aware that they have a lot of animations in them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 dt="2016-11-03T02:16:43.651">
    <p:pos x="6000" y="0"/>
    <p:text>@serenaw@stanford.edu @conniel@stanford.edu If you have any pros/cons to add, or want to change these, please go ahead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b="1" sz="5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3" name="Shape 13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b="1"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" name="Shape 17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295500" y="1152475"/>
            <a:ext cx="85530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5"/>
              </a:buClr>
              <a:buSzPct val="100000"/>
              <a:defRPr b="1" sz="4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7" name="Shape 37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5"/>
              </a:buClr>
              <a:buSzPct val="100000"/>
              <a:buFont typeface="Karla"/>
              <a:buNone/>
              <a:defRPr b="1" sz="34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95500" y="1152475"/>
            <a:ext cx="8553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Karla"/>
              <a:defRPr sz="24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0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Relationship Id="rId5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25.jpg"/><Relationship Id="rId5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Relationship Id="rId5" Type="http://schemas.openxmlformats.org/officeDocument/2006/relationships/image" Target="../media/image24.jpg"/><Relationship Id="rId6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32.jpg"/><Relationship Id="rId5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31.jpg"/><Relationship Id="rId5" Type="http://schemas.openxmlformats.org/officeDocument/2006/relationships/image" Target="../media/image30.jpg"/><Relationship Id="rId6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4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04.png"/><Relationship Id="rId5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Medium-fi Prototype</a:t>
            </a:r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400"/>
              <a:t>Connie Li  ●  Serena Wong  ●  Jack Swiggett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/>
              <a:t>CS 147, Fall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85250" y="587875"/>
            <a:ext cx="39927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Additional task: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85250" y="1761300"/>
            <a:ext cx="3992700" cy="1620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en"/>
              <a:t>Figure out what challenges you have recently completed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4285" r="8264" t="0"/>
          <a:stretch/>
        </p:blipFill>
        <p:spPr>
          <a:xfrm>
            <a:off x="4679250" y="957350"/>
            <a:ext cx="4111050" cy="352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Revised Interface: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Design Changes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2111100" y="-96000"/>
            <a:ext cx="4921800" cy="1462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replaced the navigation bar with an expanding menu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03100" y="140250"/>
            <a:ext cx="828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5000">
                <a:solidFill>
                  <a:srgbClr val="0097A7"/>
                </a:solidFill>
              </a:rPr>
              <a:t>1.</a:t>
            </a:r>
          </a:p>
        </p:txBody>
      </p:sp>
      <p:pic>
        <p:nvPicPr>
          <p:cNvPr descr="IMG_1360.JPG" id="138" name="Shape 138"/>
          <p:cNvPicPr preferRelativeResize="0"/>
          <p:nvPr/>
        </p:nvPicPr>
        <p:blipFill rotWithShape="1">
          <a:blip r:embed="rId3">
            <a:alphaModFix/>
          </a:blip>
          <a:srcRect b="15755" l="3440" r="4816" t="9113"/>
          <a:stretch/>
        </p:blipFill>
        <p:spPr>
          <a:xfrm rot="-5400000">
            <a:off x="-342813" y="2103537"/>
            <a:ext cx="3543050" cy="2176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139" name="Shape 139"/>
          <p:cNvPicPr preferRelativeResize="0"/>
          <p:nvPr/>
        </p:nvPicPr>
        <p:blipFill rotWithShape="1">
          <a:blip r:embed="rId4">
            <a:alphaModFix/>
          </a:blip>
          <a:srcRect b="5462" l="11923" r="15237" t="7132"/>
          <a:stretch/>
        </p:blipFill>
        <p:spPr>
          <a:xfrm>
            <a:off x="2928154" y="1420074"/>
            <a:ext cx="2214420" cy="3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2543629" y="3048000"/>
            <a:ext cx="370200" cy="322200"/>
          </a:xfrm>
          <a:prstGeom prst="rightArrow">
            <a:avLst>
              <a:gd fmla="val 50000" name="adj1"/>
              <a:gd fmla="val 70873" name="adj2"/>
            </a:avLst>
          </a:prstGeom>
          <a:solidFill>
            <a:srgbClr val="FFA18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201400" y="4480350"/>
            <a:ext cx="2484000" cy="617700"/>
          </a:xfrm>
          <a:prstGeom prst="flowChartSummingJunction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5385325" y="1383025"/>
            <a:ext cx="36918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" sz="2400">
                <a:latin typeface="Karla"/>
                <a:ea typeface="Karla"/>
                <a:cs typeface="Karla"/>
                <a:sym typeface="Karla"/>
              </a:rPr>
              <a:t>Rationale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Navigation icons were confusing and unintuitive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Reduces clutter in the UI</a:t>
            </a:r>
          </a:p>
          <a:p>
            <a:pPr indent="-381000" lvl="0" marL="45720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Provides an easy way to add new features over 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2104950" y="-96000"/>
            <a:ext cx="4934100" cy="1462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combined the discover map and the feed map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103100" y="140250"/>
            <a:ext cx="828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rgbClr val="0097A7"/>
                </a:solidFill>
              </a:rPr>
              <a:t>2</a:t>
            </a:r>
            <a:r>
              <a:rPr b="1" lang="en" sz="5000">
                <a:solidFill>
                  <a:srgbClr val="0097A7"/>
                </a:solidFill>
              </a:rPr>
              <a:t>.</a:t>
            </a:r>
          </a:p>
        </p:txBody>
      </p:sp>
      <p:pic>
        <p:nvPicPr>
          <p:cNvPr descr="IMG_1360.JPG" id="149" name="Shape 149"/>
          <p:cNvPicPr preferRelativeResize="0"/>
          <p:nvPr/>
        </p:nvPicPr>
        <p:blipFill rotWithShape="1">
          <a:blip r:embed="rId3">
            <a:alphaModFix/>
          </a:blip>
          <a:srcRect b="15755" l="3440" r="4816" t="9113"/>
          <a:stretch/>
        </p:blipFill>
        <p:spPr>
          <a:xfrm rot="-5400000">
            <a:off x="-32000" y="1499499"/>
            <a:ext cx="1931827" cy="118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370.JPG" id="150" name="Shape 150"/>
          <p:cNvPicPr preferRelativeResize="0"/>
          <p:nvPr/>
        </p:nvPicPr>
        <p:blipFill rotWithShape="1">
          <a:blip r:embed="rId4">
            <a:alphaModFix/>
          </a:blip>
          <a:srcRect b="13231" l="4461" r="3921" t="11546"/>
          <a:stretch/>
        </p:blipFill>
        <p:spPr>
          <a:xfrm rot="5400000">
            <a:off x="-28412" y="3503462"/>
            <a:ext cx="1925524" cy="1185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2.jpeg" id="151" name="Shape 151"/>
          <p:cNvPicPr preferRelativeResize="0"/>
          <p:nvPr/>
        </p:nvPicPr>
        <p:blipFill rotWithShape="1">
          <a:blip r:embed="rId5">
            <a:alphaModFix/>
          </a:blip>
          <a:srcRect b="9042" l="18972" r="11630" t="11149"/>
          <a:stretch/>
        </p:blipFill>
        <p:spPr>
          <a:xfrm>
            <a:off x="2221349" y="1422975"/>
            <a:ext cx="2308780" cy="354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 rot="1483277">
            <a:off x="1562658" y="2112112"/>
            <a:ext cx="646334" cy="322025"/>
          </a:xfrm>
          <a:prstGeom prst="rightArrow">
            <a:avLst>
              <a:gd fmla="val 50000" name="adj1"/>
              <a:gd fmla="val 70873" name="adj2"/>
            </a:avLst>
          </a:prstGeom>
          <a:solidFill>
            <a:srgbClr val="FFA18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 rot="-1455411">
            <a:off x="1562704" y="3585034"/>
            <a:ext cx="646256" cy="322122"/>
          </a:xfrm>
          <a:prstGeom prst="rightArrow">
            <a:avLst>
              <a:gd fmla="val 50000" name="adj1"/>
              <a:gd fmla="val 70873" name="adj2"/>
            </a:avLst>
          </a:prstGeom>
          <a:solidFill>
            <a:srgbClr val="FFA18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4712975" y="1383025"/>
            <a:ext cx="43641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" sz="2400">
                <a:latin typeface="Karla"/>
                <a:ea typeface="Karla"/>
                <a:cs typeface="Karla"/>
                <a:sym typeface="Karla"/>
              </a:rPr>
              <a:t>Rationale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Difference between the two maps was unintuitive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Testers wanted to see challenges their friends had completed while looking for new challenges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Feed is separate and easier to understand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1932000" y="-96000"/>
            <a:ext cx="5280000" cy="1462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added tips to each of the challenges to guide our users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103100" y="140250"/>
            <a:ext cx="828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rgbClr val="0097A7"/>
                </a:solidFill>
              </a:rPr>
              <a:t>3</a:t>
            </a:r>
            <a:r>
              <a:rPr b="1" lang="en" sz="5000">
                <a:solidFill>
                  <a:srgbClr val="0097A7"/>
                </a:solidFill>
              </a:rPr>
              <a:t>.</a:t>
            </a:r>
          </a:p>
        </p:txBody>
      </p:sp>
      <p:pic>
        <p:nvPicPr>
          <p:cNvPr descr="IMG_1361.JPG" id="161" name="Shape 161"/>
          <p:cNvPicPr preferRelativeResize="0"/>
          <p:nvPr/>
        </p:nvPicPr>
        <p:blipFill rotWithShape="1">
          <a:blip r:embed="rId3">
            <a:alphaModFix/>
          </a:blip>
          <a:srcRect b="19325" l="2730" r="2474" t="5712"/>
          <a:stretch/>
        </p:blipFill>
        <p:spPr>
          <a:xfrm rot="-5400000">
            <a:off x="-375288" y="2143261"/>
            <a:ext cx="3540172" cy="209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1.jpeg" id="162" name="Shape 162"/>
          <p:cNvPicPr preferRelativeResize="0"/>
          <p:nvPr/>
        </p:nvPicPr>
        <p:blipFill rotWithShape="1">
          <a:blip r:embed="rId4">
            <a:alphaModFix/>
          </a:blip>
          <a:srcRect b="5760" l="18156" r="9100" t="12533"/>
          <a:stretch/>
        </p:blipFill>
        <p:spPr>
          <a:xfrm>
            <a:off x="2900054" y="1422975"/>
            <a:ext cx="2363873" cy="354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2489920" y="3048000"/>
            <a:ext cx="370200" cy="322200"/>
          </a:xfrm>
          <a:prstGeom prst="rightArrow">
            <a:avLst>
              <a:gd fmla="val 50000" name="adj1"/>
              <a:gd fmla="val 70873" name="adj2"/>
            </a:avLst>
          </a:prstGeom>
          <a:solidFill>
            <a:srgbClr val="FFA18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5385325" y="1383025"/>
            <a:ext cx="36918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" sz="2400">
                <a:latin typeface="Karla"/>
                <a:ea typeface="Karla"/>
                <a:cs typeface="Karla"/>
                <a:sym typeface="Karla"/>
              </a:rPr>
              <a:t>Rationale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Testers wanted guidance on how to approach strangers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Allows us to clarify challenges and address common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Revised Interface: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 Flows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Startup screens…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24" y="1058000"/>
            <a:ext cx="2141375" cy="380880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99" y="1058025"/>
            <a:ext cx="2141375" cy="3808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324" y="1057974"/>
            <a:ext cx="2141375" cy="380887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2" name="Shape 182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Pick a solo challenge and complete it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712" y="1057971"/>
            <a:ext cx="2141375" cy="38088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910" y="1057971"/>
            <a:ext cx="2141375" cy="38088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5" name="Shape 185"/>
          <p:cNvSpPr/>
          <p:nvPr/>
        </p:nvSpPr>
        <p:spPr>
          <a:xfrm>
            <a:off x="1705400" y="3315325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2212300" y="3359425"/>
            <a:ext cx="36897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958850" y="2799225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465750" y="2843325"/>
            <a:ext cx="10356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374150" y="1478175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490725" y="2799225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749" y="1057971"/>
            <a:ext cx="2141375" cy="38088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323" y="1057978"/>
            <a:ext cx="2141375" cy="38088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899" y="1057977"/>
            <a:ext cx="2141375" cy="38088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8" name="Shape 198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Pick a solo challenge and complete it</a:t>
            </a:r>
          </a:p>
        </p:txBody>
      </p:sp>
      <p:sp>
        <p:nvSpPr>
          <p:cNvPr id="199" name="Shape 199"/>
          <p:cNvSpPr/>
          <p:nvPr/>
        </p:nvSpPr>
        <p:spPr>
          <a:xfrm>
            <a:off x="1986143" y="3890681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465749" y="3934775"/>
            <a:ext cx="10356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4397650" y="3890681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877275" y="3934775"/>
            <a:ext cx="10245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Pick a group challenge and complete it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712" y="1057971"/>
            <a:ext cx="2141375" cy="38088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312" y="1057975"/>
            <a:ext cx="2141375" cy="38088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901" y="1058000"/>
            <a:ext cx="2141375" cy="380881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1" name="Shape 211"/>
          <p:cNvSpPr/>
          <p:nvPr/>
        </p:nvSpPr>
        <p:spPr>
          <a:xfrm>
            <a:off x="2531893" y="2343456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011503" y="2387550"/>
            <a:ext cx="4899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673193" y="1786406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152798" y="1830500"/>
            <a:ext cx="7491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7232997" y="3614602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rgbClr val="FFA18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Pelican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explore your new home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01" y="1057958"/>
            <a:ext cx="2141400" cy="380886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211" y="1057978"/>
            <a:ext cx="2141400" cy="380883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5401" y="1057958"/>
            <a:ext cx="2141400" cy="380886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23" name="Shape 2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3598" y="1057950"/>
            <a:ext cx="2141400" cy="3808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24" name="Shape 224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Pick a group challenge and complete it</a:t>
            </a:r>
          </a:p>
        </p:txBody>
      </p:sp>
      <p:sp>
        <p:nvSpPr>
          <p:cNvPr id="225" name="Shape 225"/>
          <p:cNvSpPr/>
          <p:nvPr/>
        </p:nvSpPr>
        <p:spPr>
          <a:xfrm>
            <a:off x="1003847" y="4157988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483442" y="4202081"/>
            <a:ext cx="8937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252097" y="4130702"/>
            <a:ext cx="395699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3731692" y="4174795"/>
            <a:ext cx="8937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5500297" y="3600952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979892" y="3645045"/>
            <a:ext cx="893699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Check the leaderboard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712" y="1057971"/>
            <a:ext cx="2141375" cy="38088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315" y="1057990"/>
            <a:ext cx="2141375" cy="38088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922" y="1057977"/>
            <a:ext cx="2141375" cy="38088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9" name="Shape 239"/>
          <p:cNvSpPr/>
          <p:nvPr/>
        </p:nvSpPr>
        <p:spPr>
          <a:xfrm>
            <a:off x="1032516" y="992763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512086" y="1036850"/>
            <a:ext cx="19893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814014" y="3532738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5293581" y="3576825"/>
            <a:ext cx="6084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Figure out what challenges you have recently completed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17" y="1057971"/>
            <a:ext cx="2141375" cy="38088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050" y="1057994"/>
            <a:ext cx="2141375" cy="380880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6582" y="1057990"/>
            <a:ext cx="2141375" cy="38088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7107" y="1058002"/>
            <a:ext cx="2141375" cy="38088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2" name="Shape 252"/>
          <p:cNvSpPr/>
          <p:nvPr/>
        </p:nvSpPr>
        <p:spPr>
          <a:xfrm>
            <a:off x="43656" y="1017033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523225" y="1061125"/>
            <a:ext cx="18528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879711" y="2652249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359279" y="2696350"/>
            <a:ext cx="2673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6144500" y="1319533"/>
            <a:ext cx="395700" cy="4566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6624069" y="1363625"/>
            <a:ext cx="267300" cy="3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Prototyping Tools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rgbClr val="0097A7"/>
                </a:solidFill>
              </a:rPr>
              <a:t>Google Slides</a:t>
            </a:r>
            <a:r>
              <a:rPr b="0" lang="en" sz="2400">
                <a:solidFill>
                  <a:schemeClr val="dk1"/>
                </a:solidFill>
              </a:rPr>
              <a:t> to create images for the app screens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295500" y="1152475"/>
            <a:ext cx="8553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Easy to create simple graphics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Easy to work collaboratively in real time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Can set slides to be the right screen size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Difficult to create complex graphics or charts</a:t>
            </a:r>
          </a:p>
          <a:p>
            <a:pPr indent="-228600" lvl="1" marL="1371600">
              <a:spcBef>
                <a:spcPts val="0"/>
              </a:spcBef>
              <a:spcAft>
                <a:spcPts val="0"/>
              </a:spcAft>
            </a:pPr>
            <a:r>
              <a:rPr lang="en"/>
              <a:t>Need to export slides one at a time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/>
              <a:t>Marvel</a:t>
            </a:r>
            <a:r>
              <a:rPr b="0" lang="en" sz="2400">
                <a:solidFill>
                  <a:schemeClr val="dk1"/>
                </a:solidFill>
              </a:rPr>
              <a:t> to create the interactive prototype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295500" y="1152475"/>
            <a:ext cx="8553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Easy to import images and create simple interactions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Easy to embed in our website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</a:t>
            </a:r>
          </a:p>
          <a:p>
            <a:pPr indent="-228600" lvl="1" marL="1371600" rtl="0">
              <a:spcBef>
                <a:spcPts val="0"/>
              </a:spcBef>
              <a:spcAft>
                <a:spcPts val="0"/>
              </a:spcAft>
            </a:pPr>
            <a:r>
              <a:rPr lang="en"/>
              <a:t>Unable to implement complex logic like earning points or navigating in the map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Limitations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left out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295500" y="986400"/>
            <a:ext cx="8553000" cy="63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Challenge verification to prevent cheating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295500" y="2732811"/>
            <a:ext cx="8553000" cy="63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Tutorial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197300" y="1430700"/>
            <a:ext cx="75804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Karla"/>
              <a:buChar char="➔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Couldn't find a simple way to do this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Karla"/>
              <a:buChar char="➔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Since users will mostly compete with themselves or friends, they are likely to be honest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197300" y="3219536"/>
            <a:ext cx="75804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Karla"/>
              <a:buChar char="➔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Didn’t want to display tutorial every time someone launched the app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Karla"/>
              <a:buChar char="➔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Changing tutorial to as-needed basis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Hard-coded features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295500" y="1152475"/>
            <a:ext cx="8553000" cy="18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Feed of recently completed challenges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Points and graph of progress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Leaderboard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Current location on the map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197300" y="3116575"/>
            <a:ext cx="7580400" cy="18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Karla"/>
              <a:buChar char="➔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Implementing these would require a database or reading information from the Internet, which we could not do in Marvel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11708" y="2873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Value Proposition: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311700" y="23769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600"/>
              <a:t>Confidence and familiarity in a new environment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295500" y="1152475"/>
            <a:ext cx="4774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3000"/>
              </a:spcAft>
            </a:pPr>
            <a:r>
              <a:rPr lang="en"/>
              <a:t>Newcomers to a country are uncomfortable getting out of their comfort zone and interacting with strangers.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They also find it hard to meet new people and establish lasting social connections.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25050" l="0" r="0" t="14340"/>
          <a:stretch/>
        </p:blipFill>
        <p:spPr>
          <a:xfrm>
            <a:off x="5140050" y="1252349"/>
            <a:ext cx="3434475" cy="15611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0" l="7029" r="7037" t="0"/>
          <a:stretch/>
        </p:blipFill>
        <p:spPr>
          <a:xfrm>
            <a:off x="5140039" y="3007725"/>
            <a:ext cx="3434475" cy="15611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95500" y="359275"/>
            <a:ext cx="85530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solution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95500" y="1152475"/>
            <a:ext cx="4848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3000"/>
              </a:spcAft>
            </a:pPr>
            <a:r>
              <a:rPr lang="en"/>
              <a:t>Newcomers get used to interacting with locals in their new environment by completing challenges.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Group challenges allow fellow newcomers to meet and form lasting friendships.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016" y="1011974"/>
            <a:ext cx="3234584" cy="16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2325" y="2942968"/>
            <a:ext cx="2743699" cy="18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85250" y="584250"/>
            <a:ext cx="39927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Complex task: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85250" y="1148850"/>
            <a:ext cx="3992700" cy="109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Become more comfortable approaching strangers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85250" y="3463650"/>
            <a:ext cx="3992700" cy="109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Pick a solo challenge and complete it</a:t>
            </a:r>
          </a:p>
        </p:txBody>
      </p:sp>
      <p:sp>
        <p:nvSpPr>
          <p:cNvPr id="100" name="Shape 100"/>
          <p:cNvSpPr/>
          <p:nvPr/>
        </p:nvSpPr>
        <p:spPr>
          <a:xfrm>
            <a:off x="1999050" y="2273700"/>
            <a:ext cx="965100" cy="116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3035" r="11945" t="0"/>
          <a:stretch/>
        </p:blipFill>
        <p:spPr>
          <a:xfrm>
            <a:off x="4776975" y="957350"/>
            <a:ext cx="3992699" cy="35257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85250" y="587875"/>
            <a:ext cx="39927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Medium task: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43100" y="1152475"/>
            <a:ext cx="4677000" cy="109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Find other newcomers and complete challenges with them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85250" y="3467275"/>
            <a:ext cx="3992700" cy="109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Pick a group challenge and complete it</a:t>
            </a:r>
          </a:p>
        </p:txBody>
      </p:sp>
      <p:sp>
        <p:nvSpPr>
          <p:cNvPr id="109" name="Shape 109"/>
          <p:cNvSpPr/>
          <p:nvPr/>
        </p:nvSpPr>
        <p:spPr>
          <a:xfrm>
            <a:off x="1999050" y="2277325"/>
            <a:ext cx="965100" cy="116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18220" t="0"/>
          <a:stretch/>
        </p:blipFill>
        <p:spPr>
          <a:xfrm>
            <a:off x="4942373" y="965137"/>
            <a:ext cx="3827301" cy="351012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85250" y="587875"/>
            <a:ext cx="3992700" cy="69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Simple task: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85250" y="1152475"/>
            <a:ext cx="3992700" cy="109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Earn points and compete with friends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85250" y="3467275"/>
            <a:ext cx="3992700" cy="109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Check the leaderboard</a:t>
            </a:r>
          </a:p>
        </p:txBody>
      </p:sp>
      <p:sp>
        <p:nvSpPr>
          <p:cNvPr id="118" name="Shape 118"/>
          <p:cNvSpPr/>
          <p:nvPr/>
        </p:nvSpPr>
        <p:spPr>
          <a:xfrm>
            <a:off x="1999050" y="2277325"/>
            <a:ext cx="965100" cy="116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237" y="864912"/>
            <a:ext cx="3558174" cy="355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