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9" name="Shape 129"/>
        <p:cNvGrpSpPr/>
        <p:nvPr/>
      </p:nvGrpSpPr>
      <p:grpSpPr>
        <a:xfrm>
          <a:off x="0" y="0"/>
          <a:ext cx="0" cy="0"/>
          <a:chOff x="0" y="0"/>
          <a:chExt cx="0" cy="0"/>
        </a:xfrm>
      </p:grpSpPr>
      <p:sp>
        <p:nvSpPr>
          <p:cNvPr id="130" name="Shape 1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1" name="Shape 131"/>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28600" lvl="0" marL="457200" rtl="0">
              <a:spcBef>
                <a:spcPts val="0"/>
              </a:spcBef>
            </a:pPr>
            <a:r>
              <a:rPr lang="en"/>
              <a:t>Spent an hour or two Wednesday afternoon discussing our interviews.  </a:t>
            </a:r>
          </a:p>
          <a:p>
            <a:pPr indent="-228600" lvl="0" marL="457200">
              <a:spcBef>
                <a:spcPts val="0"/>
              </a:spcBef>
            </a:pPr>
            <a:r>
              <a:rPr lang="en"/>
              <a:t>We made mini empathy maps for each person we interviewed, but we tried to let our conversation about our work so far develop naturally.  We threw crazy ideas out (some involving lots of VR) and tried to see if bouncing ideas off of each other would help us recognize some of the common needs we found.</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2" name="Shape 1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0" name="Shape 150"/>
        <p:cNvGrpSpPr/>
        <p:nvPr/>
      </p:nvGrpSpPr>
      <p:grpSpPr>
        <a:xfrm>
          <a:off x="0" y="0"/>
          <a:ext cx="0" cy="0"/>
          <a:chOff x="0" y="0"/>
          <a:chExt cx="0" cy="0"/>
        </a:xfrm>
      </p:grpSpPr>
      <p:sp>
        <p:nvSpPr>
          <p:cNvPr id="151" name="Shape 1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2" name="Shape 1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7" name="Shape 157"/>
        <p:cNvGrpSpPr/>
        <p:nvPr/>
      </p:nvGrpSpPr>
      <p:grpSpPr>
        <a:xfrm>
          <a:off x="0" y="0"/>
          <a:ext cx="0" cy="0"/>
          <a:chOff x="0" y="0"/>
          <a:chExt cx="0" cy="0"/>
        </a:xfrm>
      </p:grpSpPr>
      <p:sp>
        <p:nvSpPr>
          <p:cNvPr id="158" name="Shape 1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9" name="Shape 15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 name="Shape 56"/>
        <p:cNvGrpSpPr/>
        <p:nvPr/>
      </p:nvGrpSpPr>
      <p:grpSpPr>
        <a:xfrm>
          <a:off x="0" y="0"/>
          <a:ext cx="0" cy="0"/>
          <a:chOff x="0" y="0"/>
          <a:chExt cx="0" cy="0"/>
        </a:xfrm>
      </p:grpSpPr>
      <p:sp>
        <p:nvSpPr>
          <p:cNvPr id="57" name="Shape 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 name="Shape 58"/>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28600" lvl="0" marL="457200" rtl="0">
              <a:spcBef>
                <a:spcPts val="0"/>
              </a:spcBef>
            </a:pPr>
            <a:r>
              <a:rPr lang="en"/>
              <a:t>Basically just combined all of our individual brainstorms of who we wanted to talk to into a single list in a Google Doc</a:t>
            </a:r>
          </a:p>
          <a:p>
            <a:pPr indent="-228600" lvl="0" marL="457200" rtl="0">
              <a:spcBef>
                <a:spcPts val="0"/>
              </a:spcBef>
            </a:pPr>
            <a:r>
              <a:rPr lang="en"/>
              <a:t>Thought that throwing all of our interests out there and discussing them would be the most organic way to draw out our common interests. </a:t>
            </a:r>
          </a:p>
          <a:p>
            <a:pPr indent="-228600" lvl="0" marL="457200" rtl="0">
              <a:spcBef>
                <a:spcPts val="0"/>
              </a:spcBef>
            </a:pPr>
            <a:r>
              <a:rPr lang="en"/>
              <a:t>Before we started interviewing, we had a rough sense that we were all interested in chronic illnesses and learning more about how people with chronic illnesses deal with their treatment and lifestyle requirements on a day-to-day basis.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8" name="Shape 68"/>
        <p:cNvGrpSpPr/>
        <p:nvPr/>
      </p:nvGrpSpPr>
      <p:grpSpPr>
        <a:xfrm>
          <a:off x="0" y="0"/>
          <a:ext cx="0" cy="0"/>
          <a:chOff x="0" y="0"/>
          <a:chExt cx="0" cy="0"/>
        </a:xfrm>
      </p:grpSpPr>
      <p:sp>
        <p:nvSpPr>
          <p:cNvPr id="69" name="Shape 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 name="Shape 70"/>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28600" lvl="0" marL="457200" rtl="0">
              <a:spcBef>
                <a:spcPts val="0"/>
              </a:spcBef>
            </a:pPr>
            <a:r>
              <a:rPr lang="en"/>
              <a:t>Took the approach of reaching out to as many people as possible and hoping that they would say yes.</a:t>
            </a:r>
          </a:p>
          <a:p>
            <a:pPr indent="-228600" lvl="0" marL="457200">
              <a:spcBef>
                <a:spcPts val="0"/>
              </a:spcBef>
            </a:pPr>
            <a:r>
              <a:rPr lang="en"/>
              <a:t>Sent out lots of emails, made tons of phone calls, and visited a few places in person to ask if they would be interested in talking to us.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 name="Shape 75"/>
        <p:cNvGrpSpPr/>
        <p:nvPr/>
      </p:nvGrpSpPr>
      <p:grpSpPr>
        <a:xfrm>
          <a:off x="0" y="0"/>
          <a:ext cx="0" cy="0"/>
          <a:chOff x="0" y="0"/>
          <a:chExt cx="0" cy="0"/>
        </a:xfrm>
      </p:grpSpPr>
      <p:sp>
        <p:nvSpPr>
          <p:cNvPr id="76" name="Shape 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7" name="Shape 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8" name="Shape 88"/>
        <p:cNvGrpSpPr/>
        <p:nvPr/>
      </p:nvGrpSpPr>
      <p:grpSpPr>
        <a:xfrm>
          <a:off x="0" y="0"/>
          <a:ext cx="0" cy="0"/>
          <a:chOff x="0" y="0"/>
          <a:chExt cx="0" cy="0"/>
        </a:xfrm>
      </p:grpSpPr>
      <p:sp>
        <p:nvSpPr>
          <p:cNvPr id="89" name="Shape 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0" name="Shape 90"/>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28600" lvl="0" marL="457200" rtl="0">
              <a:spcBef>
                <a:spcPts val="0"/>
              </a:spcBef>
            </a:pPr>
            <a:r>
              <a:rPr lang="en"/>
              <a:t>Conducted most of our interviews Monday, Tuesday, and Wednesday this week.  </a:t>
            </a:r>
          </a:p>
          <a:p>
            <a:pPr indent="-228600" lvl="0" marL="457200" rtl="0">
              <a:spcBef>
                <a:spcPts val="0"/>
              </a:spcBef>
            </a:pPr>
            <a:r>
              <a:rPr lang="en"/>
              <a:t>In-person interviews with 3 of our subjects (Stanford student-athlete, local yoga studio owner, young engineer) and phone/FaceTime(?) interviews with our other two subjects, who aren’t from the Bay Area.  </a:t>
            </a:r>
          </a:p>
          <a:p>
            <a:pPr indent="-228600" lvl="0" marL="457200">
              <a:spcBef>
                <a:spcPts val="0"/>
              </a:spcBef>
            </a:pPr>
            <a:r>
              <a:rPr lang="en"/>
              <a:t>We wanted to make sure that our interviews weren’t too Stanford-focused, and it was interesting to hear thoughts from people living with diabetes in other parts of the country, because lifestyles are vary from region to region, and we want to make sure that we have a collection of stories with people from different backgrounds.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5" name="Shape 95"/>
        <p:cNvGrpSpPr/>
        <p:nvPr/>
      </p:nvGrpSpPr>
      <p:grpSpPr>
        <a:xfrm>
          <a:off x="0" y="0"/>
          <a:ext cx="0" cy="0"/>
          <a:chOff x="0" y="0"/>
          <a:chExt cx="0" cy="0"/>
        </a:xfrm>
      </p:grpSpPr>
      <p:sp>
        <p:nvSpPr>
          <p:cNvPr id="96" name="Shape 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7" name="Shape 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 name="Shape 103"/>
        <p:cNvGrpSpPr/>
        <p:nvPr/>
      </p:nvGrpSpPr>
      <p:grpSpPr>
        <a:xfrm>
          <a:off x="0" y="0"/>
          <a:ext cx="0" cy="0"/>
          <a:chOff x="0" y="0"/>
          <a:chExt cx="0" cy="0"/>
        </a:xfrm>
      </p:grpSpPr>
      <p:sp>
        <p:nvSpPr>
          <p:cNvPr id="104" name="Shape 1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5" name="Shape 1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2" name="Shape 112"/>
        <p:cNvGrpSpPr/>
        <p:nvPr/>
      </p:nvGrpSpPr>
      <p:grpSpPr>
        <a:xfrm>
          <a:off x="0" y="0"/>
          <a:ext cx="0" cy="0"/>
          <a:chOff x="0" y="0"/>
          <a:chExt cx="0" cy="0"/>
        </a:xfrm>
      </p:grpSpPr>
      <p:sp>
        <p:nvSpPr>
          <p:cNvPr id="113" name="Shape 1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4" name="Shape 1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1" name="Shape 121"/>
        <p:cNvGrpSpPr/>
        <p:nvPr/>
      </p:nvGrpSpPr>
      <p:grpSpPr>
        <a:xfrm>
          <a:off x="0" y="0"/>
          <a:ext cx="0" cy="0"/>
          <a:chOff x="0" y="0"/>
          <a:chExt cx="0" cy="0"/>
        </a:xfrm>
      </p:grpSpPr>
      <p:sp>
        <p:nvSpPr>
          <p:cNvPr id="122" name="Shape 12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3" name="Shape 12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06.jpg"/><Relationship Id="rId5" Type="http://schemas.openxmlformats.org/officeDocument/2006/relationships/image" Target="../media/image13.png"/><Relationship Id="rId6"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01.jpg"/><Relationship Id="rId4" Type="http://schemas.openxmlformats.org/officeDocument/2006/relationships/image" Target="../media/image08.png"/><Relationship Id="rId5" Type="http://schemas.openxmlformats.org/officeDocument/2006/relationships/image" Target="../media/image02.png"/><Relationship Id="rId6" Type="http://schemas.openxmlformats.org/officeDocument/2006/relationships/image" Target="../media/image07.png"/><Relationship Id="rId7" Type="http://schemas.openxmlformats.org/officeDocument/2006/relationships/image" Target="../media/image0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0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0.png"/><Relationship Id="rId4" Type="http://schemas.openxmlformats.org/officeDocument/2006/relationships/image" Target="../media/image11.png"/><Relationship Id="rId5" Type="http://schemas.openxmlformats.org/officeDocument/2006/relationships/image" Target="../media/image04.jpg"/><Relationship Id="rId6"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0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0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0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rgbClr val="A4C2F4"/>
        </a:solidFill>
      </p:bgPr>
    </p:bg>
    <p:spTree>
      <p:nvGrpSpPr>
        <p:cNvPr id="53" name="Shape 53"/>
        <p:cNvGrpSpPr/>
        <p:nvPr/>
      </p:nvGrpSpPr>
      <p:grpSpPr>
        <a:xfrm>
          <a:off x="0" y="0"/>
          <a:ext cx="0" cy="0"/>
          <a:chOff x="0" y="0"/>
          <a:chExt cx="0" cy="0"/>
        </a:xfrm>
      </p:grpSpPr>
      <p:sp>
        <p:nvSpPr>
          <p:cNvPr id="54" name="Shape 54"/>
          <p:cNvSpPr txBox="1"/>
          <p:nvPr>
            <p:ph type="ctrTitle"/>
          </p:nvPr>
        </p:nvSpPr>
        <p:spPr>
          <a:xfrm>
            <a:off x="311708" y="744575"/>
            <a:ext cx="8520600" cy="2052600"/>
          </a:xfrm>
          <a:prstGeom prst="rect">
            <a:avLst/>
          </a:prstGeom>
        </p:spPr>
        <p:txBody>
          <a:bodyPr anchorCtr="0" anchor="b" bIns="91425" lIns="91425" rIns="91425" tIns="91425">
            <a:noAutofit/>
          </a:bodyPr>
          <a:lstStyle/>
          <a:p>
            <a:pPr lvl="0">
              <a:spcBef>
                <a:spcPts val="0"/>
              </a:spcBef>
              <a:buNone/>
            </a:pPr>
            <a:r>
              <a:rPr lang="en" sz="6000"/>
              <a:t>Health: Chronic Illnesses</a:t>
            </a:r>
          </a:p>
        </p:txBody>
      </p:sp>
      <p:sp>
        <p:nvSpPr>
          <p:cNvPr id="55" name="Shape 55"/>
          <p:cNvSpPr txBox="1"/>
          <p:nvPr>
            <p:ph idx="1" type="subTitle"/>
          </p:nvPr>
        </p:nvSpPr>
        <p:spPr>
          <a:xfrm>
            <a:off x="311700" y="2834125"/>
            <a:ext cx="8520600" cy="792600"/>
          </a:xfrm>
          <a:prstGeom prst="rect">
            <a:avLst/>
          </a:prstGeom>
        </p:spPr>
        <p:txBody>
          <a:bodyPr anchorCtr="0" anchor="t" bIns="91425" lIns="91425" rIns="91425" tIns="91425">
            <a:noAutofit/>
          </a:bodyPr>
          <a:lstStyle/>
          <a:p>
            <a:pPr lvl="0">
              <a:spcBef>
                <a:spcPts val="0"/>
              </a:spcBef>
              <a:buNone/>
            </a:pPr>
            <a:r>
              <a:rPr lang="en" sz="3600">
                <a:solidFill>
                  <a:srgbClr val="0B5394"/>
                </a:solidFill>
              </a:rPr>
              <a:t>Peter Lowe, Dan Shiferaw, and Megan Wilson</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2" name="Shape 132"/>
        <p:cNvGrpSpPr/>
        <p:nvPr/>
      </p:nvGrpSpPr>
      <p:grpSpPr>
        <a:xfrm>
          <a:off x="0" y="0"/>
          <a:ext cx="0" cy="0"/>
          <a:chOff x="0" y="0"/>
          <a:chExt cx="0" cy="0"/>
        </a:xfrm>
      </p:grpSpPr>
      <p:sp>
        <p:nvSpPr>
          <p:cNvPr id="133" name="Shape 133"/>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Step #4: Bringing It Back Together</a:t>
            </a:r>
          </a:p>
          <a:p>
            <a:pPr lvl="0">
              <a:spcBef>
                <a:spcPts val="0"/>
              </a:spcBef>
              <a:buNone/>
            </a:pPr>
            <a:r>
              <a:t/>
            </a:r>
            <a:endParaRPr/>
          </a:p>
        </p:txBody>
      </p:sp>
      <p:sp>
        <p:nvSpPr>
          <p:cNvPr id="134" name="Shape 134"/>
          <p:cNvSpPr txBox="1"/>
          <p:nvPr/>
        </p:nvSpPr>
        <p:spPr>
          <a:xfrm>
            <a:off x="420925" y="1201175"/>
            <a:ext cx="2320200" cy="379800"/>
          </a:xfrm>
          <a:prstGeom prst="rect">
            <a:avLst/>
          </a:prstGeom>
          <a:noFill/>
          <a:ln>
            <a:noFill/>
          </a:ln>
        </p:spPr>
        <p:txBody>
          <a:bodyPr anchorCtr="0" anchor="t" bIns="91425" lIns="91425" rIns="91425" tIns="91425">
            <a:noAutofit/>
          </a:bodyPr>
          <a:lstStyle/>
          <a:p>
            <a:pPr lvl="0">
              <a:spcBef>
                <a:spcPts val="0"/>
              </a:spcBef>
              <a:buNone/>
            </a:pPr>
            <a:r>
              <a:rPr b="1" lang="en"/>
              <a:t>Mini Empathy Maps: </a:t>
            </a:r>
          </a:p>
        </p:txBody>
      </p:sp>
      <p:sp>
        <p:nvSpPr>
          <p:cNvPr id="135" name="Shape 135"/>
          <p:cNvSpPr txBox="1"/>
          <p:nvPr/>
        </p:nvSpPr>
        <p:spPr>
          <a:xfrm>
            <a:off x="5427450" y="965050"/>
            <a:ext cx="3459900" cy="297600"/>
          </a:xfrm>
          <a:prstGeom prst="rect">
            <a:avLst/>
          </a:prstGeom>
          <a:noFill/>
          <a:ln>
            <a:noFill/>
          </a:ln>
        </p:spPr>
        <p:txBody>
          <a:bodyPr anchorCtr="0" anchor="t" bIns="91425" lIns="91425" rIns="91425" tIns="91425">
            <a:noAutofit/>
          </a:bodyPr>
          <a:lstStyle/>
          <a:p>
            <a:pPr lvl="0">
              <a:spcBef>
                <a:spcPts val="0"/>
              </a:spcBef>
              <a:buNone/>
            </a:pPr>
            <a:r>
              <a:rPr b="1" lang="en"/>
              <a:t>Rough List of Discussion Themes: </a:t>
            </a:r>
          </a:p>
        </p:txBody>
      </p:sp>
      <p:pic>
        <p:nvPicPr>
          <p:cNvPr descr="Screen Shot 2016-10-05 at 11.20.26 PM.png" id="136" name="Shape 136"/>
          <p:cNvPicPr preferRelativeResize="0"/>
          <p:nvPr/>
        </p:nvPicPr>
        <p:blipFill>
          <a:blip r:embed="rId3">
            <a:alphaModFix/>
          </a:blip>
          <a:stretch>
            <a:fillRect/>
          </a:stretch>
        </p:blipFill>
        <p:spPr>
          <a:xfrm>
            <a:off x="6061573" y="1416750"/>
            <a:ext cx="2918175" cy="3617375"/>
          </a:xfrm>
          <a:prstGeom prst="rect">
            <a:avLst/>
          </a:prstGeom>
          <a:noFill/>
          <a:ln>
            <a:noFill/>
          </a:ln>
        </p:spPr>
      </p:pic>
      <p:pic>
        <p:nvPicPr>
          <p:cNvPr id="137" name="Shape 137"/>
          <p:cNvPicPr preferRelativeResize="0"/>
          <p:nvPr/>
        </p:nvPicPr>
        <p:blipFill>
          <a:blip r:embed="rId4">
            <a:alphaModFix/>
          </a:blip>
          <a:stretch>
            <a:fillRect/>
          </a:stretch>
        </p:blipFill>
        <p:spPr>
          <a:xfrm>
            <a:off x="2741124" y="1912499"/>
            <a:ext cx="3260751" cy="2339264"/>
          </a:xfrm>
          <a:prstGeom prst="rect">
            <a:avLst/>
          </a:prstGeom>
          <a:noFill/>
          <a:ln>
            <a:noFill/>
          </a:ln>
        </p:spPr>
      </p:pic>
      <p:pic>
        <p:nvPicPr>
          <p:cNvPr descr="Screen Shot 2016-10-05 at 11.17.07 PM.png" id="138" name="Shape 138"/>
          <p:cNvPicPr preferRelativeResize="0"/>
          <p:nvPr/>
        </p:nvPicPr>
        <p:blipFill>
          <a:blip r:embed="rId5">
            <a:alphaModFix/>
          </a:blip>
          <a:stretch>
            <a:fillRect/>
          </a:stretch>
        </p:blipFill>
        <p:spPr>
          <a:xfrm rot="-5400000">
            <a:off x="884212" y="1167662"/>
            <a:ext cx="2172424" cy="3098999"/>
          </a:xfrm>
          <a:prstGeom prst="rect">
            <a:avLst/>
          </a:prstGeom>
          <a:noFill/>
          <a:ln>
            <a:noFill/>
          </a:ln>
        </p:spPr>
      </p:pic>
      <p:pic>
        <p:nvPicPr>
          <p:cNvPr descr="Screen Shot 2016-10-05 at 11.17.20 PM.png" id="139" name="Shape 139"/>
          <p:cNvPicPr preferRelativeResize="0"/>
          <p:nvPr/>
        </p:nvPicPr>
        <p:blipFill>
          <a:blip r:embed="rId6">
            <a:alphaModFix/>
          </a:blip>
          <a:stretch>
            <a:fillRect/>
          </a:stretch>
        </p:blipFill>
        <p:spPr>
          <a:xfrm rot="-5400000">
            <a:off x="1596676" y="2681524"/>
            <a:ext cx="2104423" cy="28195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3" name="Shape 143"/>
        <p:cNvGrpSpPr/>
        <p:nvPr/>
      </p:nvGrpSpPr>
      <p:grpSpPr>
        <a:xfrm>
          <a:off x="0" y="0"/>
          <a:ext cx="0" cy="0"/>
          <a:chOff x="0" y="0"/>
          <a:chExt cx="0" cy="0"/>
        </a:xfrm>
      </p:grpSpPr>
      <p:pic>
        <p:nvPicPr>
          <p:cNvPr descr="Screen Shot 2016-10-05 at 11.48.28 PM.png" id="144" name="Shape 144"/>
          <p:cNvPicPr preferRelativeResize="0"/>
          <p:nvPr/>
        </p:nvPicPr>
        <p:blipFill>
          <a:blip r:embed="rId3">
            <a:alphaModFix/>
          </a:blip>
          <a:stretch>
            <a:fillRect/>
          </a:stretch>
        </p:blipFill>
        <p:spPr>
          <a:xfrm>
            <a:off x="0" y="0"/>
            <a:ext cx="9144001" cy="5143499"/>
          </a:xfrm>
          <a:prstGeom prst="rect">
            <a:avLst/>
          </a:prstGeom>
          <a:noFill/>
          <a:ln>
            <a:noFill/>
          </a:ln>
        </p:spPr>
      </p:pic>
      <p:sp>
        <p:nvSpPr>
          <p:cNvPr id="145" name="Shape 145"/>
          <p:cNvSpPr txBox="1"/>
          <p:nvPr>
            <p:ph type="title"/>
          </p:nvPr>
        </p:nvSpPr>
        <p:spPr>
          <a:xfrm>
            <a:off x="-76200" y="251775"/>
            <a:ext cx="8520600" cy="572700"/>
          </a:xfrm>
          <a:prstGeom prst="rect">
            <a:avLst/>
          </a:prstGeom>
        </p:spPr>
        <p:txBody>
          <a:bodyPr anchorCtr="0" anchor="t" bIns="91425" lIns="91425" rIns="91425" tIns="91425">
            <a:noAutofit/>
          </a:bodyPr>
          <a:lstStyle/>
          <a:p>
            <a:pPr lvl="0" algn="ctr">
              <a:spcBef>
                <a:spcPts val="0"/>
              </a:spcBef>
              <a:buNone/>
            </a:pPr>
            <a:r>
              <a:rPr lang="en"/>
              <a:t>m</a:t>
            </a:r>
            <a:r>
              <a:rPr lang="en"/>
              <a:t>apping it out</a:t>
            </a:r>
          </a:p>
        </p:txBody>
      </p:sp>
      <p:sp>
        <p:nvSpPr>
          <p:cNvPr id="146" name="Shape 146"/>
          <p:cNvSpPr txBox="1"/>
          <p:nvPr/>
        </p:nvSpPr>
        <p:spPr>
          <a:xfrm>
            <a:off x="1299400" y="1056125"/>
            <a:ext cx="3921900" cy="1878600"/>
          </a:xfrm>
          <a:prstGeom prst="rect">
            <a:avLst/>
          </a:prstGeom>
          <a:noFill/>
          <a:ln>
            <a:noFill/>
          </a:ln>
        </p:spPr>
        <p:txBody>
          <a:bodyPr anchorCtr="0" anchor="t" bIns="91425" lIns="91425" rIns="91425" tIns="91425">
            <a:noAutofit/>
          </a:bodyPr>
          <a:lstStyle/>
          <a:p>
            <a:pPr lvl="0">
              <a:spcBef>
                <a:spcPts val="0"/>
              </a:spcBef>
              <a:buNone/>
            </a:pPr>
            <a:r>
              <a:rPr b="1" lang="en">
                <a:solidFill>
                  <a:srgbClr val="0B5394"/>
                </a:solidFill>
              </a:rPr>
              <a:t>SAY</a:t>
            </a:r>
          </a:p>
          <a:p>
            <a:pPr indent="-228600" lvl="0" marL="457200" rtl="0">
              <a:spcBef>
                <a:spcPts val="0"/>
              </a:spcBef>
              <a:buChar char="●"/>
            </a:pPr>
            <a:r>
              <a:rPr lang="en"/>
              <a:t>i</a:t>
            </a:r>
            <a:r>
              <a:rPr lang="en"/>
              <a:t>t will be okay</a:t>
            </a:r>
          </a:p>
          <a:p>
            <a:pPr indent="-228600" lvl="0" marL="457200" rtl="0">
              <a:spcBef>
                <a:spcPts val="0"/>
              </a:spcBef>
              <a:buChar char="●"/>
            </a:pPr>
            <a:r>
              <a:rPr lang="en"/>
              <a:t>i</a:t>
            </a:r>
            <a:r>
              <a:rPr lang="en"/>
              <a:t>t will not be okay</a:t>
            </a:r>
          </a:p>
          <a:p>
            <a:pPr indent="-228600" lvl="0" marL="457200" rtl="0">
              <a:spcBef>
                <a:spcPts val="0"/>
              </a:spcBef>
              <a:buChar char="●"/>
            </a:pPr>
            <a:r>
              <a:rPr lang="en"/>
              <a:t>i</a:t>
            </a:r>
            <a:r>
              <a:rPr lang="en"/>
              <a:t>dentity is lost</a:t>
            </a:r>
          </a:p>
          <a:p>
            <a:pPr indent="-228600" lvl="0" marL="457200" rtl="0">
              <a:spcBef>
                <a:spcPts val="0"/>
              </a:spcBef>
              <a:buChar char="●"/>
            </a:pPr>
            <a:r>
              <a:rPr lang="en"/>
              <a:t>life forever changed</a:t>
            </a:r>
          </a:p>
          <a:p>
            <a:pPr indent="-228600" lvl="0" marL="457200" rtl="0">
              <a:spcBef>
                <a:spcPts val="0"/>
              </a:spcBef>
              <a:buChar char="●"/>
            </a:pPr>
            <a:r>
              <a:rPr lang="en"/>
              <a:t>need to be more careful</a:t>
            </a:r>
          </a:p>
          <a:p>
            <a:pPr indent="-228600" lvl="0" marL="457200">
              <a:spcBef>
                <a:spcPts val="0"/>
              </a:spcBef>
              <a:buChar char="●"/>
            </a:pPr>
            <a:r>
              <a:rPr lang="en"/>
              <a:t>I’m glad it was me, not maggie</a:t>
            </a:r>
          </a:p>
        </p:txBody>
      </p:sp>
      <p:sp>
        <p:nvSpPr>
          <p:cNvPr id="147" name="Shape 147"/>
          <p:cNvSpPr txBox="1"/>
          <p:nvPr/>
        </p:nvSpPr>
        <p:spPr>
          <a:xfrm>
            <a:off x="5334700" y="1056125"/>
            <a:ext cx="3651900" cy="1683600"/>
          </a:xfrm>
          <a:prstGeom prst="rect">
            <a:avLst/>
          </a:prstGeom>
          <a:noFill/>
          <a:ln>
            <a:noFill/>
          </a:ln>
        </p:spPr>
        <p:txBody>
          <a:bodyPr anchorCtr="0" anchor="t" bIns="91425" lIns="91425" rIns="91425" tIns="91425">
            <a:noAutofit/>
          </a:bodyPr>
          <a:lstStyle/>
          <a:p>
            <a:pPr lvl="0">
              <a:spcBef>
                <a:spcPts val="0"/>
              </a:spcBef>
              <a:buNone/>
            </a:pPr>
            <a:r>
              <a:rPr b="1" lang="en">
                <a:solidFill>
                  <a:srgbClr val="3D85C6"/>
                </a:solidFill>
              </a:rPr>
              <a:t>THINK</a:t>
            </a:r>
          </a:p>
          <a:p>
            <a:pPr indent="-228600" lvl="0" marL="457200" rtl="0">
              <a:spcBef>
                <a:spcPts val="0"/>
              </a:spcBef>
              <a:buChar char="●"/>
            </a:pPr>
            <a:r>
              <a:rPr lang="en"/>
              <a:t>p</a:t>
            </a:r>
            <a:r>
              <a:rPr lang="en"/>
              <a:t>eople are misguided</a:t>
            </a:r>
          </a:p>
          <a:p>
            <a:pPr indent="-228600" lvl="0" marL="457200" rtl="0">
              <a:spcBef>
                <a:spcPts val="0"/>
              </a:spcBef>
              <a:buChar char="●"/>
            </a:pPr>
            <a:r>
              <a:rPr lang="en"/>
              <a:t>d</a:t>
            </a:r>
            <a:r>
              <a:rPr lang="en"/>
              <a:t>octors are wrong, inconsistent </a:t>
            </a:r>
          </a:p>
          <a:p>
            <a:pPr indent="-228600" lvl="0" marL="457200" rtl="0">
              <a:spcBef>
                <a:spcPts val="0"/>
              </a:spcBef>
              <a:buChar char="●"/>
            </a:pPr>
            <a:r>
              <a:rPr lang="en"/>
              <a:t>her own fault</a:t>
            </a:r>
          </a:p>
          <a:p>
            <a:pPr indent="-228600" lvl="0" marL="457200" rtl="0">
              <a:spcBef>
                <a:spcPts val="0"/>
              </a:spcBef>
              <a:buChar char="●"/>
            </a:pPr>
            <a:r>
              <a:rPr lang="en"/>
              <a:t>l</a:t>
            </a:r>
            <a:r>
              <a:rPr lang="en"/>
              <a:t>ess respect from others</a:t>
            </a:r>
          </a:p>
          <a:p>
            <a:pPr indent="-228600" lvl="0" marL="457200" rtl="0">
              <a:spcBef>
                <a:spcPts val="0"/>
              </a:spcBef>
              <a:buChar char="●"/>
            </a:pPr>
            <a:r>
              <a:rPr lang="en"/>
              <a:t>System needs to change</a:t>
            </a:r>
          </a:p>
          <a:p>
            <a:pPr indent="-228600" lvl="0" marL="457200">
              <a:spcBef>
                <a:spcPts val="0"/>
              </a:spcBef>
              <a:buChar char="●"/>
            </a:pPr>
            <a:r>
              <a:rPr lang="en"/>
              <a:t>I need to be strong</a:t>
            </a:r>
          </a:p>
        </p:txBody>
      </p:sp>
      <p:sp>
        <p:nvSpPr>
          <p:cNvPr id="148" name="Shape 148"/>
          <p:cNvSpPr txBox="1"/>
          <p:nvPr/>
        </p:nvSpPr>
        <p:spPr>
          <a:xfrm>
            <a:off x="5334700" y="2934725"/>
            <a:ext cx="3267600" cy="1950600"/>
          </a:xfrm>
          <a:prstGeom prst="rect">
            <a:avLst/>
          </a:prstGeom>
          <a:noFill/>
          <a:ln>
            <a:noFill/>
          </a:ln>
        </p:spPr>
        <p:txBody>
          <a:bodyPr anchorCtr="0" anchor="t" bIns="91425" lIns="91425" rIns="91425" tIns="91425">
            <a:noAutofit/>
          </a:bodyPr>
          <a:lstStyle/>
          <a:p>
            <a:pPr lvl="0">
              <a:spcBef>
                <a:spcPts val="0"/>
              </a:spcBef>
              <a:buNone/>
            </a:pPr>
            <a:r>
              <a:rPr b="1" lang="en">
                <a:solidFill>
                  <a:srgbClr val="073763"/>
                </a:solidFill>
              </a:rPr>
              <a:t>FEEL</a:t>
            </a:r>
          </a:p>
          <a:p>
            <a:pPr indent="-228600" lvl="0" marL="457200" rtl="0">
              <a:spcBef>
                <a:spcPts val="0"/>
              </a:spcBef>
              <a:buChar char="●"/>
            </a:pPr>
            <a:r>
              <a:rPr lang="en"/>
              <a:t>isolated</a:t>
            </a:r>
          </a:p>
          <a:p>
            <a:pPr indent="-228600" lvl="0" marL="457200" rtl="0">
              <a:spcBef>
                <a:spcPts val="0"/>
              </a:spcBef>
              <a:buChar char="●"/>
            </a:pPr>
            <a:r>
              <a:rPr lang="en"/>
              <a:t>misunderstood</a:t>
            </a:r>
          </a:p>
          <a:p>
            <a:pPr indent="-228600" lvl="0" marL="457200" rtl="0">
              <a:spcBef>
                <a:spcPts val="0"/>
              </a:spcBef>
              <a:buChar char="●"/>
            </a:pPr>
            <a:r>
              <a:rPr lang="en"/>
              <a:t>confused</a:t>
            </a:r>
          </a:p>
          <a:p>
            <a:pPr indent="-228600" lvl="0" marL="457200" rtl="0">
              <a:spcBef>
                <a:spcPts val="0"/>
              </a:spcBef>
              <a:buChar char="●"/>
            </a:pPr>
            <a:r>
              <a:rPr lang="en"/>
              <a:t>overwhelmed </a:t>
            </a:r>
          </a:p>
          <a:p>
            <a:pPr indent="-228600" lvl="0" marL="457200" rtl="0">
              <a:spcBef>
                <a:spcPts val="0"/>
              </a:spcBef>
              <a:buChar char="●"/>
            </a:pPr>
            <a:r>
              <a:rPr lang="en"/>
              <a:t>frustrated</a:t>
            </a:r>
          </a:p>
          <a:p>
            <a:pPr indent="-228600" lvl="0" marL="457200" rtl="0">
              <a:spcBef>
                <a:spcPts val="0"/>
              </a:spcBef>
              <a:buChar char="●"/>
            </a:pPr>
            <a:r>
              <a:rPr lang="en"/>
              <a:t>worried</a:t>
            </a:r>
          </a:p>
          <a:p>
            <a:pPr indent="-228600" lvl="0" marL="457200">
              <a:spcBef>
                <a:spcPts val="0"/>
              </a:spcBef>
              <a:buChar char="●"/>
            </a:pPr>
            <a:r>
              <a:rPr lang="en"/>
              <a:t>helpless</a:t>
            </a:r>
          </a:p>
        </p:txBody>
      </p:sp>
      <p:sp>
        <p:nvSpPr>
          <p:cNvPr id="149" name="Shape 149"/>
          <p:cNvSpPr txBox="1"/>
          <p:nvPr/>
        </p:nvSpPr>
        <p:spPr>
          <a:xfrm>
            <a:off x="1299400" y="2936100"/>
            <a:ext cx="4181700" cy="1950600"/>
          </a:xfrm>
          <a:prstGeom prst="rect">
            <a:avLst/>
          </a:prstGeom>
          <a:noFill/>
          <a:ln>
            <a:noFill/>
          </a:ln>
        </p:spPr>
        <p:txBody>
          <a:bodyPr anchorCtr="0" anchor="t" bIns="91425" lIns="91425" rIns="91425" tIns="91425">
            <a:noAutofit/>
          </a:bodyPr>
          <a:lstStyle/>
          <a:p>
            <a:pPr lvl="0">
              <a:spcBef>
                <a:spcPts val="0"/>
              </a:spcBef>
              <a:buNone/>
            </a:pPr>
            <a:r>
              <a:rPr b="1" lang="en">
                <a:solidFill>
                  <a:srgbClr val="20124D"/>
                </a:solidFill>
              </a:rPr>
              <a:t>DO</a:t>
            </a:r>
          </a:p>
          <a:p>
            <a:pPr indent="-228600" lvl="0" marL="457200" rtl="0">
              <a:spcBef>
                <a:spcPts val="0"/>
              </a:spcBef>
              <a:buChar char="●"/>
            </a:pPr>
            <a:r>
              <a:rPr lang="en"/>
              <a:t>blush </a:t>
            </a:r>
          </a:p>
          <a:p>
            <a:pPr indent="-228600" lvl="0" marL="457200" rtl="0">
              <a:spcBef>
                <a:spcPts val="0"/>
              </a:spcBef>
              <a:buChar char="●"/>
            </a:pPr>
            <a:r>
              <a:rPr lang="en"/>
              <a:t>g</a:t>
            </a:r>
            <a:r>
              <a:rPr lang="en"/>
              <a:t>et defensive</a:t>
            </a:r>
          </a:p>
          <a:p>
            <a:pPr indent="-228600" lvl="0" marL="457200" rtl="0">
              <a:spcBef>
                <a:spcPts val="0"/>
              </a:spcBef>
              <a:buChar char="●"/>
            </a:pPr>
            <a:r>
              <a:rPr lang="en"/>
              <a:t>l</a:t>
            </a:r>
            <a:r>
              <a:rPr lang="en"/>
              <a:t>augh it off </a:t>
            </a:r>
          </a:p>
          <a:p>
            <a:pPr indent="-228600" lvl="0" marL="457200" rtl="0">
              <a:spcBef>
                <a:spcPts val="0"/>
              </a:spcBef>
              <a:buChar char="●"/>
            </a:pPr>
            <a:r>
              <a:rPr lang="en"/>
              <a:t>c</a:t>
            </a:r>
            <a:r>
              <a:rPr lang="en"/>
              <a:t>onfide</a:t>
            </a:r>
          </a:p>
          <a:p>
            <a:pPr indent="-228600" lvl="0" marL="457200" rtl="0">
              <a:spcBef>
                <a:spcPts val="0"/>
              </a:spcBef>
              <a:buChar char="●"/>
            </a:pPr>
            <a:r>
              <a:rPr lang="en"/>
              <a:t>voice chokes</a:t>
            </a:r>
          </a:p>
          <a:p>
            <a:pPr lvl="0" rtl="0">
              <a:spcBef>
                <a:spcPts val="0"/>
              </a:spcBef>
              <a:buNone/>
            </a:pPr>
            <a:r>
              <a:t/>
            </a:r>
            <a:endParaRPr/>
          </a:p>
          <a:p>
            <a:pPr lvl="0">
              <a:spcBef>
                <a:spcPts val="0"/>
              </a:spcBef>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153" name="Shape 153"/>
        <p:cNvGrpSpPr/>
        <p:nvPr/>
      </p:nvGrpSpPr>
      <p:grpSpPr>
        <a:xfrm>
          <a:off x="0" y="0"/>
          <a:ext cx="0" cy="0"/>
          <a:chOff x="0" y="0"/>
          <a:chExt cx="0" cy="0"/>
        </a:xfrm>
      </p:grpSpPr>
      <p:pic>
        <p:nvPicPr>
          <p:cNvPr id="154" name="Shape 154"/>
          <p:cNvPicPr preferRelativeResize="0"/>
          <p:nvPr/>
        </p:nvPicPr>
        <p:blipFill>
          <a:blip r:embed="rId3">
            <a:alphaModFix/>
          </a:blip>
          <a:stretch>
            <a:fillRect/>
          </a:stretch>
        </p:blipFill>
        <p:spPr>
          <a:xfrm flipH="1">
            <a:off x="-1343675" y="-57800"/>
            <a:ext cx="10487676" cy="5240674"/>
          </a:xfrm>
          <a:prstGeom prst="rect">
            <a:avLst/>
          </a:prstGeom>
          <a:noFill/>
          <a:ln>
            <a:noFill/>
          </a:ln>
        </p:spPr>
      </p:pic>
      <p:sp>
        <p:nvSpPr>
          <p:cNvPr id="155" name="Shape 155"/>
          <p:cNvSpPr txBox="1"/>
          <p:nvPr>
            <p:ph type="title"/>
          </p:nvPr>
        </p:nvSpPr>
        <p:spPr>
          <a:xfrm>
            <a:off x="-360137" y="131875"/>
            <a:ext cx="8520600" cy="572700"/>
          </a:xfrm>
          <a:prstGeom prst="rect">
            <a:avLst/>
          </a:prstGeom>
        </p:spPr>
        <p:txBody>
          <a:bodyPr anchorCtr="0" anchor="t" bIns="91425" lIns="91425" rIns="91425" tIns="91425">
            <a:noAutofit/>
          </a:bodyPr>
          <a:lstStyle/>
          <a:p>
            <a:pPr lvl="0" algn="ctr">
              <a:spcBef>
                <a:spcPts val="0"/>
              </a:spcBef>
              <a:buNone/>
            </a:pPr>
            <a:r>
              <a:rPr lang="en">
                <a:solidFill>
                  <a:srgbClr val="351C75"/>
                </a:solidFill>
              </a:rPr>
              <a:t>How can we help?</a:t>
            </a:r>
          </a:p>
        </p:txBody>
      </p:sp>
      <p:sp>
        <p:nvSpPr>
          <p:cNvPr id="156" name="Shape 156"/>
          <p:cNvSpPr txBox="1"/>
          <p:nvPr>
            <p:ph idx="1" type="body"/>
          </p:nvPr>
        </p:nvSpPr>
        <p:spPr>
          <a:xfrm>
            <a:off x="311700" y="1251050"/>
            <a:ext cx="8520600" cy="3785700"/>
          </a:xfrm>
          <a:prstGeom prst="rect">
            <a:avLst/>
          </a:prstGeom>
        </p:spPr>
        <p:txBody>
          <a:bodyPr anchorCtr="0" anchor="t" bIns="91425" lIns="91425" rIns="91425" tIns="91425">
            <a:noAutofit/>
          </a:bodyPr>
          <a:lstStyle/>
          <a:p>
            <a:pPr lvl="0">
              <a:spcBef>
                <a:spcPts val="0"/>
              </a:spcBef>
              <a:buNone/>
            </a:pPr>
            <a:r>
              <a:rPr lang="en" sz="2400">
                <a:solidFill>
                  <a:srgbClr val="000000"/>
                </a:solidFill>
              </a:rPr>
              <a:t>→ </a:t>
            </a:r>
            <a:r>
              <a:rPr lang="en" sz="2800">
                <a:solidFill>
                  <a:srgbClr val="000000"/>
                </a:solidFill>
              </a:rPr>
              <a:t>reduce isolation</a:t>
            </a:r>
          </a:p>
          <a:p>
            <a:pPr indent="457200" lvl="0" marL="457200">
              <a:spcBef>
                <a:spcPts val="0"/>
              </a:spcBef>
              <a:buNone/>
            </a:pPr>
            <a:r>
              <a:rPr lang="en" sz="2800">
                <a:solidFill>
                  <a:srgbClr val="000000"/>
                </a:solidFill>
              </a:rPr>
              <a:t>→ streamline information </a:t>
            </a:r>
          </a:p>
          <a:p>
            <a:pPr indent="387350" lvl="0" marL="1371600">
              <a:spcBef>
                <a:spcPts val="0"/>
              </a:spcBef>
              <a:buClr>
                <a:schemeClr val="dk1"/>
              </a:buClr>
              <a:buSzPct val="39285"/>
              <a:buFont typeface="Arial"/>
              <a:buNone/>
            </a:pPr>
            <a:r>
              <a:rPr lang="en" sz="2800">
                <a:solidFill>
                  <a:srgbClr val="000000"/>
                </a:solidFill>
              </a:rPr>
              <a:t>→ provide personalized analysis</a:t>
            </a:r>
          </a:p>
          <a:p>
            <a:pPr indent="457200" lvl="0" marL="2286000">
              <a:spcBef>
                <a:spcPts val="0"/>
              </a:spcBef>
              <a:buNone/>
            </a:pPr>
            <a:r>
              <a:rPr lang="en" sz="2800">
                <a:solidFill>
                  <a:srgbClr val="000000"/>
                </a:solidFill>
              </a:rPr>
              <a:t>→ dispel health myths</a:t>
            </a:r>
          </a:p>
          <a:p>
            <a:pPr indent="457200" lvl="0" marL="3200400">
              <a:spcBef>
                <a:spcPts val="0"/>
              </a:spcBef>
              <a:buNone/>
            </a:pPr>
            <a:r>
              <a:rPr lang="en" sz="2800">
                <a:solidFill>
                  <a:srgbClr val="000000"/>
                </a:solidFill>
              </a:rPr>
              <a:t>→ increase convenience</a:t>
            </a:r>
          </a:p>
          <a:p>
            <a:pPr lvl="0">
              <a:spcBef>
                <a:spcPts val="0"/>
              </a:spcBef>
              <a:buNone/>
            </a:pPr>
            <a:r>
              <a:t/>
            </a:r>
            <a:endParaRPr sz="2400"/>
          </a:p>
          <a:p>
            <a:pPr lvl="0">
              <a:spcBef>
                <a:spcPts val="0"/>
              </a:spcBef>
              <a:buNone/>
            </a:pPr>
            <a:r>
              <a:rPr lang="en" sz="2400"/>
              <a:t> </a:t>
            </a: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0" name="Shape 160"/>
        <p:cNvGrpSpPr/>
        <p:nvPr/>
      </p:nvGrpSpPr>
      <p:grpSpPr>
        <a:xfrm>
          <a:off x="0" y="0"/>
          <a:ext cx="0" cy="0"/>
          <a:chOff x="0" y="0"/>
          <a:chExt cx="0" cy="0"/>
        </a:xfrm>
      </p:grpSpPr>
      <p:pic>
        <p:nvPicPr>
          <p:cNvPr descr="Screen Shot 2016-10-06 at 2.46.21 PM.png" id="161" name="Shape 161"/>
          <p:cNvPicPr preferRelativeResize="0"/>
          <p:nvPr/>
        </p:nvPicPr>
        <p:blipFill>
          <a:blip r:embed="rId3">
            <a:alphaModFix/>
          </a:blip>
          <a:stretch>
            <a:fillRect/>
          </a:stretch>
        </p:blipFill>
        <p:spPr>
          <a:xfrm>
            <a:off x="0" y="0"/>
            <a:ext cx="9143999" cy="5143500"/>
          </a:xfrm>
          <a:prstGeom prst="rect">
            <a:avLst/>
          </a:prstGeom>
          <a:noFill/>
          <a:ln>
            <a:noFill/>
          </a:ln>
        </p:spPr>
      </p:pic>
      <p:sp>
        <p:nvSpPr>
          <p:cNvPr id="162" name="Shape 162"/>
          <p:cNvSpPr txBox="1"/>
          <p:nvPr>
            <p:ph type="title"/>
          </p:nvPr>
        </p:nvSpPr>
        <p:spPr>
          <a:xfrm>
            <a:off x="236125" y="173725"/>
            <a:ext cx="3231300" cy="572700"/>
          </a:xfrm>
          <a:prstGeom prst="rect">
            <a:avLst/>
          </a:prstGeom>
        </p:spPr>
        <p:txBody>
          <a:bodyPr anchorCtr="0" anchor="t" bIns="91425" lIns="91425" rIns="91425" tIns="91425">
            <a:noAutofit/>
          </a:bodyPr>
          <a:lstStyle/>
          <a:p>
            <a:pPr lvl="0">
              <a:spcBef>
                <a:spcPts val="0"/>
              </a:spcBef>
              <a:buNone/>
            </a:pPr>
            <a:r>
              <a:rPr lang="en">
                <a:solidFill>
                  <a:srgbClr val="351C75"/>
                </a:solidFill>
              </a:rPr>
              <a:t>Summing it up:</a:t>
            </a:r>
          </a:p>
        </p:txBody>
      </p:sp>
      <p:sp>
        <p:nvSpPr>
          <p:cNvPr id="163" name="Shape 163"/>
          <p:cNvSpPr txBox="1"/>
          <p:nvPr/>
        </p:nvSpPr>
        <p:spPr>
          <a:xfrm>
            <a:off x="0" y="882900"/>
            <a:ext cx="4116900" cy="1077900"/>
          </a:xfrm>
          <a:prstGeom prst="rect">
            <a:avLst/>
          </a:prstGeom>
          <a:noFill/>
          <a:ln>
            <a:noFill/>
          </a:ln>
        </p:spPr>
        <p:txBody>
          <a:bodyPr anchorCtr="0" anchor="t" bIns="91425" lIns="91425" rIns="91425" tIns="91425">
            <a:noAutofit/>
          </a:bodyPr>
          <a:lstStyle/>
          <a:p>
            <a:pPr indent="-355600" lvl="0" marL="457200">
              <a:spcBef>
                <a:spcPts val="0"/>
              </a:spcBef>
              <a:buClr>
                <a:srgbClr val="6FA8DC"/>
              </a:buClr>
              <a:buSzPct val="100000"/>
              <a:buChar char="●"/>
            </a:pPr>
            <a:r>
              <a:rPr lang="en" sz="2000">
                <a:solidFill>
                  <a:srgbClr val="6FA8DC"/>
                </a:solidFill>
              </a:rPr>
              <a:t>p</a:t>
            </a:r>
            <a:r>
              <a:rPr lang="en" sz="2000">
                <a:solidFill>
                  <a:srgbClr val="6FA8DC"/>
                </a:solidFill>
              </a:rPr>
              <a:t>eople with chronic conditions want their lifestyles to fit in with those of their friends and family </a:t>
            </a:r>
          </a:p>
        </p:txBody>
      </p:sp>
      <p:sp>
        <p:nvSpPr>
          <p:cNvPr id="164" name="Shape 164"/>
          <p:cNvSpPr txBox="1"/>
          <p:nvPr/>
        </p:nvSpPr>
        <p:spPr>
          <a:xfrm>
            <a:off x="5441100" y="882900"/>
            <a:ext cx="3702900" cy="1252500"/>
          </a:xfrm>
          <a:prstGeom prst="rect">
            <a:avLst/>
          </a:prstGeom>
          <a:noFill/>
          <a:ln>
            <a:noFill/>
          </a:ln>
        </p:spPr>
        <p:txBody>
          <a:bodyPr anchorCtr="0" anchor="t" bIns="91425" lIns="91425" rIns="91425" tIns="91425">
            <a:noAutofit/>
          </a:bodyPr>
          <a:lstStyle/>
          <a:p>
            <a:pPr indent="-355600" lvl="0" marL="457200">
              <a:spcBef>
                <a:spcPts val="0"/>
              </a:spcBef>
              <a:buClr>
                <a:srgbClr val="E06666"/>
              </a:buClr>
              <a:buSzPct val="100000"/>
              <a:buChar char="●"/>
            </a:pPr>
            <a:r>
              <a:rPr lang="en" sz="2000">
                <a:solidFill>
                  <a:srgbClr val="E06666"/>
                </a:solidFill>
              </a:rPr>
              <a:t>p</a:t>
            </a:r>
            <a:r>
              <a:rPr lang="en" sz="2000">
                <a:solidFill>
                  <a:srgbClr val="E06666"/>
                </a:solidFill>
              </a:rPr>
              <a:t>eople want health information that is easy to understand and easy to act on</a:t>
            </a:r>
          </a:p>
        </p:txBody>
      </p:sp>
      <p:sp>
        <p:nvSpPr>
          <p:cNvPr id="165" name="Shape 165"/>
          <p:cNvSpPr txBox="1"/>
          <p:nvPr/>
        </p:nvSpPr>
        <p:spPr>
          <a:xfrm>
            <a:off x="0" y="3377700"/>
            <a:ext cx="3593400" cy="1765800"/>
          </a:xfrm>
          <a:prstGeom prst="rect">
            <a:avLst/>
          </a:prstGeom>
          <a:noFill/>
          <a:ln>
            <a:noFill/>
          </a:ln>
        </p:spPr>
        <p:txBody>
          <a:bodyPr anchorCtr="0" anchor="t" bIns="91425" lIns="91425" rIns="91425" tIns="91425">
            <a:noAutofit/>
          </a:bodyPr>
          <a:lstStyle/>
          <a:p>
            <a:pPr indent="-355600" lvl="0" marL="457200">
              <a:spcBef>
                <a:spcPts val="0"/>
              </a:spcBef>
              <a:buClr>
                <a:srgbClr val="741B47"/>
              </a:buClr>
              <a:buSzPct val="100000"/>
              <a:buChar char="●"/>
            </a:pPr>
            <a:r>
              <a:rPr lang="en" sz="2000">
                <a:solidFill>
                  <a:srgbClr val="741B47"/>
                </a:solidFill>
              </a:rPr>
              <a:t>p</a:t>
            </a:r>
            <a:r>
              <a:rPr lang="en" sz="2000">
                <a:solidFill>
                  <a:srgbClr val="741B47"/>
                </a:solidFill>
              </a:rPr>
              <a:t>eople want </a:t>
            </a:r>
            <a:r>
              <a:rPr i="1" lang="en" sz="2000">
                <a:solidFill>
                  <a:srgbClr val="741B47"/>
                </a:solidFill>
              </a:rPr>
              <a:t>personalized</a:t>
            </a:r>
            <a:r>
              <a:rPr lang="en" sz="2000">
                <a:solidFill>
                  <a:srgbClr val="741B47"/>
                </a:solidFill>
              </a:rPr>
              <a:t> information about how to manage their symptoms</a:t>
            </a:r>
          </a:p>
        </p:txBody>
      </p:sp>
      <p:sp>
        <p:nvSpPr>
          <p:cNvPr id="166" name="Shape 166"/>
          <p:cNvSpPr txBox="1"/>
          <p:nvPr/>
        </p:nvSpPr>
        <p:spPr>
          <a:xfrm>
            <a:off x="5256300" y="3192875"/>
            <a:ext cx="3887700" cy="1704300"/>
          </a:xfrm>
          <a:prstGeom prst="rect">
            <a:avLst/>
          </a:prstGeom>
          <a:noFill/>
          <a:ln>
            <a:noFill/>
          </a:ln>
        </p:spPr>
        <p:txBody>
          <a:bodyPr anchorCtr="0" anchor="t" bIns="91425" lIns="91425" rIns="91425" tIns="91425">
            <a:noAutofit/>
          </a:bodyPr>
          <a:lstStyle/>
          <a:p>
            <a:pPr indent="-355600" lvl="0" marL="457200">
              <a:spcBef>
                <a:spcPts val="0"/>
              </a:spcBef>
              <a:buClr>
                <a:srgbClr val="38761D"/>
              </a:buClr>
              <a:buSzPct val="100000"/>
              <a:buChar char="●"/>
            </a:pPr>
            <a:r>
              <a:rPr lang="en" sz="2000">
                <a:solidFill>
                  <a:srgbClr val="38761D"/>
                </a:solidFill>
              </a:rPr>
              <a:t>we want to find convenient, streamlined and personalized solutions for people living with chronic illnesses</a:t>
            </a: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blipFill>
          <a:blip r:embed="rId3">
            <a:alphaModFix/>
          </a:blip>
          <a:stretch>
            <a:fillRect/>
          </a:stretch>
        </a:blipFill>
      </p:bgPr>
    </p:bg>
    <p:spTree>
      <p:nvGrpSpPr>
        <p:cNvPr id="59" name="Shape 59"/>
        <p:cNvGrpSpPr/>
        <p:nvPr/>
      </p:nvGrpSpPr>
      <p:grpSpPr>
        <a:xfrm>
          <a:off x="0" y="0"/>
          <a:ext cx="0" cy="0"/>
          <a:chOff x="0" y="0"/>
          <a:chExt cx="0" cy="0"/>
        </a:xfrm>
      </p:grpSpPr>
      <p:sp>
        <p:nvSpPr>
          <p:cNvPr id="60" name="Shape 60"/>
          <p:cNvSpPr/>
          <p:nvPr/>
        </p:nvSpPr>
        <p:spPr>
          <a:xfrm>
            <a:off x="3278300" y="2167200"/>
            <a:ext cx="2225100" cy="16035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1" name="Shape 61"/>
          <p:cNvSpPr/>
          <p:nvPr/>
        </p:nvSpPr>
        <p:spPr>
          <a:xfrm>
            <a:off x="2155950" y="51325"/>
            <a:ext cx="4465800" cy="665100"/>
          </a:xfrm>
          <a:prstGeom prst="rect">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2" name="Shape 62"/>
          <p:cNvSpPr txBox="1"/>
          <p:nvPr>
            <p:ph type="title"/>
          </p:nvPr>
        </p:nvSpPr>
        <p:spPr>
          <a:xfrm>
            <a:off x="2290650" y="86600"/>
            <a:ext cx="8520600" cy="572700"/>
          </a:xfrm>
          <a:prstGeom prst="rect">
            <a:avLst/>
          </a:prstGeom>
        </p:spPr>
        <p:txBody>
          <a:bodyPr anchorCtr="0" anchor="t" bIns="91425" lIns="91425" rIns="91425" tIns="91425">
            <a:noAutofit/>
          </a:bodyPr>
          <a:lstStyle/>
          <a:p>
            <a:pPr lvl="0">
              <a:spcBef>
                <a:spcPts val="0"/>
              </a:spcBef>
              <a:buNone/>
            </a:pPr>
            <a:r>
              <a:rPr lang="en">
                <a:solidFill>
                  <a:srgbClr val="000000"/>
                </a:solidFill>
              </a:rPr>
              <a:t>Step #1: Initial Brainstorm</a:t>
            </a:r>
          </a:p>
        </p:txBody>
      </p:sp>
      <p:sp>
        <p:nvSpPr>
          <p:cNvPr id="63" name="Shape 63"/>
          <p:cNvSpPr txBox="1"/>
          <p:nvPr/>
        </p:nvSpPr>
        <p:spPr>
          <a:xfrm>
            <a:off x="3354499" y="2168500"/>
            <a:ext cx="3351300" cy="390000"/>
          </a:xfrm>
          <a:prstGeom prst="rect">
            <a:avLst/>
          </a:prstGeom>
          <a:noFill/>
          <a:ln>
            <a:noFill/>
          </a:ln>
        </p:spPr>
        <p:txBody>
          <a:bodyPr anchorCtr="0" anchor="t" bIns="91425" lIns="91425" rIns="91425" tIns="91425">
            <a:noAutofit/>
          </a:bodyPr>
          <a:lstStyle/>
          <a:p>
            <a:pPr lvl="0" rtl="0">
              <a:spcBef>
                <a:spcPts val="0"/>
              </a:spcBef>
              <a:buNone/>
            </a:pPr>
            <a:r>
              <a:rPr lang="en" sz="2400">
                <a:solidFill>
                  <a:srgbClr val="351C75"/>
                </a:solidFill>
              </a:rPr>
              <a:t>Peter’s List + </a:t>
            </a:r>
          </a:p>
          <a:p>
            <a:pPr lvl="0" rtl="0">
              <a:spcBef>
                <a:spcPts val="0"/>
              </a:spcBef>
              <a:buNone/>
            </a:pPr>
            <a:r>
              <a:rPr lang="en" sz="2400">
                <a:solidFill>
                  <a:srgbClr val="351C75"/>
                </a:solidFill>
              </a:rPr>
              <a:t>Megan’s List + </a:t>
            </a:r>
          </a:p>
          <a:p>
            <a:pPr lvl="0" rtl="0">
              <a:spcBef>
                <a:spcPts val="0"/>
              </a:spcBef>
              <a:buNone/>
            </a:pPr>
            <a:r>
              <a:rPr lang="en" sz="2400">
                <a:solidFill>
                  <a:srgbClr val="351C75"/>
                </a:solidFill>
              </a:rPr>
              <a:t>Dan’s List → </a:t>
            </a:r>
          </a:p>
          <a:p>
            <a:pPr lvl="0">
              <a:spcBef>
                <a:spcPts val="0"/>
              </a:spcBef>
              <a:buNone/>
            </a:pPr>
            <a:r>
              <a:rPr lang="en" sz="2400">
                <a:solidFill>
                  <a:srgbClr val="351C75"/>
                </a:solidFill>
              </a:rPr>
              <a:t>Team List</a:t>
            </a:r>
          </a:p>
        </p:txBody>
      </p:sp>
      <p:pic>
        <p:nvPicPr>
          <p:cNvPr descr="Screen Shot 2016-10-05 at 10.50.08 PM.png" id="64" name="Shape 64"/>
          <p:cNvPicPr preferRelativeResize="0"/>
          <p:nvPr/>
        </p:nvPicPr>
        <p:blipFill>
          <a:blip r:embed="rId4">
            <a:alphaModFix/>
          </a:blip>
          <a:stretch>
            <a:fillRect/>
          </a:stretch>
        </p:blipFill>
        <p:spPr>
          <a:xfrm>
            <a:off x="911850" y="762125"/>
            <a:ext cx="1742200" cy="1683250"/>
          </a:xfrm>
          <a:prstGeom prst="rect">
            <a:avLst/>
          </a:prstGeom>
          <a:noFill/>
          <a:ln>
            <a:noFill/>
          </a:ln>
        </p:spPr>
      </p:pic>
      <p:pic>
        <p:nvPicPr>
          <p:cNvPr descr="Screen Shot 2016-10-05 at 10.48.32 PM.png" id="65" name="Shape 65"/>
          <p:cNvPicPr preferRelativeResize="0"/>
          <p:nvPr/>
        </p:nvPicPr>
        <p:blipFill>
          <a:blip r:embed="rId5">
            <a:alphaModFix/>
          </a:blip>
          <a:stretch>
            <a:fillRect/>
          </a:stretch>
        </p:blipFill>
        <p:spPr>
          <a:xfrm>
            <a:off x="6323349" y="807700"/>
            <a:ext cx="1728699" cy="1603525"/>
          </a:xfrm>
          <a:prstGeom prst="rect">
            <a:avLst/>
          </a:prstGeom>
          <a:noFill/>
          <a:ln>
            <a:noFill/>
          </a:ln>
        </p:spPr>
      </p:pic>
      <p:pic>
        <p:nvPicPr>
          <p:cNvPr descr="Screen Shot 2016-10-05 at 10.58.41 PM.png" id="66" name="Shape 66"/>
          <p:cNvPicPr preferRelativeResize="0"/>
          <p:nvPr/>
        </p:nvPicPr>
        <p:blipFill>
          <a:blip r:embed="rId6">
            <a:alphaModFix/>
          </a:blip>
          <a:stretch>
            <a:fillRect/>
          </a:stretch>
        </p:blipFill>
        <p:spPr>
          <a:xfrm>
            <a:off x="832475" y="3596025"/>
            <a:ext cx="1900973" cy="1467849"/>
          </a:xfrm>
          <a:prstGeom prst="rect">
            <a:avLst/>
          </a:prstGeom>
          <a:noFill/>
          <a:ln>
            <a:noFill/>
          </a:ln>
        </p:spPr>
      </p:pic>
      <p:pic>
        <p:nvPicPr>
          <p:cNvPr id="67" name="Shape 67"/>
          <p:cNvPicPr preferRelativeResize="0"/>
          <p:nvPr/>
        </p:nvPicPr>
        <p:blipFill>
          <a:blip r:embed="rId7">
            <a:alphaModFix/>
          </a:blip>
          <a:stretch>
            <a:fillRect/>
          </a:stretch>
        </p:blipFill>
        <p:spPr>
          <a:xfrm>
            <a:off x="6455100" y="3596035"/>
            <a:ext cx="1834800" cy="14678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1" name="Shape 71"/>
        <p:cNvGrpSpPr/>
        <p:nvPr/>
      </p:nvGrpSpPr>
      <p:grpSpPr>
        <a:xfrm>
          <a:off x="0" y="0"/>
          <a:ext cx="0" cy="0"/>
          <a:chOff x="0" y="0"/>
          <a:chExt cx="0" cy="0"/>
        </a:xfrm>
      </p:grpSpPr>
      <p:pic>
        <p:nvPicPr>
          <p:cNvPr descr="Screen Shot 2016-10-06 at 2.29.42 PM.png" id="72" name="Shape 72"/>
          <p:cNvPicPr preferRelativeResize="0"/>
          <p:nvPr/>
        </p:nvPicPr>
        <p:blipFill>
          <a:blip r:embed="rId3">
            <a:alphaModFix/>
          </a:blip>
          <a:stretch>
            <a:fillRect/>
          </a:stretch>
        </p:blipFill>
        <p:spPr>
          <a:xfrm>
            <a:off x="0" y="0"/>
            <a:ext cx="9144000" cy="5143500"/>
          </a:xfrm>
          <a:prstGeom prst="rect">
            <a:avLst/>
          </a:prstGeom>
          <a:noFill/>
          <a:ln>
            <a:noFill/>
          </a:ln>
        </p:spPr>
      </p:pic>
      <p:sp>
        <p:nvSpPr>
          <p:cNvPr id="73" name="Shape 73"/>
          <p:cNvSpPr txBox="1"/>
          <p:nvPr>
            <p:ph type="title"/>
          </p:nvPr>
        </p:nvSpPr>
        <p:spPr>
          <a:xfrm>
            <a:off x="2002725" y="233650"/>
            <a:ext cx="8520600" cy="572700"/>
          </a:xfrm>
          <a:prstGeom prst="rect">
            <a:avLst/>
          </a:prstGeom>
        </p:spPr>
        <p:txBody>
          <a:bodyPr anchorCtr="0" anchor="t" bIns="91425" lIns="91425" rIns="91425" tIns="91425">
            <a:noAutofit/>
          </a:bodyPr>
          <a:lstStyle/>
          <a:p>
            <a:pPr lvl="0">
              <a:spcBef>
                <a:spcPts val="0"/>
              </a:spcBef>
              <a:buNone/>
            </a:pPr>
            <a:r>
              <a:rPr lang="en">
                <a:solidFill>
                  <a:srgbClr val="0000FF"/>
                </a:solidFill>
              </a:rPr>
              <a:t>Step #2: Casting a Wide Net</a:t>
            </a:r>
          </a:p>
          <a:p>
            <a:pPr lvl="0">
              <a:spcBef>
                <a:spcPts val="0"/>
              </a:spcBef>
              <a:buNone/>
            </a:pPr>
            <a:r>
              <a:t/>
            </a:r>
            <a:endParaRPr/>
          </a:p>
        </p:txBody>
      </p:sp>
      <p:sp>
        <p:nvSpPr>
          <p:cNvPr id="74" name="Shape 74"/>
          <p:cNvSpPr txBox="1"/>
          <p:nvPr/>
        </p:nvSpPr>
        <p:spPr>
          <a:xfrm>
            <a:off x="382500" y="1017725"/>
            <a:ext cx="8938200" cy="2022600"/>
          </a:xfrm>
          <a:prstGeom prst="rect">
            <a:avLst/>
          </a:prstGeom>
          <a:noFill/>
          <a:ln>
            <a:noFill/>
          </a:ln>
        </p:spPr>
        <p:txBody>
          <a:bodyPr anchorCtr="0" anchor="t" bIns="91425" lIns="91425" rIns="91425" tIns="91425">
            <a:noAutofit/>
          </a:bodyPr>
          <a:lstStyle/>
          <a:p>
            <a:pPr indent="-381000" lvl="0" marL="457200" rtl="0">
              <a:spcBef>
                <a:spcPts val="0"/>
              </a:spcBef>
              <a:buSzPct val="100000"/>
              <a:buChar char="❖"/>
            </a:pPr>
            <a:r>
              <a:rPr lang="en" sz="2400"/>
              <a:t>anyone &amp; everyone we could think of</a:t>
            </a:r>
          </a:p>
          <a:p>
            <a:pPr indent="-381000" lvl="0" marL="457200" rtl="0">
              <a:spcBef>
                <a:spcPts val="0"/>
              </a:spcBef>
              <a:buSzPct val="100000"/>
              <a:buChar char="❖"/>
            </a:pPr>
            <a:r>
              <a:rPr lang="en" sz="2400"/>
              <a:t>“extreme” interview candidates</a:t>
            </a:r>
          </a:p>
          <a:p>
            <a:pPr indent="-381000" lvl="0" marL="457200" rtl="0">
              <a:spcBef>
                <a:spcPts val="0"/>
              </a:spcBef>
              <a:buSzPct val="100000"/>
              <a:buChar char="❖"/>
            </a:pPr>
            <a:r>
              <a:rPr lang="en" sz="2400"/>
              <a:t>proposed interviews in comfortable spaces for interviewees</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 name="Shape 78"/>
        <p:cNvGrpSpPr/>
        <p:nvPr/>
      </p:nvGrpSpPr>
      <p:grpSpPr>
        <a:xfrm>
          <a:off x="0" y="0"/>
          <a:ext cx="0" cy="0"/>
          <a:chOff x="0" y="0"/>
          <a:chExt cx="0" cy="0"/>
        </a:xfrm>
      </p:grpSpPr>
      <p:sp>
        <p:nvSpPr>
          <p:cNvPr id="79" name="Shape 79"/>
          <p:cNvSpPr txBox="1"/>
          <p:nvPr>
            <p:ph type="title"/>
          </p:nvPr>
        </p:nvSpPr>
        <p:spPr>
          <a:xfrm>
            <a:off x="235500" y="445025"/>
            <a:ext cx="8520600" cy="572700"/>
          </a:xfrm>
          <a:prstGeom prst="rect">
            <a:avLst/>
          </a:prstGeom>
        </p:spPr>
        <p:txBody>
          <a:bodyPr anchorCtr="0" anchor="t" bIns="91425" lIns="91425" rIns="91425" tIns="91425">
            <a:noAutofit/>
          </a:bodyPr>
          <a:lstStyle/>
          <a:p>
            <a:pPr lvl="0" algn="ctr">
              <a:spcBef>
                <a:spcPts val="0"/>
              </a:spcBef>
              <a:buNone/>
            </a:pPr>
            <a:r>
              <a:rPr lang="en"/>
              <a:t>Participants</a:t>
            </a:r>
          </a:p>
        </p:txBody>
      </p:sp>
      <p:pic>
        <p:nvPicPr>
          <p:cNvPr id="80" name="Shape 80"/>
          <p:cNvPicPr preferRelativeResize="0"/>
          <p:nvPr/>
        </p:nvPicPr>
        <p:blipFill>
          <a:blip r:embed="rId3">
            <a:alphaModFix/>
          </a:blip>
          <a:stretch>
            <a:fillRect/>
          </a:stretch>
        </p:blipFill>
        <p:spPr>
          <a:xfrm>
            <a:off x="4620109" y="1502590"/>
            <a:ext cx="2067303" cy="2138319"/>
          </a:xfrm>
          <a:prstGeom prst="rect">
            <a:avLst/>
          </a:prstGeom>
          <a:noFill/>
          <a:ln>
            <a:noFill/>
          </a:ln>
        </p:spPr>
      </p:pic>
      <p:pic>
        <p:nvPicPr>
          <p:cNvPr descr="Screen Shot 2016-10-05 at 11.23.09 PM.png" id="81" name="Shape 81"/>
          <p:cNvPicPr preferRelativeResize="0"/>
          <p:nvPr/>
        </p:nvPicPr>
        <p:blipFill rotWithShape="1">
          <a:blip r:embed="rId4">
            <a:alphaModFix/>
          </a:blip>
          <a:srcRect b="13838" l="6452" r="3172" t="4707"/>
          <a:stretch/>
        </p:blipFill>
        <p:spPr>
          <a:xfrm>
            <a:off x="2456584" y="1502587"/>
            <a:ext cx="2067303" cy="2138325"/>
          </a:xfrm>
          <a:prstGeom prst="rect">
            <a:avLst/>
          </a:prstGeom>
          <a:noFill/>
          <a:ln>
            <a:noFill/>
          </a:ln>
        </p:spPr>
      </p:pic>
      <p:pic>
        <p:nvPicPr>
          <p:cNvPr id="82" name="Shape 82"/>
          <p:cNvPicPr preferRelativeResize="0"/>
          <p:nvPr/>
        </p:nvPicPr>
        <p:blipFill>
          <a:blip r:embed="rId5">
            <a:alphaModFix/>
          </a:blip>
          <a:stretch>
            <a:fillRect/>
          </a:stretch>
        </p:blipFill>
        <p:spPr>
          <a:xfrm>
            <a:off x="6959759" y="1502612"/>
            <a:ext cx="2067302" cy="2138324"/>
          </a:xfrm>
          <a:prstGeom prst="rect">
            <a:avLst/>
          </a:prstGeom>
          <a:noFill/>
          <a:ln>
            <a:noFill/>
          </a:ln>
        </p:spPr>
      </p:pic>
      <p:pic>
        <p:nvPicPr>
          <p:cNvPr descr="Screen Shot 2016-10-05 at 11.27.15 PM.png" id="83" name="Shape 83"/>
          <p:cNvPicPr preferRelativeResize="0"/>
          <p:nvPr/>
        </p:nvPicPr>
        <p:blipFill rotWithShape="1">
          <a:blip r:embed="rId6">
            <a:alphaModFix/>
          </a:blip>
          <a:srcRect b="20224" l="8706" r="8140" t="10393"/>
          <a:stretch/>
        </p:blipFill>
        <p:spPr>
          <a:xfrm>
            <a:off x="293063" y="1502587"/>
            <a:ext cx="2067299" cy="2138325"/>
          </a:xfrm>
          <a:prstGeom prst="rect">
            <a:avLst/>
          </a:prstGeom>
          <a:noFill/>
          <a:ln>
            <a:noFill/>
          </a:ln>
        </p:spPr>
      </p:pic>
      <p:sp>
        <p:nvSpPr>
          <p:cNvPr id="84" name="Shape 84"/>
          <p:cNvSpPr txBox="1"/>
          <p:nvPr/>
        </p:nvSpPr>
        <p:spPr>
          <a:xfrm>
            <a:off x="208175" y="3618550"/>
            <a:ext cx="1170300" cy="722400"/>
          </a:xfrm>
          <a:prstGeom prst="rect">
            <a:avLst/>
          </a:prstGeom>
          <a:noFill/>
          <a:ln>
            <a:noFill/>
          </a:ln>
        </p:spPr>
        <p:txBody>
          <a:bodyPr anchorCtr="0" anchor="t" bIns="91425" lIns="91425" rIns="91425" tIns="91425">
            <a:noAutofit/>
          </a:bodyPr>
          <a:lstStyle/>
          <a:p>
            <a:pPr lvl="0" rtl="0">
              <a:spcBef>
                <a:spcPts val="0"/>
              </a:spcBef>
              <a:buClr>
                <a:schemeClr val="dk1"/>
              </a:buClr>
              <a:buSzPct val="50000"/>
              <a:buFont typeface="Arial"/>
              <a:buNone/>
            </a:pPr>
            <a:r>
              <a:rPr lang="en" sz="2200"/>
              <a:t>Student Athlete</a:t>
            </a:r>
          </a:p>
          <a:p>
            <a:pPr lvl="0" rtl="0">
              <a:spcBef>
                <a:spcPts val="0"/>
              </a:spcBef>
              <a:buNone/>
            </a:pPr>
            <a:r>
              <a:t/>
            </a:r>
            <a:endParaRPr/>
          </a:p>
          <a:p>
            <a:pPr lvl="0">
              <a:spcBef>
                <a:spcPts val="0"/>
              </a:spcBef>
              <a:buNone/>
            </a:pPr>
            <a:r>
              <a:t/>
            </a:r>
            <a:endParaRPr/>
          </a:p>
        </p:txBody>
      </p:sp>
      <p:sp>
        <p:nvSpPr>
          <p:cNvPr id="85" name="Shape 85"/>
          <p:cNvSpPr txBox="1"/>
          <p:nvPr/>
        </p:nvSpPr>
        <p:spPr>
          <a:xfrm>
            <a:off x="2360375" y="3640925"/>
            <a:ext cx="1170300" cy="722400"/>
          </a:xfrm>
          <a:prstGeom prst="rect">
            <a:avLst/>
          </a:prstGeom>
          <a:noFill/>
          <a:ln>
            <a:noFill/>
          </a:ln>
        </p:spPr>
        <p:txBody>
          <a:bodyPr anchorCtr="0" anchor="t" bIns="91425" lIns="91425" rIns="91425" tIns="91425">
            <a:noAutofit/>
          </a:bodyPr>
          <a:lstStyle/>
          <a:p>
            <a:pPr lvl="0" rtl="0">
              <a:spcBef>
                <a:spcPts val="0"/>
              </a:spcBef>
              <a:buNone/>
            </a:pPr>
            <a:r>
              <a:rPr lang="en" sz="2200"/>
              <a:t>Yoga</a:t>
            </a:r>
          </a:p>
          <a:p>
            <a:pPr lvl="0" rtl="0">
              <a:spcBef>
                <a:spcPts val="0"/>
              </a:spcBef>
              <a:buNone/>
            </a:pPr>
            <a:r>
              <a:rPr lang="en" sz="2200"/>
              <a:t>Guru</a:t>
            </a:r>
          </a:p>
          <a:p>
            <a:pPr lvl="0" rtl="0">
              <a:spcBef>
                <a:spcPts val="0"/>
              </a:spcBef>
              <a:buNone/>
            </a:pPr>
            <a:r>
              <a:t/>
            </a:r>
            <a:endParaRPr/>
          </a:p>
          <a:p>
            <a:pPr lvl="0" rtl="0">
              <a:spcBef>
                <a:spcPts val="0"/>
              </a:spcBef>
              <a:buNone/>
            </a:pPr>
            <a:r>
              <a:t/>
            </a:r>
            <a:endParaRPr/>
          </a:p>
        </p:txBody>
      </p:sp>
      <p:sp>
        <p:nvSpPr>
          <p:cNvPr id="86" name="Shape 86"/>
          <p:cNvSpPr txBox="1"/>
          <p:nvPr/>
        </p:nvSpPr>
        <p:spPr>
          <a:xfrm>
            <a:off x="4552575" y="3618550"/>
            <a:ext cx="1761300" cy="722400"/>
          </a:xfrm>
          <a:prstGeom prst="rect">
            <a:avLst/>
          </a:prstGeom>
          <a:noFill/>
          <a:ln>
            <a:noFill/>
          </a:ln>
        </p:spPr>
        <p:txBody>
          <a:bodyPr anchorCtr="0" anchor="t" bIns="91425" lIns="91425" rIns="91425" tIns="91425">
            <a:noAutofit/>
          </a:bodyPr>
          <a:lstStyle/>
          <a:p>
            <a:pPr lvl="0" rtl="0">
              <a:spcBef>
                <a:spcPts val="0"/>
              </a:spcBef>
              <a:buNone/>
            </a:pPr>
            <a:r>
              <a:rPr lang="en" sz="2200"/>
              <a:t>Prediabetic Retired Researcher</a:t>
            </a:r>
          </a:p>
          <a:p>
            <a:pPr lvl="0" rtl="0">
              <a:spcBef>
                <a:spcPts val="0"/>
              </a:spcBef>
              <a:buNone/>
            </a:pPr>
            <a:r>
              <a:t/>
            </a:r>
            <a:endParaRPr/>
          </a:p>
          <a:p>
            <a:pPr lvl="0" rtl="0">
              <a:spcBef>
                <a:spcPts val="0"/>
              </a:spcBef>
              <a:buNone/>
            </a:pPr>
            <a:r>
              <a:t/>
            </a:r>
            <a:endParaRPr/>
          </a:p>
        </p:txBody>
      </p:sp>
      <p:sp>
        <p:nvSpPr>
          <p:cNvPr id="87" name="Shape 87"/>
          <p:cNvSpPr txBox="1"/>
          <p:nvPr/>
        </p:nvSpPr>
        <p:spPr>
          <a:xfrm>
            <a:off x="6707425" y="3618550"/>
            <a:ext cx="1972500" cy="722400"/>
          </a:xfrm>
          <a:prstGeom prst="rect">
            <a:avLst/>
          </a:prstGeom>
          <a:noFill/>
          <a:ln>
            <a:noFill/>
          </a:ln>
        </p:spPr>
        <p:txBody>
          <a:bodyPr anchorCtr="0" anchor="t" bIns="91425" lIns="91425" rIns="91425" tIns="91425">
            <a:noAutofit/>
          </a:bodyPr>
          <a:lstStyle/>
          <a:p>
            <a:pPr lvl="0" rtl="0">
              <a:spcBef>
                <a:spcPts val="0"/>
              </a:spcBef>
              <a:buNone/>
            </a:pPr>
            <a:r>
              <a:rPr lang="en" sz="2200"/>
              <a:t>Young Professional</a:t>
            </a:r>
          </a:p>
          <a:p>
            <a:pPr lvl="0" rtl="0">
              <a:spcBef>
                <a:spcPts val="0"/>
              </a:spcBef>
              <a:buNone/>
            </a:pPr>
            <a:r>
              <a:t/>
            </a:r>
            <a:endParaRPr/>
          </a:p>
          <a:p>
            <a:pPr lvl="0" rtl="0">
              <a:spcBef>
                <a:spcPts val="0"/>
              </a:spcBef>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noFill/>
      </p:bgPr>
    </p:bg>
    <p:spTree>
      <p:nvGrpSpPr>
        <p:cNvPr id="91" name="Shape 91"/>
        <p:cNvGrpSpPr/>
        <p:nvPr/>
      </p:nvGrpSpPr>
      <p:grpSpPr>
        <a:xfrm>
          <a:off x="0" y="0"/>
          <a:ext cx="0" cy="0"/>
          <a:chOff x="0" y="0"/>
          <a:chExt cx="0" cy="0"/>
        </a:xfrm>
      </p:grpSpPr>
      <p:sp>
        <p:nvSpPr>
          <p:cNvPr id="92" name="Shape 92"/>
          <p:cNvSpPr txBox="1"/>
          <p:nvPr>
            <p:ph type="title"/>
          </p:nvPr>
        </p:nvSpPr>
        <p:spPr>
          <a:xfrm>
            <a:off x="2113425" y="191250"/>
            <a:ext cx="8520600" cy="564900"/>
          </a:xfrm>
          <a:prstGeom prst="rect">
            <a:avLst/>
          </a:prstGeom>
        </p:spPr>
        <p:txBody>
          <a:bodyPr anchorCtr="0" anchor="t" bIns="91425" lIns="91425" rIns="91425" tIns="91425">
            <a:noAutofit/>
          </a:bodyPr>
          <a:lstStyle/>
          <a:p>
            <a:pPr lvl="0">
              <a:spcBef>
                <a:spcPts val="0"/>
              </a:spcBef>
              <a:buNone/>
            </a:pPr>
            <a:r>
              <a:rPr lang="en"/>
              <a:t>Step #3: Conducting Interviews</a:t>
            </a:r>
          </a:p>
          <a:p>
            <a:pPr lvl="0">
              <a:spcBef>
                <a:spcPts val="0"/>
              </a:spcBef>
              <a:buNone/>
            </a:pPr>
            <a:r>
              <a:t/>
            </a:r>
            <a:endParaRPr/>
          </a:p>
        </p:txBody>
      </p:sp>
      <p:sp>
        <p:nvSpPr>
          <p:cNvPr id="93" name="Shape 93"/>
          <p:cNvSpPr txBox="1"/>
          <p:nvPr>
            <p:ph idx="1" type="body"/>
          </p:nvPr>
        </p:nvSpPr>
        <p:spPr>
          <a:xfrm>
            <a:off x="163950" y="849300"/>
            <a:ext cx="5506200" cy="3444900"/>
          </a:xfrm>
          <a:prstGeom prst="rect">
            <a:avLst/>
          </a:prstGeom>
        </p:spPr>
        <p:txBody>
          <a:bodyPr anchorCtr="0" anchor="t" bIns="91425" lIns="91425" rIns="91425" tIns="91425">
            <a:noAutofit/>
          </a:bodyPr>
          <a:lstStyle/>
          <a:p>
            <a:pPr indent="-381000" lvl="0" marL="457200" rtl="0">
              <a:lnSpc>
                <a:spcPct val="100000"/>
              </a:lnSpc>
              <a:spcBef>
                <a:spcPts val="0"/>
              </a:spcBef>
              <a:spcAft>
                <a:spcPts val="0"/>
              </a:spcAft>
              <a:buClr>
                <a:schemeClr val="dk1"/>
              </a:buClr>
              <a:buSzPct val="100000"/>
              <a:buChar char="❖"/>
            </a:pPr>
            <a:r>
              <a:rPr lang="en" sz="2400">
                <a:solidFill>
                  <a:schemeClr val="dk1"/>
                </a:solidFill>
              </a:rPr>
              <a:t>Establish </a:t>
            </a:r>
            <a:r>
              <a:rPr lang="en" sz="2400">
                <a:solidFill>
                  <a:srgbClr val="0B5394"/>
                </a:solidFill>
              </a:rPr>
              <a:t>consent and comfort</a:t>
            </a:r>
          </a:p>
          <a:p>
            <a:pPr lvl="0" rtl="0">
              <a:lnSpc>
                <a:spcPct val="100000"/>
              </a:lnSpc>
              <a:spcBef>
                <a:spcPts val="0"/>
              </a:spcBef>
              <a:spcAft>
                <a:spcPts val="0"/>
              </a:spcAft>
              <a:buNone/>
            </a:pPr>
            <a:r>
              <a:t/>
            </a:r>
            <a:endParaRPr sz="2400">
              <a:solidFill>
                <a:srgbClr val="0B5394"/>
              </a:solidFill>
            </a:endParaRPr>
          </a:p>
          <a:p>
            <a:pPr indent="-381000" lvl="0" marL="457200" rtl="0">
              <a:lnSpc>
                <a:spcPct val="100000"/>
              </a:lnSpc>
              <a:spcBef>
                <a:spcPts val="0"/>
              </a:spcBef>
              <a:spcAft>
                <a:spcPts val="0"/>
              </a:spcAft>
              <a:buClr>
                <a:schemeClr val="dk1"/>
              </a:buClr>
              <a:buSzPct val="100000"/>
              <a:buChar char="❖"/>
            </a:pPr>
            <a:r>
              <a:rPr lang="en" sz="2400">
                <a:solidFill>
                  <a:schemeClr val="dk1"/>
                </a:solidFill>
              </a:rPr>
              <a:t>Develop </a:t>
            </a:r>
            <a:r>
              <a:rPr lang="en" sz="2400">
                <a:solidFill>
                  <a:srgbClr val="CC0000"/>
                </a:solidFill>
              </a:rPr>
              <a:t>context</a:t>
            </a:r>
            <a:r>
              <a:rPr lang="en" sz="2400">
                <a:solidFill>
                  <a:schemeClr val="dk1"/>
                </a:solidFill>
              </a:rPr>
              <a:t> around problem; encourage </a:t>
            </a:r>
            <a:r>
              <a:rPr lang="en" sz="2400">
                <a:solidFill>
                  <a:srgbClr val="674EA7"/>
                </a:solidFill>
              </a:rPr>
              <a:t>open-ended storytelling</a:t>
            </a:r>
          </a:p>
          <a:p>
            <a:pPr lvl="0" rtl="0">
              <a:lnSpc>
                <a:spcPct val="100000"/>
              </a:lnSpc>
              <a:spcBef>
                <a:spcPts val="0"/>
              </a:spcBef>
              <a:spcAft>
                <a:spcPts val="0"/>
              </a:spcAft>
              <a:buNone/>
            </a:pPr>
            <a:r>
              <a:t/>
            </a:r>
            <a:endParaRPr sz="2400">
              <a:solidFill>
                <a:srgbClr val="674EA7"/>
              </a:solidFill>
            </a:endParaRPr>
          </a:p>
          <a:p>
            <a:pPr indent="-381000" lvl="0" marL="457200" rtl="0">
              <a:lnSpc>
                <a:spcPct val="100000"/>
              </a:lnSpc>
              <a:spcBef>
                <a:spcPts val="0"/>
              </a:spcBef>
              <a:spcAft>
                <a:spcPts val="0"/>
              </a:spcAft>
              <a:buClr>
                <a:schemeClr val="dk1"/>
              </a:buClr>
              <a:buSzPct val="100000"/>
              <a:buChar char="❖"/>
            </a:pPr>
            <a:r>
              <a:rPr lang="en" sz="2400">
                <a:solidFill>
                  <a:srgbClr val="38761D"/>
                </a:solidFill>
              </a:rPr>
              <a:t>Explore and elaborate</a:t>
            </a:r>
            <a:r>
              <a:rPr lang="en" sz="2400">
                <a:solidFill>
                  <a:schemeClr val="dk1"/>
                </a:solidFill>
              </a:rPr>
              <a:t> on surprising information, deeply emotional experiences, and confusion</a:t>
            </a:r>
          </a:p>
          <a:p>
            <a:pPr lvl="0" rtl="0">
              <a:lnSpc>
                <a:spcPct val="100000"/>
              </a:lnSpc>
              <a:spcBef>
                <a:spcPts val="0"/>
              </a:spcBef>
              <a:spcAft>
                <a:spcPts val="0"/>
              </a:spcAft>
              <a:buNone/>
            </a:pPr>
            <a:r>
              <a:t/>
            </a:r>
            <a:endParaRPr sz="2400">
              <a:solidFill>
                <a:schemeClr val="dk1"/>
              </a:solidFill>
            </a:endParaRPr>
          </a:p>
          <a:p>
            <a:pPr indent="-381000" lvl="0" marL="457200">
              <a:lnSpc>
                <a:spcPct val="100000"/>
              </a:lnSpc>
              <a:spcBef>
                <a:spcPts val="0"/>
              </a:spcBef>
              <a:spcAft>
                <a:spcPts val="0"/>
              </a:spcAft>
              <a:buClr>
                <a:schemeClr val="dk1"/>
              </a:buClr>
              <a:buSzPct val="100000"/>
              <a:buChar char="❖"/>
            </a:pPr>
            <a:r>
              <a:rPr lang="en" sz="2400">
                <a:solidFill>
                  <a:schemeClr val="dk1"/>
                </a:solidFill>
              </a:rPr>
              <a:t>Informally </a:t>
            </a:r>
            <a:r>
              <a:rPr lang="en" sz="2400">
                <a:solidFill>
                  <a:srgbClr val="A64D79"/>
                </a:solidFill>
              </a:rPr>
              <a:t>discuss problems and potential solutions</a:t>
            </a:r>
          </a:p>
        </p:txBody>
      </p:sp>
      <p:pic>
        <p:nvPicPr>
          <p:cNvPr id="94" name="Shape 94"/>
          <p:cNvPicPr preferRelativeResize="0"/>
          <p:nvPr/>
        </p:nvPicPr>
        <p:blipFill>
          <a:blip r:embed="rId3">
            <a:alphaModFix/>
          </a:blip>
          <a:stretch>
            <a:fillRect/>
          </a:stretch>
        </p:blipFill>
        <p:spPr>
          <a:xfrm>
            <a:off x="5805606" y="849306"/>
            <a:ext cx="2639399" cy="39663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8" name="Shape 98"/>
        <p:cNvGrpSpPr/>
        <p:nvPr/>
      </p:nvGrpSpPr>
      <p:grpSpPr>
        <a:xfrm>
          <a:off x="0" y="0"/>
          <a:ext cx="0" cy="0"/>
          <a:chOff x="0" y="0"/>
          <a:chExt cx="0" cy="0"/>
        </a:xfrm>
      </p:grpSpPr>
      <p:pic>
        <p:nvPicPr>
          <p:cNvPr descr="Screen Shot 2016-10-05 at 11.27.15 PM.png" id="99" name="Shape 99"/>
          <p:cNvPicPr preferRelativeResize="0"/>
          <p:nvPr/>
        </p:nvPicPr>
        <p:blipFill rotWithShape="1">
          <a:blip r:embed="rId3">
            <a:alphaModFix/>
          </a:blip>
          <a:srcRect b="12632" l="0" r="0" t="8658"/>
          <a:stretch/>
        </p:blipFill>
        <p:spPr>
          <a:xfrm>
            <a:off x="4644000" y="526016"/>
            <a:ext cx="4195201" cy="3662532"/>
          </a:xfrm>
          <a:prstGeom prst="rect">
            <a:avLst/>
          </a:prstGeom>
          <a:noFill/>
          <a:ln>
            <a:noFill/>
          </a:ln>
        </p:spPr>
      </p:pic>
      <p:sp>
        <p:nvSpPr>
          <p:cNvPr id="100" name="Shape 100"/>
          <p:cNvSpPr txBox="1"/>
          <p:nvPr>
            <p:ph type="title"/>
          </p:nvPr>
        </p:nvSpPr>
        <p:spPr>
          <a:xfrm>
            <a:off x="311700" y="368825"/>
            <a:ext cx="8520600" cy="572700"/>
          </a:xfrm>
          <a:prstGeom prst="rect">
            <a:avLst/>
          </a:prstGeom>
        </p:spPr>
        <p:txBody>
          <a:bodyPr anchorCtr="0" anchor="t" bIns="91425" lIns="91425" rIns="91425" tIns="91425">
            <a:noAutofit/>
          </a:bodyPr>
          <a:lstStyle/>
          <a:p>
            <a:pPr lvl="0">
              <a:spcBef>
                <a:spcPts val="0"/>
              </a:spcBef>
              <a:buNone/>
            </a:pPr>
            <a:r>
              <a:rPr lang="en"/>
              <a:t>Interview #1: Riley Spain</a:t>
            </a:r>
          </a:p>
        </p:txBody>
      </p:sp>
      <p:sp>
        <p:nvSpPr>
          <p:cNvPr id="101" name="Shape 101"/>
          <p:cNvSpPr txBox="1"/>
          <p:nvPr>
            <p:ph idx="1" type="body"/>
          </p:nvPr>
        </p:nvSpPr>
        <p:spPr>
          <a:xfrm>
            <a:off x="311700" y="1152475"/>
            <a:ext cx="4195200" cy="1465500"/>
          </a:xfrm>
          <a:prstGeom prst="rect">
            <a:avLst/>
          </a:prstGeom>
        </p:spPr>
        <p:txBody>
          <a:bodyPr anchorCtr="0" anchor="t" bIns="91425" lIns="91425" rIns="91425" tIns="91425">
            <a:noAutofit/>
          </a:bodyPr>
          <a:lstStyle/>
          <a:p>
            <a:pPr indent="-381000" lvl="0" marL="457200" rtl="0">
              <a:spcBef>
                <a:spcPts val="0"/>
              </a:spcBef>
              <a:buSzPct val="100000"/>
              <a:buChar char="❖"/>
            </a:pPr>
            <a:r>
              <a:rPr lang="en" sz="2400"/>
              <a:t>19-year-old female</a:t>
            </a:r>
          </a:p>
          <a:p>
            <a:pPr indent="-381000" lvl="0" marL="457200" rtl="0">
              <a:spcBef>
                <a:spcPts val="0"/>
              </a:spcBef>
              <a:buSzPct val="100000"/>
              <a:buChar char="❖"/>
            </a:pPr>
            <a:r>
              <a:rPr lang="en" sz="2400"/>
              <a:t>Varsity rower</a:t>
            </a:r>
          </a:p>
          <a:p>
            <a:pPr indent="-381000" lvl="0" marL="457200" rtl="0">
              <a:spcBef>
                <a:spcPts val="0"/>
              </a:spcBef>
              <a:buSzPct val="100000"/>
              <a:buChar char="❖"/>
            </a:pPr>
            <a:r>
              <a:rPr lang="en" sz="2400"/>
              <a:t>Recently diagnosed with PCOS &amp; Insulin Resistance</a:t>
            </a:r>
          </a:p>
        </p:txBody>
      </p:sp>
      <p:sp>
        <p:nvSpPr>
          <p:cNvPr id="102" name="Shape 102"/>
          <p:cNvSpPr txBox="1"/>
          <p:nvPr/>
        </p:nvSpPr>
        <p:spPr>
          <a:xfrm>
            <a:off x="694775" y="4386525"/>
            <a:ext cx="8911200" cy="841800"/>
          </a:xfrm>
          <a:prstGeom prst="rect">
            <a:avLst/>
          </a:prstGeom>
          <a:noFill/>
          <a:ln>
            <a:noFill/>
          </a:ln>
        </p:spPr>
        <p:txBody>
          <a:bodyPr anchorCtr="0" anchor="t" bIns="91425" lIns="91425" rIns="91425" tIns="91425">
            <a:noAutofit/>
          </a:bodyPr>
          <a:lstStyle/>
          <a:p>
            <a:pPr lvl="0">
              <a:spcBef>
                <a:spcPts val="0"/>
              </a:spcBef>
              <a:buNone/>
            </a:pPr>
            <a:r>
              <a:rPr lang="en" sz="2400">
                <a:solidFill>
                  <a:srgbClr val="0A690B"/>
                </a:solidFill>
              </a:rPr>
              <a:t>“a balanced, healthy diet’ isn’t healthy or balanced for me.”</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 name="Shape 106"/>
        <p:cNvGrpSpPr/>
        <p:nvPr/>
      </p:nvGrpSpPr>
      <p:grpSpPr>
        <a:xfrm>
          <a:off x="0" y="0"/>
          <a:ext cx="0" cy="0"/>
          <a:chOff x="0" y="0"/>
          <a:chExt cx="0" cy="0"/>
        </a:xfrm>
      </p:grpSpPr>
      <p:pic>
        <p:nvPicPr>
          <p:cNvPr descr="Screen Shot 2016-10-05 at 11.23.09 PM.png" id="107" name="Shape 107"/>
          <p:cNvPicPr preferRelativeResize="0"/>
          <p:nvPr/>
        </p:nvPicPr>
        <p:blipFill rotWithShape="1">
          <a:blip r:embed="rId3">
            <a:alphaModFix/>
          </a:blip>
          <a:srcRect b="22521" l="8210" r="3792" t="6702"/>
          <a:stretch/>
        </p:blipFill>
        <p:spPr>
          <a:xfrm>
            <a:off x="4738975" y="294300"/>
            <a:ext cx="4204374" cy="3808950"/>
          </a:xfrm>
          <a:prstGeom prst="rect">
            <a:avLst/>
          </a:prstGeom>
          <a:noFill/>
          <a:ln>
            <a:noFill/>
          </a:ln>
        </p:spPr>
      </p:pic>
      <p:sp>
        <p:nvSpPr>
          <p:cNvPr id="108" name="Shape 108"/>
          <p:cNvSpPr txBox="1"/>
          <p:nvPr>
            <p:ph type="title"/>
          </p:nvPr>
        </p:nvSpPr>
        <p:spPr>
          <a:xfrm>
            <a:off x="214400" y="510625"/>
            <a:ext cx="8520600" cy="572700"/>
          </a:xfrm>
          <a:prstGeom prst="rect">
            <a:avLst/>
          </a:prstGeom>
        </p:spPr>
        <p:txBody>
          <a:bodyPr anchorCtr="0" anchor="t" bIns="91425" lIns="91425" rIns="91425" tIns="91425">
            <a:noAutofit/>
          </a:bodyPr>
          <a:lstStyle/>
          <a:p>
            <a:pPr lvl="0">
              <a:spcBef>
                <a:spcPts val="0"/>
              </a:spcBef>
              <a:buNone/>
            </a:pPr>
            <a:r>
              <a:rPr lang="en"/>
              <a:t>Interview #2: Steve Farmer </a:t>
            </a:r>
          </a:p>
        </p:txBody>
      </p:sp>
      <p:sp>
        <p:nvSpPr>
          <p:cNvPr id="109" name="Shape 109"/>
          <p:cNvSpPr txBox="1"/>
          <p:nvPr>
            <p:ph idx="1" type="body"/>
          </p:nvPr>
        </p:nvSpPr>
        <p:spPr>
          <a:xfrm>
            <a:off x="310600" y="1165350"/>
            <a:ext cx="4308300" cy="1568100"/>
          </a:xfrm>
          <a:prstGeom prst="rect">
            <a:avLst/>
          </a:prstGeom>
        </p:spPr>
        <p:txBody>
          <a:bodyPr anchorCtr="0" anchor="t" bIns="91425" lIns="91425" rIns="91425" tIns="91425">
            <a:noAutofit/>
          </a:bodyPr>
          <a:lstStyle/>
          <a:p>
            <a:pPr indent="-381000" lvl="0" marL="457200" rtl="0">
              <a:spcBef>
                <a:spcPts val="0"/>
              </a:spcBef>
              <a:buSzPct val="100000"/>
              <a:buChar char="❖"/>
            </a:pPr>
            <a:r>
              <a:rPr lang="en" sz="2400"/>
              <a:t>Mid-fifties</a:t>
            </a:r>
          </a:p>
          <a:p>
            <a:pPr indent="-381000" lvl="0" marL="457200" rtl="0">
              <a:spcBef>
                <a:spcPts val="0"/>
              </a:spcBef>
              <a:buSzPct val="100000"/>
              <a:buChar char="❖"/>
            </a:pPr>
            <a:r>
              <a:rPr lang="en" sz="2400"/>
              <a:t>Yoga Studio Owner, Health Researcher</a:t>
            </a:r>
          </a:p>
          <a:p>
            <a:pPr indent="-381000" lvl="0" marL="457200">
              <a:spcBef>
                <a:spcPts val="0"/>
              </a:spcBef>
              <a:buSzPct val="100000"/>
              <a:buChar char="❖"/>
            </a:pPr>
            <a:r>
              <a:rPr lang="en" sz="2400"/>
              <a:t>Suffered from Ulcerative Colitis in 30s</a:t>
            </a:r>
          </a:p>
        </p:txBody>
      </p:sp>
      <p:sp>
        <p:nvSpPr>
          <p:cNvPr id="110" name="Shape 110"/>
          <p:cNvSpPr txBox="1"/>
          <p:nvPr/>
        </p:nvSpPr>
        <p:spPr>
          <a:xfrm>
            <a:off x="479950" y="4403525"/>
            <a:ext cx="7710000" cy="554400"/>
          </a:xfrm>
          <a:prstGeom prst="rect">
            <a:avLst/>
          </a:prstGeom>
          <a:noFill/>
          <a:ln>
            <a:noFill/>
          </a:ln>
        </p:spPr>
        <p:txBody>
          <a:bodyPr anchorCtr="0" anchor="t" bIns="91425" lIns="91425" rIns="91425" tIns="91425">
            <a:noAutofit/>
          </a:bodyPr>
          <a:lstStyle/>
          <a:p>
            <a:pPr lvl="0">
              <a:spcBef>
                <a:spcPts val="0"/>
              </a:spcBef>
              <a:buNone/>
            </a:pPr>
            <a:r>
              <a:rPr lang="en" sz="2000">
                <a:solidFill>
                  <a:srgbClr val="FF0000"/>
                </a:solidFill>
              </a:rPr>
              <a:t>“I didn’t find the idea of dying appealing from a young age.”</a:t>
            </a:r>
          </a:p>
        </p:txBody>
      </p:sp>
      <p:sp>
        <p:nvSpPr>
          <p:cNvPr id="111" name="Shape 111"/>
          <p:cNvSpPr txBox="1"/>
          <p:nvPr/>
        </p:nvSpPr>
        <p:spPr>
          <a:xfrm>
            <a:off x="479950" y="3770375"/>
            <a:ext cx="3737100" cy="503100"/>
          </a:xfrm>
          <a:prstGeom prst="rect">
            <a:avLst/>
          </a:prstGeom>
          <a:noFill/>
          <a:ln>
            <a:noFill/>
          </a:ln>
        </p:spPr>
        <p:txBody>
          <a:bodyPr anchorCtr="0" anchor="t" bIns="91425" lIns="91425" rIns="91425" tIns="91425">
            <a:noAutofit/>
          </a:bodyPr>
          <a:lstStyle/>
          <a:p>
            <a:pPr lvl="0">
              <a:spcBef>
                <a:spcPts val="0"/>
              </a:spcBef>
              <a:buNone/>
            </a:pPr>
            <a:r>
              <a:rPr lang="en" sz="2000">
                <a:solidFill>
                  <a:srgbClr val="990000"/>
                </a:solidFill>
              </a:rPr>
              <a:t>“It’s all poison in there anyway.”</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5" name="Shape 115"/>
        <p:cNvGrpSpPr/>
        <p:nvPr/>
      </p:nvGrpSpPr>
      <p:grpSpPr>
        <a:xfrm>
          <a:off x="0" y="0"/>
          <a:ext cx="0" cy="0"/>
          <a:chOff x="0" y="0"/>
          <a:chExt cx="0" cy="0"/>
        </a:xfrm>
      </p:grpSpPr>
      <p:sp>
        <p:nvSpPr>
          <p:cNvPr id="116" name="Shape 116"/>
          <p:cNvSpPr txBox="1"/>
          <p:nvPr>
            <p:ph type="title"/>
          </p:nvPr>
        </p:nvSpPr>
        <p:spPr>
          <a:xfrm>
            <a:off x="143050" y="289675"/>
            <a:ext cx="8520600" cy="572700"/>
          </a:xfrm>
          <a:prstGeom prst="rect">
            <a:avLst/>
          </a:prstGeom>
        </p:spPr>
        <p:txBody>
          <a:bodyPr anchorCtr="0" anchor="t" bIns="91425" lIns="91425" rIns="91425" tIns="91425">
            <a:noAutofit/>
          </a:bodyPr>
          <a:lstStyle/>
          <a:p>
            <a:pPr lvl="0">
              <a:spcBef>
                <a:spcPts val="0"/>
              </a:spcBef>
              <a:buNone/>
            </a:pPr>
            <a:r>
              <a:rPr lang="en"/>
              <a:t>Interview # 3: Dr. Shiferaw</a:t>
            </a:r>
          </a:p>
          <a:p>
            <a:pPr lvl="0">
              <a:spcBef>
                <a:spcPts val="0"/>
              </a:spcBef>
              <a:buNone/>
            </a:pPr>
            <a:r>
              <a:t/>
            </a:r>
            <a:endParaRPr/>
          </a:p>
        </p:txBody>
      </p:sp>
      <p:sp>
        <p:nvSpPr>
          <p:cNvPr id="117" name="Shape 117"/>
          <p:cNvSpPr txBox="1"/>
          <p:nvPr>
            <p:ph idx="1" type="body"/>
          </p:nvPr>
        </p:nvSpPr>
        <p:spPr>
          <a:xfrm>
            <a:off x="228600" y="938575"/>
            <a:ext cx="4252200" cy="3816300"/>
          </a:xfrm>
          <a:prstGeom prst="rect">
            <a:avLst/>
          </a:prstGeom>
        </p:spPr>
        <p:txBody>
          <a:bodyPr anchorCtr="0" anchor="t" bIns="91425" lIns="91425" rIns="91425" tIns="91425">
            <a:noAutofit/>
          </a:bodyPr>
          <a:lstStyle/>
          <a:p>
            <a:pPr indent="-381000" lvl="0" marL="457200" rtl="0">
              <a:spcBef>
                <a:spcPts val="0"/>
              </a:spcBef>
              <a:buSzPct val="100000"/>
              <a:buChar char="❖"/>
            </a:pPr>
            <a:r>
              <a:rPr lang="en" sz="2400"/>
              <a:t>Retired medical researcher residing in NJ</a:t>
            </a:r>
          </a:p>
          <a:p>
            <a:pPr indent="-381000" lvl="0" marL="457200" rtl="0">
              <a:spcBef>
                <a:spcPts val="0"/>
              </a:spcBef>
              <a:buSzPct val="100000"/>
              <a:buChar char="❖"/>
            </a:pPr>
            <a:r>
              <a:rPr lang="en" sz="2400"/>
              <a:t>Pre-diabetic</a:t>
            </a:r>
          </a:p>
          <a:p>
            <a:pPr indent="-381000" lvl="0" marL="457200" rtl="0">
              <a:spcBef>
                <a:spcPts val="0"/>
              </a:spcBef>
              <a:buSzPct val="100000"/>
              <a:buChar char="❖"/>
            </a:pPr>
            <a:r>
              <a:rPr lang="en" sz="2400"/>
              <a:t>Logs diet and blood sugar levels but struggles to easily summarize data and determine correlations</a:t>
            </a:r>
          </a:p>
          <a:p>
            <a:pPr indent="-381000" lvl="0" marL="457200">
              <a:spcBef>
                <a:spcPts val="0"/>
              </a:spcBef>
              <a:buSzPct val="100000"/>
              <a:buChar char="❖"/>
            </a:pPr>
            <a:r>
              <a:rPr lang="en" sz="2400"/>
              <a:t>Wishes high blood sugar was detected sooner</a:t>
            </a:r>
          </a:p>
        </p:txBody>
      </p:sp>
      <p:pic>
        <p:nvPicPr>
          <p:cNvPr id="118" name="Shape 118"/>
          <p:cNvPicPr preferRelativeResize="0"/>
          <p:nvPr/>
        </p:nvPicPr>
        <p:blipFill>
          <a:blip r:embed="rId3">
            <a:alphaModFix/>
          </a:blip>
          <a:stretch>
            <a:fillRect/>
          </a:stretch>
        </p:blipFill>
        <p:spPr>
          <a:xfrm>
            <a:off x="4878300" y="380251"/>
            <a:ext cx="3871599" cy="3756650"/>
          </a:xfrm>
          <a:prstGeom prst="rect">
            <a:avLst/>
          </a:prstGeom>
          <a:noFill/>
          <a:ln>
            <a:noFill/>
          </a:ln>
        </p:spPr>
      </p:pic>
      <p:sp>
        <p:nvSpPr>
          <p:cNvPr id="119" name="Shape 119"/>
          <p:cNvSpPr txBox="1"/>
          <p:nvPr>
            <p:ph idx="1" type="body"/>
          </p:nvPr>
        </p:nvSpPr>
        <p:spPr>
          <a:xfrm>
            <a:off x="5080525" y="4570800"/>
            <a:ext cx="4466100" cy="572700"/>
          </a:xfrm>
          <a:prstGeom prst="rect">
            <a:avLst/>
          </a:prstGeom>
          <a:noFill/>
        </p:spPr>
        <p:txBody>
          <a:bodyPr anchorCtr="0" anchor="t" bIns="91425" lIns="91425" rIns="91425" tIns="91425">
            <a:noAutofit/>
          </a:bodyPr>
          <a:lstStyle/>
          <a:p>
            <a:pPr lvl="0" rtl="0">
              <a:spcBef>
                <a:spcPts val="0"/>
              </a:spcBef>
              <a:buNone/>
            </a:pPr>
            <a:r>
              <a:rPr lang="en">
                <a:solidFill>
                  <a:srgbClr val="FF0000"/>
                </a:solidFill>
              </a:rPr>
              <a:t>“worried I won’t be there for my family”</a:t>
            </a:r>
          </a:p>
        </p:txBody>
      </p:sp>
      <p:sp>
        <p:nvSpPr>
          <p:cNvPr id="120" name="Shape 120"/>
          <p:cNvSpPr txBox="1"/>
          <p:nvPr>
            <p:ph idx="1" type="body"/>
          </p:nvPr>
        </p:nvSpPr>
        <p:spPr>
          <a:xfrm>
            <a:off x="4283800" y="4136900"/>
            <a:ext cx="4466100" cy="572700"/>
          </a:xfrm>
          <a:prstGeom prst="rect">
            <a:avLst/>
          </a:prstGeom>
          <a:noFill/>
        </p:spPr>
        <p:txBody>
          <a:bodyPr anchorCtr="0" anchor="t" bIns="91425" lIns="91425" rIns="91425" tIns="91425">
            <a:noAutofit/>
          </a:bodyPr>
          <a:lstStyle/>
          <a:p>
            <a:pPr lvl="0" rtl="0">
              <a:spcBef>
                <a:spcPts val="0"/>
              </a:spcBef>
              <a:buNone/>
            </a:pPr>
            <a:r>
              <a:rPr lang="en">
                <a:solidFill>
                  <a:srgbClr val="FF0000"/>
                </a:solidFill>
              </a:rPr>
              <a:t>“I was scared after I found out”</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4" name="Shape 124"/>
        <p:cNvGrpSpPr/>
        <p:nvPr/>
      </p:nvGrpSpPr>
      <p:grpSpPr>
        <a:xfrm>
          <a:off x="0" y="0"/>
          <a:ext cx="0" cy="0"/>
          <a:chOff x="0" y="0"/>
          <a:chExt cx="0" cy="0"/>
        </a:xfrm>
      </p:grpSpPr>
      <p:sp>
        <p:nvSpPr>
          <p:cNvPr id="125" name="Shape 125"/>
          <p:cNvSpPr txBox="1"/>
          <p:nvPr>
            <p:ph type="title"/>
          </p:nvPr>
        </p:nvSpPr>
        <p:spPr>
          <a:xfrm>
            <a:off x="311700" y="127600"/>
            <a:ext cx="8520600" cy="572700"/>
          </a:xfrm>
          <a:prstGeom prst="rect">
            <a:avLst/>
          </a:prstGeom>
        </p:spPr>
        <p:txBody>
          <a:bodyPr anchorCtr="0" anchor="t" bIns="91425" lIns="91425" rIns="91425" tIns="91425">
            <a:noAutofit/>
          </a:bodyPr>
          <a:lstStyle/>
          <a:p>
            <a:pPr lvl="0" rtl="0">
              <a:spcBef>
                <a:spcPts val="0"/>
              </a:spcBef>
              <a:buNone/>
            </a:pPr>
            <a:r>
              <a:rPr lang="en"/>
              <a:t>Interview # 4: Patrick Harrington</a:t>
            </a:r>
          </a:p>
        </p:txBody>
      </p:sp>
      <p:sp>
        <p:nvSpPr>
          <p:cNvPr id="126" name="Shape 126"/>
          <p:cNvSpPr txBox="1"/>
          <p:nvPr>
            <p:ph idx="1" type="body"/>
          </p:nvPr>
        </p:nvSpPr>
        <p:spPr>
          <a:xfrm>
            <a:off x="311700" y="682525"/>
            <a:ext cx="5395200" cy="3416400"/>
          </a:xfrm>
          <a:prstGeom prst="rect">
            <a:avLst/>
          </a:prstGeom>
        </p:spPr>
        <p:txBody>
          <a:bodyPr anchorCtr="0" anchor="t" bIns="91425" lIns="91425" rIns="91425" tIns="91425">
            <a:noAutofit/>
          </a:bodyPr>
          <a:lstStyle/>
          <a:p>
            <a:pPr indent="-368300" lvl="0" marL="457200">
              <a:spcBef>
                <a:spcPts val="0"/>
              </a:spcBef>
              <a:buSzPct val="100000"/>
              <a:buChar char="❖"/>
            </a:pPr>
            <a:r>
              <a:rPr lang="en" sz="2200"/>
              <a:t>Young engineering professional</a:t>
            </a:r>
          </a:p>
          <a:p>
            <a:pPr indent="-368300" lvl="0" marL="457200" rtl="0">
              <a:spcBef>
                <a:spcPts val="0"/>
              </a:spcBef>
              <a:buSzPct val="100000"/>
              <a:buChar char="❖"/>
            </a:pPr>
            <a:r>
              <a:rPr lang="en" sz="2200"/>
              <a:t>Type I diabetes for 2 years</a:t>
            </a:r>
          </a:p>
          <a:p>
            <a:pPr indent="-368300" lvl="0" marL="457200" rtl="0">
              <a:spcBef>
                <a:spcPts val="0"/>
              </a:spcBef>
              <a:buSzPct val="100000"/>
              <a:buChar char="❖"/>
            </a:pPr>
            <a:r>
              <a:rPr lang="en" sz="2200"/>
              <a:t>“It was kind of like a cool challenge, but then it just got kind of tiring”</a:t>
            </a:r>
          </a:p>
          <a:p>
            <a:pPr indent="-368300" lvl="0" marL="457200" rtl="0">
              <a:spcBef>
                <a:spcPts val="0"/>
              </a:spcBef>
              <a:buSzPct val="100000"/>
              <a:buChar char="❖"/>
            </a:pPr>
            <a:r>
              <a:rPr lang="en" sz="2200"/>
              <a:t>Defiant that disease won’t hold him back, but giving up sports unnecessarily </a:t>
            </a:r>
          </a:p>
          <a:p>
            <a:pPr indent="-368300" lvl="0" marL="457200" rtl="0">
              <a:spcBef>
                <a:spcPts val="0"/>
              </a:spcBef>
              <a:buSzPct val="100000"/>
              <a:buChar char="❖"/>
            </a:pPr>
            <a:r>
              <a:rPr lang="en" sz="2200"/>
              <a:t>Doesn’t want to admit how much disease constrains him</a:t>
            </a:r>
          </a:p>
        </p:txBody>
      </p:sp>
      <p:sp>
        <p:nvSpPr>
          <p:cNvPr id="127" name="Shape 127"/>
          <p:cNvSpPr txBox="1"/>
          <p:nvPr/>
        </p:nvSpPr>
        <p:spPr>
          <a:xfrm>
            <a:off x="235500" y="4374425"/>
            <a:ext cx="8767500" cy="554400"/>
          </a:xfrm>
          <a:prstGeom prst="rect">
            <a:avLst/>
          </a:prstGeom>
          <a:noFill/>
          <a:ln>
            <a:noFill/>
          </a:ln>
        </p:spPr>
        <p:txBody>
          <a:bodyPr anchorCtr="0" anchor="t" bIns="91425" lIns="91425" rIns="91425" tIns="91425">
            <a:noAutofit/>
          </a:bodyPr>
          <a:lstStyle/>
          <a:p>
            <a:pPr lvl="0" rtl="0">
              <a:lnSpc>
                <a:spcPct val="115000"/>
              </a:lnSpc>
              <a:spcBef>
                <a:spcPts val="0"/>
              </a:spcBef>
              <a:spcAft>
                <a:spcPts val="1600"/>
              </a:spcAft>
              <a:buNone/>
            </a:pPr>
            <a:r>
              <a:rPr lang="en" sz="2200">
                <a:solidFill>
                  <a:srgbClr val="FF0000"/>
                </a:solidFill>
              </a:rPr>
              <a:t>“I don’t want people to see me as sick, because sick means helpless”</a:t>
            </a:r>
          </a:p>
          <a:p>
            <a:pPr lvl="0" rtl="0" algn="ctr">
              <a:spcBef>
                <a:spcPts val="0"/>
              </a:spcBef>
              <a:buNone/>
            </a:pPr>
            <a:r>
              <a:t/>
            </a:r>
            <a:endParaRPr sz="2400">
              <a:solidFill>
                <a:srgbClr val="FF0000"/>
              </a:solidFill>
            </a:endParaRPr>
          </a:p>
        </p:txBody>
      </p:sp>
      <p:pic>
        <p:nvPicPr>
          <p:cNvPr id="128" name="Shape 128"/>
          <p:cNvPicPr preferRelativeResize="0"/>
          <p:nvPr/>
        </p:nvPicPr>
        <p:blipFill>
          <a:blip r:embed="rId3">
            <a:alphaModFix/>
          </a:blip>
          <a:stretch>
            <a:fillRect/>
          </a:stretch>
        </p:blipFill>
        <p:spPr>
          <a:xfrm>
            <a:off x="5624158" y="682524"/>
            <a:ext cx="3302966" cy="341639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