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Proxima Nova"/>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font" Target="fonts/ProximaNova-regular.fntdata"/><Relationship Id="rId10" Type="http://schemas.openxmlformats.org/officeDocument/2006/relationships/slide" Target="slides/slide6.xml"/><Relationship Id="rId13" Type="http://schemas.openxmlformats.org/officeDocument/2006/relationships/font" Target="fonts/ProximaNova-italic.fntdata"/><Relationship Id="rId12"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Developmental milestones</a:t>
            </a:r>
          </a:p>
          <a:p>
            <a:pPr lvl="0">
              <a:spcBef>
                <a:spcPts val="0"/>
              </a:spcBef>
              <a:buNone/>
            </a:pPr>
            <a:r>
              <a:rPr lang="en"/>
              <a:t>Create community</a:t>
            </a:r>
          </a:p>
          <a:p>
            <a:pPr lvl="0">
              <a:spcBef>
                <a:spcPts val="0"/>
              </a:spcBef>
              <a:buNone/>
            </a:pPr>
            <a:r>
              <a:rPr lang="en"/>
              <a:t>Focus on memories associated with developmental milestones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Listed in order of complexity → simple, medium, complex</a:t>
            </a:r>
          </a:p>
          <a:p>
            <a:pPr lvl="0">
              <a:spcBef>
                <a:spcPts val="0"/>
              </a:spcBef>
              <a:buNone/>
            </a:pPr>
            <a:r>
              <a:t/>
            </a:r>
            <a:endParaRPr/>
          </a:p>
          <a:p>
            <a:pPr lvl="0">
              <a:spcBef>
                <a:spcPts val="0"/>
              </a:spcBef>
              <a:buNone/>
            </a:pPr>
            <a:r>
              <a:rPr lang="en"/>
              <a:t>All tasks are simple by construction, but could see lightest users just using it to view goals, medium users just trying to find resources to meet goals, and power users storing memories in the form of pictures and videos.</a:t>
            </a:r>
          </a:p>
          <a:p>
            <a:pPr lvl="0">
              <a:spcBef>
                <a:spcPts val="0"/>
              </a:spcBef>
              <a:buNone/>
            </a:pPr>
            <a:r>
              <a:t/>
            </a:r>
            <a:endParaRPr/>
          </a:p>
          <a:p>
            <a:pPr lvl="0">
              <a:spcBef>
                <a:spcPts val="0"/>
              </a:spcBef>
              <a:buNone/>
            </a:pPr>
            <a:r>
              <a:rPr lang="en"/>
              <a:t>Be able to view goals by age</a:t>
            </a:r>
          </a:p>
          <a:p>
            <a:pPr lvl="0">
              <a:spcBef>
                <a:spcPts val="0"/>
              </a:spcBef>
              <a:buNone/>
            </a:pPr>
            <a:r>
              <a:rPr lang="en"/>
              <a:t>Be able to keep track of more than one kid</a:t>
            </a:r>
          </a:p>
          <a:p>
            <a:pPr lvl="0">
              <a:spcBef>
                <a:spcPts val="0"/>
              </a:spcBef>
              <a:buNone/>
            </a:pPr>
            <a:r>
              <a:rPr lang="en"/>
              <a:t>Resources include network of other parents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8.jpg"/><Relationship Id="rId4" Type="http://schemas.openxmlformats.org/officeDocument/2006/relationships/image" Target="../media/image04.jpg"/><Relationship Id="rId5"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5.jpg"/><Relationship Id="rId4" Type="http://schemas.openxmlformats.org/officeDocument/2006/relationships/image" Target="../media/image07.jpg"/><Relationship Id="rId5"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youtube.com/v/SDGBWVKuds4" TargetMode="External"/><Relationship Id="rId4"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Flourish</a:t>
            </a:r>
          </a:p>
        </p:txBody>
      </p:sp>
      <p:sp>
        <p:nvSpPr>
          <p:cNvPr id="60" name="Shape 60"/>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rPr lang="en"/>
              <a:t>Rhea Pokorny, Elizabeth Yao, Jeffrey Yu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90250" y="400325"/>
            <a:ext cx="5797500" cy="1819500"/>
          </a:xfrm>
          <a:prstGeom prst="rect">
            <a:avLst/>
          </a:prstGeom>
        </p:spPr>
        <p:txBody>
          <a:bodyPr anchorCtr="0" anchor="ctr" bIns="91425" lIns="91425" rIns="91425" tIns="91425">
            <a:noAutofit/>
          </a:bodyPr>
          <a:lstStyle/>
          <a:p>
            <a:pPr lvl="0">
              <a:spcBef>
                <a:spcPts val="0"/>
              </a:spcBef>
              <a:buNone/>
            </a:pPr>
            <a:r>
              <a:rPr lang="en"/>
              <a:t>Value Proposition:</a:t>
            </a:r>
          </a:p>
          <a:p>
            <a:pPr lvl="0">
              <a:spcBef>
                <a:spcPts val="0"/>
              </a:spcBef>
              <a:buNone/>
            </a:pPr>
            <a:r>
              <a:rPr lang="en"/>
              <a:t>For parents, for kids.</a:t>
            </a:r>
          </a:p>
        </p:txBody>
      </p:sp>
      <p:sp>
        <p:nvSpPr>
          <p:cNvPr id="66" name="Shape 66"/>
          <p:cNvSpPr txBox="1"/>
          <p:nvPr/>
        </p:nvSpPr>
        <p:spPr>
          <a:xfrm>
            <a:off x="3202550" y="2341150"/>
            <a:ext cx="5313000" cy="1746900"/>
          </a:xfrm>
          <a:prstGeom prst="rect">
            <a:avLst/>
          </a:prstGeom>
          <a:noFill/>
          <a:ln>
            <a:noFill/>
          </a:ln>
        </p:spPr>
        <p:txBody>
          <a:bodyPr anchorCtr="0" anchor="t" bIns="91425" lIns="91425" rIns="91425" tIns="91425">
            <a:noAutofit/>
          </a:bodyPr>
          <a:lstStyle/>
          <a:p>
            <a:pPr lvl="0" rtl="0" algn="r">
              <a:lnSpc>
                <a:spcPct val="115000"/>
              </a:lnSpc>
              <a:spcBef>
                <a:spcPts val="0"/>
              </a:spcBef>
              <a:buNone/>
            </a:pPr>
            <a:r>
              <a:rPr i="1" lang="en" sz="2000">
                <a:latin typeface="Proxima Nova"/>
                <a:ea typeface="Proxima Nova"/>
                <a:cs typeface="Proxima Nova"/>
                <a:sym typeface="Proxima Nova"/>
              </a:rPr>
              <a:t>Problem/solution overview:</a:t>
            </a:r>
          </a:p>
          <a:p>
            <a:pPr lvl="0" rtl="0" algn="r">
              <a:lnSpc>
                <a:spcPct val="115000"/>
              </a:lnSpc>
              <a:spcBef>
                <a:spcPts val="0"/>
              </a:spcBef>
              <a:buNone/>
            </a:pPr>
            <a:r>
              <a:rPr lang="en" sz="1600">
                <a:latin typeface="Proxima Nova"/>
                <a:ea typeface="Proxima Nova"/>
                <a:cs typeface="Proxima Nova"/>
                <a:sym typeface="Proxima Nova"/>
              </a:rPr>
              <a:t>Targeted towards parents who don’t know what developmental milestones their kids should be achieving and when. We want this app to create a community to encourage and educate parents and draw away from those insecurities to focus on the tender memories associated with reaching childhood milestones.</a:t>
            </a:r>
          </a:p>
        </p:txBody>
      </p:sp>
      <p:pic>
        <p:nvPicPr>
          <p:cNvPr id="67" name="Shape 67"/>
          <p:cNvPicPr preferRelativeResize="0"/>
          <p:nvPr/>
        </p:nvPicPr>
        <p:blipFill>
          <a:blip r:embed="rId3">
            <a:alphaModFix/>
          </a:blip>
          <a:stretch>
            <a:fillRect/>
          </a:stretch>
        </p:blipFill>
        <p:spPr>
          <a:xfrm>
            <a:off x="1190849" y="2646575"/>
            <a:ext cx="1746899" cy="1746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4800"/>
              <a:t>Three Tasks</a:t>
            </a:r>
          </a:p>
        </p:txBody>
      </p:sp>
      <p:sp>
        <p:nvSpPr>
          <p:cNvPr id="73" name="Shape 73"/>
          <p:cNvSpPr txBox="1"/>
          <p:nvPr>
            <p:ph idx="1" type="body"/>
          </p:nvPr>
        </p:nvSpPr>
        <p:spPr>
          <a:xfrm>
            <a:off x="396600" y="1431475"/>
            <a:ext cx="5256300" cy="1601100"/>
          </a:xfrm>
          <a:prstGeom prst="rect">
            <a:avLst/>
          </a:prstGeom>
        </p:spPr>
        <p:txBody>
          <a:bodyPr anchorCtr="0" anchor="t" bIns="91425" lIns="91425" rIns="91425" tIns="91425">
            <a:noAutofit/>
          </a:bodyPr>
          <a:lstStyle/>
          <a:p>
            <a:pPr indent="-381000" lvl="0" marL="457200" rtl="0">
              <a:lnSpc>
                <a:spcPct val="115000"/>
              </a:lnSpc>
              <a:spcBef>
                <a:spcPts val="0"/>
              </a:spcBef>
              <a:spcAft>
                <a:spcPts val="1000"/>
              </a:spcAft>
              <a:buSzPct val="100000"/>
              <a:buAutoNum type="arabicPeriod"/>
            </a:pPr>
            <a:r>
              <a:rPr lang="en" sz="2400"/>
              <a:t>View developmental goals</a:t>
            </a:r>
          </a:p>
          <a:p>
            <a:pPr indent="-381000" lvl="0" marL="457200" rtl="0">
              <a:lnSpc>
                <a:spcPct val="115000"/>
              </a:lnSpc>
              <a:spcBef>
                <a:spcPts val="0"/>
              </a:spcBef>
              <a:spcAft>
                <a:spcPts val="1000"/>
              </a:spcAft>
              <a:buSzPct val="100000"/>
              <a:buAutoNum type="arabicPeriod"/>
            </a:pPr>
            <a:r>
              <a:rPr lang="en" sz="2400"/>
              <a:t>Find resources for meeting goals</a:t>
            </a:r>
          </a:p>
          <a:p>
            <a:pPr indent="-381000" lvl="0" marL="457200">
              <a:lnSpc>
                <a:spcPct val="115000"/>
              </a:lnSpc>
              <a:spcBef>
                <a:spcPts val="0"/>
              </a:spcBef>
              <a:spcAft>
                <a:spcPts val="1000"/>
              </a:spcAft>
              <a:buSzPct val="100000"/>
              <a:buAutoNum type="arabicPeriod"/>
            </a:pPr>
            <a:r>
              <a:rPr lang="en" sz="2400"/>
              <a:t>Store memories related to goals</a:t>
            </a:r>
          </a:p>
        </p:txBody>
      </p:sp>
      <p:pic>
        <p:nvPicPr>
          <p:cNvPr id="74" name="Shape 74"/>
          <p:cNvPicPr preferRelativeResize="0"/>
          <p:nvPr/>
        </p:nvPicPr>
        <p:blipFill>
          <a:blip r:embed="rId3">
            <a:alphaModFix/>
          </a:blip>
          <a:stretch>
            <a:fillRect/>
          </a:stretch>
        </p:blipFill>
        <p:spPr>
          <a:xfrm>
            <a:off x="6219975" y="2430675"/>
            <a:ext cx="2029000" cy="2029000"/>
          </a:xfrm>
          <a:prstGeom prst="rect">
            <a:avLst/>
          </a:prstGeom>
          <a:noFill/>
          <a:ln>
            <a:noFill/>
          </a:ln>
        </p:spPr>
      </p:pic>
      <p:sp>
        <p:nvSpPr>
          <p:cNvPr id="75" name="Shape 75"/>
          <p:cNvSpPr txBox="1"/>
          <p:nvPr/>
        </p:nvSpPr>
        <p:spPr>
          <a:xfrm>
            <a:off x="5361875" y="2091075"/>
            <a:ext cx="1067400" cy="3396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4"/>
                </a:solidFill>
                <a:latin typeface="Proxima Nova"/>
                <a:ea typeface="Proxima Nova"/>
                <a:cs typeface="Proxima Nova"/>
                <a:sym typeface="Proxima Nova"/>
              </a:rPr>
              <a:t>(medium)</a:t>
            </a:r>
          </a:p>
          <a:p>
            <a:pPr lvl="0">
              <a:spcBef>
                <a:spcPts val="0"/>
              </a:spcBef>
              <a:buNone/>
            </a:pPr>
            <a:r>
              <a:t/>
            </a:r>
            <a:endParaRPr/>
          </a:p>
        </p:txBody>
      </p:sp>
      <p:sp>
        <p:nvSpPr>
          <p:cNvPr id="76" name="Shape 76"/>
          <p:cNvSpPr txBox="1"/>
          <p:nvPr/>
        </p:nvSpPr>
        <p:spPr>
          <a:xfrm>
            <a:off x="5261475" y="2668800"/>
            <a:ext cx="958500" cy="2061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4"/>
                </a:solidFill>
                <a:latin typeface="Proxima Nova"/>
                <a:ea typeface="Proxima Nova"/>
                <a:cs typeface="Proxima Nova"/>
                <a:sym typeface="Proxima Nova"/>
              </a:rPr>
              <a:t>(complex)</a:t>
            </a:r>
          </a:p>
          <a:p>
            <a:pPr lvl="0">
              <a:spcBef>
                <a:spcPts val="0"/>
              </a:spcBef>
              <a:buNone/>
            </a:pPr>
            <a:r>
              <a:t/>
            </a:r>
            <a:endParaRPr/>
          </a:p>
        </p:txBody>
      </p:sp>
      <p:sp>
        <p:nvSpPr>
          <p:cNvPr id="77" name="Shape 77"/>
          <p:cNvSpPr txBox="1"/>
          <p:nvPr/>
        </p:nvSpPr>
        <p:spPr>
          <a:xfrm>
            <a:off x="4524875" y="1549775"/>
            <a:ext cx="837000" cy="206100"/>
          </a:xfrm>
          <a:prstGeom prst="rect">
            <a:avLst/>
          </a:prstGeom>
          <a:noFill/>
          <a:ln>
            <a:noFill/>
          </a:ln>
        </p:spPr>
        <p:txBody>
          <a:bodyPr anchorCtr="0" anchor="t" bIns="91425" lIns="91425" rIns="91425" tIns="91425">
            <a:noAutofit/>
          </a:bodyPr>
          <a:lstStyle/>
          <a:p>
            <a:pPr lvl="0">
              <a:spcBef>
                <a:spcPts val="0"/>
              </a:spcBef>
              <a:buNone/>
            </a:pPr>
            <a:r>
              <a:rPr lang="en">
                <a:solidFill>
                  <a:schemeClr val="accent4"/>
                </a:solidFill>
                <a:latin typeface="Proxima Nova"/>
                <a:ea typeface="Proxima Nova"/>
                <a:cs typeface="Proxima Nova"/>
                <a:sym typeface="Proxima Nova"/>
              </a:rPr>
              <a:t>(simple)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4739500" y="3918925"/>
            <a:ext cx="3727800" cy="572700"/>
          </a:xfrm>
          <a:prstGeom prst="rect">
            <a:avLst/>
          </a:prstGeom>
        </p:spPr>
        <p:txBody>
          <a:bodyPr anchorCtr="0" anchor="t" bIns="91425" lIns="91425" rIns="91425" tIns="91425">
            <a:noAutofit/>
          </a:bodyPr>
          <a:lstStyle/>
          <a:p>
            <a:pPr lvl="0">
              <a:spcBef>
                <a:spcPts val="0"/>
              </a:spcBef>
              <a:buNone/>
            </a:pPr>
            <a:r>
              <a:rPr lang="en" sz="4800"/>
              <a:t>Storyboards</a:t>
            </a:r>
          </a:p>
        </p:txBody>
      </p:sp>
      <p:pic>
        <p:nvPicPr>
          <p:cNvPr id="83" name="Shape 83"/>
          <p:cNvPicPr preferRelativeResize="0"/>
          <p:nvPr/>
        </p:nvPicPr>
        <p:blipFill rotWithShape="1">
          <a:blip r:embed="rId3">
            <a:alphaModFix/>
          </a:blip>
          <a:srcRect b="0" l="25716" r="0" t="0"/>
          <a:stretch/>
        </p:blipFill>
        <p:spPr>
          <a:xfrm rot="-5400000">
            <a:off x="1124751" y="1917774"/>
            <a:ext cx="2246573" cy="3913726"/>
          </a:xfrm>
          <a:prstGeom prst="rect">
            <a:avLst/>
          </a:prstGeom>
          <a:noFill/>
          <a:ln>
            <a:noFill/>
          </a:ln>
        </p:spPr>
      </p:pic>
      <p:pic>
        <p:nvPicPr>
          <p:cNvPr id="84" name="Shape 84"/>
          <p:cNvPicPr preferRelativeResize="0"/>
          <p:nvPr/>
        </p:nvPicPr>
        <p:blipFill>
          <a:blip r:embed="rId4">
            <a:alphaModFix/>
          </a:blip>
          <a:stretch>
            <a:fillRect/>
          </a:stretch>
        </p:blipFill>
        <p:spPr>
          <a:xfrm rot="-5400000">
            <a:off x="901510" y="-366997"/>
            <a:ext cx="2693049" cy="3485346"/>
          </a:xfrm>
          <a:prstGeom prst="rect">
            <a:avLst/>
          </a:prstGeom>
          <a:noFill/>
          <a:ln>
            <a:noFill/>
          </a:ln>
        </p:spPr>
      </p:pic>
      <p:pic>
        <p:nvPicPr>
          <p:cNvPr id="85" name="Shape 85"/>
          <p:cNvPicPr preferRelativeResize="0"/>
          <p:nvPr/>
        </p:nvPicPr>
        <p:blipFill>
          <a:blip r:embed="rId5">
            <a:alphaModFix/>
          </a:blip>
          <a:stretch>
            <a:fillRect/>
          </a:stretch>
        </p:blipFill>
        <p:spPr>
          <a:xfrm rot="-5400000">
            <a:off x="5144249" y="505060"/>
            <a:ext cx="2751352" cy="3560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rot="-5400000">
            <a:off x="4508681" y="386700"/>
            <a:ext cx="3974739" cy="5143501"/>
          </a:xfrm>
          <a:prstGeom prst="rect">
            <a:avLst/>
          </a:prstGeom>
          <a:noFill/>
          <a:ln>
            <a:noFill/>
          </a:ln>
        </p:spPr>
      </p:pic>
      <p:pic>
        <p:nvPicPr>
          <p:cNvPr id="91" name="Shape 91"/>
          <p:cNvPicPr preferRelativeResize="0"/>
          <p:nvPr/>
        </p:nvPicPr>
        <p:blipFill>
          <a:blip r:embed="rId4">
            <a:alphaModFix/>
          </a:blip>
          <a:stretch>
            <a:fillRect/>
          </a:stretch>
        </p:blipFill>
        <p:spPr>
          <a:xfrm rot="-5400000">
            <a:off x="-562299" y="562299"/>
            <a:ext cx="4945825" cy="3821226"/>
          </a:xfrm>
          <a:prstGeom prst="rect">
            <a:avLst/>
          </a:prstGeom>
          <a:noFill/>
          <a:ln>
            <a:noFill/>
          </a:ln>
        </p:spPr>
      </p:pic>
      <p:cxnSp>
        <p:nvCxnSpPr>
          <p:cNvPr id="92" name="Shape 92"/>
          <p:cNvCxnSpPr/>
          <p:nvPr/>
        </p:nvCxnSpPr>
        <p:spPr>
          <a:xfrm>
            <a:off x="3918275" y="-8725"/>
            <a:ext cx="0" cy="5119200"/>
          </a:xfrm>
          <a:prstGeom prst="straightConnector1">
            <a:avLst/>
          </a:prstGeom>
          <a:noFill/>
          <a:ln cap="flat" cmpd="sng" w="76200">
            <a:solidFill>
              <a:schemeClr val="lt2"/>
            </a:solidFill>
            <a:prstDash val="solid"/>
            <a:round/>
            <a:headEnd len="lg" w="lg" type="none"/>
            <a:tailEnd len="lg" w="lg" type="none"/>
          </a:ln>
        </p:spPr>
      </p:cxnSp>
      <p:pic>
        <p:nvPicPr>
          <p:cNvPr id="93" name="Shape 93"/>
          <p:cNvPicPr preferRelativeResize="0"/>
          <p:nvPr/>
        </p:nvPicPr>
        <p:blipFill>
          <a:blip r:embed="rId5">
            <a:alphaModFix/>
          </a:blip>
          <a:stretch>
            <a:fillRect/>
          </a:stretch>
        </p:blipFill>
        <p:spPr>
          <a:xfrm rot="-202557">
            <a:off x="1434785" y="861103"/>
            <a:ext cx="376283" cy="8655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title="My Movie">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