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embeddedFontLst>
    <p:embeddedFont>
      <p:font typeface="Amatic SC"/>
      <p:regular r:id="rId33"/>
      <p:bold r:id="rId34"/>
    </p:embeddedFont>
    <p:embeddedFont>
      <p:font typeface="Source Code Pro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AmaticSC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SourceCodePro-regular.fntdata"/><Relationship Id="rId12" Type="http://schemas.openxmlformats.org/officeDocument/2006/relationships/slide" Target="slides/slide8.xml"/><Relationship Id="rId34" Type="http://schemas.openxmlformats.org/officeDocument/2006/relationships/font" Target="fonts/AmaticSC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SourceCodePro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Relationship Id="rId4" Type="http://schemas.openxmlformats.org/officeDocument/2006/relationships/image" Target="../media/image0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0.jpg"/><Relationship Id="rId13" Type="http://schemas.openxmlformats.org/officeDocument/2006/relationships/image" Target="../media/image25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Relationship Id="rId15" Type="http://schemas.openxmlformats.org/officeDocument/2006/relationships/image" Target="../media/image43.png"/><Relationship Id="rId1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7" Type="http://schemas.openxmlformats.org/officeDocument/2006/relationships/image" Target="../media/image17.png"/><Relationship Id="rId8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5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7" Type="http://schemas.openxmlformats.org/officeDocument/2006/relationships/image" Target="../media/image17.png"/><Relationship Id="rId8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jpg"/><Relationship Id="rId4" Type="http://schemas.openxmlformats.org/officeDocument/2006/relationships/image" Target="../media/image07.png"/><Relationship Id="rId5" Type="http://schemas.openxmlformats.org/officeDocument/2006/relationships/image" Target="../media/image41.jpg"/><Relationship Id="rId6" Type="http://schemas.openxmlformats.org/officeDocument/2006/relationships/image" Target="../media/image05.png"/><Relationship Id="rId7" Type="http://schemas.openxmlformats.org/officeDocument/2006/relationships/image" Target="../media/image03.png"/><Relationship Id="rId8" Type="http://schemas.openxmlformats.org/officeDocument/2006/relationships/image" Target="../media/image0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6.png"/><Relationship Id="rId4" Type="http://schemas.openxmlformats.org/officeDocument/2006/relationships/image" Target="../media/image0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0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4.jpg"/><Relationship Id="rId4" Type="http://schemas.openxmlformats.org/officeDocument/2006/relationships/image" Target="../media/image10.png"/><Relationship Id="rId5" Type="http://schemas.openxmlformats.org/officeDocument/2006/relationships/image" Target="../media/image4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Team Food Waste: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Our Needfinding Experience</a:t>
            </a:r>
          </a:p>
        </p:txBody>
      </p:sp>
      <p:sp>
        <p:nvSpPr>
          <p:cNvPr id="57" name="Shape 57"/>
          <p:cNvSpPr txBox="1"/>
          <p:nvPr>
            <p:ph idx="1" type="subTitle"/>
          </p:nvPr>
        </p:nvSpPr>
        <p:spPr>
          <a:xfrm>
            <a:off x="155850" y="3489375"/>
            <a:ext cx="8520600" cy="1133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Grace Wu, Lewin Cary, Devangi Vivrekar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October 7, 2016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CS 147: Human-Computer Interaction Design</a:t>
            </a:r>
          </a:p>
        </p:txBody>
      </p:sp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57150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3450" y="571500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155825" y="1093850"/>
            <a:ext cx="4195500" cy="19668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Introduction to Us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Our Focus Area</a:t>
            </a:r>
          </a:p>
          <a:p>
            <a:pPr indent="-228600" lvl="0" marL="457200" rtl="0">
              <a:spcBef>
                <a:spcPts val="0"/>
              </a:spcBef>
              <a:buClr>
                <a:srgbClr val="CC0000"/>
              </a:buClr>
              <a:buChar char="●"/>
            </a:pPr>
            <a:r>
              <a:rPr b="1" lang="en">
                <a:solidFill>
                  <a:srgbClr val="CC0000"/>
                </a:solidFill>
              </a:rPr>
              <a:t>Needfinding Methodology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Interview Results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Initial Analysis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Understanding the Need Space</a:t>
            </a: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750" y="1037877"/>
            <a:ext cx="4977449" cy="30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 b="45728" l="0" r="0" t="0"/>
          <a:stretch/>
        </p:blipFill>
        <p:spPr>
          <a:xfrm>
            <a:off x="5451325" y="1037875"/>
            <a:ext cx="3455899" cy="279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159300" y="110750"/>
            <a:ext cx="45981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Understanding the Need Space 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7325" y="1220669"/>
            <a:ext cx="1529500" cy="1187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4">
            <a:alphaModFix/>
          </a:blip>
          <a:srcRect b="63413" l="28591" r="16718" t="25722"/>
          <a:stretch/>
        </p:blipFill>
        <p:spPr>
          <a:xfrm>
            <a:off x="3671274" y="2588762"/>
            <a:ext cx="5000649" cy="55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0965" y="3336274"/>
            <a:ext cx="2431334" cy="162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687" y="1845150"/>
            <a:ext cx="3190875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299" y="2960324"/>
            <a:ext cx="3405649" cy="86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55375" y="3260375"/>
            <a:ext cx="1207100" cy="12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8147" y="1439387"/>
            <a:ext cx="1529501" cy="10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2142" y="992932"/>
            <a:ext cx="1723857" cy="86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05775" y="4002012"/>
            <a:ext cx="1424000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2150" y="3971627"/>
            <a:ext cx="1723850" cy="107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37225" y="3750099"/>
            <a:ext cx="1668550" cy="130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02437" y="1188650"/>
            <a:ext cx="2314575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459599" y="140451"/>
            <a:ext cx="1424000" cy="1068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2748575" y="318825"/>
            <a:ext cx="31908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Choosing Interviews</a:t>
            </a:r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●"/>
            </a:pPr>
            <a:r>
              <a:t/>
            </a:r>
            <a:endParaRPr/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925" y="898999"/>
            <a:ext cx="2341000" cy="156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1774" y="2807499"/>
            <a:ext cx="2644174" cy="19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552" y="2614227"/>
            <a:ext cx="1678549" cy="167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9987" y="3278400"/>
            <a:ext cx="3190875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5299" y="415400"/>
            <a:ext cx="1678549" cy="130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 rotWithShape="1">
          <a:blip r:embed="rId8">
            <a:alphaModFix/>
          </a:blip>
          <a:srcRect b="63413" l="28591" r="16718" t="25722"/>
          <a:stretch/>
        </p:blipFill>
        <p:spPr>
          <a:xfrm>
            <a:off x="3086774" y="2219462"/>
            <a:ext cx="5000649" cy="55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155825" y="1093850"/>
            <a:ext cx="4195500" cy="19668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Introduction to Us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Our Focus Area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Needfinding Methodology</a:t>
            </a:r>
          </a:p>
          <a:p>
            <a:pPr indent="-228600" lvl="0" marL="457200" rtl="0">
              <a:spcBef>
                <a:spcPts val="0"/>
              </a:spcBef>
              <a:buClr>
                <a:srgbClr val="CC0000"/>
              </a:buClr>
              <a:buChar char="●"/>
            </a:pPr>
            <a:r>
              <a:rPr b="1" lang="en">
                <a:solidFill>
                  <a:srgbClr val="CC0000"/>
                </a:solidFill>
              </a:rPr>
              <a:t>Interview Results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Initial Analysis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 rotWithShape="1">
          <a:blip r:embed="rId3">
            <a:alphaModFix/>
          </a:blip>
          <a:srcRect b="0" l="0" r="8825" t="0"/>
          <a:stretch/>
        </p:blipFill>
        <p:spPr>
          <a:xfrm>
            <a:off x="-235075" y="0"/>
            <a:ext cx="93790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0" y="1856450"/>
            <a:ext cx="6370800" cy="2906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Reasons for choosing: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Established organisation in the Bay Area that collects and distributes leftovers from businesses and events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Utilises mobile application to find donations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b="1" lang="en" sz="1800"/>
              <a:t>Questions asked: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How do you find donors?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How much food is wasted vs saved in SF?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Why is there so much wasted food?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Where does the majority of waste come from?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97" name="Shape 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100" y="217950"/>
            <a:ext cx="4307475" cy="131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150" y="2847751"/>
            <a:ext cx="1694999" cy="169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7102876" y="4477125"/>
            <a:ext cx="13863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Nancy Hahn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idx="1" type="body"/>
          </p:nvPr>
        </p:nvSpPr>
        <p:spPr>
          <a:xfrm>
            <a:off x="375475" y="95925"/>
            <a:ext cx="8520600" cy="49278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05" name="Shape 205"/>
          <p:cNvCxnSpPr>
            <a:stCxn id="204" idx="1"/>
            <a:endCxn id="204" idx="3"/>
          </p:cNvCxnSpPr>
          <p:nvPr/>
        </p:nvCxnSpPr>
        <p:spPr>
          <a:xfrm>
            <a:off x="375475" y="2559825"/>
            <a:ext cx="8520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" name="Shape 206"/>
          <p:cNvCxnSpPr>
            <a:stCxn id="204" idx="0"/>
            <a:endCxn id="204" idx="2"/>
          </p:cNvCxnSpPr>
          <p:nvPr/>
        </p:nvCxnSpPr>
        <p:spPr>
          <a:xfrm>
            <a:off x="4635775" y="95925"/>
            <a:ext cx="0" cy="4927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07" name="Shape 207"/>
          <p:cNvSpPr txBox="1"/>
          <p:nvPr/>
        </p:nvSpPr>
        <p:spPr>
          <a:xfrm>
            <a:off x="310600" y="-19500"/>
            <a:ext cx="735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SAY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386800" y="2449175"/>
            <a:ext cx="7359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DO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8232850" y="1500"/>
            <a:ext cx="8073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THINK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8309050" y="2525375"/>
            <a:ext cx="7359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FEEL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63000" y="2677625"/>
            <a:ext cx="40164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Nancy:</a:t>
            </a:r>
          </a:p>
          <a:p>
            <a:pPr indent="-228600" lvl="0" marL="457200" rtl="0">
              <a:spcBef>
                <a:spcPts val="0"/>
              </a:spcBef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Nancy kept getting distracted during the phone call, was speaking with people in the background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Had to cancel the phone call in the middle to answer another call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Laughing about volunteer inefficiencies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Serious tone when talking about the extent of people in hunger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463000" y="191849"/>
            <a:ext cx="40164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Nancy:</a:t>
            </a:r>
          </a:p>
          <a:p>
            <a:pPr indent="-304800" lvl="0" marL="457200" rtl="0">
              <a:spcBef>
                <a:spcPts val="0"/>
              </a:spcBef>
              <a:buSzPct val="1000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“This is just a guess but we probably get around 50-60% of all businesses wasted food”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“Don’t know how much wasted food there is per day”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“People often aren’t sure what they’re allowed to throw away”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“Why are we buying food for 500 when only 200 are eating?”</a:t>
            </a:r>
          </a:p>
          <a:p>
            <a:pPr indent="-298450" lvl="0" marL="457200" rtl="0">
              <a:lnSpc>
                <a:spcPct val="115000"/>
              </a:lnSpc>
              <a:spcBef>
                <a:spcPts val="0"/>
              </a:spcBef>
              <a:buSzPct val="91666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“Often catering companies make you order a week in advance, so companies have to over order on purpose” 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4739600" y="2525375"/>
            <a:ext cx="41565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900"/>
              <a:t>Nancy:</a:t>
            </a:r>
          </a:p>
          <a:p>
            <a:pPr indent="-311150" lvl="0" marL="457200" rtl="0">
              <a:spcBef>
                <a:spcPts val="0"/>
              </a:spcBef>
              <a:buSzPct val="100000"/>
              <a:buFont typeface="Times New Roman"/>
              <a:buChar char="-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Even though wasted food is good for her business, cringes at the idea of too much prepared food</a:t>
            </a:r>
          </a:p>
          <a:p>
            <a:pPr indent="-31115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Char char="-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Grateful for people that volunteer their time</a:t>
            </a:r>
          </a:p>
          <a:p>
            <a:pPr indent="-31115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Char char="-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Irritated by inefficiencies in her business, can’t say anything because they are volunteers</a:t>
            </a:r>
          </a:p>
          <a:p>
            <a:pPr indent="-31115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  <a:buChar char="-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Exasperated by the American culture of over preparing/consuming too much</a:t>
            </a:r>
          </a:p>
          <a:p>
            <a:pPr indent="-311150" lvl="0" marL="457200" rtl="0">
              <a:spcBef>
                <a:spcPts val="0"/>
              </a:spcBef>
              <a:buSzPct val="100000"/>
              <a:buFont typeface="Times New Roman"/>
              <a:buChar char="-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Warmed by the feeling of helping</a:t>
            </a:r>
          </a:p>
          <a:p>
            <a:pPr indent="-228600"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300"/>
              <a:t>·</a:t>
            </a: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 txBox="1"/>
          <p:nvPr/>
        </p:nvSpPr>
        <p:spPr>
          <a:xfrm>
            <a:off x="4715600" y="53925"/>
            <a:ext cx="4204500" cy="24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Nancy:</a:t>
            </a:r>
          </a:p>
          <a:p>
            <a:pPr indent="-228600" lvl="0" marL="457200" rtl="0">
              <a:spcBef>
                <a:spcPts val="0"/>
              </a:spcBef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That tech companies prepare way too much food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There are many more people that still go hungry that we’re unaware of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How can we overcome the legal issues of this problem?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How can we make food lines a more comfortable environment?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200" y="2397250"/>
            <a:ext cx="325149" cy="32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311700" y="292850"/>
            <a:ext cx="24291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Grocery Stores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335" y="1700235"/>
            <a:ext cx="4718500" cy="31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0652" y="2967002"/>
            <a:ext cx="1678549" cy="167854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365250" y="1338150"/>
            <a:ext cx="3726300" cy="2891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har char="●"/>
            </a:pPr>
            <a:r>
              <a:rPr lang="en"/>
              <a:t>Can you walk me through how you deal with food waste?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har char="●"/>
            </a:pPr>
            <a:r>
              <a:rPr lang="en"/>
              <a:t>Who do you donate to and how do they distribute the food?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har char="●"/>
            </a:pPr>
            <a:r>
              <a:rPr lang="en"/>
              <a:t>Why do you throw away food instead of donating it?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har char="●"/>
            </a:pPr>
            <a:r>
              <a:rPr lang="en"/>
              <a:t>How long do you keep things on the shelf for produce?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har char="●"/>
            </a:pPr>
            <a:r>
              <a:rPr lang="en"/>
              <a:t>What are the problems you run into with donating food?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6449" y="103956"/>
            <a:ext cx="2991824" cy="22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idx="1" type="body"/>
          </p:nvPr>
        </p:nvSpPr>
        <p:spPr>
          <a:xfrm>
            <a:off x="375475" y="95925"/>
            <a:ext cx="8520600" cy="49278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30" name="Shape 230"/>
          <p:cNvCxnSpPr>
            <a:stCxn id="229" idx="1"/>
            <a:endCxn id="229" idx="3"/>
          </p:cNvCxnSpPr>
          <p:nvPr/>
        </p:nvCxnSpPr>
        <p:spPr>
          <a:xfrm>
            <a:off x="375475" y="2559825"/>
            <a:ext cx="8520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1" name="Shape 231"/>
          <p:cNvCxnSpPr>
            <a:stCxn id="229" idx="0"/>
            <a:endCxn id="229" idx="2"/>
          </p:cNvCxnSpPr>
          <p:nvPr/>
        </p:nvCxnSpPr>
        <p:spPr>
          <a:xfrm>
            <a:off x="4635775" y="95925"/>
            <a:ext cx="0" cy="4927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32" name="Shape 232"/>
          <p:cNvSpPr txBox="1"/>
          <p:nvPr/>
        </p:nvSpPr>
        <p:spPr>
          <a:xfrm>
            <a:off x="310600" y="-19500"/>
            <a:ext cx="735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SAY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386800" y="2449175"/>
            <a:ext cx="7359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DO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8232850" y="1500"/>
            <a:ext cx="8073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THINK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8309050" y="2525375"/>
            <a:ext cx="7359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FEEL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463000" y="2677625"/>
            <a:ext cx="40164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Andy: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-Compost all food waste away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Trader Joe’s: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- All Trader Joe’s locations sort their produce each morning and donate to local organizations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 txBox="1"/>
          <p:nvPr/>
        </p:nvSpPr>
        <p:spPr>
          <a:xfrm>
            <a:off x="463000" y="191849"/>
            <a:ext cx="40164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Andy: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- ”It (donating) becomes a policing issue.”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- “We don’t know if others will get sick from eating the produce”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Trader Joe’s: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- Give unsellable produce to local organizations, who handle distribution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 txBox="1"/>
          <p:nvPr/>
        </p:nvSpPr>
        <p:spPr>
          <a:xfrm>
            <a:off x="4739600" y="2525375"/>
            <a:ext cx="41565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900"/>
              <a:t>Andy: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900"/>
              <a:t>- Mistrust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900"/>
              <a:t>- Guilty because of food waste but did not have good experiences with other solutions.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900"/>
          </a:p>
          <a:p>
            <a:pPr lvl="0" rtl="0">
              <a:spcBef>
                <a:spcPts val="0"/>
              </a:spcBef>
              <a:buNone/>
            </a:pPr>
            <a:r>
              <a:rPr lang="en" sz="1900"/>
              <a:t>Trader Joe’s: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900"/>
              <a:t>- Doing good for the community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 txBox="1"/>
          <p:nvPr/>
        </p:nvSpPr>
        <p:spPr>
          <a:xfrm>
            <a:off x="4715600" y="53925"/>
            <a:ext cx="4204500" cy="24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Andy: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-Donating is a burden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- Don’t have the labor to sort through food or coolers to store food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Trader Joe’s: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-Donating is the right thing to do for the local community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2601" y="2492680"/>
            <a:ext cx="675198" cy="5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3200" y="2846675"/>
            <a:ext cx="506400" cy="5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1508425" y="-240050"/>
            <a:ext cx="5688300" cy="15800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500"/>
              <a:t>Second Harvest Food Bank: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500"/>
              <a:t> Director of Project Management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16650"/>
            <a:ext cx="1377325" cy="15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9625" y="44024"/>
            <a:ext cx="1960375" cy="15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1873625"/>
            <a:ext cx="1493274" cy="15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925" y="3534500"/>
            <a:ext cx="4296525" cy="166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9125" y="1797413"/>
            <a:ext cx="1960374" cy="303052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1871950" y="991200"/>
            <a:ext cx="4826400" cy="24672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What does food distribution look like on the ground at warehouses and partner agencies?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Stories about times you’ve interacted with local distributors?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Walk me through how online inventory of produce works?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How much of the food you distribute comes from families and why?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How do people find out about the food bank?</a:t>
            </a:r>
          </a:p>
          <a:p>
            <a:pPr indent="-228600" lvl="0" marL="457200">
              <a:spcBef>
                <a:spcPts val="0"/>
              </a:spcBef>
              <a:buChar char="●"/>
            </a:pPr>
            <a:r>
              <a:rPr lang="en"/>
              <a:t>How do you motivate individuals to donate in food drives?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155825" y="1093850"/>
            <a:ext cx="4195500" cy="19668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CC0000"/>
              </a:buClr>
              <a:buChar char="●"/>
            </a:pPr>
            <a:r>
              <a:rPr b="1" lang="en">
                <a:solidFill>
                  <a:srgbClr val="CC0000"/>
                </a:solidFill>
              </a:rPr>
              <a:t>Introduction to Us</a:t>
            </a:r>
          </a:p>
          <a:p>
            <a:pPr indent="-228600" lvl="0" marL="457200" rtl="0">
              <a:spcBef>
                <a:spcPts val="0"/>
              </a:spcBef>
              <a:buClr>
                <a:srgbClr val="CC0000"/>
              </a:buClr>
              <a:buChar char="●"/>
            </a:pPr>
            <a:r>
              <a:rPr b="1" lang="en">
                <a:solidFill>
                  <a:srgbClr val="CC0000"/>
                </a:solidFill>
              </a:rPr>
              <a:t>Our Focus Area</a:t>
            </a:r>
          </a:p>
          <a:p>
            <a:pPr indent="-228600" lvl="0" marL="457200" rtl="0">
              <a:spcBef>
                <a:spcPts val="0"/>
              </a:spcBef>
              <a:buClr>
                <a:srgbClr val="CC0000"/>
              </a:buClr>
              <a:buChar char="●"/>
            </a:pPr>
            <a:r>
              <a:rPr b="1" lang="en">
                <a:solidFill>
                  <a:srgbClr val="CC0000"/>
                </a:solidFill>
              </a:rPr>
              <a:t>Needfinding Methodology</a:t>
            </a:r>
          </a:p>
          <a:p>
            <a:pPr indent="-228600" lvl="0" marL="457200" rtl="0">
              <a:spcBef>
                <a:spcPts val="0"/>
              </a:spcBef>
              <a:buClr>
                <a:srgbClr val="CC0000"/>
              </a:buClr>
              <a:buChar char="●"/>
            </a:pPr>
            <a:r>
              <a:rPr b="1" lang="en">
                <a:solidFill>
                  <a:srgbClr val="CC0000"/>
                </a:solidFill>
              </a:rPr>
              <a:t>Interview Results</a:t>
            </a:r>
          </a:p>
          <a:p>
            <a:pPr indent="-228600" lvl="0" marL="457200" rtl="0">
              <a:spcBef>
                <a:spcPts val="0"/>
              </a:spcBef>
              <a:buClr>
                <a:srgbClr val="CC0000"/>
              </a:buClr>
              <a:buChar char="●"/>
            </a:pPr>
            <a:r>
              <a:rPr b="1" lang="en">
                <a:solidFill>
                  <a:srgbClr val="CC0000"/>
                </a:solidFill>
              </a:rPr>
              <a:t>Initial Analysis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idx="1" type="body"/>
          </p:nvPr>
        </p:nvSpPr>
        <p:spPr>
          <a:xfrm>
            <a:off x="375475" y="95925"/>
            <a:ext cx="8520600" cy="49278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58" name="Shape 258"/>
          <p:cNvCxnSpPr>
            <a:stCxn id="257" idx="1"/>
            <a:endCxn id="257" idx="3"/>
          </p:cNvCxnSpPr>
          <p:nvPr/>
        </p:nvCxnSpPr>
        <p:spPr>
          <a:xfrm>
            <a:off x="375475" y="2559825"/>
            <a:ext cx="8520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" name="Shape 259"/>
          <p:cNvCxnSpPr>
            <a:stCxn id="257" idx="0"/>
            <a:endCxn id="257" idx="2"/>
          </p:cNvCxnSpPr>
          <p:nvPr/>
        </p:nvCxnSpPr>
        <p:spPr>
          <a:xfrm>
            <a:off x="4635775" y="95925"/>
            <a:ext cx="0" cy="4927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60" name="Shape 260"/>
          <p:cNvSpPr txBox="1"/>
          <p:nvPr/>
        </p:nvSpPr>
        <p:spPr>
          <a:xfrm>
            <a:off x="310600" y="-19500"/>
            <a:ext cx="735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SAY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386800" y="2449175"/>
            <a:ext cx="7359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DO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8232850" y="1500"/>
            <a:ext cx="8073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THINK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8309050" y="2525375"/>
            <a:ext cx="7359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FEEL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463000" y="2677625"/>
            <a:ext cx="40164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500"/>
              <a:t>Spoke with a passionate tone when discussing the disconnect between individual motivations and client needs.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lvl="0">
              <a:spcBef>
                <a:spcPts val="0"/>
              </a:spcBef>
              <a:buNone/>
            </a:pPr>
            <a:r>
              <a:rPr lang="en" sz="1500"/>
              <a:t>Invited her innovation colleage who’s trying to disrupt food distribution onto the call.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lvl="0" rtl="0">
              <a:spcBef>
                <a:spcPts val="0"/>
              </a:spcBef>
              <a:buNone/>
            </a:pPr>
            <a:r>
              <a:rPr lang="en" sz="1500"/>
              <a:t>Described each process in thorough detail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463000" y="191849"/>
            <a:ext cx="40164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/>
              <a:t>“Everyone can have an open heart about feeding the hungry.”</a:t>
            </a:r>
          </a:p>
          <a:p>
            <a:pPr lvl="0">
              <a:spcBef>
                <a:spcPts val="0"/>
              </a:spcBef>
              <a:buNone/>
            </a:pPr>
            <a:r>
              <a:rPr lang="en" sz="1300"/>
              <a:t>“We don't want to put [items with a shorter shelf life] online because that adds 2 days to the process.”</a:t>
            </a:r>
          </a:p>
          <a:p>
            <a:pPr lvl="0">
              <a:spcBef>
                <a:spcPts val="0"/>
              </a:spcBef>
              <a:buNone/>
            </a:pPr>
            <a:r>
              <a:rPr lang="en" sz="1300"/>
              <a:t>“We don’t do prepared food - there are food safety concerns and it’s not an efficient use of resources.”</a:t>
            </a:r>
          </a:p>
          <a:p>
            <a:pPr lvl="0">
              <a:spcBef>
                <a:spcPts val="0"/>
              </a:spcBef>
              <a:buNone/>
            </a:pPr>
            <a:r>
              <a:rPr lang="en" sz="1300"/>
              <a:t>“Financial donations are what we prefer, frankly.”</a:t>
            </a:r>
          </a:p>
          <a:p>
            <a:pPr lvl="0">
              <a:spcBef>
                <a:spcPts val="0"/>
              </a:spcBef>
              <a:buNone/>
            </a:pPr>
            <a:r>
              <a:rPr lang="en" sz="1300"/>
              <a:t>“There is often a disconnect between what people want to give and what our clients need.”</a:t>
            </a:r>
          </a:p>
          <a:p>
            <a:pPr lvl="0">
              <a:spcBef>
                <a:spcPts val="0"/>
              </a:spcBef>
              <a:buNone/>
            </a:pPr>
            <a:r>
              <a:rPr lang="en" sz="1300"/>
              <a:t>“The kinds of people we tend to work with have issues with trust.”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  <p:sp>
        <p:nvSpPr>
          <p:cNvPr id="266" name="Shape 266"/>
          <p:cNvSpPr txBox="1"/>
          <p:nvPr/>
        </p:nvSpPr>
        <p:spPr>
          <a:xfrm>
            <a:off x="4587200" y="2601575"/>
            <a:ext cx="4156500" cy="24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 think Kate feels frustrated when donors aren’t able to understand end clients’ nutritional needs.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I think Kate feels passionate about closing the existing need gap in the SC and SM counties.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Kate feels empathetic to the hardships of food transporters without proper vehicles.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She feels the need for practical solutions that sometimes counter intuition (no prepared food).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4715600" y="53925"/>
            <a:ext cx="4204500" cy="24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I think that Kate is motivated by the idea of putting her skills to use to help people in her community.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rPr lang="en" sz="1800"/>
              <a:t>I think Kate appreciates the value of community and partnership on many levels (motivating people to donate, the distribution chain).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545" y="2318550"/>
            <a:ext cx="627404" cy="50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1625300" y="98500"/>
            <a:ext cx="5688300" cy="1580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500"/>
              <a:t>Second Harvest Food Bank: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500"/>
              <a:t> VP of Operations</a:t>
            </a:r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9625" y="44024"/>
            <a:ext cx="1960375" cy="15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92" y="3562125"/>
            <a:ext cx="3924107" cy="152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9125" y="1797413"/>
            <a:ext cx="1960374" cy="303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973" y="144666"/>
            <a:ext cx="1377325" cy="165276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1465550" y="1361250"/>
            <a:ext cx="5688300" cy="30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23850" lvl="0" marL="457200" rtl="0">
              <a:spcBef>
                <a:spcPts val="0"/>
              </a:spcBef>
              <a:buSzPct val="100000"/>
              <a:buChar char="●"/>
            </a:pPr>
            <a:r>
              <a:rPr lang="en" sz="1500"/>
              <a:t>What types of people do you interact with and oversee?</a:t>
            </a:r>
          </a:p>
          <a:p>
            <a:pPr indent="-323850" lvl="0" marL="457200" rtl="0">
              <a:spcBef>
                <a:spcPts val="0"/>
              </a:spcBef>
              <a:buSzPct val="100000"/>
              <a:buChar char="●"/>
            </a:pPr>
            <a:r>
              <a:rPr lang="en" sz="1500"/>
              <a:t>Tell me about the Food Connection team and what their conversations with clients look like?</a:t>
            </a:r>
          </a:p>
          <a:p>
            <a:pPr indent="-323850" lvl="0" marL="457200" rtl="0">
              <a:spcBef>
                <a:spcPts val="0"/>
              </a:spcBef>
              <a:buSzPct val="100000"/>
              <a:buChar char="●"/>
            </a:pPr>
            <a:r>
              <a:rPr lang="en" sz="1500"/>
              <a:t>Why are people wary of food stamps?</a:t>
            </a:r>
          </a:p>
          <a:p>
            <a:pPr indent="-323850" lvl="0" marL="457200" rtl="0">
              <a:spcBef>
                <a:spcPts val="0"/>
              </a:spcBef>
              <a:buSzPct val="100000"/>
              <a:buChar char="●"/>
            </a:pPr>
            <a:r>
              <a:rPr lang="en" sz="1500"/>
              <a:t>How do you measure success in your work?</a:t>
            </a:r>
          </a:p>
          <a:p>
            <a:pPr indent="-323850" lvl="0" marL="457200" rtl="0">
              <a:spcBef>
                <a:spcPts val="0"/>
              </a:spcBef>
              <a:buSzPct val="100000"/>
              <a:buChar char="●"/>
            </a:pPr>
            <a:r>
              <a:rPr lang="en" sz="1500"/>
              <a:t>Current major operational initiatives? </a:t>
            </a:r>
          </a:p>
          <a:p>
            <a:pPr indent="-323850" lvl="0" marL="457200" rtl="0">
              <a:spcBef>
                <a:spcPts val="0"/>
              </a:spcBef>
              <a:buSzPct val="100000"/>
              <a:buChar char="●"/>
            </a:pPr>
            <a:r>
              <a:rPr lang="en" sz="1500"/>
              <a:t>What are you and your coworkers’ shared motivations? </a:t>
            </a:r>
          </a:p>
          <a:p>
            <a:pPr indent="-323850" lvl="0" marL="457200" rtl="0">
              <a:spcBef>
                <a:spcPts val="0"/>
              </a:spcBef>
              <a:buSzPct val="100000"/>
              <a:buChar char="●"/>
            </a:pPr>
            <a:r>
              <a:rPr lang="en" sz="1500"/>
              <a:t>How does the food bank make money? </a:t>
            </a:r>
          </a:p>
          <a:p>
            <a:pPr indent="-323850" lvl="0" marL="457200" rtl="0">
              <a:spcBef>
                <a:spcPts val="0"/>
              </a:spcBef>
              <a:buSzPct val="100000"/>
              <a:buChar char="●"/>
            </a:pPr>
            <a:r>
              <a:rPr lang="en" sz="1500"/>
              <a:t>How do you motivate personal donations?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idx="1" type="body"/>
          </p:nvPr>
        </p:nvSpPr>
        <p:spPr>
          <a:xfrm>
            <a:off x="375475" y="95925"/>
            <a:ext cx="8520600" cy="49278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4" name="Shape 284"/>
          <p:cNvCxnSpPr>
            <a:stCxn id="283" idx="1"/>
            <a:endCxn id="283" idx="3"/>
          </p:cNvCxnSpPr>
          <p:nvPr/>
        </p:nvCxnSpPr>
        <p:spPr>
          <a:xfrm>
            <a:off x="375475" y="2559825"/>
            <a:ext cx="8520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5" name="Shape 285"/>
          <p:cNvCxnSpPr>
            <a:stCxn id="283" idx="0"/>
            <a:endCxn id="283" idx="2"/>
          </p:cNvCxnSpPr>
          <p:nvPr/>
        </p:nvCxnSpPr>
        <p:spPr>
          <a:xfrm>
            <a:off x="4635775" y="95925"/>
            <a:ext cx="0" cy="4927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6" name="Shape 286"/>
          <p:cNvSpPr txBox="1"/>
          <p:nvPr/>
        </p:nvSpPr>
        <p:spPr>
          <a:xfrm>
            <a:off x="310600" y="-19500"/>
            <a:ext cx="735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SAY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386800" y="2449175"/>
            <a:ext cx="7359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DO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8232850" y="1500"/>
            <a:ext cx="8073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THINK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8309050" y="2525375"/>
            <a:ext cx="7359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FEEL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463000" y="2677625"/>
            <a:ext cx="40164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500"/>
              <a:t>Used words like “fortunate” to describe the strong brand image of the Second Harvest Food Bank in the counties it serves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lvl="0">
              <a:spcBef>
                <a:spcPts val="0"/>
              </a:spcBef>
              <a:buNone/>
            </a:pPr>
            <a:r>
              <a:rPr lang="en" sz="1500"/>
              <a:t>Did not bring up his personal history in the tech industry until explicitly asked.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lvl="0" rtl="0">
              <a:spcBef>
                <a:spcPts val="0"/>
              </a:spcBef>
              <a:buNone/>
            </a:pPr>
            <a:r>
              <a:rPr lang="en" sz="1500"/>
              <a:t>Drew on personal anecdotes about stories that worked for him. 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463000" y="191849"/>
            <a:ext cx="40164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/>
              <a:t>“We need to have a true client database that is shared among the various agencies involved in the food distribution.”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00"/>
          </a:p>
          <a:p>
            <a:pPr lvl="0">
              <a:spcBef>
                <a:spcPts val="0"/>
              </a:spcBef>
              <a:buNone/>
            </a:pPr>
            <a:r>
              <a:rPr lang="en" sz="1300"/>
              <a:t>“One of the board members has gone through hunger insecurity as a child.”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00"/>
          </a:p>
          <a:p>
            <a:pPr lvl="0">
              <a:spcBef>
                <a:spcPts val="0"/>
              </a:spcBef>
              <a:buNone/>
            </a:pPr>
            <a:r>
              <a:rPr lang="en" sz="1300"/>
              <a:t>“Often people wait for the last minute to ask for help. There is a lot of stigma, especially in teenagers.”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300"/>
          </a:p>
          <a:p>
            <a:pPr lvl="0" rtl="0">
              <a:spcBef>
                <a:spcPts val="0"/>
              </a:spcBef>
              <a:buNone/>
            </a:pPr>
            <a:r>
              <a:rPr lang="en" sz="1300"/>
              <a:t>“We are 94% funded through donations.”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4739600" y="2525375"/>
            <a:ext cx="41565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lvl="0">
              <a:spcBef>
                <a:spcPts val="0"/>
              </a:spcBef>
              <a:buNone/>
            </a:pPr>
            <a:r>
              <a:rPr lang="en" sz="1500"/>
              <a:t>Feels a sense of community with coworkers about helping their local community.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lvl="0">
              <a:spcBef>
                <a:spcPts val="0"/>
              </a:spcBef>
              <a:buNone/>
            </a:pPr>
            <a:r>
              <a:rPr lang="en" sz="1500"/>
              <a:t>Passionate about tackling the biggest problems first - getting people information and awareness.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lvl="0">
              <a:spcBef>
                <a:spcPts val="0"/>
              </a:spcBef>
              <a:buNone/>
            </a:pPr>
            <a:r>
              <a:rPr lang="en" sz="1500"/>
              <a:t>Emphasizes with specific needs of clients - age, mobility issues, work schedules.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/>
          </a:p>
        </p:txBody>
      </p:sp>
      <p:sp>
        <p:nvSpPr>
          <p:cNvPr id="293" name="Shape 293"/>
          <p:cNvSpPr txBox="1"/>
          <p:nvPr/>
        </p:nvSpPr>
        <p:spPr>
          <a:xfrm>
            <a:off x="4715600" y="53925"/>
            <a:ext cx="4204500" cy="24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I think that Bruno is motivated by the 300-400K large population that is still food insecure.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rPr lang="en" sz="1800"/>
              <a:t>I think he understand the value of having people who have experienced hunger firsthand involved in the process, as colleagues or donors.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520" y="2379225"/>
            <a:ext cx="627404" cy="50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3182175" y="292850"/>
            <a:ext cx="31173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Stanford SPOON</a:t>
            </a:r>
          </a:p>
        </p:txBody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4338325" y="3202950"/>
            <a:ext cx="4611000" cy="1884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was fun and totally normal. Most of them are pretty friendly. While serving food, I got to know the people I was working with better. It was interesting to see these people – there are people just like us – and I had a good time.”</a:t>
            </a: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 b="63413" l="28169" r="16716" t="25722"/>
          <a:stretch/>
        </p:blipFill>
        <p:spPr>
          <a:xfrm>
            <a:off x="151524" y="3260150"/>
            <a:ext cx="4186800" cy="4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6825" y="292850"/>
            <a:ext cx="1905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3091250" y="1007875"/>
            <a:ext cx="5858100" cy="1884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1115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300"/>
              <a:t>Can you walk me through the process of contacting food waste creators on campus, collecting, and delivering food? </a:t>
            </a:r>
          </a:p>
          <a:p>
            <a:pPr indent="-31115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300"/>
              <a:t>Stories about when you have interacted with end clients?</a:t>
            </a:r>
          </a:p>
          <a:p>
            <a:pPr indent="-31115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300"/>
              <a:t>What are some of your best memories with SPOON? </a:t>
            </a:r>
          </a:p>
          <a:p>
            <a:pPr indent="-31115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300"/>
              <a:t>What are some times that you’ve run into issues with the delivery process? </a:t>
            </a:r>
          </a:p>
          <a:p>
            <a:pPr indent="-31115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300"/>
              <a:t>History and success of the organization over the years? </a:t>
            </a:r>
          </a:p>
          <a:p>
            <a:pPr indent="-31115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300"/>
              <a:t>Discuss any bureacratic difficulties along the pipeline?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155825" y="1093850"/>
            <a:ext cx="4195500" cy="19668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Introduction to Us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Our Focus Area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Needfinding Methodology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Interview Results</a:t>
            </a:r>
          </a:p>
          <a:p>
            <a:pPr indent="-228600" lvl="0" marL="457200" rtl="0">
              <a:spcBef>
                <a:spcPts val="0"/>
              </a:spcBef>
              <a:buClr>
                <a:srgbClr val="CC0000"/>
              </a:buClr>
              <a:buChar char="●"/>
            </a:pPr>
            <a:r>
              <a:rPr b="1" lang="en">
                <a:solidFill>
                  <a:srgbClr val="CC0000"/>
                </a:solidFill>
              </a:rPr>
              <a:t>Initial Analysis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Initial Analysis: Needs</a:t>
            </a:r>
          </a:p>
        </p:txBody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311700" y="767325"/>
            <a:ext cx="8520600" cy="4238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-incentives for stores to donate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-resources that make reducing waste easier for businesses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-faster delivery methods of food (overcoming traffic) -education for acceptable food to donate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-methods for the general public (not businesses) to donate leftovers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-methods for measuring how much food is thrown away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-nuanced focus on seniors, working parents, people with mobility issues, &amp; those who live in alternate housing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-inform the 600,000-700,000 food insecure people in SM and SC counties of resources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type="title"/>
          </p:nvPr>
        </p:nvSpPr>
        <p:spPr>
          <a:xfrm>
            <a:off x="311700" y="650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Initial Analysis: Insights and Questions</a:t>
            </a:r>
          </a:p>
        </p:txBody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311700" y="767325"/>
            <a:ext cx="8520600" cy="3899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Insights: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-many wished they could do something about waste, but waste seems inevitable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-emotions: shame, guilt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-leverage locavore mentality: food is perishable and shouldn’t be have to be driven across the bay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Questions: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-Which part of the pipeline do we want to be involved in?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-Who are our end users?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-Given our understanding of current innovation, how can we contribute?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-What types of foods are wasted the most? Understanding the stats better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-How might we empower local communities to learn about, care, and act upon the issue of hunger insecurity?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t/>
            </a:r>
            <a:endParaRPr/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75" y="1228674"/>
            <a:ext cx="2341000" cy="156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1774" y="2807499"/>
            <a:ext cx="2644174" cy="19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377" y="2807502"/>
            <a:ext cx="1678549" cy="167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9987" y="3278400"/>
            <a:ext cx="3190875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5299" y="415400"/>
            <a:ext cx="1678549" cy="130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8">
            <a:alphaModFix/>
          </a:blip>
          <a:srcRect b="63413" l="28591" r="16718" t="25722"/>
          <a:stretch/>
        </p:blipFill>
        <p:spPr>
          <a:xfrm>
            <a:off x="3086774" y="2219462"/>
            <a:ext cx="5000649" cy="55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 b="0" l="0" r="0" t="13322"/>
          <a:stretch/>
        </p:blipFill>
        <p:spPr>
          <a:xfrm>
            <a:off x="1805375" y="942275"/>
            <a:ext cx="5372100" cy="34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155825" y="1093850"/>
            <a:ext cx="4195500" cy="19668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CC0000"/>
              </a:buClr>
              <a:buChar char="●"/>
            </a:pPr>
            <a:r>
              <a:rPr b="1" lang="en">
                <a:solidFill>
                  <a:srgbClr val="CC0000"/>
                </a:solidFill>
              </a:rPr>
              <a:t>Introduction to Us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Our Focus Area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Needfinding Methodology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Interview Results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Initial Analysis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Introduction to Us</a:t>
            </a:r>
          </a:p>
        </p:txBody>
      </p:sp>
      <p:pic>
        <p:nvPicPr>
          <p:cNvPr descr="GTGTC pic.JPG" id="79" name="Shape 79"/>
          <p:cNvPicPr preferRelativeResize="0"/>
          <p:nvPr/>
        </p:nvPicPr>
        <p:blipFill rotWithShape="1">
          <a:blip r:embed="rId3">
            <a:alphaModFix/>
          </a:blip>
          <a:srcRect b="0" l="0" r="31675" t="11245"/>
          <a:stretch/>
        </p:blipFill>
        <p:spPr>
          <a:xfrm>
            <a:off x="6651050" y="3006326"/>
            <a:ext cx="1979049" cy="18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124" y="2986099"/>
            <a:ext cx="1803774" cy="180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3125" y="2968750"/>
            <a:ext cx="1803775" cy="18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2925" y="1093850"/>
            <a:ext cx="1863324" cy="186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6925" y="913749"/>
            <a:ext cx="1979050" cy="197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7125" y="988712"/>
            <a:ext cx="1921200" cy="19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155825" y="1093850"/>
            <a:ext cx="4195500" cy="19668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Introduction to Us</a:t>
            </a:r>
          </a:p>
          <a:p>
            <a:pPr indent="-228600" lvl="0" marL="457200" rtl="0">
              <a:spcBef>
                <a:spcPts val="0"/>
              </a:spcBef>
              <a:buClr>
                <a:srgbClr val="CC0000"/>
              </a:buClr>
              <a:buChar char="●"/>
            </a:pPr>
            <a:r>
              <a:rPr b="1" lang="en">
                <a:solidFill>
                  <a:srgbClr val="CC0000"/>
                </a:solidFill>
              </a:rPr>
              <a:t>Our Focus Area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Needfinding Methodology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Interview Results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Char char="●"/>
            </a:pPr>
            <a:r>
              <a:rPr b="1" lang="en">
                <a:solidFill>
                  <a:srgbClr val="CCCCCC"/>
                </a:solidFill>
              </a:rPr>
              <a:t>Initial Analysis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Personal Goals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1228675"/>
            <a:ext cx="50658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Significant social good component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But “don’t just throw software at the problem”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Cohesive end-to-end experience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UX but also real-world component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POC in intended context</a:t>
            </a:r>
          </a:p>
          <a:p>
            <a:pPr indent="-228600" lvl="0" marL="457200">
              <a:spcBef>
                <a:spcPts val="0"/>
              </a:spcBef>
              <a:buChar char="●"/>
            </a:pPr>
            <a:r>
              <a:rPr lang="en"/>
              <a:t>Learn basic mobile app development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2925" y="141650"/>
            <a:ext cx="2197849" cy="279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2924" y="3069350"/>
            <a:ext cx="2197849" cy="199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Narrowing a Focus Area</a:t>
            </a:r>
          </a:p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rainstorming Session 1.jpeg" id="106" name="Shape 106"/>
          <p:cNvPicPr preferRelativeResize="0"/>
          <p:nvPr/>
        </p:nvPicPr>
        <p:blipFill rotWithShape="1">
          <a:blip r:embed="rId3">
            <a:alphaModFix/>
          </a:blip>
          <a:srcRect b="16541" l="0" r="0" t="0"/>
          <a:stretch/>
        </p:blipFill>
        <p:spPr>
          <a:xfrm>
            <a:off x="155975" y="1228674"/>
            <a:ext cx="5584998" cy="34957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cus Area.jpeg" id="107" name="Shape 107"/>
          <p:cNvPicPr preferRelativeResize="0"/>
          <p:nvPr/>
        </p:nvPicPr>
        <p:blipFill rotWithShape="1">
          <a:blip r:embed="rId4">
            <a:alphaModFix/>
          </a:blip>
          <a:srcRect b="18180" l="0" r="0" t="0"/>
          <a:stretch/>
        </p:blipFill>
        <p:spPr>
          <a:xfrm>
            <a:off x="6136625" y="1378775"/>
            <a:ext cx="2786576" cy="304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Shape 108"/>
          <p:cNvCxnSpPr/>
          <p:nvPr/>
        </p:nvCxnSpPr>
        <p:spPr>
          <a:xfrm flipH="1" rot="10800000">
            <a:off x="4637050" y="1383575"/>
            <a:ext cx="2351100" cy="805200"/>
          </a:xfrm>
          <a:prstGeom prst="straightConnector1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9" name="Shape 109"/>
          <p:cNvCxnSpPr/>
          <p:nvPr/>
        </p:nvCxnSpPr>
        <p:spPr>
          <a:xfrm>
            <a:off x="4429225" y="2800975"/>
            <a:ext cx="2146800" cy="948300"/>
          </a:xfrm>
          <a:prstGeom prst="straightConnector1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10" name="Shape 110"/>
          <p:cNvSpPr/>
          <p:nvPr/>
        </p:nvSpPr>
        <p:spPr>
          <a:xfrm>
            <a:off x="6284900" y="1242950"/>
            <a:ext cx="2532900" cy="30399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GTGTC pic.JPG" id="117" name="Shape 117"/>
          <p:cNvPicPr preferRelativeResize="0"/>
          <p:nvPr/>
        </p:nvPicPr>
        <p:blipFill rotWithShape="1">
          <a:blip r:embed="rId3">
            <a:alphaModFix/>
          </a:blip>
          <a:srcRect b="0" l="0" r="31675" t="11245"/>
          <a:stretch/>
        </p:blipFill>
        <p:spPr>
          <a:xfrm>
            <a:off x="7689907" y="4007350"/>
            <a:ext cx="1292067" cy="11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/>
          <p:nvPr/>
        </p:nvSpPr>
        <p:spPr>
          <a:xfrm>
            <a:off x="701500" y="0"/>
            <a:ext cx="8130900" cy="3242700"/>
          </a:xfrm>
          <a:prstGeom prst="cloudCallout">
            <a:avLst>
              <a:gd fmla="val -48403" name="adj1"/>
              <a:gd fmla="val 6762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701500" y="0"/>
            <a:ext cx="8130900" cy="3242700"/>
          </a:xfrm>
          <a:prstGeom prst="cloudCallout">
            <a:avLst>
              <a:gd fmla="val 639" name="adj1"/>
              <a:gd fmla="val 7002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652150" y="0"/>
            <a:ext cx="8229600" cy="3242700"/>
          </a:xfrm>
          <a:prstGeom prst="cloudCallout">
            <a:avLst>
              <a:gd fmla="val 41982" name="adj1"/>
              <a:gd fmla="val 6962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/>
        </p:nvSpPr>
        <p:spPr>
          <a:xfrm>
            <a:off x="1805525" y="670850"/>
            <a:ext cx="1532700" cy="4155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Food waste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1602425" y="2031200"/>
            <a:ext cx="1938900" cy="6138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Drone food pickup and delivery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3450150" y="1086350"/>
            <a:ext cx="1938900" cy="890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Micro tasks: leftover donations on household level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3992450" y="2264850"/>
            <a:ext cx="1722600" cy="6138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Waste from small businesses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1399325" y="1251875"/>
            <a:ext cx="1938900" cy="341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Homeless shelters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5535950" y="933362"/>
            <a:ext cx="1435800" cy="341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Food banks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5805975" y="1523725"/>
            <a:ext cx="1621200" cy="10104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Grocery store rewards programs for donations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3974700" y="392150"/>
            <a:ext cx="1435800" cy="5349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Use of tech in food drives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 txBox="1"/>
          <p:nvPr/>
        </p:nvSpPr>
        <p:spPr>
          <a:xfrm>
            <a:off x="5562650" y="343000"/>
            <a:ext cx="1435800" cy="341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Food stamps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7118650" y="1182625"/>
            <a:ext cx="1435800" cy="341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Composting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7097200" y="496500"/>
            <a:ext cx="1185600" cy="6138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Pickup crates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225" y="3890400"/>
            <a:ext cx="1185599" cy="118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4587" y="4007350"/>
            <a:ext cx="1119800" cy="11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220775" y="565625"/>
            <a:ext cx="8520600" cy="3846000"/>
          </a:xfrm>
          <a:prstGeom prst="rect">
            <a:avLst/>
          </a:prstGeom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solidFill>
                  <a:srgbClr val="CC0000"/>
                </a:solidFill>
              </a:rPr>
              <a:t>DElivery </a:t>
            </a:r>
            <a:r>
              <a:rPr b="0" lang="en" sz="7200"/>
              <a:t>of </a:t>
            </a:r>
            <a:r>
              <a:rPr lang="en" sz="7200">
                <a:solidFill>
                  <a:srgbClr val="CC0000"/>
                </a:solidFill>
              </a:rPr>
              <a:t>leftovers </a:t>
            </a:r>
            <a:r>
              <a:rPr b="0" lang="en" sz="7200"/>
              <a:t>and </a:t>
            </a:r>
            <a:r>
              <a:rPr lang="en" sz="7200">
                <a:solidFill>
                  <a:srgbClr val="CC0000"/>
                </a:solidFill>
              </a:rPr>
              <a:t>food </a:t>
            </a:r>
            <a:r>
              <a:rPr lang="en" sz="7200">
                <a:solidFill>
                  <a:srgbClr val="CC0000"/>
                </a:solidFill>
              </a:rPr>
              <a:t>waste</a:t>
            </a:r>
            <a:r>
              <a:rPr lang="en" sz="7200"/>
              <a:t> </a:t>
            </a:r>
            <a:r>
              <a:rPr b="0" lang="en" sz="7200"/>
              <a:t>to </a:t>
            </a:r>
            <a:r>
              <a:rPr lang="en" sz="7200">
                <a:solidFill>
                  <a:srgbClr val="CC0000"/>
                </a:solidFill>
              </a:rPr>
              <a:t>low-income populations</a:t>
            </a:r>
            <a:r>
              <a:rPr b="0" lang="en" sz="7200"/>
              <a:t> for social good.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