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5143500" cx="9144000"/>
  <p:notesSz cx="6858000" cy="9144000"/>
  <p:embeddedFontLst>
    <p:embeddedFont>
      <p:font typeface="Playfair Display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Montserrat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6.xml"/><Relationship Id="rId42" Type="http://schemas.openxmlformats.org/officeDocument/2006/relationships/font" Target="fonts/Montserrat-regular.fntdata"/><Relationship Id="rId41" Type="http://schemas.openxmlformats.org/officeDocument/2006/relationships/font" Target="fonts/Lato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Montserrat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PlayfairDisplay-bold.fntdata"/><Relationship Id="rId12" Type="http://schemas.openxmlformats.org/officeDocument/2006/relationships/slide" Target="slides/slide8.xml"/><Relationship Id="rId34" Type="http://schemas.openxmlformats.org/officeDocument/2006/relationships/font" Target="fonts/PlayfairDisplay-regular.fntdata"/><Relationship Id="rId15" Type="http://schemas.openxmlformats.org/officeDocument/2006/relationships/slide" Target="slides/slide11.xml"/><Relationship Id="rId37" Type="http://schemas.openxmlformats.org/officeDocument/2006/relationships/font" Target="fonts/PlayfairDisplay-boldItalic.fntdata"/><Relationship Id="rId14" Type="http://schemas.openxmlformats.org/officeDocument/2006/relationships/slide" Target="slides/slide10.xml"/><Relationship Id="rId36" Type="http://schemas.openxmlformats.org/officeDocument/2006/relationships/font" Target="fonts/PlayfairDisplay-italic.fntdata"/><Relationship Id="rId17" Type="http://schemas.openxmlformats.org/officeDocument/2006/relationships/slide" Target="slides/slide13.xml"/><Relationship Id="rId39" Type="http://schemas.openxmlformats.org/officeDocument/2006/relationships/font" Target="fonts/Lato-bold.fntdata"/><Relationship Id="rId16" Type="http://schemas.openxmlformats.org/officeDocument/2006/relationships/slide" Target="slides/slide12.xml"/><Relationship Id="rId38" Type="http://schemas.openxmlformats.org/officeDocument/2006/relationships/font" Target="fonts/Lato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Walkthrough of major changes in the UI for each task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tabs at the bottom are present throughout the app.  Will show two slides per task.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tabs at the bottom are present throughout the app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tabs at the bottom are present throughout the app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tabs at the bottom are present throughout the app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Walkthrough of major changes in the UI for each task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Walkthrough of major changes in the UI for each task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1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860600" y="0"/>
            <a:ext cx="7283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8" name="Shape 58"/>
          <p:cNvCxnSpPr/>
          <p:nvPr/>
        </p:nvCxnSpPr>
        <p:spPr>
          <a:xfrm>
            <a:off x="2586875" y="1615600"/>
            <a:ext cx="3057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Shape 59"/>
          <p:cNvSpPr txBox="1"/>
          <p:nvPr>
            <p:ph type="title"/>
          </p:nvPr>
        </p:nvSpPr>
        <p:spPr>
          <a:xfrm>
            <a:off x="2469775" y="426200"/>
            <a:ext cx="5867400" cy="9951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2469775" y="1874225"/>
            <a:ext cx="5867400" cy="25506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4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4" name="Shape 64"/>
          <p:cNvCxnSpPr/>
          <p:nvPr/>
        </p:nvCxnSpPr>
        <p:spPr>
          <a:xfrm>
            <a:off x="3027472" y="0"/>
            <a:ext cx="0" cy="51333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/>
            <a:headEnd len="med" w="med" type="none"/>
            <a:tailEnd len="med" w="med" type="none"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</p:cxnSp>
      <p:sp>
        <p:nvSpPr>
          <p:cNvPr id="65" name="Shape 65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3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0" y="0"/>
            <a:ext cx="9144000" cy="21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 txBox="1"/>
          <p:nvPr>
            <p:ph type="title"/>
          </p:nvPr>
        </p:nvSpPr>
        <p:spPr>
          <a:xfrm>
            <a:off x="317700" y="369325"/>
            <a:ext cx="6934800" cy="15792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7700" y="2432075"/>
            <a:ext cx="6397800" cy="23298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91377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5.jpg"/><Relationship Id="rId4" Type="http://schemas.openxmlformats.org/officeDocument/2006/relationships/image" Target="../media/image04.jpg"/><Relationship Id="rId5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6.png"/><Relationship Id="rId4" Type="http://schemas.openxmlformats.org/officeDocument/2006/relationships/image" Target="../media/image07.png"/><Relationship Id="rId5" Type="http://schemas.openxmlformats.org/officeDocument/2006/relationships/image" Target="../media/image0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9.pn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787" y="1232487"/>
            <a:ext cx="2880423" cy="288042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idx="4294967295" type="title"/>
          </p:nvPr>
        </p:nvSpPr>
        <p:spPr>
          <a:xfrm>
            <a:off x="591850" y="107125"/>
            <a:ext cx="8124900" cy="179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Medium-Fi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Prototype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214875" y="127525"/>
            <a:ext cx="69348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Task 1: Post Leftover Food</a:t>
            </a:r>
          </a:p>
        </p:txBody>
      </p:sp>
      <p:sp>
        <p:nvSpPr>
          <p:cNvPr id="140" name="Shape 140"/>
          <p:cNvSpPr/>
          <p:nvPr/>
        </p:nvSpPr>
        <p:spPr>
          <a:xfrm>
            <a:off x="2610125" y="34185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6071775" y="34428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>
            <p:ph type="title"/>
          </p:nvPr>
        </p:nvSpPr>
        <p:spPr>
          <a:xfrm>
            <a:off x="208700" y="1245475"/>
            <a:ext cx="2225100" cy="634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AFTER</a:t>
            </a:r>
          </a:p>
        </p:txBody>
      </p:sp>
      <p:pic>
        <p:nvPicPr>
          <p:cNvPr descr="IMG_8250.JPG"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75" y="2138449"/>
            <a:ext cx="2321373" cy="3005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251.JPG"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1125" y="2138449"/>
            <a:ext cx="2321373" cy="3005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253.JPG"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3875" y="2138450"/>
            <a:ext cx="2321373" cy="300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3001600" y="1669787"/>
            <a:ext cx="3080400" cy="37785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427225" y="3723325"/>
            <a:ext cx="1357800" cy="9018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-16100" y="-32050"/>
            <a:ext cx="2772900" cy="1005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000">
                <a:latin typeface="Montserrat"/>
                <a:ea typeface="Montserrat"/>
                <a:cs typeface="Montserrat"/>
                <a:sym typeface="Montserrat"/>
              </a:rPr>
              <a:t>Rationale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3003675" y="1885300"/>
            <a:ext cx="5555100" cy="331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</a:pPr>
            <a:r>
              <a:rPr lang="en" sz="2000"/>
              <a:t>Clarifying descriptor next to quantity removes the </a:t>
            </a:r>
            <a:r>
              <a:rPr b="1" lang="en" sz="2000"/>
              <a:t>serving size confusion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</a:pPr>
            <a:r>
              <a:rPr lang="en" sz="2000"/>
              <a:t>Drop down menu next to </a:t>
            </a:r>
            <a:r>
              <a:rPr b="1" lang="en" sz="2000"/>
              <a:t>default location </a:t>
            </a:r>
            <a:r>
              <a:rPr lang="en" sz="2000"/>
              <a:t>allows alternate entries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New fields to enter </a:t>
            </a:r>
            <a:r>
              <a:rPr b="1" lang="en" sz="2000"/>
              <a:t>pickup details </a:t>
            </a:r>
            <a:r>
              <a:rPr lang="en" sz="2000"/>
              <a:t>allow the user more control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b="1" lang="en" sz="2000"/>
              <a:t>Example entry</a:t>
            </a:r>
            <a:r>
              <a:rPr lang="en" sz="2000"/>
              <a:t> helps us establish the norm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b="1" lang="en" sz="2000"/>
              <a:t>Allergens checkboxes </a:t>
            </a:r>
            <a:r>
              <a:rPr lang="en" sz="2000"/>
              <a:t>provide level of assurance about food quality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sp>
        <p:nvSpPr>
          <p:cNvPr id="154" name="Shape 154"/>
          <p:cNvSpPr txBox="1"/>
          <p:nvPr>
            <p:ph type="title"/>
          </p:nvPr>
        </p:nvSpPr>
        <p:spPr>
          <a:xfrm>
            <a:off x="228850" y="2862075"/>
            <a:ext cx="2283000" cy="81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Task 1: Post Leftover Food</a:t>
            </a:r>
          </a:p>
        </p:txBody>
      </p:sp>
      <p:pic>
        <p:nvPicPr>
          <p:cNvPr descr="Task 1.jpg"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23" y="659900"/>
            <a:ext cx="3971344" cy="122539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4168150" y="839650"/>
            <a:ext cx="615600" cy="81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6083617" y="916895"/>
            <a:ext cx="189000" cy="157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7604317" y="930537"/>
            <a:ext cx="189000" cy="157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8250.JPG"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600" y="198250"/>
            <a:ext cx="1118237" cy="1687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251.JPG" id="160" name="Shape 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605" y="198250"/>
            <a:ext cx="1118237" cy="1687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253.JPG" id="161" name="Shape 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6611" y="198250"/>
            <a:ext cx="1118237" cy="168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246325" y="106950"/>
            <a:ext cx="84675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Task 2: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Pickup Leftover Food</a:t>
            </a:r>
          </a:p>
        </p:txBody>
      </p:sp>
      <p:pic>
        <p:nvPicPr>
          <p:cNvPr descr="File_002.jpeg" id="167" name="Shape 167"/>
          <p:cNvPicPr preferRelativeResize="0"/>
          <p:nvPr/>
        </p:nvPicPr>
        <p:blipFill rotWithShape="1">
          <a:blip r:embed="rId3">
            <a:alphaModFix/>
          </a:blip>
          <a:srcRect b="73880" l="19918" r="11277" t="0"/>
          <a:stretch/>
        </p:blipFill>
        <p:spPr>
          <a:xfrm rot="-5400000">
            <a:off x="-408964" y="2855088"/>
            <a:ext cx="2654051" cy="1343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68" name="Shape 168"/>
          <p:cNvPicPr preferRelativeResize="0"/>
          <p:nvPr/>
        </p:nvPicPr>
        <p:blipFill rotWithShape="1">
          <a:blip r:embed="rId3">
            <a:alphaModFix/>
          </a:blip>
          <a:srcRect b="44341" l="19918" r="11277" t="29067"/>
          <a:stretch/>
        </p:blipFill>
        <p:spPr>
          <a:xfrm rot="-5400000">
            <a:off x="2606584" y="2842961"/>
            <a:ext cx="2654051" cy="1367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69" name="Shape 169"/>
          <p:cNvPicPr preferRelativeResize="0"/>
          <p:nvPr/>
        </p:nvPicPr>
        <p:blipFill rotWithShape="1">
          <a:blip r:embed="rId3">
            <a:alphaModFix/>
          </a:blip>
          <a:srcRect b="0" l="19918" r="11277" t="56101"/>
          <a:stretch/>
        </p:blipFill>
        <p:spPr>
          <a:xfrm rot="-5400000">
            <a:off x="6149462" y="2397884"/>
            <a:ext cx="2654051" cy="22578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5034050" y="3266125"/>
            <a:ext cx="10275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1805675" y="3266125"/>
            <a:ext cx="10275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>
            <p:ph type="title"/>
          </p:nvPr>
        </p:nvSpPr>
        <p:spPr>
          <a:xfrm>
            <a:off x="297125" y="1159500"/>
            <a:ext cx="2225100" cy="634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BEFORE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246325" y="106950"/>
            <a:ext cx="84675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Task 2: Pickup Leftover Food</a:t>
            </a:r>
          </a:p>
        </p:txBody>
      </p:sp>
      <p:sp>
        <p:nvSpPr>
          <p:cNvPr id="178" name="Shape 178"/>
          <p:cNvSpPr txBox="1"/>
          <p:nvPr>
            <p:ph type="title"/>
          </p:nvPr>
        </p:nvSpPr>
        <p:spPr>
          <a:xfrm>
            <a:off x="144725" y="1007100"/>
            <a:ext cx="1965900" cy="634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AFTER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b="19093" l="0" r="0" t="0"/>
          <a:stretch/>
        </p:blipFill>
        <p:spPr>
          <a:xfrm rot="-5400000">
            <a:off x="1870965" y="921673"/>
            <a:ext cx="4118123" cy="402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8650" y="930899"/>
            <a:ext cx="2839159" cy="411812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5789675" y="3078326"/>
            <a:ext cx="532800" cy="3204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4447250" y="1839625"/>
            <a:ext cx="1933800" cy="32094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-16100" y="196550"/>
            <a:ext cx="2999400" cy="1005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000">
                <a:latin typeface="Montserrat"/>
                <a:ea typeface="Montserrat"/>
                <a:cs typeface="Montserrat"/>
                <a:sym typeface="Montserrat"/>
              </a:rPr>
              <a:t>Rationale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</a:pPr>
            <a:r>
              <a:rPr lang="en" sz="2000"/>
              <a:t>All relevant information in text form allows for quick understanding of portion size/allergens/intended interaction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</a:pPr>
            <a:r>
              <a:rPr lang="en" sz="2000"/>
              <a:t>Chat tab provides real time clarification + update opportunities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</a:pPr>
            <a:r>
              <a:rPr lang="en" sz="2000"/>
              <a:t>Redirection to the “Track” page displays time limits to pickup food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Track page functions as a home screen/scrollable feed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sp>
        <p:nvSpPr>
          <p:cNvPr id="189" name="Shape 189"/>
          <p:cNvSpPr txBox="1"/>
          <p:nvPr>
            <p:ph type="title"/>
          </p:nvPr>
        </p:nvSpPr>
        <p:spPr>
          <a:xfrm>
            <a:off x="184600" y="2987325"/>
            <a:ext cx="1893300" cy="81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Task 2: Pickup Leftover Food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375612" y="148125"/>
            <a:ext cx="8392800" cy="751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400">
                <a:latin typeface="Montserrat"/>
                <a:ea typeface="Montserrat"/>
                <a:cs typeface="Montserrat"/>
                <a:sym typeface="Montserrat"/>
              </a:rPr>
              <a:t>Task 3: Start a Community Challenge</a:t>
            </a:r>
          </a:p>
        </p:txBody>
      </p:sp>
      <p:pic>
        <p:nvPicPr>
          <p:cNvPr descr="File_000(1).jpeg" id="195" name="Shape 195"/>
          <p:cNvPicPr preferRelativeResize="0"/>
          <p:nvPr/>
        </p:nvPicPr>
        <p:blipFill rotWithShape="1">
          <a:blip r:embed="rId3">
            <a:alphaModFix/>
          </a:blip>
          <a:srcRect b="30960" l="0" r="72595" t="7181"/>
          <a:stretch/>
        </p:blipFill>
        <p:spPr>
          <a:xfrm>
            <a:off x="984025" y="2354700"/>
            <a:ext cx="1461227" cy="2473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(1).jpeg" id="196" name="Shape 196"/>
          <p:cNvPicPr preferRelativeResize="0"/>
          <p:nvPr/>
        </p:nvPicPr>
        <p:blipFill rotWithShape="1">
          <a:blip r:embed="rId3">
            <a:alphaModFix/>
          </a:blip>
          <a:srcRect b="24729" l="29369" r="43225" t="7183"/>
          <a:stretch/>
        </p:blipFill>
        <p:spPr>
          <a:xfrm>
            <a:off x="3841388" y="2230175"/>
            <a:ext cx="1461227" cy="2722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(1).jpeg" id="197" name="Shape 197"/>
          <p:cNvPicPr preferRelativeResize="0"/>
          <p:nvPr/>
        </p:nvPicPr>
        <p:blipFill rotWithShape="1">
          <a:blip r:embed="rId3">
            <a:alphaModFix/>
          </a:blip>
          <a:srcRect b="31374" l="57834" r="0" t="6767"/>
          <a:stretch/>
        </p:blipFill>
        <p:spPr>
          <a:xfrm>
            <a:off x="6462100" y="2354699"/>
            <a:ext cx="2248303" cy="247379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>
            <a:off x="2629575" y="3289500"/>
            <a:ext cx="10275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5368612" y="3289500"/>
            <a:ext cx="10275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>
            <p:ph type="title"/>
          </p:nvPr>
        </p:nvSpPr>
        <p:spPr>
          <a:xfrm>
            <a:off x="297125" y="1159500"/>
            <a:ext cx="2225100" cy="634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BEFORE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75612" y="148125"/>
            <a:ext cx="8392800" cy="751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400">
                <a:latin typeface="Montserrat"/>
                <a:ea typeface="Montserrat"/>
                <a:cs typeface="Montserrat"/>
                <a:sym typeface="Montserrat"/>
              </a:rPr>
              <a:t>Task 3: Start a Community Challenge</a:t>
            </a:r>
          </a:p>
        </p:txBody>
      </p:sp>
      <p:sp>
        <p:nvSpPr>
          <p:cNvPr id="206" name="Shape 206"/>
          <p:cNvSpPr/>
          <p:nvPr/>
        </p:nvSpPr>
        <p:spPr>
          <a:xfrm>
            <a:off x="2629575" y="3289500"/>
            <a:ext cx="10275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5368612" y="3289500"/>
            <a:ext cx="10275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>
            <p:ph type="title"/>
          </p:nvPr>
        </p:nvSpPr>
        <p:spPr>
          <a:xfrm>
            <a:off x="297125" y="1159500"/>
            <a:ext cx="2225100" cy="634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AFTER</a:t>
            </a:r>
          </a:p>
        </p:txBody>
      </p:sp>
      <p:pic>
        <p:nvPicPr>
          <p:cNvPr descr="IMG_5592.JPG" id="209" name="Shape 209"/>
          <p:cNvPicPr preferRelativeResize="0"/>
          <p:nvPr/>
        </p:nvPicPr>
        <p:blipFill rotWithShape="1">
          <a:blip r:embed="rId3">
            <a:alphaModFix/>
          </a:blip>
          <a:srcRect b="0" l="10250" r="18519" t="0"/>
          <a:stretch/>
        </p:blipFill>
        <p:spPr>
          <a:xfrm>
            <a:off x="609949" y="2223000"/>
            <a:ext cx="1503801" cy="281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5595.JPG" id="210" name="Shape 210"/>
          <p:cNvPicPr preferRelativeResize="0"/>
          <p:nvPr/>
        </p:nvPicPr>
        <p:blipFill rotWithShape="1">
          <a:blip r:embed="rId4">
            <a:alphaModFix/>
          </a:blip>
          <a:srcRect b="0" l="11389" r="19204" t="0"/>
          <a:stretch/>
        </p:blipFill>
        <p:spPr>
          <a:xfrm>
            <a:off x="3760950" y="2223008"/>
            <a:ext cx="1503801" cy="2888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5596.JPG" id="211" name="Shape 211"/>
          <p:cNvPicPr preferRelativeResize="0"/>
          <p:nvPr/>
        </p:nvPicPr>
        <p:blipFill rotWithShape="1">
          <a:blip r:embed="rId5">
            <a:alphaModFix/>
          </a:blip>
          <a:srcRect b="0" l="14072" r="15176" t="0"/>
          <a:stretch/>
        </p:blipFill>
        <p:spPr>
          <a:xfrm>
            <a:off x="7116754" y="2222999"/>
            <a:ext cx="1442169" cy="2717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/>
          <p:nvPr/>
        </p:nvSpPr>
        <p:spPr>
          <a:xfrm>
            <a:off x="6686550" y="1691175"/>
            <a:ext cx="2457600" cy="35799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 txBox="1"/>
          <p:nvPr/>
        </p:nvSpPr>
        <p:spPr>
          <a:xfrm>
            <a:off x="4142000" y="1518725"/>
            <a:ext cx="31704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Simplified post options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Created event page display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-16100" y="196550"/>
            <a:ext cx="2793600" cy="1005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000">
                <a:latin typeface="Montserrat"/>
                <a:ea typeface="Montserrat"/>
                <a:cs typeface="Montserrat"/>
                <a:sym typeface="Montserrat"/>
              </a:rPr>
              <a:t>Rationale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372300" y="86400"/>
            <a:ext cx="5451300" cy="4551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en" sz="2000"/>
              <a:t>Simplify ‘confusing’ community aspect of app 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en" sz="2000"/>
              <a:t>Communicate more clearly the ‘function’ associated with the community tab (renamed)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		‘Community’ -&gt; </a:t>
            </a:r>
            <a:r>
              <a:rPr lang="en" sz="1600">
                <a:solidFill>
                  <a:schemeClr val="accent4"/>
                </a:solidFill>
              </a:rPr>
              <a:t>‘Challenges’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</a:pPr>
            <a:r>
              <a:rPr lang="en" sz="2000"/>
              <a:t>Simply challenges: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Open to everyone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No ‘point system’, no ‘money’. Now just simply counting numbers of meals picked up and posted.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More like events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sp>
        <p:nvSpPr>
          <p:cNvPr id="220" name="Shape 220"/>
          <p:cNvSpPr txBox="1"/>
          <p:nvPr>
            <p:ph type="title"/>
          </p:nvPr>
        </p:nvSpPr>
        <p:spPr>
          <a:xfrm>
            <a:off x="108150" y="2349550"/>
            <a:ext cx="3060300" cy="2942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400">
                <a:latin typeface="Montserrat"/>
                <a:ea typeface="Montserrat"/>
                <a:cs typeface="Montserrat"/>
                <a:sym typeface="Montserrat"/>
              </a:rPr>
              <a:t>Task 3: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400">
                <a:latin typeface="Montserrat"/>
                <a:ea typeface="Montserrat"/>
                <a:cs typeface="Montserrat"/>
                <a:sym typeface="Montserrat"/>
              </a:rPr>
              <a:t>Start a Community Challenge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262675" y="168850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</a:p>
        </p:txBody>
      </p:sp>
      <p:sp>
        <p:nvSpPr>
          <p:cNvPr id="226" name="Shape 226"/>
          <p:cNvSpPr txBox="1"/>
          <p:nvPr>
            <p:ph idx="4294967295" type="body"/>
          </p:nvPr>
        </p:nvSpPr>
        <p:spPr>
          <a:xfrm>
            <a:off x="832600" y="1552422"/>
            <a:ext cx="5810400" cy="26037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Tasks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Revised Design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Major Changes</a:t>
            </a:r>
          </a:p>
          <a:p>
            <a:pPr indent="-45085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b="1" lang="en" sz="3500">
                <a:solidFill>
                  <a:srgbClr val="455A64"/>
                </a:solidFill>
              </a:rPr>
              <a:t>New Task Flows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Prototype Overview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165372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521997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 txBox="1"/>
          <p:nvPr>
            <p:ph type="title"/>
          </p:nvPr>
        </p:nvSpPr>
        <p:spPr>
          <a:xfrm>
            <a:off x="165300" y="-152400"/>
            <a:ext cx="52251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Task 1: Post Leftover Food</a:t>
            </a:r>
          </a:p>
        </p:txBody>
      </p:sp>
      <p:pic>
        <p:nvPicPr>
          <p:cNvPr descr="iPhone Post Pg 1.5.png"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9225" y="551224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Post Pg 2.png"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4300" y="627425"/>
            <a:ext cx="2565575" cy="4410924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36" name="Shape 236"/>
          <p:cNvCxnSpPr/>
          <p:nvPr/>
        </p:nvCxnSpPr>
        <p:spPr>
          <a:xfrm>
            <a:off x="5759000" y="4559200"/>
            <a:ext cx="748500" cy="20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descr="iPhone Post Pg 1.png"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150" y="589325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38" name="Shape 238"/>
          <p:cNvCxnSpPr/>
          <p:nvPr/>
        </p:nvCxnSpPr>
        <p:spPr>
          <a:xfrm>
            <a:off x="1995675" y="3119025"/>
            <a:ext cx="0" cy="637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39" name="Shape 239"/>
          <p:cNvSpPr/>
          <p:nvPr/>
        </p:nvSpPr>
        <p:spPr>
          <a:xfrm>
            <a:off x="7756400" y="4147725"/>
            <a:ext cx="1069800" cy="6378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2469775" y="426200"/>
            <a:ext cx="5867400" cy="995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end food waste. </a:t>
            </a: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locally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2469775" y="1874225"/>
            <a:ext cx="5867400" cy="255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40% of all food grown in America is wasted. Meanwhile, 1 in 7 Americans are food insecure. </a:t>
            </a:r>
            <a:r>
              <a:rPr b="1"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My Neighbor’s Kitchen</a:t>
            </a:r>
            <a:r>
              <a:rPr lang="en"/>
              <a:t> tackles food waste at the source: </a:t>
            </a:r>
            <a:r>
              <a:rPr lang="en" u="sng"/>
              <a:t>local communities</a:t>
            </a:r>
            <a:r>
              <a:rPr lang="en"/>
              <a:t>. Instead of throwing out excess food, make it available to hungry people around you. Don’t go hungry when you can leverage the resource you have just a few feet away - the kitchen next door.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1300"/>
            <a:ext cx="1744900" cy="17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165300" y="-152400"/>
            <a:ext cx="52251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Task 1: Post Leftover Food</a:t>
            </a:r>
          </a:p>
        </p:txBody>
      </p:sp>
      <p:pic>
        <p:nvPicPr>
          <p:cNvPr descr="iPhone Share 1.png"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998" y="584396"/>
            <a:ext cx="2537925" cy="450807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Track pg1.png"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523" y="584396"/>
            <a:ext cx="2537925" cy="450807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47" name="Shape 247"/>
          <p:cNvCxnSpPr/>
          <p:nvPr/>
        </p:nvCxnSpPr>
        <p:spPr>
          <a:xfrm flipH="1" rot="10800000">
            <a:off x="3662175" y="3736200"/>
            <a:ext cx="1337400" cy="11316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165372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521997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 txBox="1"/>
          <p:nvPr>
            <p:ph type="title"/>
          </p:nvPr>
        </p:nvSpPr>
        <p:spPr>
          <a:xfrm>
            <a:off x="165300" y="-152400"/>
            <a:ext cx="65418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Task 2: Pickup Leftover Food</a:t>
            </a:r>
          </a:p>
        </p:txBody>
      </p:sp>
      <p:pic>
        <p:nvPicPr>
          <p:cNvPr descr="iPhone Pickup Page 2.png" id="255" name="Shape 255"/>
          <p:cNvPicPr preferRelativeResize="0"/>
          <p:nvPr/>
        </p:nvPicPr>
        <p:blipFill rotWithShape="1">
          <a:blip r:embed="rId3">
            <a:alphaModFix/>
          </a:blip>
          <a:srcRect b="835" l="0" r="0" t="835"/>
          <a:stretch/>
        </p:blipFill>
        <p:spPr>
          <a:xfrm>
            <a:off x="3289225" y="551224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Pickup Pg3.png" id="256" name="Shape 256"/>
          <p:cNvPicPr preferRelativeResize="0"/>
          <p:nvPr/>
        </p:nvPicPr>
        <p:blipFill rotWithShape="1">
          <a:blip r:embed="rId4">
            <a:alphaModFix/>
          </a:blip>
          <a:srcRect b="1662" l="0" r="0" t="1672"/>
          <a:stretch/>
        </p:blipFill>
        <p:spPr>
          <a:xfrm>
            <a:off x="6444300" y="627425"/>
            <a:ext cx="2565575" cy="4410924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Pickup Page 1.png" id="257" name="Shape 257"/>
          <p:cNvPicPr preferRelativeResize="0"/>
          <p:nvPr/>
        </p:nvPicPr>
        <p:blipFill rotWithShape="1">
          <a:blip r:embed="rId5">
            <a:alphaModFix/>
          </a:blip>
          <a:srcRect b="835" l="0" r="0" t="835"/>
          <a:stretch/>
        </p:blipFill>
        <p:spPr>
          <a:xfrm>
            <a:off x="134150" y="589325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58" name="Shape 258"/>
          <p:cNvCxnSpPr/>
          <p:nvPr/>
        </p:nvCxnSpPr>
        <p:spPr>
          <a:xfrm>
            <a:off x="2577850" y="897025"/>
            <a:ext cx="10698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9" name="Shape 259"/>
          <p:cNvSpPr/>
          <p:nvPr/>
        </p:nvSpPr>
        <p:spPr>
          <a:xfrm>
            <a:off x="1384550" y="573775"/>
            <a:ext cx="1069800" cy="5967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0" name="Shape 260"/>
          <p:cNvCxnSpPr/>
          <p:nvPr/>
        </p:nvCxnSpPr>
        <p:spPr>
          <a:xfrm flipH="1" rot="10800000">
            <a:off x="3744475" y="1316925"/>
            <a:ext cx="3518100" cy="802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61" name="Shape 261"/>
          <p:cNvCxnSpPr/>
          <p:nvPr/>
        </p:nvCxnSpPr>
        <p:spPr>
          <a:xfrm>
            <a:off x="1728225" y="2839200"/>
            <a:ext cx="4485000" cy="37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2" name="Shape 262"/>
          <p:cNvSpPr/>
          <p:nvPr/>
        </p:nvSpPr>
        <p:spPr>
          <a:xfrm rot="5400000">
            <a:off x="6116575" y="3106675"/>
            <a:ext cx="251400" cy="2805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7756400" y="4147725"/>
            <a:ext cx="1069800" cy="6378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6613400" y="4147725"/>
            <a:ext cx="1069800" cy="6378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317700" y="369325"/>
            <a:ext cx="6934800" cy="1579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Phone Track pg1.png"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50" y="833224"/>
            <a:ext cx="2354925" cy="41830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1" name="Shape 271"/>
          <p:cNvSpPr txBox="1"/>
          <p:nvPr/>
        </p:nvSpPr>
        <p:spPr>
          <a:xfrm>
            <a:off x="317700" y="389550"/>
            <a:ext cx="1831200" cy="45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Claim → Track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3822900" y="389550"/>
            <a:ext cx="991500" cy="45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Chat</a:t>
            </a:r>
          </a:p>
        </p:txBody>
      </p:sp>
      <p:pic>
        <p:nvPicPr>
          <p:cNvPr descr="iPhone Chat Pg 1.png"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6849" y="798902"/>
            <a:ext cx="2354925" cy="418864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Chat Pg 2.png" id="274" name="Shape 2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6349" y="798902"/>
            <a:ext cx="2354925" cy="418864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75" name="Shape 275"/>
          <p:cNvSpPr txBox="1"/>
          <p:nvPr>
            <p:ph type="title"/>
          </p:nvPr>
        </p:nvSpPr>
        <p:spPr>
          <a:xfrm>
            <a:off x="185875" y="-242700"/>
            <a:ext cx="65418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Task 2: Pickup Leftover Food</a:t>
            </a:r>
          </a:p>
        </p:txBody>
      </p:sp>
      <p:cxnSp>
        <p:nvCxnSpPr>
          <p:cNvPr id="276" name="Shape 276"/>
          <p:cNvCxnSpPr/>
          <p:nvPr/>
        </p:nvCxnSpPr>
        <p:spPr>
          <a:xfrm flipH="1" rot="10800000">
            <a:off x="4588000" y="1555450"/>
            <a:ext cx="1275600" cy="1851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165372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521997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 txBox="1"/>
          <p:nvPr>
            <p:ph type="title"/>
          </p:nvPr>
        </p:nvSpPr>
        <p:spPr>
          <a:xfrm>
            <a:off x="165300" y="-152400"/>
            <a:ext cx="89787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Task 3: Start a Community Challenge</a:t>
            </a:r>
          </a:p>
        </p:txBody>
      </p:sp>
      <p:pic>
        <p:nvPicPr>
          <p:cNvPr descr="iPhone Challenge pg1.png" id="284" name="Shape 284"/>
          <p:cNvPicPr preferRelativeResize="0"/>
          <p:nvPr/>
        </p:nvPicPr>
        <p:blipFill rotWithShape="1">
          <a:blip r:embed="rId3">
            <a:alphaModFix/>
          </a:blip>
          <a:srcRect b="1662" l="0" r="0" t="1672"/>
          <a:stretch/>
        </p:blipFill>
        <p:spPr>
          <a:xfrm>
            <a:off x="6444300" y="627425"/>
            <a:ext cx="2565575" cy="4410924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Challenge pg1-2.png" id="285" name="Shape 285"/>
          <p:cNvPicPr preferRelativeResize="0"/>
          <p:nvPr/>
        </p:nvPicPr>
        <p:blipFill rotWithShape="1">
          <a:blip r:embed="rId4">
            <a:alphaModFix/>
          </a:blip>
          <a:srcRect b="835" l="0" r="0" t="835"/>
          <a:stretch/>
        </p:blipFill>
        <p:spPr>
          <a:xfrm>
            <a:off x="134150" y="589325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86" name="Shape 286"/>
          <p:cNvCxnSpPr>
            <a:endCxn id="287" idx="3"/>
          </p:cNvCxnSpPr>
          <p:nvPr/>
        </p:nvCxnSpPr>
        <p:spPr>
          <a:xfrm flipH="1" rot="10800000">
            <a:off x="1502025" y="1524550"/>
            <a:ext cx="5052600" cy="8130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7" name="Shape 287"/>
          <p:cNvSpPr/>
          <p:nvPr/>
        </p:nvSpPr>
        <p:spPr>
          <a:xfrm rot="5400000">
            <a:off x="6610275" y="1294000"/>
            <a:ext cx="349800" cy="4611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Phone Challenge pg1-1.png" id="288" name="Shape 288"/>
          <p:cNvPicPr preferRelativeResize="0"/>
          <p:nvPr/>
        </p:nvPicPr>
        <p:blipFill rotWithShape="1">
          <a:blip r:embed="rId5">
            <a:alphaModFix/>
          </a:blip>
          <a:srcRect b="835" l="0" r="0" t="835"/>
          <a:stretch/>
        </p:blipFill>
        <p:spPr>
          <a:xfrm>
            <a:off x="3289225" y="551224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89" name="Shape 289"/>
          <p:cNvCxnSpPr/>
          <p:nvPr/>
        </p:nvCxnSpPr>
        <p:spPr>
          <a:xfrm>
            <a:off x="2445750" y="1699425"/>
            <a:ext cx="1069800" cy="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165372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521997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 txBox="1"/>
          <p:nvPr>
            <p:ph type="title"/>
          </p:nvPr>
        </p:nvSpPr>
        <p:spPr>
          <a:xfrm>
            <a:off x="165300" y="-152400"/>
            <a:ext cx="89787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Task 3: Start a Community Challenge</a:t>
            </a:r>
          </a:p>
        </p:txBody>
      </p:sp>
      <p:pic>
        <p:nvPicPr>
          <p:cNvPr descr="iPhone Share 1.png" id="297" name="Shape 297"/>
          <p:cNvPicPr preferRelativeResize="0"/>
          <p:nvPr/>
        </p:nvPicPr>
        <p:blipFill rotWithShape="1">
          <a:blip r:embed="rId3">
            <a:alphaModFix/>
          </a:blip>
          <a:srcRect b="1606" l="0" r="0" t="1606"/>
          <a:stretch/>
        </p:blipFill>
        <p:spPr>
          <a:xfrm>
            <a:off x="6444300" y="627425"/>
            <a:ext cx="2565575" cy="4410924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Challenge pg1-2.png" id="298" name="Shape 298"/>
          <p:cNvPicPr preferRelativeResize="0"/>
          <p:nvPr/>
        </p:nvPicPr>
        <p:blipFill rotWithShape="1">
          <a:blip r:embed="rId4">
            <a:alphaModFix/>
          </a:blip>
          <a:srcRect b="835" l="0" r="0" t="835"/>
          <a:stretch/>
        </p:blipFill>
        <p:spPr>
          <a:xfrm>
            <a:off x="134150" y="589325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Phone Challenge pg2.png" id="299" name="Shape 299"/>
          <p:cNvPicPr preferRelativeResize="0"/>
          <p:nvPr/>
        </p:nvPicPr>
        <p:blipFill rotWithShape="1">
          <a:blip r:embed="rId5">
            <a:alphaModFix/>
          </a:blip>
          <a:srcRect b="835" l="0" r="0" t="835"/>
          <a:stretch/>
        </p:blipFill>
        <p:spPr>
          <a:xfrm>
            <a:off x="3289212" y="589324"/>
            <a:ext cx="2565575" cy="4487125"/>
          </a:xfrm>
          <a:prstGeom prst="rect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00" name="Shape 300"/>
          <p:cNvCxnSpPr/>
          <p:nvPr/>
        </p:nvCxnSpPr>
        <p:spPr>
          <a:xfrm flipH="1" rot="10800000">
            <a:off x="1729925" y="3818550"/>
            <a:ext cx="1603200" cy="411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1" name="Shape 301"/>
          <p:cNvCxnSpPr/>
          <p:nvPr/>
        </p:nvCxnSpPr>
        <p:spPr>
          <a:xfrm flipH="1" rot="10800000">
            <a:off x="5219975" y="4230025"/>
            <a:ext cx="1548900" cy="474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262675" y="168850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</a:p>
        </p:txBody>
      </p:sp>
      <p:sp>
        <p:nvSpPr>
          <p:cNvPr id="307" name="Shape 307"/>
          <p:cNvSpPr txBox="1"/>
          <p:nvPr>
            <p:ph idx="4294967295" type="body"/>
          </p:nvPr>
        </p:nvSpPr>
        <p:spPr>
          <a:xfrm>
            <a:off x="832600" y="1552422"/>
            <a:ext cx="5810400" cy="26037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Tasks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Revised Design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Major Changes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New Task Flows</a:t>
            </a:r>
          </a:p>
          <a:p>
            <a:pPr indent="-45085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b="1" lang="en" sz="3500">
                <a:solidFill>
                  <a:srgbClr val="455A64"/>
                </a:solidFill>
              </a:rPr>
              <a:t>Prototype Overview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342550" y="436175"/>
            <a:ext cx="2479800" cy="2638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Prototype Overview: Tools, Limitations, and Tradeoffs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2974750" y="76200"/>
            <a:ext cx="6229800" cy="525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●"/>
            </a:pPr>
            <a:r>
              <a:rPr lang="en" sz="2000"/>
              <a:t>Tools: 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Figma, Sketch Templates, Marvel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en" sz="2000"/>
              <a:t>Pros: 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Figma allows web-based real time collaboration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Figma is integrated with Sketch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Sketch templates replicate familiar iPhone design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Easy to code screen flow in Marvel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Can open Marvel as an app on iPhone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en" sz="2000"/>
              <a:t>Cons: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Steep learning curve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Not much documentation for Figma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Back &amp; forth sketch modification &amp; animation between Figma and Marvel</a:t>
            </a: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1800"/>
              <a:t>No sense of state in Marvel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342550" y="436175"/>
            <a:ext cx="2479800" cy="2638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Prototype Overview: Tools, Limitations, and Tradeoffs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2914200" y="307575"/>
            <a:ext cx="6229800" cy="47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●"/>
            </a:pPr>
            <a:r>
              <a:rPr lang="en" sz="2000"/>
              <a:t>Limitations</a:t>
            </a: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2000"/>
              <a:t>No indications that you can post to your chosen social circle</a:t>
            </a: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2000"/>
              <a:t>Currently no personal statistics or profile editing features - not needed for core tasks</a:t>
            </a: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2000"/>
              <a:t>Notification settings haven’t yet been implemented </a:t>
            </a: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○"/>
            </a:pPr>
            <a:r>
              <a:rPr lang="en" sz="2000"/>
              <a:t>Maps aren’t zoomable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>
              <a:spcBef>
                <a:spcPts val="0"/>
              </a:spcBef>
              <a:buSzPct val="100000"/>
              <a:buChar char="●"/>
            </a:pPr>
            <a:r>
              <a:rPr lang="en" sz="2000"/>
              <a:t>All data is hard-coded - users cannot actually enter input</a:t>
            </a:r>
          </a:p>
          <a:p>
            <a:pPr indent="-355600" lvl="1" marL="914400">
              <a:spcBef>
                <a:spcPts val="0"/>
              </a:spcBef>
              <a:buSzPct val="100000"/>
              <a:buChar char="○"/>
            </a:pPr>
            <a:r>
              <a:rPr lang="en" sz="2000"/>
              <a:t>Artificial initial state required for pickup task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Generation of food details page and challenge page from the text entry  is Wizard-of-Oz’d</a:t>
            </a:r>
          </a:p>
          <a:p>
            <a:pPr indent="-355600" lvl="1" marL="914400">
              <a:spcBef>
                <a:spcPts val="0"/>
              </a:spcBef>
              <a:buSzPct val="100000"/>
              <a:buChar char="○"/>
            </a:pPr>
            <a:r>
              <a:rPr lang="en" sz="2000"/>
              <a:t>Requires backend work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 txBox="1"/>
          <p:nvPr>
            <p:ph type="title"/>
          </p:nvPr>
        </p:nvSpPr>
        <p:spPr>
          <a:xfrm>
            <a:off x="342550" y="436175"/>
            <a:ext cx="2479800" cy="2638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Prototype Overview: Tools, Limitations, and Tradeoffs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787" y="1232487"/>
            <a:ext cx="2880423" cy="288042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>
            <p:ph idx="4294967295" type="title"/>
          </p:nvPr>
        </p:nvSpPr>
        <p:spPr>
          <a:xfrm>
            <a:off x="591850" y="107125"/>
            <a:ext cx="8124900" cy="179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Questions + Comments?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262675" y="168850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</a:p>
        </p:txBody>
      </p:sp>
      <p:sp>
        <p:nvSpPr>
          <p:cNvPr id="93" name="Shape 93"/>
          <p:cNvSpPr txBox="1"/>
          <p:nvPr>
            <p:ph idx="4294967295" type="body"/>
          </p:nvPr>
        </p:nvSpPr>
        <p:spPr>
          <a:xfrm>
            <a:off x="832600" y="1552422"/>
            <a:ext cx="5810400" cy="26037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Tasks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Revised Design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Major Changes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New Task Flows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Prototype Overview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262675" y="168850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</a:p>
        </p:txBody>
      </p:sp>
      <p:sp>
        <p:nvSpPr>
          <p:cNvPr id="99" name="Shape 99"/>
          <p:cNvSpPr txBox="1"/>
          <p:nvPr>
            <p:ph idx="4294967295" type="body"/>
          </p:nvPr>
        </p:nvSpPr>
        <p:spPr>
          <a:xfrm>
            <a:off x="832600" y="1552422"/>
            <a:ext cx="5810400" cy="26037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5085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b="1" lang="en" sz="3500">
                <a:solidFill>
                  <a:srgbClr val="455A64"/>
                </a:solidFill>
              </a:rPr>
              <a:t>Tasks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Revised Design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Major Changes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New Task Flows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Prototype Overview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17700" y="369325"/>
            <a:ext cx="6934800" cy="1579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Tasks [same as low-fi]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17700" y="2432075"/>
            <a:ext cx="8158800" cy="23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/>
              <a:t>Simple</a:t>
            </a:r>
            <a:r>
              <a:rPr lang="en" sz="2400"/>
              <a:t>: Post that you have leftover food.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400"/>
              <a:t>Medium</a:t>
            </a:r>
            <a:r>
              <a:rPr lang="en" sz="2400"/>
              <a:t>: Find a leftover meal nearby &amp; pick it up.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400"/>
              <a:t>Complex</a:t>
            </a:r>
            <a:r>
              <a:rPr lang="en" sz="2400"/>
              <a:t>: Create a food challenge competition to see who can donate the most meals  &amp; send it to your block.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262675" y="168850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</a:p>
        </p:txBody>
      </p:sp>
      <p:sp>
        <p:nvSpPr>
          <p:cNvPr id="111" name="Shape 111"/>
          <p:cNvSpPr txBox="1"/>
          <p:nvPr>
            <p:ph idx="4294967295" type="body"/>
          </p:nvPr>
        </p:nvSpPr>
        <p:spPr>
          <a:xfrm>
            <a:off x="832600" y="1552422"/>
            <a:ext cx="5810400" cy="26037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Tasks</a:t>
            </a:r>
          </a:p>
          <a:p>
            <a:pPr indent="-45085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b="1" lang="en" sz="3500">
                <a:solidFill>
                  <a:srgbClr val="455A64"/>
                </a:solidFill>
              </a:rPr>
              <a:t>Revised Design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Major Changes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New Task Flows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Prototype Overview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342550" y="1535400"/>
            <a:ext cx="2479800" cy="1659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Overview of Design Changes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3381100" y="764100"/>
            <a:ext cx="5451300" cy="426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indent="-355600" lvl="0" marL="4572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2000">
                <a:solidFill>
                  <a:srgbClr val="000000"/>
                </a:solidFill>
              </a:rPr>
              <a:t>Stronger and clearer</a:t>
            </a:r>
            <a:r>
              <a:rPr b="1" lang="en" sz="2000">
                <a:solidFill>
                  <a:schemeClr val="accent4"/>
                </a:solidFill>
              </a:rPr>
              <a:t> line of communication between poster and receiver</a:t>
            </a:r>
          </a:p>
          <a:p>
            <a:pPr indent="-355600" lvl="0" marL="4572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2000">
                <a:solidFill>
                  <a:srgbClr val="000000"/>
                </a:solidFill>
              </a:rPr>
              <a:t>More details about the </a:t>
            </a:r>
            <a:r>
              <a:rPr b="1" lang="en" sz="2000">
                <a:solidFill>
                  <a:schemeClr val="accent4"/>
                </a:solidFill>
              </a:rPr>
              <a:t>quality of the food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Simplifying the process of </a:t>
            </a:r>
            <a:r>
              <a:rPr b="1" lang="en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creating a challenge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1" lang="en" sz="20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Reminders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about picking food up in the allotted time limit.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Removed non-core features (food runs)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262675" y="168850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</a:p>
        </p:txBody>
      </p:sp>
      <p:sp>
        <p:nvSpPr>
          <p:cNvPr id="123" name="Shape 123"/>
          <p:cNvSpPr txBox="1"/>
          <p:nvPr>
            <p:ph idx="4294967295" type="body"/>
          </p:nvPr>
        </p:nvSpPr>
        <p:spPr>
          <a:xfrm>
            <a:off x="832600" y="1552422"/>
            <a:ext cx="5810400" cy="26037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Tasks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Revised Design</a:t>
            </a:r>
          </a:p>
          <a:p>
            <a:pPr indent="-45085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b="1" lang="en" sz="3500">
                <a:solidFill>
                  <a:srgbClr val="455A64"/>
                </a:solidFill>
              </a:rPr>
              <a:t>Major Changes</a:t>
            </a:r>
          </a:p>
          <a:p>
            <a:pPr indent="-419100" lvl="1" marL="914400" rtl="0">
              <a:spcBef>
                <a:spcPts val="0"/>
              </a:spcBef>
              <a:buClr>
                <a:srgbClr val="455A64"/>
              </a:buClr>
              <a:buSzPct val="100000"/>
              <a:buChar char="○"/>
            </a:pPr>
            <a:r>
              <a:rPr lang="en" sz="3000">
                <a:solidFill>
                  <a:srgbClr val="455A64"/>
                </a:solidFill>
              </a:rPr>
              <a:t>New Task Flows</a:t>
            </a:r>
          </a:p>
          <a:p>
            <a:pPr indent="-419100" lvl="0" marL="457200" rtl="0">
              <a:spcBef>
                <a:spcPts val="0"/>
              </a:spcBef>
              <a:buClr>
                <a:srgbClr val="455A64"/>
              </a:buClr>
              <a:buSzPct val="100000"/>
              <a:buChar char="●"/>
            </a:pPr>
            <a:r>
              <a:rPr lang="en" sz="3000">
                <a:solidFill>
                  <a:srgbClr val="455A64"/>
                </a:solidFill>
              </a:rPr>
              <a:t>Prototype Overview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sk 1.jpg"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62" y="2251500"/>
            <a:ext cx="8609072" cy="265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/>
          <p:nvPr/>
        </p:nvSpPr>
        <p:spPr>
          <a:xfrm>
            <a:off x="165372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352452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521997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6997275" y="3266125"/>
            <a:ext cx="392100" cy="280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type="title"/>
          </p:nvPr>
        </p:nvSpPr>
        <p:spPr>
          <a:xfrm>
            <a:off x="317700" y="1427000"/>
            <a:ext cx="2225100" cy="634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BEFORE</a:t>
            </a:r>
          </a:p>
        </p:txBody>
      </p:sp>
      <p:sp>
        <p:nvSpPr>
          <p:cNvPr id="134" name="Shape 134"/>
          <p:cNvSpPr txBox="1"/>
          <p:nvPr>
            <p:ph type="title"/>
          </p:nvPr>
        </p:nvSpPr>
        <p:spPr>
          <a:xfrm>
            <a:off x="165300" y="228600"/>
            <a:ext cx="6934800" cy="8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Task 1: Post Leftover Food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