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Proxima Nova"/>
      <p:regular r:id="rId34"/>
      <p:bold r:id="rId35"/>
      <p:italic r:id="rId36"/>
      <p:boldItalic r:id="rId37"/>
    </p:embeddedFont>
    <p:embeddedFont>
      <p:font typeface="PT Sans Narrow"/>
      <p:regular r:id="rId38"/>
      <p:bold r:id="rId39"/>
    </p:embeddedFont>
    <p:embeddedFont>
      <p:font typeface="Lora"/>
      <p:regular r:id="rId40"/>
      <p:bold r:id="rId41"/>
      <p:italic r:id="rId42"/>
      <p:boldItalic r:id="rId43"/>
    </p:embeddedFont>
    <p:embeddedFont>
      <p:font typeface="Pacifico"/>
      <p:regular r:id="rId44"/>
    </p:embeddedFont>
    <p:embeddedFont>
      <p:font typeface="Quattrocento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Lora-regular.fntdata"/><Relationship Id="rId20" Type="http://schemas.openxmlformats.org/officeDocument/2006/relationships/slide" Target="slides/slide16.xml"/><Relationship Id="rId42" Type="http://schemas.openxmlformats.org/officeDocument/2006/relationships/font" Target="fonts/Lora-italic.fntdata"/><Relationship Id="rId41" Type="http://schemas.openxmlformats.org/officeDocument/2006/relationships/font" Target="fonts/Lora-bold.fntdata"/><Relationship Id="rId22" Type="http://schemas.openxmlformats.org/officeDocument/2006/relationships/slide" Target="slides/slide18.xml"/><Relationship Id="rId44" Type="http://schemas.openxmlformats.org/officeDocument/2006/relationships/font" Target="fonts/Pacifico-regular.fntdata"/><Relationship Id="rId21" Type="http://schemas.openxmlformats.org/officeDocument/2006/relationships/slide" Target="slides/slide17.xml"/><Relationship Id="rId43" Type="http://schemas.openxmlformats.org/officeDocument/2006/relationships/font" Target="fonts/Lora-boldItalic.fntdata"/><Relationship Id="rId24" Type="http://schemas.openxmlformats.org/officeDocument/2006/relationships/slide" Target="slides/slide20.xml"/><Relationship Id="rId46" Type="http://schemas.openxmlformats.org/officeDocument/2006/relationships/font" Target="fonts/QuattrocentoSans-bold.fntdata"/><Relationship Id="rId23" Type="http://schemas.openxmlformats.org/officeDocument/2006/relationships/slide" Target="slides/slide19.xml"/><Relationship Id="rId45" Type="http://schemas.openxmlformats.org/officeDocument/2006/relationships/font" Target="fonts/Quattrocento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QuattrocentoSans-boldItalic.fntdata"/><Relationship Id="rId25" Type="http://schemas.openxmlformats.org/officeDocument/2006/relationships/slide" Target="slides/slide21.xml"/><Relationship Id="rId47" Type="http://schemas.openxmlformats.org/officeDocument/2006/relationships/font" Target="fonts/QuattrocentoSans-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roximaNova-bold.fntdata"/><Relationship Id="rId12" Type="http://schemas.openxmlformats.org/officeDocument/2006/relationships/slide" Target="slides/slide8.xml"/><Relationship Id="rId34" Type="http://schemas.openxmlformats.org/officeDocument/2006/relationships/font" Target="fonts/ProximaNova-regular.fntdata"/><Relationship Id="rId15" Type="http://schemas.openxmlformats.org/officeDocument/2006/relationships/slide" Target="slides/slide11.xml"/><Relationship Id="rId37" Type="http://schemas.openxmlformats.org/officeDocument/2006/relationships/font" Target="fonts/ProximaNova-boldItalic.fntdata"/><Relationship Id="rId14" Type="http://schemas.openxmlformats.org/officeDocument/2006/relationships/slide" Target="slides/slide10.xml"/><Relationship Id="rId36" Type="http://schemas.openxmlformats.org/officeDocument/2006/relationships/font" Target="fonts/ProximaNova-italic.fntdata"/><Relationship Id="rId17" Type="http://schemas.openxmlformats.org/officeDocument/2006/relationships/slide" Target="slides/slide13.xml"/><Relationship Id="rId39" Type="http://schemas.openxmlformats.org/officeDocument/2006/relationships/font" Target="fonts/PTSansNarrow-bold.fntdata"/><Relationship Id="rId16" Type="http://schemas.openxmlformats.org/officeDocument/2006/relationships/slide" Target="slides/slide12.xml"/><Relationship Id="rId38" Type="http://schemas.openxmlformats.org/officeDocument/2006/relationships/font" Target="fonts/PTSansNarrow-regular.fntdata"/><Relationship Id="rId19" Type="http://schemas.openxmlformats.org/officeDocument/2006/relationships/slide" Target="slides/slide15.xml"/><Relationship Id="rId18" Type="http://schemas.openxmlformats.org/officeDocument/2006/relationships/slide" Target="slides/slide14.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Hello everyone my name is ana carolina mexia and today I will be presenting our team’s lo fi prototype. Once again the members of my team are Trina, Alex, Katy and Me.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Our next task is to give the user the ability to learn more about the different candidates they see on their ballot, with a short blurb and the option to link to more articles about the candidate.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By clicking on it, get info about candidates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Our complex task is highlighting the measure on the ballot that are most relevant ot the user.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We wanted to get 3 users with different Levels of expertise with the ballot in order to see what kinds of things different people are looking for. So we ended up testing it with two people from our target audience( new voters) and one more experienced voter. </a:t>
            </a:r>
          </a:p>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We wanted to get 3 users with different Levels of expertise with the ballot in order to see what kinds of things different people are looking for. So we ended up testing it with two people from our target audience( new voters) and one more experienced voter. </a:t>
            </a:r>
          </a:p>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We wanted to get 3 users with different Levels of expertise with the ballot in order to see what kinds of things different people are looking for. So we ended up testing it with two people from our target audience( new voters) and one more experienced voter. </a:t>
            </a:r>
          </a:p>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1800"/>
              <a:t>In order to share the work we did the past week I will first walk you through the mission statement that arose from the problem we discovered in our needfinding. Then talk about the ideas we had to develop our app on different mediums and how we decided which Low-Fi prototype to test. Finally I will explain the general flow of our protype, how we tested it and what we learned from these tests.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Tested on an environment that these people felt comfortable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800"/>
              <a:t>After all our needfinding we decided that our main problem is how hard the ballot is to navigate and our solution is to have an interactive ballot that offers a quick and intuitive way to understand the ballot.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For that we created ballot box, the app that will help you know your vote.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We experimented with three different concepts, one for iphone and two for ipad. The fundamental difference between the two ipad ones was that in one the entire ballot was displayed in half the screen and the details in the other half. While in the other we had different screens.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chemeClr val="dk1"/>
              </a:buClr>
              <a:buSzPct val="91666"/>
              <a:buFont typeface="Arial"/>
              <a:buNone/>
            </a:pPr>
            <a:r>
              <a:rPr lang="en" sz="1200">
                <a:solidFill>
                  <a:schemeClr val="dk1"/>
                </a:solidFill>
                <a:latin typeface="PT Sans Narrow"/>
                <a:ea typeface="PT Sans Narrow"/>
                <a:cs typeface="PT Sans Narrow"/>
                <a:sym typeface="PT Sans Narrow"/>
              </a:rPr>
              <a:t>We ultimately chose the iPad app with different screens. because it best accomplishes our tasks. We want to show users the ballot as they would see it, which only works as an iPad app. iPad apps are also less cluttered, which makes it more user friendly and easier on the eyes. It is also easier to switch views from portrait to landscape, while still fitting the same amount of informatio</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general idea of the app is that you have the ballot with the different sections clearly stated so that you can click on them. If you click in a section for a candidate it takes you to a screen displaying a candidate and with options to swipe to see the other candidates. If you click on the State measures you get the option of seeing all the the measures or getting one targeted to you.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t>Our first task is to acquaint the user with the ballot and we decided to do this by making  the ballot easier to navigate by dividing it into the main categories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We really wanted to have the actual ballo blurred in the background of the screen so that people can compare what they have in their hands with what they see on the screen .</a:t>
            </a:r>
          </a:p>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8" name="Shape 8"/>
        <p:cNvGrpSpPr/>
        <p:nvPr/>
      </p:nvGrpSpPr>
      <p:grpSpPr>
        <a:xfrm>
          <a:off x="0" y="0"/>
          <a:ext cx="0" cy="0"/>
          <a:chOff x="0" y="0"/>
          <a:chExt cx="0" cy="0"/>
        </a:xfrm>
      </p:grpSpPr>
      <p:sp>
        <p:nvSpPr>
          <p:cNvPr id="9" name="Shape 9"/>
          <p:cNvSpPr txBox="1"/>
          <p:nvPr>
            <p:ph type="ctrTitle"/>
          </p:nvPr>
        </p:nvSpPr>
        <p:spPr>
          <a:xfrm>
            <a:off x="996630" y="2003888"/>
            <a:ext cx="4523699" cy="1159799"/>
          </a:xfrm>
          <a:prstGeom prst="rect">
            <a:avLst/>
          </a:prstGeom>
        </p:spPr>
        <p:txBody>
          <a:bodyPr anchorCtr="0" anchor="b" bIns="91425" lIns="91425" rIns="91425"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cxnSp>
        <p:nvCxnSpPr>
          <p:cNvPr id="10" name="Shape 10"/>
          <p:cNvCxnSpPr/>
          <p:nvPr/>
        </p:nvCxnSpPr>
        <p:spPr>
          <a:xfrm>
            <a:off x="-6025" y="3676511"/>
            <a:ext cx="9161999" cy="0"/>
          </a:xfrm>
          <a:prstGeom prst="straightConnector1">
            <a:avLst/>
          </a:prstGeom>
          <a:noFill/>
          <a:ln cap="flat" cmpd="sng" w="9525">
            <a:solidFill>
              <a:srgbClr val="000000"/>
            </a:solidFill>
            <a:prstDash val="solid"/>
            <a:round/>
            <a:headEnd len="lg" w="lg" type="none"/>
            <a:tailEnd len="lg" w="lg" type="none"/>
          </a:ln>
        </p:spPr>
      </p:cxnSp>
      <p:sp>
        <p:nvSpPr>
          <p:cNvPr id="11" name="Shape 11"/>
          <p:cNvSpPr/>
          <p:nvPr/>
        </p:nvSpPr>
        <p:spPr>
          <a:xfrm>
            <a:off x="1117950" y="3393000"/>
            <a:ext cx="566999" cy="566999"/>
          </a:xfrm>
          <a:prstGeom prst="ellipse">
            <a:avLst/>
          </a:prstGeom>
          <a:solidFill>
            <a:srgbClr val="FFCD00"/>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mpletely blank">
    <p:spTree>
      <p:nvGrpSpPr>
        <p:cNvPr id="56" name="Shape 5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2" name="Shape 12"/>
        <p:cNvGrpSpPr/>
        <p:nvPr/>
      </p:nvGrpSpPr>
      <p:grpSpPr>
        <a:xfrm>
          <a:off x="0" y="0"/>
          <a:ext cx="0" cy="0"/>
          <a:chOff x="0" y="0"/>
          <a:chExt cx="0" cy="0"/>
        </a:xfrm>
      </p:grpSpPr>
      <p:sp>
        <p:nvSpPr>
          <p:cNvPr id="13" name="Shape 13"/>
          <p:cNvSpPr txBox="1"/>
          <p:nvPr>
            <p:ph idx="1" type="subTitle"/>
          </p:nvPr>
        </p:nvSpPr>
        <p:spPr>
          <a:xfrm>
            <a:off x="2022300" y="2815923"/>
            <a:ext cx="5591400" cy="784799"/>
          </a:xfrm>
          <a:prstGeom prst="rect">
            <a:avLst/>
          </a:prstGeom>
        </p:spPr>
        <p:txBody>
          <a:bodyPr anchorCtr="0" anchor="t" bIns="91425" lIns="91425" rIns="91425" tIns="91425"/>
          <a:lstStyle>
            <a:lvl1pPr lvl="0" rtl="0">
              <a:spcBef>
                <a:spcPts val="0"/>
              </a:spcBef>
              <a:buClr>
                <a:srgbClr val="000000"/>
              </a:buClr>
              <a:buSzPct val="100000"/>
              <a:buNone/>
              <a:defRPr sz="1400">
                <a:highlight>
                  <a:srgbClr val="FFCD00"/>
                </a:highlight>
              </a:defRPr>
            </a:lvl1pPr>
            <a:lvl2pPr lvl="1" rtl="0">
              <a:spcBef>
                <a:spcPts val="0"/>
              </a:spcBef>
              <a:buClr>
                <a:schemeClr val="dk2"/>
              </a:buClr>
              <a:buSzPct val="100000"/>
              <a:buNone/>
              <a:defRPr sz="1400">
                <a:solidFill>
                  <a:schemeClr val="dk2"/>
                </a:solidFill>
                <a:highlight>
                  <a:srgbClr val="FFCD00"/>
                </a:highlight>
              </a:defRPr>
            </a:lvl2pPr>
            <a:lvl3pPr lvl="2" rtl="0">
              <a:spcBef>
                <a:spcPts val="0"/>
              </a:spcBef>
              <a:buClr>
                <a:schemeClr val="dk2"/>
              </a:buClr>
              <a:buSzPct val="100000"/>
              <a:buNone/>
              <a:defRPr sz="1400">
                <a:solidFill>
                  <a:schemeClr val="dk2"/>
                </a:solidFill>
                <a:highlight>
                  <a:srgbClr val="FFCD00"/>
                </a:highlight>
              </a:defRPr>
            </a:lvl3pPr>
            <a:lvl4pPr lvl="3" rtl="0">
              <a:spcBef>
                <a:spcPts val="0"/>
              </a:spcBef>
              <a:buClr>
                <a:schemeClr val="dk2"/>
              </a:buClr>
              <a:buSzPct val="100000"/>
              <a:buNone/>
              <a:defRPr sz="1400">
                <a:solidFill>
                  <a:schemeClr val="dk2"/>
                </a:solidFill>
                <a:highlight>
                  <a:srgbClr val="FFCD00"/>
                </a:highlight>
              </a:defRPr>
            </a:lvl4pPr>
            <a:lvl5pPr lvl="4" rtl="0">
              <a:spcBef>
                <a:spcPts val="0"/>
              </a:spcBef>
              <a:buClr>
                <a:schemeClr val="dk2"/>
              </a:buClr>
              <a:buSzPct val="100000"/>
              <a:buNone/>
              <a:defRPr sz="1400">
                <a:solidFill>
                  <a:schemeClr val="dk2"/>
                </a:solidFill>
                <a:highlight>
                  <a:srgbClr val="FFCD00"/>
                </a:highlight>
              </a:defRPr>
            </a:lvl5pPr>
            <a:lvl6pPr lvl="5" rtl="0">
              <a:spcBef>
                <a:spcPts val="0"/>
              </a:spcBef>
              <a:buClr>
                <a:schemeClr val="dk2"/>
              </a:buClr>
              <a:buSzPct val="100000"/>
              <a:buNone/>
              <a:defRPr sz="1400">
                <a:solidFill>
                  <a:schemeClr val="dk2"/>
                </a:solidFill>
                <a:highlight>
                  <a:srgbClr val="FFCD00"/>
                </a:highlight>
              </a:defRPr>
            </a:lvl6pPr>
            <a:lvl7pPr lvl="6" rtl="0">
              <a:spcBef>
                <a:spcPts val="0"/>
              </a:spcBef>
              <a:buClr>
                <a:schemeClr val="dk2"/>
              </a:buClr>
              <a:buSzPct val="100000"/>
              <a:buNone/>
              <a:defRPr sz="1400">
                <a:solidFill>
                  <a:schemeClr val="dk2"/>
                </a:solidFill>
                <a:highlight>
                  <a:srgbClr val="FFCD00"/>
                </a:highlight>
              </a:defRPr>
            </a:lvl7pPr>
            <a:lvl8pPr lvl="7" rtl="0">
              <a:spcBef>
                <a:spcPts val="0"/>
              </a:spcBef>
              <a:buClr>
                <a:schemeClr val="dk2"/>
              </a:buClr>
              <a:buSzPct val="100000"/>
              <a:buNone/>
              <a:defRPr sz="1400">
                <a:solidFill>
                  <a:schemeClr val="dk2"/>
                </a:solidFill>
                <a:highlight>
                  <a:srgbClr val="FFCD00"/>
                </a:highlight>
              </a:defRPr>
            </a:lvl8pPr>
            <a:lvl9pPr lvl="8" rtl="0">
              <a:spcBef>
                <a:spcPts val="0"/>
              </a:spcBef>
              <a:buClr>
                <a:schemeClr val="dk2"/>
              </a:buClr>
              <a:buSzPct val="100000"/>
              <a:buNone/>
              <a:defRPr sz="1400">
                <a:solidFill>
                  <a:schemeClr val="dk2"/>
                </a:solidFill>
                <a:highlight>
                  <a:srgbClr val="FFCD00"/>
                </a:highlight>
              </a:defRPr>
            </a:lvl9pPr>
          </a:lstStyle>
          <a:p/>
        </p:txBody>
      </p:sp>
      <p:cxnSp>
        <p:nvCxnSpPr>
          <p:cNvPr id="14" name="Shape 14"/>
          <p:cNvCxnSpPr/>
          <p:nvPr/>
        </p:nvCxnSpPr>
        <p:spPr>
          <a:xfrm>
            <a:off x="-6025" y="2571761"/>
            <a:ext cx="1984499" cy="0"/>
          </a:xfrm>
          <a:prstGeom prst="straightConnector1">
            <a:avLst/>
          </a:prstGeom>
          <a:noFill/>
          <a:ln cap="flat" cmpd="sng" w="9525">
            <a:solidFill>
              <a:srgbClr val="CCCCCC"/>
            </a:solidFill>
            <a:prstDash val="solid"/>
            <a:round/>
            <a:headEnd len="lg" w="lg" type="none"/>
            <a:tailEnd len="lg" w="lg" type="none"/>
          </a:ln>
        </p:spPr>
      </p:cxnSp>
      <p:sp>
        <p:nvSpPr>
          <p:cNvPr id="15" name="Shape 15"/>
          <p:cNvSpPr/>
          <p:nvPr/>
        </p:nvSpPr>
        <p:spPr>
          <a:xfrm>
            <a:off x="1117950" y="2288250"/>
            <a:ext cx="566999" cy="566999"/>
          </a:xfrm>
          <a:prstGeom prst="ellipse">
            <a:avLst/>
          </a:prstGeom>
          <a:solidFill>
            <a:srgbClr val="FFCD00"/>
          </a:solidFill>
          <a:ln>
            <a:noFill/>
          </a:ln>
        </p:spPr>
        <p:txBody>
          <a:bodyPr anchorCtr="0" anchor="ctr" bIns="91425" lIns="91425" rIns="91425" tIns="91425">
            <a:noAutofit/>
          </a:bodyPr>
          <a:lstStyle/>
          <a:p>
            <a:pPr lvl="0" rtl="0">
              <a:spcBef>
                <a:spcPts val="0"/>
              </a:spcBef>
              <a:buNone/>
            </a:pPr>
            <a:r>
              <a:t/>
            </a:r>
            <a:endParaRPr/>
          </a:p>
        </p:txBody>
      </p:sp>
      <p:sp>
        <p:nvSpPr>
          <p:cNvPr id="16" name="Shape 16"/>
          <p:cNvSpPr txBox="1"/>
          <p:nvPr>
            <p:ph type="ctrTitle"/>
          </p:nvPr>
        </p:nvSpPr>
        <p:spPr>
          <a:xfrm>
            <a:off x="2022225" y="1693523"/>
            <a:ext cx="3787799" cy="1159799"/>
          </a:xfrm>
          <a:prstGeom prst="rect">
            <a:avLst/>
          </a:prstGeom>
        </p:spPr>
        <p:txBody>
          <a:bodyPr anchorCtr="0" anchor="b" bIns="91425" lIns="91425" rIns="91425"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cxnSp>
        <p:nvCxnSpPr>
          <p:cNvPr id="17" name="Shape 17"/>
          <p:cNvCxnSpPr/>
          <p:nvPr/>
        </p:nvCxnSpPr>
        <p:spPr>
          <a:xfrm>
            <a:off x="5898975" y="2571750"/>
            <a:ext cx="3251099" cy="0"/>
          </a:xfrm>
          <a:prstGeom prst="straightConnector1">
            <a:avLst/>
          </a:prstGeom>
          <a:noFill/>
          <a:ln cap="flat" cmpd="sng" w="9525">
            <a:solidFill>
              <a:srgbClr val="CCCCCC"/>
            </a:solidFill>
            <a:prstDash val="solid"/>
            <a:round/>
            <a:headEnd len="lg" w="lg" type="none"/>
            <a:tailEnd len="lg" w="lg"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8" name="Shape 18"/>
        <p:cNvGrpSpPr/>
        <p:nvPr/>
      </p:nvGrpSpPr>
      <p:grpSpPr>
        <a:xfrm>
          <a:off x="0" y="0"/>
          <a:ext cx="0" cy="0"/>
          <a:chOff x="0" y="0"/>
          <a:chExt cx="0" cy="0"/>
        </a:xfrm>
      </p:grpSpPr>
      <p:sp>
        <p:nvSpPr>
          <p:cNvPr id="19" name="Shape 19"/>
          <p:cNvSpPr txBox="1"/>
          <p:nvPr>
            <p:ph idx="1" type="body"/>
          </p:nvPr>
        </p:nvSpPr>
        <p:spPr>
          <a:xfrm>
            <a:off x="2105050" y="2238000"/>
            <a:ext cx="4933800" cy="819899"/>
          </a:xfrm>
          <a:prstGeom prst="rect">
            <a:avLst/>
          </a:prstGeom>
        </p:spPr>
        <p:txBody>
          <a:bodyPr anchorCtr="0" anchor="b" bIns="91425" lIns="91425" rIns="91425" tIns="91425"/>
          <a:lstStyle>
            <a:lvl1pPr lvl="0" rtl="0" algn="ctr">
              <a:spcBef>
                <a:spcPts val="0"/>
              </a:spcBef>
              <a:buSzPct val="100000"/>
              <a:buFont typeface="Lora"/>
              <a:defRPr i="1" sz="2400">
                <a:latin typeface="Lora"/>
                <a:ea typeface="Lora"/>
                <a:cs typeface="Lora"/>
                <a:sym typeface="Lora"/>
              </a:defRPr>
            </a:lvl1pPr>
            <a:lvl2pPr lvl="1" rtl="0" algn="ctr">
              <a:spcBef>
                <a:spcPts val="0"/>
              </a:spcBef>
              <a:buFont typeface="Lora"/>
              <a:defRPr i="1">
                <a:latin typeface="Lora"/>
                <a:ea typeface="Lora"/>
                <a:cs typeface="Lora"/>
                <a:sym typeface="Lora"/>
              </a:defRPr>
            </a:lvl2pPr>
            <a:lvl3pPr lvl="2" rtl="0" algn="ctr">
              <a:spcBef>
                <a:spcPts val="0"/>
              </a:spcBef>
              <a:buFont typeface="Lora"/>
              <a:defRPr i="1">
                <a:latin typeface="Lora"/>
                <a:ea typeface="Lora"/>
                <a:cs typeface="Lora"/>
                <a:sym typeface="Lora"/>
              </a:defRPr>
            </a:lvl3pPr>
            <a:lvl4pPr lvl="3" rtl="0" algn="ctr">
              <a:spcBef>
                <a:spcPts val="0"/>
              </a:spcBef>
              <a:buSzPct val="100000"/>
              <a:buFont typeface="Lora"/>
              <a:defRPr i="1" sz="2400">
                <a:latin typeface="Lora"/>
                <a:ea typeface="Lora"/>
                <a:cs typeface="Lora"/>
                <a:sym typeface="Lora"/>
              </a:defRPr>
            </a:lvl4pPr>
            <a:lvl5pPr lvl="4" rtl="0" algn="ctr">
              <a:spcBef>
                <a:spcPts val="0"/>
              </a:spcBef>
              <a:buSzPct val="100000"/>
              <a:buFont typeface="Lora"/>
              <a:defRPr i="1" sz="2400">
                <a:latin typeface="Lora"/>
                <a:ea typeface="Lora"/>
                <a:cs typeface="Lora"/>
                <a:sym typeface="Lora"/>
              </a:defRPr>
            </a:lvl5pPr>
            <a:lvl6pPr lvl="5" rtl="0" algn="ctr">
              <a:spcBef>
                <a:spcPts val="0"/>
              </a:spcBef>
              <a:buSzPct val="100000"/>
              <a:buFont typeface="Lora"/>
              <a:defRPr i="1" sz="2400">
                <a:latin typeface="Lora"/>
                <a:ea typeface="Lora"/>
                <a:cs typeface="Lora"/>
                <a:sym typeface="Lora"/>
              </a:defRPr>
            </a:lvl6pPr>
            <a:lvl7pPr lvl="6" rtl="0" algn="ctr">
              <a:spcBef>
                <a:spcPts val="0"/>
              </a:spcBef>
              <a:buSzPct val="100000"/>
              <a:buFont typeface="Lora"/>
              <a:defRPr i="1" sz="2400">
                <a:latin typeface="Lora"/>
                <a:ea typeface="Lora"/>
                <a:cs typeface="Lora"/>
                <a:sym typeface="Lora"/>
              </a:defRPr>
            </a:lvl7pPr>
            <a:lvl8pPr lvl="7" rtl="0" algn="ctr">
              <a:spcBef>
                <a:spcPts val="0"/>
              </a:spcBef>
              <a:buSzPct val="100000"/>
              <a:buFont typeface="Lora"/>
              <a:defRPr i="1" sz="2400">
                <a:latin typeface="Lora"/>
                <a:ea typeface="Lora"/>
                <a:cs typeface="Lora"/>
                <a:sym typeface="Lora"/>
              </a:defRPr>
            </a:lvl8pPr>
            <a:lvl9pPr lvl="8" algn="ctr">
              <a:spcBef>
                <a:spcPts val="0"/>
              </a:spcBef>
              <a:buSzPct val="100000"/>
              <a:buFont typeface="Lora"/>
              <a:defRPr i="1" sz="2400">
                <a:latin typeface="Lora"/>
                <a:ea typeface="Lora"/>
                <a:cs typeface="Lora"/>
                <a:sym typeface="Lora"/>
              </a:defRPr>
            </a:lvl9pPr>
          </a:lstStyle>
          <a:p/>
        </p:txBody>
      </p:sp>
      <p:cxnSp>
        <p:nvCxnSpPr>
          <p:cNvPr id="20" name="Shape 20"/>
          <p:cNvCxnSpPr/>
          <p:nvPr/>
        </p:nvCxnSpPr>
        <p:spPr>
          <a:xfrm>
            <a:off x="4584075" y="3676500"/>
            <a:ext cx="0" cy="1480499"/>
          </a:xfrm>
          <a:prstGeom prst="straightConnector1">
            <a:avLst/>
          </a:prstGeom>
          <a:noFill/>
          <a:ln cap="flat" cmpd="sng" w="9525">
            <a:solidFill>
              <a:srgbClr val="CCCCCC"/>
            </a:solidFill>
            <a:prstDash val="solid"/>
            <a:round/>
            <a:headEnd len="lg" w="lg" type="none"/>
            <a:tailEnd len="lg" w="lg" type="none"/>
          </a:ln>
        </p:spPr>
      </p:cxnSp>
      <p:sp>
        <p:nvSpPr>
          <p:cNvPr id="21" name="Shape 21"/>
          <p:cNvSpPr/>
          <p:nvPr/>
        </p:nvSpPr>
        <p:spPr>
          <a:xfrm>
            <a:off x="4288500" y="3393000"/>
            <a:ext cx="566999" cy="566999"/>
          </a:xfrm>
          <a:prstGeom prst="ellipse">
            <a:avLst/>
          </a:prstGeom>
          <a:solidFill>
            <a:srgbClr val="FFCD00"/>
          </a:solidFill>
          <a:ln>
            <a:noFill/>
          </a:ln>
        </p:spPr>
        <p:txBody>
          <a:bodyPr anchorCtr="0" anchor="ctr" bIns="91425" lIns="91425" rIns="91425" tIns="91425">
            <a:noAutofit/>
          </a:bodyPr>
          <a:lstStyle/>
          <a:p>
            <a:pPr lvl="0" rtl="0">
              <a:spcBef>
                <a:spcPts val="0"/>
              </a:spcBef>
              <a:buNone/>
            </a:pPr>
            <a:r>
              <a:t/>
            </a:r>
            <a:endParaRPr/>
          </a:p>
        </p:txBody>
      </p:sp>
      <p:sp>
        <p:nvSpPr>
          <p:cNvPr id="22" name="Shape 22"/>
          <p:cNvSpPr txBox="1"/>
          <p:nvPr/>
        </p:nvSpPr>
        <p:spPr>
          <a:xfrm>
            <a:off x="3593400" y="3412651"/>
            <a:ext cx="1957200" cy="653699"/>
          </a:xfrm>
          <a:prstGeom prst="rect">
            <a:avLst/>
          </a:prstGeom>
          <a:noFill/>
          <a:ln>
            <a:noFill/>
          </a:ln>
        </p:spPr>
        <p:txBody>
          <a:bodyPr anchorCtr="0" anchor="t" bIns="91425" lIns="91425" rIns="91425" tIns="91425">
            <a:noAutofit/>
          </a:bodyPr>
          <a:lstStyle/>
          <a:p>
            <a:pPr lvl="0" algn="ctr">
              <a:spcBef>
                <a:spcPts val="0"/>
              </a:spcBef>
              <a:buNone/>
            </a:pPr>
            <a:r>
              <a:rPr b="1" lang="en" sz="3600">
                <a:latin typeface="Lora"/>
                <a:ea typeface="Lora"/>
                <a:cs typeface="Lora"/>
                <a:sym typeface="Lora"/>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3"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cap="flat" cmpd="sng" w="9525">
            <a:solidFill>
              <a:srgbClr val="CCCCCC"/>
            </a:solidFill>
            <a:prstDash val="solid"/>
            <a:round/>
            <a:headEnd len="lg" w="lg" type="none"/>
            <a:tailEnd len="lg" w="lg" type="none"/>
          </a:ln>
        </p:spPr>
      </p:cxnSp>
      <p:sp>
        <p:nvSpPr>
          <p:cNvPr id="25" name="Shape 25"/>
          <p:cNvSpPr/>
          <p:nvPr/>
        </p:nvSpPr>
        <p:spPr>
          <a:xfrm>
            <a:off x="817475" y="928766"/>
            <a:ext cx="405899" cy="405899"/>
          </a:xfrm>
          <a:prstGeom prst="ellipse">
            <a:avLst/>
          </a:prstGeom>
          <a:solidFill>
            <a:srgbClr val="FFCD00"/>
          </a:solidFill>
          <a:ln>
            <a:noFill/>
          </a:ln>
        </p:spPr>
        <p:txBody>
          <a:bodyPr anchorCtr="0" anchor="ctr" bIns="91425" lIns="91425" rIns="91425" tIns="91425">
            <a:noAutofit/>
          </a:bodyPr>
          <a:lstStyle/>
          <a:p>
            <a:pPr lvl="0" rtl="0">
              <a:spcBef>
                <a:spcPts val="0"/>
              </a:spcBef>
              <a:buNone/>
            </a:pPr>
            <a:r>
              <a:t/>
            </a:r>
            <a:endParaRPr/>
          </a:p>
        </p:txBody>
      </p:sp>
      <p:sp>
        <p:nvSpPr>
          <p:cNvPr id="26" name="Shape 26"/>
          <p:cNvSpPr txBox="1"/>
          <p:nvPr>
            <p:ph type="title"/>
          </p:nvPr>
        </p:nvSpPr>
        <p:spPr>
          <a:xfrm>
            <a:off x="1381250" y="922668"/>
            <a:ext cx="3878399" cy="435599"/>
          </a:xfrm>
          <a:prstGeom prst="rect">
            <a:avLst/>
          </a:prstGeom>
        </p:spPr>
        <p:txBody>
          <a:bodyPr anchorCtr="0" anchor="ctr" bIns="91425" lIns="91425" rIns="91425" tIns="91425"/>
          <a:lstStyle>
            <a:lvl1pPr lvl="0" rtl="0">
              <a:spcBef>
                <a:spcPts val="0"/>
              </a:spcBef>
              <a:buSzPct val="100000"/>
              <a:buFont typeface="Lora"/>
              <a:buNone/>
              <a:defRPr b="1" sz="2000">
                <a:latin typeface="Lora"/>
                <a:ea typeface="Lora"/>
                <a:cs typeface="Lora"/>
                <a:sym typeface="Lora"/>
              </a:defRPr>
            </a:lvl1pPr>
            <a:lvl2pPr lvl="1" rtl="0">
              <a:spcBef>
                <a:spcPts val="0"/>
              </a:spcBef>
              <a:buSzPct val="100000"/>
              <a:buFont typeface="Lora"/>
              <a:buNone/>
              <a:defRPr b="1" sz="2000">
                <a:highlight>
                  <a:srgbClr val="FFFFFF"/>
                </a:highlight>
                <a:latin typeface="Lora"/>
                <a:ea typeface="Lora"/>
                <a:cs typeface="Lora"/>
                <a:sym typeface="Lora"/>
              </a:defRPr>
            </a:lvl2pPr>
            <a:lvl3pPr lvl="2" rtl="0">
              <a:spcBef>
                <a:spcPts val="0"/>
              </a:spcBef>
              <a:buSzPct val="100000"/>
              <a:buFont typeface="Lora"/>
              <a:buNone/>
              <a:defRPr b="1" sz="2000">
                <a:highlight>
                  <a:srgbClr val="FFFFFF"/>
                </a:highlight>
                <a:latin typeface="Lora"/>
                <a:ea typeface="Lora"/>
                <a:cs typeface="Lora"/>
                <a:sym typeface="Lora"/>
              </a:defRPr>
            </a:lvl3pPr>
            <a:lvl4pPr lvl="3" rtl="0">
              <a:spcBef>
                <a:spcPts val="0"/>
              </a:spcBef>
              <a:buSzPct val="100000"/>
              <a:buFont typeface="Lora"/>
              <a:buNone/>
              <a:defRPr b="1" sz="2000">
                <a:highlight>
                  <a:srgbClr val="FFFFFF"/>
                </a:highlight>
                <a:latin typeface="Lora"/>
                <a:ea typeface="Lora"/>
                <a:cs typeface="Lora"/>
                <a:sym typeface="Lora"/>
              </a:defRPr>
            </a:lvl4pPr>
            <a:lvl5pPr lvl="4" rtl="0">
              <a:spcBef>
                <a:spcPts val="0"/>
              </a:spcBef>
              <a:buSzPct val="100000"/>
              <a:buFont typeface="Lora"/>
              <a:buNone/>
              <a:defRPr b="1" sz="2000">
                <a:highlight>
                  <a:srgbClr val="FFFFFF"/>
                </a:highlight>
                <a:latin typeface="Lora"/>
                <a:ea typeface="Lora"/>
                <a:cs typeface="Lora"/>
                <a:sym typeface="Lora"/>
              </a:defRPr>
            </a:lvl5pPr>
            <a:lvl6pPr lvl="5" rtl="0">
              <a:spcBef>
                <a:spcPts val="0"/>
              </a:spcBef>
              <a:buSzPct val="100000"/>
              <a:buFont typeface="Lora"/>
              <a:buNone/>
              <a:defRPr b="1" sz="2000">
                <a:highlight>
                  <a:srgbClr val="FFFFFF"/>
                </a:highlight>
                <a:latin typeface="Lora"/>
                <a:ea typeface="Lora"/>
                <a:cs typeface="Lora"/>
                <a:sym typeface="Lora"/>
              </a:defRPr>
            </a:lvl6pPr>
            <a:lvl7pPr lvl="6" rtl="0">
              <a:spcBef>
                <a:spcPts val="0"/>
              </a:spcBef>
              <a:buSzPct val="100000"/>
              <a:buFont typeface="Lora"/>
              <a:buNone/>
              <a:defRPr b="1" sz="2000">
                <a:highlight>
                  <a:srgbClr val="FFFFFF"/>
                </a:highlight>
                <a:latin typeface="Lora"/>
                <a:ea typeface="Lora"/>
                <a:cs typeface="Lora"/>
                <a:sym typeface="Lora"/>
              </a:defRPr>
            </a:lvl7pPr>
            <a:lvl8pPr lvl="7" rtl="0">
              <a:spcBef>
                <a:spcPts val="0"/>
              </a:spcBef>
              <a:buSzPct val="100000"/>
              <a:buFont typeface="Lora"/>
              <a:buNone/>
              <a:defRPr b="1" sz="2000">
                <a:highlight>
                  <a:srgbClr val="FFFFFF"/>
                </a:highlight>
                <a:latin typeface="Lora"/>
                <a:ea typeface="Lora"/>
                <a:cs typeface="Lora"/>
                <a:sym typeface="Lora"/>
              </a:defRPr>
            </a:lvl8pPr>
            <a:lvl9pPr lvl="8" rtl="0">
              <a:spcBef>
                <a:spcPts val="0"/>
              </a:spcBef>
              <a:buSzPct val="100000"/>
              <a:buFont typeface="Lora"/>
              <a:buNone/>
              <a:defRPr b="1" sz="2000">
                <a:highlight>
                  <a:srgbClr val="FFFFFF"/>
                </a:highlight>
                <a:latin typeface="Lora"/>
                <a:ea typeface="Lora"/>
                <a:cs typeface="Lora"/>
                <a:sym typeface="Lora"/>
              </a:defRPr>
            </a:lvl9pPr>
          </a:lstStyle>
          <a:p/>
        </p:txBody>
      </p:sp>
      <p:sp>
        <p:nvSpPr>
          <p:cNvPr id="27" name="Shape 27"/>
          <p:cNvSpPr txBox="1"/>
          <p:nvPr>
            <p:ph idx="1" type="body"/>
          </p:nvPr>
        </p:nvSpPr>
        <p:spPr>
          <a:xfrm>
            <a:off x="1381250" y="1616470"/>
            <a:ext cx="6809700" cy="3112200"/>
          </a:xfrm>
          <a:prstGeom prst="rect">
            <a:avLst/>
          </a:prstGeom>
        </p:spPr>
        <p:txBody>
          <a:bodyPr anchorCtr="0" anchor="t" bIns="91425" lIns="91425" rIns="91425" tIns="91425"/>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p:txBody>
      </p:sp>
      <p:cxnSp>
        <p:nvCxnSpPr>
          <p:cNvPr id="28" name="Shape 28"/>
          <p:cNvCxnSpPr/>
          <p:nvPr/>
        </p:nvCxnSpPr>
        <p:spPr>
          <a:xfrm>
            <a:off x="5265650" y="1131725"/>
            <a:ext cx="3878399" cy="0"/>
          </a:xfrm>
          <a:prstGeom prst="straightConnector1">
            <a:avLst/>
          </a:prstGeom>
          <a:noFill/>
          <a:ln cap="flat" cmpd="sng" w="9525">
            <a:solidFill>
              <a:srgbClr val="CCCCCC"/>
            </a:solidFill>
            <a:prstDash val="solid"/>
            <a:round/>
            <a:headEnd len="lg" w="lg" type="none"/>
            <a:tailEnd len="lg" w="lg"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29" name="Shape 29"/>
        <p:cNvGrpSpPr/>
        <p:nvPr/>
      </p:nvGrpSpPr>
      <p:grpSpPr>
        <a:xfrm>
          <a:off x="0" y="0"/>
          <a:ext cx="0" cy="0"/>
          <a:chOff x="0" y="0"/>
          <a:chExt cx="0" cy="0"/>
        </a:xfrm>
      </p:grpSpPr>
      <p:sp>
        <p:nvSpPr>
          <p:cNvPr id="30" name="Shape 30"/>
          <p:cNvSpPr txBox="1"/>
          <p:nvPr>
            <p:ph type="title"/>
          </p:nvPr>
        </p:nvSpPr>
        <p:spPr>
          <a:xfrm>
            <a:off x="1381250" y="922668"/>
            <a:ext cx="3878399" cy="4355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 type="body"/>
          </p:nvPr>
        </p:nvSpPr>
        <p:spPr>
          <a:xfrm>
            <a:off x="1381250" y="1618700"/>
            <a:ext cx="3425400" cy="3231000"/>
          </a:xfrm>
          <a:prstGeom prst="rect">
            <a:avLst/>
          </a:prstGeom>
        </p:spPr>
        <p:txBody>
          <a:bodyPr anchorCtr="0" anchor="t" bIns="91425" lIns="91425" rIns="91425" tIns="91425"/>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
        <p:nvSpPr>
          <p:cNvPr id="32" name="Shape 32"/>
          <p:cNvSpPr txBox="1"/>
          <p:nvPr>
            <p:ph idx="2" type="body"/>
          </p:nvPr>
        </p:nvSpPr>
        <p:spPr>
          <a:xfrm>
            <a:off x="5012916" y="1618700"/>
            <a:ext cx="3425400" cy="3231000"/>
          </a:xfrm>
          <a:prstGeom prst="rect">
            <a:avLst/>
          </a:prstGeom>
        </p:spPr>
        <p:txBody>
          <a:bodyPr anchorCtr="0" anchor="t" bIns="91425" lIns="91425" rIns="91425" tIns="91425"/>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cxnSp>
        <p:nvCxnSpPr>
          <p:cNvPr id="33" name="Shape 33"/>
          <p:cNvCxnSpPr/>
          <p:nvPr/>
        </p:nvCxnSpPr>
        <p:spPr>
          <a:xfrm>
            <a:off x="0" y="1131725"/>
            <a:ext cx="1375800" cy="0"/>
          </a:xfrm>
          <a:prstGeom prst="straightConnector1">
            <a:avLst/>
          </a:prstGeom>
          <a:noFill/>
          <a:ln cap="flat" cmpd="sng" w="9525">
            <a:solidFill>
              <a:srgbClr val="CCCCCC"/>
            </a:solidFill>
            <a:prstDash val="solid"/>
            <a:round/>
            <a:headEnd len="lg" w="lg" type="none"/>
            <a:tailEnd len="lg" w="lg" type="none"/>
          </a:ln>
        </p:spPr>
      </p:cxnSp>
      <p:sp>
        <p:nvSpPr>
          <p:cNvPr id="34" name="Shape 34"/>
          <p:cNvSpPr/>
          <p:nvPr/>
        </p:nvSpPr>
        <p:spPr>
          <a:xfrm>
            <a:off x="817475" y="928766"/>
            <a:ext cx="405899" cy="405899"/>
          </a:xfrm>
          <a:prstGeom prst="ellipse">
            <a:avLst/>
          </a:prstGeom>
          <a:solidFill>
            <a:srgbClr val="FFCD00"/>
          </a:solidFill>
          <a:ln>
            <a:noFill/>
          </a:ln>
        </p:spPr>
        <p:txBody>
          <a:bodyPr anchorCtr="0" anchor="ctr" bIns="91425" lIns="91425" rIns="91425" tIns="91425">
            <a:noAutofit/>
          </a:bodyPr>
          <a:lstStyle/>
          <a:p>
            <a:pPr lvl="0" rtl="0">
              <a:spcBef>
                <a:spcPts val="0"/>
              </a:spcBef>
              <a:buNone/>
            </a:pPr>
            <a:r>
              <a:t/>
            </a:r>
            <a:endParaRPr/>
          </a:p>
        </p:txBody>
      </p:sp>
      <p:cxnSp>
        <p:nvCxnSpPr>
          <p:cNvPr id="35" name="Shape 35"/>
          <p:cNvCxnSpPr/>
          <p:nvPr/>
        </p:nvCxnSpPr>
        <p:spPr>
          <a:xfrm>
            <a:off x="5265650" y="1131725"/>
            <a:ext cx="3878399" cy="0"/>
          </a:xfrm>
          <a:prstGeom prst="straightConnector1">
            <a:avLst/>
          </a:prstGeom>
          <a:noFill/>
          <a:ln cap="flat" cmpd="sng" w="9525">
            <a:solidFill>
              <a:srgbClr val="CCCCCC"/>
            </a:solidFill>
            <a:prstDash val="solid"/>
            <a:round/>
            <a:headEnd len="lg" w="lg" type="none"/>
            <a:tailEnd len="lg" w="lg"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36" name="Shape 36"/>
        <p:cNvGrpSpPr/>
        <p:nvPr/>
      </p:nvGrpSpPr>
      <p:grpSpPr>
        <a:xfrm>
          <a:off x="0" y="0"/>
          <a:ext cx="0" cy="0"/>
          <a:chOff x="0" y="0"/>
          <a:chExt cx="0" cy="0"/>
        </a:xfrm>
      </p:grpSpPr>
      <p:sp>
        <p:nvSpPr>
          <p:cNvPr id="37" name="Shape 37"/>
          <p:cNvSpPr txBox="1"/>
          <p:nvPr>
            <p:ph type="title"/>
          </p:nvPr>
        </p:nvSpPr>
        <p:spPr>
          <a:xfrm>
            <a:off x="1381250" y="922668"/>
            <a:ext cx="3878399" cy="435599"/>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1" type="body"/>
          </p:nvPr>
        </p:nvSpPr>
        <p:spPr>
          <a:xfrm>
            <a:off x="1381250" y="1651075"/>
            <a:ext cx="2333999" cy="3122399"/>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 name="Shape 39"/>
          <p:cNvSpPr txBox="1"/>
          <p:nvPr>
            <p:ph idx="2" type="body"/>
          </p:nvPr>
        </p:nvSpPr>
        <p:spPr>
          <a:xfrm>
            <a:off x="3834911" y="1651075"/>
            <a:ext cx="2333999" cy="3122399"/>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3" type="body"/>
          </p:nvPr>
        </p:nvSpPr>
        <p:spPr>
          <a:xfrm>
            <a:off x="6288573" y="1651075"/>
            <a:ext cx="2333999" cy="3122399"/>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cxnSp>
        <p:nvCxnSpPr>
          <p:cNvPr id="41" name="Shape 41"/>
          <p:cNvCxnSpPr/>
          <p:nvPr/>
        </p:nvCxnSpPr>
        <p:spPr>
          <a:xfrm>
            <a:off x="0" y="1131725"/>
            <a:ext cx="1375800" cy="0"/>
          </a:xfrm>
          <a:prstGeom prst="straightConnector1">
            <a:avLst/>
          </a:prstGeom>
          <a:noFill/>
          <a:ln cap="flat" cmpd="sng" w="9525">
            <a:solidFill>
              <a:srgbClr val="CCCCCC"/>
            </a:solidFill>
            <a:prstDash val="solid"/>
            <a:round/>
            <a:headEnd len="lg" w="lg" type="none"/>
            <a:tailEnd len="lg" w="lg" type="none"/>
          </a:ln>
        </p:spPr>
      </p:cxnSp>
      <p:sp>
        <p:nvSpPr>
          <p:cNvPr id="42" name="Shape 42"/>
          <p:cNvSpPr/>
          <p:nvPr/>
        </p:nvSpPr>
        <p:spPr>
          <a:xfrm>
            <a:off x="817475" y="928766"/>
            <a:ext cx="405899" cy="405899"/>
          </a:xfrm>
          <a:prstGeom prst="ellipse">
            <a:avLst/>
          </a:prstGeom>
          <a:solidFill>
            <a:srgbClr val="FFCD00"/>
          </a:solidFill>
          <a:ln>
            <a:noFill/>
          </a:ln>
        </p:spPr>
        <p:txBody>
          <a:bodyPr anchorCtr="0" anchor="ctr" bIns="91425" lIns="91425" rIns="91425" tIns="91425">
            <a:noAutofit/>
          </a:bodyPr>
          <a:lstStyle/>
          <a:p>
            <a:pPr lvl="0" rtl="0">
              <a:spcBef>
                <a:spcPts val="0"/>
              </a:spcBef>
              <a:buNone/>
            </a:pPr>
            <a:r>
              <a:t/>
            </a:r>
            <a:endParaRPr/>
          </a:p>
        </p:txBody>
      </p:sp>
      <p:cxnSp>
        <p:nvCxnSpPr>
          <p:cNvPr id="43" name="Shape 43"/>
          <p:cNvCxnSpPr/>
          <p:nvPr/>
        </p:nvCxnSpPr>
        <p:spPr>
          <a:xfrm>
            <a:off x="5265650" y="1131725"/>
            <a:ext cx="3878399" cy="0"/>
          </a:xfrm>
          <a:prstGeom prst="straightConnector1">
            <a:avLst/>
          </a:prstGeom>
          <a:noFill/>
          <a:ln cap="flat" cmpd="sng" w="9525">
            <a:solidFill>
              <a:srgbClr val="CCCCCC"/>
            </a:solidFill>
            <a:prstDash val="solid"/>
            <a:round/>
            <a:headEnd len="lg" w="lg" type="none"/>
            <a:tailEnd len="lg" w="lg"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1381250" y="937125"/>
            <a:ext cx="3878399" cy="4355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cxnSp>
        <p:nvCxnSpPr>
          <p:cNvPr id="46" name="Shape 46"/>
          <p:cNvCxnSpPr/>
          <p:nvPr/>
        </p:nvCxnSpPr>
        <p:spPr>
          <a:xfrm>
            <a:off x="0" y="1131725"/>
            <a:ext cx="1375800" cy="0"/>
          </a:xfrm>
          <a:prstGeom prst="straightConnector1">
            <a:avLst/>
          </a:prstGeom>
          <a:noFill/>
          <a:ln cap="flat" cmpd="sng" w="9525">
            <a:solidFill>
              <a:srgbClr val="CCCCCC"/>
            </a:solidFill>
            <a:prstDash val="solid"/>
            <a:round/>
            <a:headEnd len="lg" w="lg" type="none"/>
            <a:tailEnd len="lg" w="lg" type="none"/>
          </a:ln>
        </p:spPr>
      </p:cxnSp>
      <p:sp>
        <p:nvSpPr>
          <p:cNvPr id="47" name="Shape 47"/>
          <p:cNvSpPr/>
          <p:nvPr/>
        </p:nvSpPr>
        <p:spPr>
          <a:xfrm>
            <a:off x="817475" y="928766"/>
            <a:ext cx="405899" cy="405899"/>
          </a:xfrm>
          <a:prstGeom prst="ellipse">
            <a:avLst/>
          </a:prstGeom>
          <a:solidFill>
            <a:srgbClr val="FFCD00"/>
          </a:solidFill>
          <a:ln>
            <a:noFill/>
          </a:ln>
        </p:spPr>
        <p:txBody>
          <a:bodyPr anchorCtr="0" anchor="ctr" bIns="91425" lIns="91425" rIns="91425" tIns="91425">
            <a:noAutofit/>
          </a:bodyPr>
          <a:lstStyle/>
          <a:p>
            <a:pPr lvl="0" rtl="0">
              <a:spcBef>
                <a:spcPts val="0"/>
              </a:spcBef>
              <a:buNone/>
            </a:pPr>
            <a:r>
              <a:t/>
            </a:r>
            <a:endParaRPr/>
          </a:p>
        </p:txBody>
      </p:sp>
      <p:cxnSp>
        <p:nvCxnSpPr>
          <p:cNvPr id="48" name="Shape 48"/>
          <p:cNvCxnSpPr/>
          <p:nvPr/>
        </p:nvCxnSpPr>
        <p:spPr>
          <a:xfrm>
            <a:off x="5265650" y="1131725"/>
            <a:ext cx="3878399" cy="0"/>
          </a:xfrm>
          <a:prstGeom prst="straightConnector1">
            <a:avLst/>
          </a:prstGeom>
          <a:noFill/>
          <a:ln cap="flat" cmpd="sng" w="9525">
            <a:solidFill>
              <a:srgbClr val="CCCCCC"/>
            </a:solidFill>
            <a:prstDash val="solid"/>
            <a:round/>
            <a:headEnd len="lg" w="lg" type="none"/>
            <a:tailEnd len="lg" w="lg"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1990450" y="4037375"/>
            <a:ext cx="5162999" cy="519599"/>
          </a:xfrm>
          <a:prstGeom prst="rect">
            <a:avLst/>
          </a:prstGeom>
        </p:spPr>
        <p:txBody>
          <a:bodyPr anchorCtr="0" anchor="b" bIns="91425" lIns="91425" rIns="91425" tIns="91425"/>
          <a:lstStyle>
            <a:lvl1pPr lvl="0" algn="ctr">
              <a:spcBef>
                <a:spcPts val="360"/>
              </a:spcBef>
              <a:buSzPct val="100000"/>
              <a:buFont typeface="Lora"/>
              <a:buNone/>
              <a:defRPr i="1" sz="1400">
                <a:latin typeface="Lora"/>
                <a:ea typeface="Lora"/>
                <a:cs typeface="Lora"/>
                <a:sym typeface="Lora"/>
              </a:defRPr>
            </a:lvl1pPr>
          </a:lstStyle>
          <a:p/>
        </p:txBody>
      </p:sp>
      <p:cxnSp>
        <p:nvCxnSpPr>
          <p:cNvPr id="51" name="Shape 51"/>
          <p:cNvCxnSpPr/>
          <p:nvPr/>
        </p:nvCxnSpPr>
        <p:spPr>
          <a:xfrm>
            <a:off x="-6025" y="4666128"/>
            <a:ext cx="9161999" cy="0"/>
          </a:xfrm>
          <a:prstGeom prst="straightConnector1">
            <a:avLst/>
          </a:prstGeom>
          <a:noFill/>
          <a:ln cap="flat" cmpd="sng" w="9525">
            <a:solidFill>
              <a:srgbClr val="CCCCCC"/>
            </a:solidFill>
            <a:prstDash val="solid"/>
            <a:round/>
            <a:headEnd len="lg" w="lg" type="none"/>
            <a:tailEnd len="lg" w="lg" type="none"/>
          </a:ln>
        </p:spPr>
      </p:cxnSp>
      <p:sp>
        <p:nvSpPr>
          <p:cNvPr id="52" name="Shape 52"/>
          <p:cNvSpPr/>
          <p:nvPr/>
        </p:nvSpPr>
        <p:spPr>
          <a:xfrm>
            <a:off x="4457400" y="4551496"/>
            <a:ext cx="229199" cy="229199"/>
          </a:xfrm>
          <a:prstGeom prst="ellipse">
            <a:avLst/>
          </a:prstGeom>
          <a:solidFill>
            <a:srgbClr val="FFCD00"/>
          </a:solid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cxnSp>
        <p:nvCxnSpPr>
          <p:cNvPr id="54" name="Shape 54"/>
          <p:cNvCxnSpPr/>
          <p:nvPr/>
        </p:nvCxnSpPr>
        <p:spPr>
          <a:xfrm>
            <a:off x="-6025" y="4513728"/>
            <a:ext cx="9161999" cy="0"/>
          </a:xfrm>
          <a:prstGeom prst="straightConnector1">
            <a:avLst/>
          </a:prstGeom>
          <a:noFill/>
          <a:ln cap="flat" cmpd="sng" w="9525">
            <a:solidFill>
              <a:srgbClr val="CCCCCC"/>
            </a:solidFill>
            <a:prstDash val="solid"/>
            <a:round/>
            <a:headEnd len="lg" w="lg" type="none"/>
            <a:tailEnd len="lg" w="lg" type="none"/>
          </a:ln>
        </p:spPr>
      </p:cxnSp>
      <p:sp>
        <p:nvSpPr>
          <p:cNvPr id="55" name="Shape 55"/>
          <p:cNvSpPr/>
          <p:nvPr/>
        </p:nvSpPr>
        <p:spPr>
          <a:xfrm>
            <a:off x="4293700" y="4235405"/>
            <a:ext cx="556499" cy="556499"/>
          </a:xfrm>
          <a:prstGeom prst="ellipse">
            <a:avLst/>
          </a:prstGeom>
          <a:solidFill>
            <a:srgbClr val="FFCD00"/>
          </a:solid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idx="1" type="body"/>
          </p:nvPr>
        </p:nvSpPr>
        <p:spPr>
          <a:xfrm>
            <a:off x="1381250" y="1616470"/>
            <a:ext cx="6809700" cy="3112200"/>
          </a:xfrm>
          <a:prstGeom prst="rect">
            <a:avLst/>
          </a:prstGeom>
          <a:noFill/>
          <a:ln>
            <a:noFill/>
          </a:ln>
        </p:spPr>
        <p:txBody>
          <a:bodyPr anchorCtr="0" anchor="t" bIns="91425" lIns="91425" rIns="91425" tIns="91425"/>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p:txBody>
      </p:sp>
      <p:sp>
        <p:nvSpPr>
          <p:cNvPr id="7" name="Shape 7"/>
          <p:cNvSpPr txBox="1"/>
          <p:nvPr>
            <p:ph type="title"/>
          </p:nvPr>
        </p:nvSpPr>
        <p:spPr>
          <a:xfrm>
            <a:off x="1381250" y="937116"/>
            <a:ext cx="6809700" cy="435599"/>
          </a:xfrm>
          <a:prstGeom prst="rect">
            <a:avLst/>
          </a:prstGeom>
          <a:noFill/>
          <a:ln>
            <a:noFill/>
          </a:ln>
        </p:spPr>
        <p:txBody>
          <a:bodyPr anchorCtr="0" anchor="ctr" bIns="91425" lIns="91425" rIns="91425" tIns="91425"/>
          <a:lstStyle>
            <a:lvl1pPr lvl="0">
              <a:spcBef>
                <a:spcPts val="0"/>
              </a:spcBef>
              <a:buSzPct val="100000"/>
              <a:buFont typeface="Lora"/>
              <a:buNone/>
              <a:defRPr b="1" sz="2000">
                <a:latin typeface="Lora"/>
                <a:ea typeface="Lora"/>
                <a:cs typeface="Lora"/>
                <a:sym typeface="Lora"/>
              </a:defRPr>
            </a:lvl1pPr>
            <a:lvl2pPr lvl="1">
              <a:spcBef>
                <a:spcPts val="0"/>
              </a:spcBef>
              <a:buSzPct val="100000"/>
              <a:buFont typeface="Lora"/>
              <a:buNone/>
              <a:defRPr b="1" sz="2000">
                <a:latin typeface="Lora"/>
                <a:ea typeface="Lora"/>
                <a:cs typeface="Lora"/>
                <a:sym typeface="Lora"/>
              </a:defRPr>
            </a:lvl2pPr>
            <a:lvl3pPr lvl="2">
              <a:spcBef>
                <a:spcPts val="0"/>
              </a:spcBef>
              <a:buSzPct val="100000"/>
              <a:buFont typeface="Lora"/>
              <a:buNone/>
              <a:defRPr b="1" sz="2000">
                <a:latin typeface="Lora"/>
                <a:ea typeface="Lora"/>
                <a:cs typeface="Lora"/>
                <a:sym typeface="Lora"/>
              </a:defRPr>
            </a:lvl3pPr>
            <a:lvl4pPr lvl="3">
              <a:spcBef>
                <a:spcPts val="0"/>
              </a:spcBef>
              <a:buSzPct val="100000"/>
              <a:buFont typeface="Lora"/>
              <a:buNone/>
              <a:defRPr b="1" sz="2000">
                <a:latin typeface="Lora"/>
                <a:ea typeface="Lora"/>
                <a:cs typeface="Lora"/>
                <a:sym typeface="Lora"/>
              </a:defRPr>
            </a:lvl4pPr>
            <a:lvl5pPr lvl="4">
              <a:spcBef>
                <a:spcPts val="0"/>
              </a:spcBef>
              <a:buSzPct val="100000"/>
              <a:buFont typeface="Lora"/>
              <a:buNone/>
              <a:defRPr b="1" sz="2000">
                <a:latin typeface="Lora"/>
                <a:ea typeface="Lora"/>
                <a:cs typeface="Lora"/>
                <a:sym typeface="Lora"/>
              </a:defRPr>
            </a:lvl5pPr>
            <a:lvl6pPr lvl="5">
              <a:spcBef>
                <a:spcPts val="0"/>
              </a:spcBef>
              <a:buSzPct val="100000"/>
              <a:buFont typeface="Lora"/>
              <a:buNone/>
              <a:defRPr b="1" sz="2000">
                <a:latin typeface="Lora"/>
                <a:ea typeface="Lora"/>
                <a:cs typeface="Lora"/>
                <a:sym typeface="Lora"/>
              </a:defRPr>
            </a:lvl6pPr>
            <a:lvl7pPr lvl="6">
              <a:spcBef>
                <a:spcPts val="0"/>
              </a:spcBef>
              <a:buSzPct val="100000"/>
              <a:buFont typeface="Lora"/>
              <a:buNone/>
              <a:defRPr b="1" sz="2000">
                <a:latin typeface="Lora"/>
                <a:ea typeface="Lora"/>
                <a:cs typeface="Lora"/>
                <a:sym typeface="Lora"/>
              </a:defRPr>
            </a:lvl7pPr>
            <a:lvl8pPr lvl="7">
              <a:spcBef>
                <a:spcPts val="0"/>
              </a:spcBef>
              <a:buSzPct val="100000"/>
              <a:buFont typeface="Lora"/>
              <a:buNone/>
              <a:defRPr b="1" sz="2000">
                <a:latin typeface="Lora"/>
                <a:ea typeface="Lora"/>
                <a:cs typeface="Lora"/>
                <a:sym typeface="Lora"/>
              </a:defRPr>
            </a:lvl8pPr>
            <a:lvl9pPr lvl="8">
              <a:spcBef>
                <a:spcPts val="0"/>
              </a:spcBef>
              <a:buSzPct val="100000"/>
              <a:buFont typeface="Lora"/>
              <a:buNone/>
              <a:defRPr b="1" sz="2000">
                <a:latin typeface="Lora"/>
                <a:ea typeface="Lora"/>
                <a:cs typeface="Lora"/>
                <a:sym typeface="Lor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0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0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0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0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0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0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0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04.jpg"/><Relationship Id="rId4" Type="http://schemas.openxmlformats.org/officeDocument/2006/relationships/image" Target="../media/image0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0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0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0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09.jpg"/><Relationship Id="rId4" Type="http://schemas.openxmlformats.org/officeDocument/2006/relationships/image" Target="../media/image10.jpg"/><Relationship Id="rId5" Type="http://schemas.openxmlformats.org/officeDocument/2006/relationships/image" Target="../media/image0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ctrTitle"/>
          </p:nvPr>
        </p:nvSpPr>
        <p:spPr>
          <a:xfrm>
            <a:off x="957425" y="1235525"/>
            <a:ext cx="6669000" cy="1159800"/>
          </a:xfrm>
          <a:prstGeom prst="rect">
            <a:avLst/>
          </a:prstGeom>
        </p:spPr>
        <p:txBody>
          <a:bodyPr anchorCtr="0" anchor="b" bIns="91425" lIns="91425" rIns="91425" tIns="91425">
            <a:noAutofit/>
          </a:bodyPr>
          <a:lstStyle/>
          <a:p>
            <a:pPr lvl="0">
              <a:spcBef>
                <a:spcPts val="0"/>
              </a:spcBef>
              <a:buNone/>
            </a:pPr>
            <a:r>
              <a:rPr lang="en" sz="6000">
                <a:latin typeface="Proxima Nova"/>
                <a:ea typeface="Proxima Nova"/>
                <a:cs typeface="Proxima Nova"/>
                <a:sym typeface="Proxima Nova"/>
              </a:rPr>
              <a:t>Low-Fi </a:t>
            </a:r>
            <a:r>
              <a:rPr lang="en" sz="6000">
                <a:highlight>
                  <a:srgbClr val="FFCD00"/>
                </a:highlight>
                <a:latin typeface="Proxima Nova"/>
                <a:ea typeface="Proxima Nova"/>
                <a:cs typeface="Proxima Nova"/>
                <a:sym typeface="Proxima Nova"/>
              </a:rPr>
              <a:t>Prototype </a:t>
            </a:r>
          </a:p>
        </p:txBody>
      </p:sp>
      <p:grpSp>
        <p:nvGrpSpPr>
          <p:cNvPr id="62" name="Shape 62"/>
          <p:cNvGrpSpPr/>
          <p:nvPr/>
        </p:nvGrpSpPr>
        <p:grpSpPr>
          <a:xfrm>
            <a:off x="1299164" y="3511423"/>
            <a:ext cx="215966" cy="342398"/>
            <a:chOff x="6718575" y="2318625"/>
            <a:chExt cx="256950" cy="407375"/>
          </a:xfrm>
        </p:grpSpPr>
        <p:sp>
          <p:nvSpPr>
            <p:cNvPr id="63" name="Shape 63"/>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4" name="Shape 64"/>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5" name="Shape 65"/>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8" name="Shape 68"/>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9" name="Shape 69"/>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0" name="Shape 70"/>
            <p:cNvSpPr/>
            <p:nvPr/>
          </p:nvSpPr>
          <p:spPr>
            <a:xfrm>
              <a:off x="6795900" y="2628550"/>
              <a:ext cx="102300" cy="25"/>
            </a:xfrm>
            <a:custGeom>
              <a:pathLst>
                <a:path extrusionOk="0" fill="none" h="1" w="4092">
                  <a:moveTo>
                    <a:pt x="0" y="1"/>
                  </a:moveTo>
                  <a:lnTo>
                    <a:pt x="4092" y="1"/>
                  </a:lnTo>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71" name="Shape 71"/>
          <p:cNvSpPr txBox="1"/>
          <p:nvPr/>
        </p:nvSpPr>
        <p:spPr>
          <a:xfrm>
            <a:off x="526175" y="2352200"/>
            <a:ext cx="7217700" cy="342300"/>
          </a:xfrm>
          <a:prstGeom prst="rect">
            <a:avLst/>
          </a:prstGeom>
          <a:noFill/>
          <a:ln>
            <a:noFill/>
          </a:ln>
        </p:spPr>
        <p:txBody>
          <a:bodyPr anchorCtr="0" anchor="t" bIns="91425" lIns="91425" rIns="91425" tIns="91425">
            <a:noAutofit/>
          </a:bodyPr>
          <a:lstStyle/>
          <a:p>
            <a:pPr lvl="0" rtl="0" algn="ctr">
              <a:spcBef>
                <a:spcPts val="0"/>
              </a:spcBef>
              <a:buClr>
                <a:schemeClr val="dk1"/>
              </a:buClr>
              <a:buSzPct val="50000"/>
              <a:buFont typeface="Arial"/>
              <a:buNone/>
            </a:pPr>
            <a:r>
              <a:rPr lang="en" sz="2200">
                <a:latin typeface="Proxima Nova"/>
                <a:ea typeface="Proxima Nova"/>
                <a:cs typeface="Proxima Nova"/>
                <a:sym typeface="Proxima Nova"/>
              </a:rPr>
              <a:t>Trina Sarkar, Alex Gill, Katy Shi, Ana Carolina Mexia  </a:t>
            </a:r>
          </a:p>
          <a:p>
            <a:pPr lvl="0">
              <a:spcBef>
                <a:spcPts val="0"/>
              </a:spcBef>
              <a:buNone/>
            </a:pPr>
            <a:r>
              <a:t/>
            </a:r>
            <a:endParaRPr sz="2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nvSpPr>
        <p:spPr>
          <a:xfrm>
            <a:off x="1136725" y="175425"/>
            <a:ext cx="6993900" cy="666600"/>
          </a:xfrm>
          <a:prstGeom prst="rect">
            <a:avLst/>
          </a:prstGeom>
          <a:noFill/>
          <a:ln>
            <a:noFill/>
          </a:ln>
        </p:spPr>
        <p:txBody>
          <a:bodyPr anchorCtr="0" anchor="ctr" bIns="91425" lIns="91425" rIns="91425" tIns="91425">
            <a:noAutofit/>
          </a:bodyPr>
          <a:lstStyle/>
          <a:p>
            <a:pPr lvl="0" rtl="0" algn="ctr">
              <a:spcBef>
                <a:spcPts val="0"/>
              </a:spcBef>
              <a:buNone/>
            </a:pPr>
            <a:r>
              <a:rPr b="1" lang="en" sz="2200">
                <a:solidFill>
                  <a:schemeClr val="dk1"/>
                </a:solidFill>
                <a:highlight>
                  <a:srgbClr val="FFCD00"/>
                </a:highlight>
                <a:latin typeface="Proxima Nova"/>
                <a:ea typeface="Proxima Nova"/>
                <a:cs typeface="Proxima Nova"/>
                <a:sym typeface="Proxima Nova"/>
              </a:rPr>
              <a:t>Task 2: Learn More about a specific candidate </a:t>
            </a:r>
          </a:p>
        </p:txBody>
      </p:sp>
      <p:pic>
        <p:nvPicPr>
          <p:cNvPr id="142" name="Shape 142"/>
          <p:cNvPicPr preferRelativeResize="0"/>
          <p:nvPr/>
        </p:nvPicPr>
        <p:blipFill rotWithShape="1">
          <a:blip r:embed="rId3">
            <a:alphaModFix/>
          </a:blip>
          <a:srcRect b="19833" l="0" r="0" t="0"/>
          <a:stretch/>
        </p:blipFill>
        <p:spPr>
          <a:xfrm>
            <a:off x="3906975" y="968925"/>
            <a:ext cx="4486501" cy="3891123"/>
          </a:xfrm>
          <a:prstGeom prst="rect">
            <a:avLst/>
          </a:prstGeom>
          <a:noFill/>
          <a:ln>
            <a:noFill/>
          </a:ln>
        </p:spPr>
      </p:pic>
      <p:sp>
        <p:nvSpPr>
          <p:cNvPr id="143" name="Shape 143"/>
          <p:cNvSpPr/>
          <p:nvPr/>
        </p:nvSpPr>
        <p:spPr>
          <a:xfrm>
            <a:off x="4348100" y="1829600"/>
            <a:ext cx="231900" cy="1290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4" name="Shape 144"/>
          <p:cNvSpPr/>
          <p:nvPr/>
        </p:nvSpPr>
        <p:spPr>
          <a:xfrm>
            <a:off x="7000075" y="2440700"/>
            <a:ext cx="231900" cy="1290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5" name="Shape 145"/>
          <p:cNvSpPr/>
          <p:nvPr/>
        </p:nvSpPr>
        <p:spPr>
          <a:xfrm>
            <a:off x="6151650" y="3835150"/>
            <a:ext cx="231900" cy="1290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6" name="Shape 146"/>
          <p:cNvSpPr txBox="1"/>
          <p:nvPr/>
        </p:nvSpPr>
        <p:spPr>
          <a:xfrm>
            <a:off x="740425" y="1083675"/>
            <a:ext cx="1943100" cy="5553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Click on a category of the ballot </a:t>
            </a:r>
          </a:p>
          <a:p>
            <a:pPr lvl="0" rtl="0">
              <a:spcBef>
                <a:spcPts val="0"/>
              </a:spcBef>
              <a:buNone/>
            </a:pPr>
            <a:r>
              <a:t/>
            </a:r>
            <a:endParaRPr/>
          </a:p>
          <a:p>
            <a:pPr lvl="0" rt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nvSpPr>
        <p:spPr>
          <a:xfrm>
            <a:off x="1136725" y="175425"/>
            <a:ext cx="6993900" cy="666600"/>
          </a:xfrm>
          <a:prstGeom prst="rect">
            <a:avLst/>
          </a:prstGeom>
          <a:noFill/>
          <a:ln>
            <a:noFill/>
          </a:ln>
        </p:spPr>
        <p:txBody>
          <a:bodyPr anchorCtr="0" anchor="ctr" bIns="91425" lIns="91425" rIns="91425" tIns="91425">
            <a:noAutofit/>
          </a:bodyPr>
          <a:lstStyle/>
          <a:p>
            <a:pPr lvl="0" rtl="0" algn="ctr">
              <a:spcBef>
                <a:spcPts val="0"/>
              </a:spcBef>
              <a:buNone/>
            </a:pPr>
            <a:r>
              <a:rPr b="1" lang="en" sz="2200">
                <a:solidFill>
                  <a:schemeClr val="dk1"/>
                </a:solidFill>
                <a:highlight>
                  <a:srgbClr val="FFCD00"/>
                </a:highlight>
                <a:latin typeface="Proxima Nova"/>
                <a:ea typeface="Proxima Nova"/>
                <a:cs typeface="Proxima Nova"/>
                <a:sym typeface="Proxima Nova"/>
              </a:rPr>
              <a:t>Task 2: Learn More about a specific candidate </a:t>
            </a:r>
          </a:p>
        </p:txBody>
      </p:sp>
      <p:pic>
        <p:nvPicPr>
          <p:cNvPr id="152" name="Shape 152"/>
          <p:cNvPicPr preferRelativeResize="0"/>
          <p:nvPr/>
        </p:nvPicPr>
        <p:blipFill rotWithShape="1">
          <a:blip r:embed="rId3">
            <a:alphaModFix/>
          </a:blip>
          <a:srcRect b="19833" l="0" r="0" t="0"/>
          <a:stretch/>
        </p:blipFill>
        <p:spPr>
          <a:xfrm>
            <a:off x="3906975" y="968925"/>
            <a:ext cx="4486501" cy="3891123"/>
          </a:xfrm>
          <a:prstGeom prst="rect">
            <a:avLst/>
          </a:prstGeom>
          <a:noFill/>
          <a:ln>
            <a:noFill/>
          </a:ln>
        </p:spPr>
      </p:pic>
      <p:sp>
        <p:nvSpPr>
          <p:cNvPr id="153" name="Shape 153"/>
          <p:cNvSpPr/>
          <p:nvPr/>
        </p:nvSpPr>
        <p:spPr>
          <a:xfrm>
            <a:off x="4647025" y="2061525"/>
            <a:ext cx="231900" cy="1290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4" name="Shape 154"/>
          <p:cNvSpPr/>
          <p:nvPr/>
        </p:nvSpPr>
        <p:spPr>
          <a:xfrm>
            <a:off x="7000075" y="2440700"/>
            <a:ext cx="231900" cy="1290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5" name="Shape 155"/>
          <p:cNvSpPr/>
          <p:nvPr/>
        </p:nvSpPr>
        <p:spPr>
          <a:xfrm>
            <a:off x="6450575" y="3840325"/>
            <a:ext cx="231900" cy="1290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6" name="Shape 156"/>
          <p:cNvSpPr txBox="1"/>
          <p:nvPr/>
        </p:nvSpPr>
        <p:spPr>
          <a:xfrm>
            <a:off x="740425" y="1083675"/>
            <a:ext cx="1943100" cy="5553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Click on a category of the ballot </a:t>
            </a:r>
          </a:p>
          <a:p>
            <a:pPr lvl="0" rtl="0">
              <a:spcBef>
                <a:spcPts val="0"/>
              </a:spcBef>
              <a:buNone/>
            </a:pPr>
            <a:r>
              <a:t/>
            </a:r>
            <a:endParaRPr/>
          </a:p>
          <a:p>
            <a:pPr lvl="0" rtl="0">
              <a:spcBef>
                <a:spcPts val="0"/>
              </a:spcBef>
              <a:buNone/>
            </a:pPr>
            <a:r>
              <a:t/>
            </a:r>
            <a:endParaRPr/>
          </a:p>
        </p:txBody>
      </p:sp>
      <p:sp>
        <p:nvSpPr>
          <p:cNvPr id="157" name="Shape 157"/>
          <p:cNvSpPr txBox="1"/>
          <p:nvPr/>
        </p:nvSpPr>
        <p:spPr>
          <a:xfrm>
            <a:off x="740425" y="1880625"/>
            <a:ext cx="1943100" cy="6891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Get short information about the candidate</a:t>
            </a:r>
          </a:p>
          <a:p>
            <a:pPr lvl="0" rtl="0">
              <a:spcBef>
                <a:spcPts val="0"/>
              </a:spcBef>
              <a:buNone/>
            </a:pPr>
            <a:r>
              <a:t/>
            </a:r>
            <a:endParaRPr/>
          </a:p>
          <a:p>
            <a:pPr lvl="0" rt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nvSpPr>
        <p:spPr>
          <a:xfrm>
            <a:off x="1136725" y="175425"/>
            <a:ext cx="6993900" cy="666600"/>
          </a:xfrm>
          <a:prstGeom prst="rect">
            <a:avLst/>
          </a:prstGeom>
          <a:noFill/>
          <a:ln>
            <a:noFill/>
          </a:ln>
        </p:spPr>
        <p:txBody>
          <a:bodyPr anchorCtr="0" anchor="ctr" bIns="91425" lIns="91425" rIns="91425" tIns="91425">
            <a:noAutofit/>
          </a:bodyPr>
          <a:lstStyle/>
          <a:p>
            <a:pPr lvl="0" rtl="0" algn="ctr">
              <a:spcBef>
                <a:spcPts val="0"/>
              </a:spcBef>
              <a:buNone/>
            </a:pPr>
            <a:r>
              <a:rPr b="1" lang="en" sz="2200">
                <a:solidFill>
                  <a:schemeClr val="dk1"/>
                </a:solidFill>
                <a:highlight>
                  <a:srgbClr val="FFCD00"/>
                </a:highlight>
                <a:latin typeface="Proxima Nova"/>
                <a:ea typeface="Proxima Nova"/>
                <a:cs typeface="Proxima Nova"/>
                <a:sym typeface="Proxima Nova"/>
              </a:rPr>
              <a:t>Task 2: Learn More about a specific candidate </a:t>
            </a:r>
          </a:p>
        </p:txBody>
      </p:sp>
      <p:pic>
        <p:nvPicPr>
          <p:cNvPr id="163" name="Shape 163"/>
          <p:cNvPicPr preferRelativeResize="0"/>
          <p:nvPr/>
        </p:nvPicPr>
        <p:blipFill rotWithShape="1">
          <a:blip r:embed="rId3">
            <a:alphaModFix/>
          </a:blip>
          <a:srcRect b="19833" l="0" r="0" t="0"/>
          <a:stretch/>
        </p:blipFill>
        <p:spPr>
          <a:xfrm>
            <a:off x="3906975" y="968925"/>
            <a:ext cx="4486501" cy="3891123"/>
          </a:xfrm>
          <a:prstGeom prst="rect">
            <a:avLst/>
          </a:prstGeom>
          <a:noFill/>
          <a:ln>
            <a:noFill/>
          </a:ln>
        </p:spPr>
      </p:pic>
      <p:sp>
        <p:nvSpPr>
          <p:cNvPr id="164" name="Shape 164"/>
          <p:cNvSpPr/>
          <p:nvPr/>
        </p:nvSpPr>
        <p:spPr>
          <a:xfrm>
            <a:off x="4348100" y="1829600"/>
            <a:ext cx="231900" cy="1290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5" name="Shape 165"/>
          <p:cNvSpPr/>
          <p:nvPr/>
        </p:nvSpPr>
        <p:spPr>
          <a:xfrm>
            <a:off x="7000075" y="2440700"/>
            <a:ext cx="231900" cy="1290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6" name="Shape 166"/>
          <p:cNvSpPr/>
          <p:nvPr/>
        </p:nvSpPr>
        <p:spPr>
          <a:xfrm>
            <a:off x="6151650" y="3835150"/>
            <a:ext cx="231900" cy="129000"/>
          </a:xfrm>
          <a:prstGeom prst="rect">
            <a:avLst/>
          </a:prstGeom>
          <a:solidFill>
            <a:srgbClr val="FFFF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7" name="Shape 167"/>
          <p:cNvSpPr txBox="1"/>
          <p:nvPr/>
        </p:nvSpPr>
        <p:spPr>
          <a:xfrm>
            <a:off x="740425" y="1083675"/>
            <a:ext cx="1943100" cy="5553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Click on a category of the ballot </a:t>
            </a:r>
          </a:p>
          <a:p>
            <a:pPr lvl="0" rtl="0">
              <a:spcBef>
                <a:spcPts val="0"/>
              </a:spcBef>
              <a:buNone/>
            </a:pPr>
            <a:r>
              <a:t/>
            </a:r>
            <a:endParaRPr/>
          </a:p>
          <a:p>
            <a:pPr lvl="0" rtl="0">
              <a:spcBef>
                <a:spcPts val="0"/>
              </a:spcBef>
              <a:buNone/>
            </a:pPr>
            <a:r>
              <a:t/>
            </a:r>
            <a:endParaRPr/>
          </a:p>
        </p:txBody>
      </p:sp>
      <p:sp>
        <p:nvSpPr>
          <p:cNvPr id="168" name="Shape 168"/>
          <p:cNvSpPr txBox="1"/>
          <p:nvPr/>
        </p:nvSpPr>
        <p:spPr>
          <a:xfrm>
            <a:off x="740425" y="1880625"/>
            <a:ext cx="1943100" cy="9348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Get short information about the candidate or measure </a:t>
            </a:r>
          </a:p>
          <a:p>
            <a:pPr lvl="0" rtl="0">
              <a:spcBef>
                <a:spcPts val="0"/>
              </a:spcBef>
              <a:buNone/>
            </a:pPr>
            <a:r>
              <a:t/>
            </a:r>
            <a:endParaRPr/>
          </a:p>
          <a:p>
            <a:pPr lvl="0" rtl="0">
              <a:spcBef>
                <a:spcPts val="0"/>
              </a:spcBef>
              <a:buNone/>
            </a:pPr>
            <a:r>
              <a:t/>
            </a:r>
            <a:endParaRPr/>
          </a:p>
        </p:txBody>
      </p:sp>
      <p:sp>
        <p:nvSpPr>
          <p:cNvPr id="169" name="Shape 169"/>
          <p:cNvSpPr txBox="1"/>
          <p:nvPr/>
        </p:nvSpPr>
        <p:spPr>
          <a:xfrm>
            <a:off x="740425" y="3068500"/>
            <a:ext cx="1943100" cy="5553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Link to external Sources </a:t>
            </a:r>
          </a:p>
          <a:p>
            <a:pPr lvl="0" rtl="0">
              <a:spcBef>
                <a:spcPts val="0"/>
              </a:spcBef>
              <a:buNone/>
            </a:pPr>
            <a:r>
              <a:t/>
            </a:r>
            <a:endParaRPr/>
          </a:p>
          <a:p>
            <a:pPr lvl="0" rt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nvSpPr>
        <p:spPr>
          <a:xfrm>
            <a:off x="1136725" y="-41050"/>
            <a:ext cx="6993900" cy="8589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chemeClr val="dk1"/>
                </a:solidFill>
                <a:highlight>
                  <a:srgbClr val="FFCD00"/>
                </a:highlight>
                <a:latin typeface="Proxima Nova"/>
                <a:ea typeface="Proxima Nova"/>
                <a:cs typeface="Proxima Nova"/>
                <a:sym typeface="Proxima Nova"/>
              </a:rPr>
              <a:t>Task 3: Highlight Relevant Measures </a:t>
            </a:r>
          </a:p>
        </p:txBody>
      </p:sp>
      <p:pic>
        <p:nvPicPr>
          <p:cNvPr id="175" name="Shape 175"/>
          <p:cNvPicPr preferRelativeResize="0"/>
          <p:nvPr/>
        </p:nvPicPr>
        <p:blipFill rotWithShape="1">
          <a:blip r:embed="rId3">
            <a:alphaModFix/>
          </a:blip>
          <a:srcRect b="1874" l="0" r="0" t="0"/>
          <a:stretch/>
        </p:blipFill>
        <p:spPr>
          <a:xfrm>
            <a:off x="4126475" y="677350"/>
            <a:ext cx="3767426" cy="4258273"/>
          </a:xfrm>
          <a:prstGeom prst="rect">
            <a:avLst/>
          </a:prstGeom>
          <a:noFill/>
          <a:ln>
            <a:noFill/>
          </a:ln>
        </p:spPr>
      </p:pic>
      <p:sp>
        <p:nvSpPr>
          <p:cNvPr id="176" name="Shape 176"/>
          <p:cNvSpPr txBox="1"/>
          <p:nvPr/>
        </p:nvSpPr>
        <p:spPr>
          <a:xfrm>
            <a:off x="740425" y="1083675"/>
            <a:ext cx="1943100" cy="7596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Click on State measures on the ballot</a:t>
            </a:r>
          </a:p>
          <a:p>
            <a:pPr lvl="0" rtl="0">
              <a:spcBef>
                <a:spcPts val="0"/>
              </a:spcBef>
              <a:buNone/>
            </a:pPr>
            <a:r>
              <a:t/>
            </a:r>
            <a:endParaRPr/>
          </a:p>
          <a:p>
            <a:pPr lv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nvSpPr>
        <p:spPr>
          <a:xfrm>
            <a:off x="1136725" y="-41050"/>
            <a:ext cx="6993900" cy="8589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chemeClr val="dk1"/>
                </a:solidFill>
                <a:highlight>
                  <a:srgbClr val="FFCD00"/>
                </a:highlight>
                <a:latin typeface="Proxima Nova"/>
                <a:ea typeface="Proxima Nova"/>
                <a:cs typeface="Proxima Nova"/>
                <a:sym typeface="Proxima Nova"/>
              </a:rPr>
              <a:t>Task 3: Highlight Relevant Measures </a:t>
            </a:r>
          </a:p>
        </p:txBody>
      </p:sp>
      <p:pic>
        <p:nvPicPr>
          <p:cNvPr id="182" name="Shape 182"/>
          <p:cNvPicPr preferRelativeResize="0"/>
          <p:nvPr/>
        </p:nvPicPr>
        <p:blipFill rotWithShape="1">
          <a:blip r:embed="rId3">
            <a:alphaModFix/>
          </a:blip>
          <a:srcRect b="1874" l="0" r="0" t="0"/>
          <a:stretch/>
        </p:blipFill>
        <p:spPr>
          <a:xfrm>
            <a:off x="4126475" y="677350"/>
            <a:ext cx="3767426" cy="4258273"/>
          </a:xfrm>
          <a:prstGeom prst="rect">
            <a:avLst/>
          </a:prstGeom>
          <a:noFill/>
          <a:ln>
            <a:noFill/>
          </a:ln>
        </p:spPr>
      </p:pic>
      <p:sp>
        <p:nvSpPr>
          <p:cNvPr id="183" name="Shape 183"/>
          <p:cNvSpPr txBox="1"/>
          <p:nvPr/>
        </p:nvSpPr>
        <p:spPr>
          <a:xfrm>
            <a:off x="740425" y="1083675"/>
            <a:ext cx="1943100" cy="7596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Click on State measures on the ballot</a:t>
            </a:r>
          </a:p>
          <a:p>
            <a:pPr lvl="0" rtl="0">
              <a:spcBef>
                <a:spcPts val="0"/>
              </a:spcBef>
              <a:buNone/>
            </a:pPr>
            <a:r>
              <a:t/>
            </a:r>
            <a:endParaRPr/>
          </a:p>
          <a:p>
            <a:pPr lvl="0" rtl="0">
              <a:spcBef>
                <a:spcPts val="0"/>
              </a:spcBef>
              <a:buNone/>
            </a:pPr>
            <a:r>
              <a:t/>
            </a:r>
            <a:endParaRPr/>
          </a:p>
        </p:txBody>
      </p:sp>
      <p:sp>
        <p:nvSpPr>
          <p:cNvPr id="184" name="Shape 184"/>
          <p:cNvSpPr txBox="1"/>
          <p:nvPr/>
        </p:nvSpPr>
        <p:spPr>
          <a:xfrm>
            <a:off x="740425" y="1967900"/>
            <a:ext cx="1943100" cy="759600"/>
          </a:xfrm>
          <a:prstGeom prst="rect">
            <a:avLst/>
          </a:prstGeom>
          <a:solidFill>
            <a:schemeClr val="dk1"/>
          </a:solidFill>
          <a:ln>
            <a:noFill/>
          </a:ln>
        </p:spPr>
        <p:txBody>
          <a:bodyPr anchorCtr="0" anchor="t" bIns="91425" lIns="91425" rIns="91425" tIns="91425">
            <a:noAutofit/>
          </a:bodyPr>
          <a:lstStyle/>
          <a:p>
            <a:pPr lvl="0" rtl="0" algn="ctr">
              <a:spcBef>
                <a:spcPts val="0"/>
              </a:spcBef>
              <a:buClr>
                <a:schemeClr val="dk1"/>
              </a:buClr>
              <a:buFont typeface="Arial"/>
              <a:buNone/>
            </a:pPr>
            <a:r>
              <a:rPr b="1" lang="en">
                <a:solidFill>
                  <a:srgbClr val="FFFFFF"/>
                </a:solidFill>
                <a:latin typeface="Proxima Nova"/>
                <a:ea typeface="Proxima Nova"/>
                <a:cs typeface="Proxima Nova"/>
                <a:sym typeface="Proxima Nova"/>
              </a:rPr>
              <a:t>Decide if you want to see all measures or specific ones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nvSpPr>
        <p:spPr>
          <a:xfrm>
            <a:off x="1136725" y="-41050"/>
            <a:ext cx="6993900" cy="8589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chemeClr val="dk1"/>
                </a:solidFill>
                <a:highlight>
                  <a:srgbClr val="FFCD00"/>
                </a:highlight>
                <a:latin typeface="Proxima Nova"/>
                <a:ea typeface="Proxima Nova"/>
                <a:cs typeface="Proxima Nova"/>
                <a:sym typeface="Proxima Nova"/>
              </a:rPr>
              <a:t>Task 3: Highlight Relevant Measures </a:t>
            </a:r>
          </a:p>
        </p:txBody>
      </p:sp>
      <p:pic>
        <p:nvPicPr>
          <p:cNvPr id="190" name="Shape 190"/>
          <p:cNvPicPr preferRelativeResize="0"/>
          <p:nvPr/>
        </p:nvPicPr>
        <p:blipFill rotWithShape="1">
          <a:blip r:embed="rId3">
            <a:alphaModFix/>
          </a:blip>
          <a:srcRect b="1874" l="0" r="0" t="0"/>
          <a:stretch/>
        </p:blipFill>
        <p:spPr>
          <a:xfrm>
            <a:off x="4126475" y="677350"/>
            <a:ext cx="3767426" cy="4258273"/>
          </a:xfrm>
          <a:prstGeom prst="rect">
            <a:avLst/>
          </a:prstGeom>
          <a:noFill/>
          <a:ln>
            <a:noFill/>
          </a:ln>
        </p:spPr>
      </p:pic>
      <p:sp>
        <p:nvSpPr>
          <p:cNvPr id="191" name="Shape 191"/>
          <p:cNvSpPr txBox="1"/>
          <p:nvPr/>
        </p:nvSpPr>
        <p:spPr>
          <a:xfrm>
            <a:off x="740425" y="1083675"/>
            <a:ext cx="1943100" cy="7596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Click on State measures o the ballot</a:t>
            </a:r>
          </a:p>
          <a:p>
            <a:pPr lvl="0" rtl="0">
              <a:spcBef>
                <a:spcPts val="0"/>
              </a:spcBef>
              <a:buNone/>
            </a:pPr>
            <a:r>
              <a:t/>
            </a:r>
            <a:endParaRPr/>
          </a:p>
          <a:p>
            <a:pPr lvl="0" rtl="0">
              <a:spcBef>
                <a:spcPts val="0"/>
              </a:spcBef>
              <a:buNone/>
            </a:pPr>
            <a:r>
              <a:t/>
            </a:r>
            <a:endParaRPr/>
          </a:p>
        </p:txBody>
      </p:sp>
      <p:sp>
        <p:nvSpPr>
          <p:cNvPr id="192" name="Shape 192"/>
          <p:cNvSpPr txBox="1"/>
          <p:nvPr/>
        </p:nvSpPr>
        <p:spPr>
          <a:xfrm>
            <a:off x="740425" y="1967900"/>
            <a:ext cx="1943100" cy="7596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Decide if you want to see all measures or specific ones</a:t>
            </a:r>
          </a:p>
        </p:txBody>
      </p:sp>
      <p:sp>
        <p:nvSpPr>
          <p:cNvPr id="193" name="Shape 193"/>
          <p:cNvSpPr txBox="1"/>
          <p:nvPr/>
        </p:nvSpPr>
        <p:spPr>
          <a:xfrm>
            <a:off x="740425" y="2942662"/>
            <a:ext cx="1943100" cy="5631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Select Topics of interest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nvSpPr>
        <p:spPr>
          <a:xfrm>
            <a:off x="1136725" y="-41050"/>
            <a:ext cx="6993900" cy="858900"/>
          </a:xfrm>
          <a:prstGeom prst="rect">
            <a:avLst/>
          </a:prstGeom>
          <a:noFill/>
          <a:ln>
            <a:noFill/>
          </a:ln>
        </p:spPr>
        <p:txBody>
          <a:bodyPr anchorCtr="0" anchor="ctr" bIns="91425" lIns="91425" rIns="91425" tIns="91425">
            <a:noAutofit/>
          </a:bodyPr>
          <a:lstStyle/>
          <a:p>
            <a:pPr lvl="0" rtl="0" algn="ctr">
              <a:spcBef>
                <a:spcPts val="0"/>
              </a:spcBef>
              <a:buNone/>
            </a:pPr>
            <a:r>
              <a:rPr b="1" lang="en" sz="2400">
                <a:solidFill>
                  <a:schemeClr val="dk1"/>
                </a:solidFill>
                <a:highlight>
                  <a:srgbClr val="FFCD00"/>
                </a:highlight>
                <a:latin typeface="Proxima Nova"/>
                <a:ea typeface="Proxima Nova"/>
                <a:cs typeface="Proxima Nova"/>
                <a:sym typeface="Proxima Nova"/>
              </a:rPr>
              <a:t>Task 3: Highlight Relevant Measures </a:t>
            </a:r>
          </a:p>
        </p:txBody>
      </p:sp>
      <p:pic>
        <p:nvPicPr>
          <p:cNvPr id="199" name="Shape 199"/>
          <p:cNvPicPr preferRelativeResize="0"/>
          <p:nvPr/>
        </p:nvPicPr>
        <p:blipFill rotWithShape="1">
          <a:blip r:embed="rId3">
            <a:alphaModFix/>
          </a:blip>
          <a:srcRect b="1874" l="0" r="0" t="0"/>
          <a:stretch/>
        </p:blipFill>
        <p:spPr>
          <a:xfrm>
            <a:off x="4126475" y="677350"/>
            <a:ext cx="3767426" cy="4258273"/>
          </a:xfrm>
          <a:prstGeom prst="rect">
            <a:avLst/>
          </a:prstGeom>
          <a:noFill/>
          <a:ln>
            <a:noFill/>
          </a:ln>
        </p:spPr>
      </p:pic>
      <p:sp>
        <p:nvSpPr>
          <p:cNvPr id="200" name="Shape 200"/>
          <p:cNvSpPr txBox="1"/>
          <p:nvPr/>
        </p:nvSpPr>
        <p:spPr>
          <a:xfrm>
            <a:off x="740425" y="1083675"/>
            <a:ext cx="1943100" cy="7596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Click on State measures of the ballot</a:t>
            </a:r>
          </a:p>
          <a:p>
            <a:pPr lvl="0" rtl="0">
              <a:spcBef>
                <a:spcPts val="0"/>
              </a:spcBef>
              <a:buNone/>
            </a:pPr>
            <a:r>
              <a:t/>
            </a:r>
            <a:endParaRPr/>
          </a:p>
          <a:p>
            <a:pPr lvl="0" rtl="0">
              <a:spcBef>
                <a:spcPts val="0"/>
              </a:spcBef>
              <a:buNone/>
            </a:pPr>
            <a:r>
              <a:t/>
            </a:r>
            <a:endParaRPr/>
          </a:p>
        </p:txBody>
      </p:sp>
      <p:sp>
        <p:nvSpPr>
          <p:cNvPr id="201" name="Shape 201"/>
          <p:cNvSpPr txBox="1"/>
          <p:nvPr/>
        </p:nvSpPr>
        <p:spPr>
          <a:xfrm>
            <a:off x="740425" y="1967900"/>
            <a:ext cx="1943100" cy="7596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Decide if you want to see all measures or specific ones</a:t>
            </a:r>
          </a:p>
        </p:txBody>
      </p:sp>
      <p:sp>
        <p:nvSpPr>
          <p:cNvPr id="202" name="Shape 202"/>
          <p:cNvSpPr txBox="1"/>
          <p:nvPr/>
        </p:nvSpPr>
        <p:spPr>
          <a:xfrm>
            <a:off x="740425" y="2942662"/>
            <a:ext cx="1943100" cy="5631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Select Topics of interest</a:t>
            </a:r>
          </a:p>
        </p:txBody>
      </p:sp>
      <p:sp>
        <p:nvSpPr>
          <p:cNvPr id="203" name="Shape 203"/>
          <p:cNvSpPr txBox="1"/>
          <p:nvPr/>
        </p:nvSpPr>
        <p:spPr>
          <a:xfrm>
            <a:off x="740425" y="3720925"/>
            <a:ext cx="1943100" cy="5631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Get Relevant Measures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1391575" y="927475"/>
            <a:ext cx="5976600" cy="435600"/>
          </a:xfrm>
          <a:prstGeom prst="rect">
            <a:avLst/>
          </a:prstGeom>
        </p:spPr>
        <p:txBody>
          <a:bodyPr anchorCtr="0" anchor="ctr" bIns="91425" lIns="91425" rIns="91425" tIns="91425">
            <a:noAutofit/>
          </a:bodyPr>
          <a:lstStyle/>
          <a:p>
            <a:pPr lvl="0" rtl="0">
              <a:spcBef>
                <a:spcPts val="0"/>
              </a:spcBef>
              <a:buNone/>
            </a:pPr>
            <a:r>
              <a:rPr lang="en" sz="4800">
                <a:latin typeface="Proxima Nova"/>
                <a:ea typeface="Proxima Nova"/>
                <a:cs typeface="Proxima Nova"/>
                <a:sym typeface="Proxima Nova"/>
              </a:rPr>
              <a:t>Method </a:t>
            </a:r>
            <a:r>
              <a:rPr lang="en" sz="1800">
                <a:latin typeface="Proxima Nova"/>
                <a:ea typeface="Proxima Nova"/>
                <a:cs typeface="Proxima Nova"/>
                <a:sym typeface="Proxima Nova"/>
              </a:rPr>
              <a:t>Participants &amp; Locations</a:t>
            </a:r>
            <a:r>
              <a:rPr lang="en" sz="4800">
                <a:latin typeface="Proxima Nova"/>
                <a:ea typeface="Proxima Nova"/>
                <a:cs typeface="Proxima Nova"/>
                <a:sym typeface="Proxima Nova"/>
              </a:rPr>
              <a:t> </a:t>
            </a:r>
          </a:p>
        </p:txBody>
      </p:sp>
      <p:sp>
        <p:nvSpPr>
          <p:cNvPr id="209" name="Shape 209"/>
          <p:cNvSpPr txBox="1"/>
          <p:nvPr>
            <p:ph idx="1" type="body"/>
          </p:nvPr>
        </p:nvSpPr>
        <p:spPr>
          <a:xfrm>
            <a:off x="1338150" y="1638975"/>
            <a:ext cx="2334000" cy="1211400"/>
          </a:xfrm>
          <a:prstGeom prst="rect">
            <a:avLst/>
          </a:prstGeom>
        </p:spPr>
        <p:txBody>
          <a:bodyPr anchorCtr="0" anchor="t" bIns="91425" lIns="91425" rIns="91425" tIns="91425">
            <a:noAutofit/>
          </a:bodyPr>
          <a:lstStyle/>
          <a:p>
            <a:pPr lvl="0" rtl="0">
              <a:spcBef>
                <a:spcPts val="0"/>
              </a:spcBef>
              <a:buNone/>
            </a:pPr>
            <a:r>
              <a:rPr b="1" lang="en" sz="1600">
                <a:highlight>
                  <a:srgbClr val="FFCD00"/>
                </a:highlight>
                <a:latin typeface="Proxima Nova"/>
                <a:ea typeface="Proxima Nova"/>
                <a:cs typeface="Proxima Nova"/>
                <a:sym typeface="Proxima Nova"/>
              </a:rPr>
              <a:t>Participant 1</a:t>
            </a:r>
          </a:p>
          <a:p>
            <a:pPr lvl="0">
              <a:spcBef>
                <a:spcPts val="0"/>
              </a:spcBef>
              <a:buNone/>
            </a:pPr>
            <a:r>
              <a:rPr lang="en" sz="1200"/>
              <a:t>Male</a:t>
            </a:r>
          </a:p>
          <a:p>
            <a:pPr lvl="0">
              <a:spcBef>
                <a:spcPts val="0"/>
              </a:spcBef>
              <a:buNone/>
            </a:pPr>
            <a:r>
              <a:rPr lang="en" sz="1200"/>
              <a:t>50 years Old</a:t>
            </a:r>
          </a:p>
          <a:p>
            <a:pPr lvl="0" rtl="0">
              <a:spcBef>
                <a:spcPts val="0"/>
              </a:spcBef>
              <a:buNone/>
            </a:pPr>
            <a:r>
              <a:rPr lang="en" sz="1200"/>
              <a:t>Chef </a:t>
            </a:r>
          </a:p>
        </p:txBody>
      </p:sp>
      <p:sp>
        <p:nvSpPr>
          <p:cNvPr id="210" name="Shape 210"/>
          <p:cNvSpPr/>
          <p:nvPr/>
        </p:nvSpPr>
        <p:spPr>
          <a:xfrm>
            <a:off x="891300" y="1024024"/>
            <a:ext cx="268933" cy="242488"/>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11" name="Shape 211"/>
          <p:cNvCxnSpPr/>
          <p:nvPr/>
        </p:nvCxnSpPr>
        <p:spPr>
          <a:xfrm>
            <a:off x="1957825" y="2957175"/>
            <a:ext cx="0" cy="305100"/>
          </a:xfrm>
          <a:prstGeom prst="straightConnector1">
            <a:avLst/>
          </a:prstGeom>
          <a:noFill/>
          <a:ln cap="flat" cmpd="sng" w="19050">
            <a:solidFill>
              <a:srgbClr val="000000"/>
            </a:solidFill>
            <a:prstDash val="solid"/>
            <a:round/>
            <a:headEnd len="lg" w="lg" type="none"/>
            <a:tailEnd len="lg" w="lg" type="oval"/>
          </a:ln>
        </p:spPr>
      </p:cxnSp>
      <p:sp>
        <p:nvSpPr>
          <p:cNvPr id="212" name="Shape 212"/>
          <p:cNvSpPr txBox="1"/>
          <p:nvPr/>
        </p:nvSpPr>
        <p:spPr>
          <a:xfrm>
            <a:off x="1362475" y="3214250"/>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b="1" lang="en" sz="1200">
                <a:solidFill>
                  <a:schemeClr val="dk1"/>
                </a:solidFill>
                <a:latin typeface="Quattrocento Sans"/>
                <a:ea typeface="Quattrocento Sans"/>
                <a:cs typeface="Quattrocento Sans"/>
                <a:sym typeface="Quattrocento Sans"/>
              </a:rPr>
              <a:t>Experienced Voter </a:t>
            </a:r>
          </a:p>
        </p:txBody>
      </p:sp>
      <p:sp>
        <p:nvSpPr>
          <p:cNvPr id="213" name="Shape 213"/>
          <p:cNvSpPr txBox="1"/>
          <p:nvPr/>
        </p:nvSpPr>
        <p:spPr>
          <a:xfrm>
            <a:off x="1430950" y="4000550"/>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lang="en" sz="1200">
                <a:solidFill>
                  <a:schemeClr val="dk1"/>
                </a:solidFill>
                <a:latin typeface="Quattrocento Sans"/>
                <a:ea typeface="Quattrocento Sans"/>
                <a:cs typeface="Quattrocento Sans"/>
                <a:sym typeface="Quattrocento Sans"/>
              </a:rPr>
              <a:t> House where he cooks </a:t>
            </a:r>
          </a:p>
        </p:txBody>
      </p:sp>
      <p:cxnSp>
        <p:nvCxnSpPr>
          <p:cNvPr id="214" name="Shape 214"/>
          <p:cNvCxnSpPr/>
          <p:nvPr/>
        </p:nvCxnSpPr>
        <p:spPr>
          <a:xfrm>
            <a:off x="1991675" y="3875750"/>
            <a:ext cx="0" cy="305100"/>
          </a:xfrm>
          <a:prstGeom prst="straightConnector1">
            <a:avLst/>
          </a:prstGeom>
          <a:noFill/>
          <a:ln cap="flat" cmpd="sng" w="19050">
            <a:solidFill>
              <a:srgbClr val="000000"/>
            </a:solidFill>
            <a:prstDash val="solid"/>
            <a:round/>
            <a:headEnd len="lg" w="lg" type="none"/>
            <a:tailEnd len="lg" w="lg" type="oval"/>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1381250" y="1075075"/>
            <a:ext cx="5095500" cy="435600"/>
          </a:xfrm>
          <a:prstGeom prst="rect">
            <a:avLst/>
          </a:prstGeom>
        </p:spPr>
        <p:txBody>
          <a:bodyPr anchorCtr="0" anchor="ctr" bIns="91425" lIns="91425" rIns="91425" tIns="91425">
            <a:noAutofit/>
          </a:bodyPr>
          <a:lstStyle/>
          <a:p>
            <a:pPr lvl="0">
              <a:spcBef>
                <a:spcPts val="0"/>
              </a:spcBef>
              <a:buNone/>
            </a:pPr>
            <a:r>
              <a:rPr lang="en" sz="4800">
                <a:latin typeface="Proxima Nova"/>
                <a:ea typeface="Proxima Nova"/>
                <a:cs typeface="Proxima Nova"/>
                <a:sym typeface="Proxima Nova"/>
              </a:rPr>
              <a:t>Method </a:t>
            </a:r>
            <a:r>
              <a:rPr lang="en" sz="1800">
                <a:solidFill>
                  <a:schemeClr val="dk1"/>
                </a:solidFill>
                <a:latin typeface="Proxima Nova"/>
                <a:ea typeface="Proxima Nova"/>
                <a:cs typeface="Proxima Nova"/>
                <a:sym typeface="Proxima Nova"/>
              </a:rPr>
              <a:t>Participants &amp; Locations</a:t>
            </a:r>
            <a:r>
              <a:rPr lang="en" sz="4800">
                <a:solidFill>
                  <a:schemeClr val="dk1"/>
                </a:solidFill>
                <a:latin typeface="Proxima Nova"/>
                <a:ea typeface="Proxima Nova"/>
                <a:cs typeface="Proxima Nova"/>
                <a:sym typeface="Proxima Nova"/>
              </a:rPr>
              <a:t> </a:t>
            </a:r>
          </a:p>
          <a:p>
            <a:pPr lvl="0" rtl="0">
              <a:spcBef>
                <a:spcPts val="0"/>
              </a:spcBef>
              <a:buNone/>
            </a:pPr>
            <a:r>
              <a:t/>
            </a:r>
            <a:endParaRPr sz="1800">
              <a:solidFill>
                <a:schemeClr val="dk1"/>
              </a:solidFill>
              <a:latin typeface="Proxima Nova"/>
              <a:ea typeface="Proxima Nova"/>
              <a:cs typeface="Proxima Nova"/>
              <a:sym typeface="Proxima Nova"/>
            </a:endParaRPr>
          </a:p>
        </p:txBody>
      </p:sp>
      <p:sp>
        <p:nvSpPr>
          <p:cNvPr id="220" name="Shape 220"/>
          <p:cNvSpPr txBox="1"/>
          <p:nvPr>
            <p:ph idx="1" type="body"/>
          </p:nvPr>
        </p:nvSpPr>
        <p:spPr>
          <a:xfrm>
            <a:off x="1338150" y="1638975"/>
            <a:ext cx="2334000" cy="1211400"/>
          </a:xfrm>
          <a:prstGeom prst="rect">
            <a:avLst/>
          </a:prstGeom>
        </p:spPr>
        <p:txBody>
          <a:bodyPr anchorCtr="0" anchor="t" bIns="91425" lIns="91425" rIns="91425" tIns="91425">
            <a:noAutofit/>
          </a:bodyPr>
          <a:lstStyle/>
          <a:p>
            <a:pPr lvl="0" rtl="0">
              <a:spcBef>
                <a:spcPts val="0"/>
              </a:spcBef>
              <a:buNone/>
            </a:pPr>
            <a:r>
              <a:rPr b="1" lang="en" sz="1600">
                <a:highlight>
                  <a:srgbClr val="FFCD00"/>
                </a:highlight>
                <a:latin typeface="Proxima Nova"/>
                <a:ea typeface="Proxima Nova"/>
                <a:cs typeface="Proxima Nova"/>
                <a:sym typeface="Proxima Nova"/>
              </a:rPr>
              <a:t>Participant 1</a:t>
            </a:r>
          </a:p>
          <a:p>
            <a:pPr lvl="0" rtl="0">
              <a:spcBef>
                <a:spcPts val="0"/>
              </a:spcBef>
              <a:buNone/>
            </a:pPr>
            <a:r>
              <a:rPr lang="en" sz="1200"/>
              <a:t>Male</a:t>
            </a:r>
          </a:p>
          <a:p>
            <a:pPr lvl="0" rtl="0">
              <a:spcBef>
                <a:spcPts val="0"/>
              </a:spcBef>
              <a:buNone/>
            </a:pPr>
            <a:r>
              <a:rPr lang="en" sz="1200"/>
              <a:t>50 years Old</a:t>
            </a:r>
          </a:p>
          <a:p>
            <a:pPr lvl="0" rtl="0">
              <a:spcBef>
                <a:spcPts val="0"/>
              </a:spcBef>
              <a:buNone/>
            </a:pPr>
            <a:r>
              <a:rPr lang="en" sz="1200"/>
              <a:t>Chef </a:t>
            </a:r>
          </a:p>
        </p:txBody>
      </p:sp>
      <p:sp>
        <p:nvSpPr>
          <p:cNvPr id="221" name="Shape 221"/>
          <p:cNvSpPr txBox="1"/>
          <p:nvPr>
            <p:ph idx="2" type="body"/>
          </p:nvPr>
        </p:nvSpPr>
        <p:spPr>
          <a:xfrm>
            <a:off x="3791814" y="1638975"/>
            <a:ext cx="2334000" cy="1211400"/>
          </a:xfrm>
          <a:prstGeom prst="rect">
            <a:avLst/>
          </a:prstGeom>
        </p:spPr>
        <p:txBody>
          <a:bodyPr anchorCtr="0" anchor="t" bIns="91425" lIns="91425" rIns="91425" tIns="91425">
            <a:noAutofit/>
          </a:bodyPr>
          <a:lstStyle/>
          <a:p>
            <a:pPr lvl="0" rtl="0">
              <a:spcBef>
                <a:spcPts val="0"/>
              </a:spcBef>
              <a:buNone/>
            </a:pPr>
            <a:r>
              <a:rPr b="1" lang="en" sz="1600">
                <a:highlight>
                  <a:srgbClr val="FFCD00"/>
                </a:highlight>
              </a:rPr>
              <a:t>Participant 2 </a:t>
            </a:r>
          </a:p>
          <a:p>
            <a:pPr lvl="0" rtl="0">
              <a:spcBef>
                <a:spcPts val="0"/>
              </a:spcBef>
              <a:buNone/>
            </a:pPr>
            <a:r>
              <a:rPr lang="en" sz="1200"/>
              <a:t>Female </a:t>
            </a:r>
          </a:p>
          <a:p>
            <a:pPr lvl="0" rtl="0">
              <a:spcBef>
                <a:spcPts val="0"/>
              </a:spcBef>
              <a:buNone/>
            </a:pPr>
            <a:r>
              <a:rPr lang="en" sz="1200"/>
              <a:t>20 Years old </a:t>
            </a:r>
          </a:p>
          <a:p>
            <a:pPr lvl="0" rtl="0">
              <a:spcBef>
                <a:spcPts val="0"/>
              </a:spcBef>
              <a:buNone/>
            </a:pPr>
            <a:r>
              <a:rPr lang="en" sz="1200"/>
              <a:t>Student Menlo College </a:t>
            </a:r>
          </a:p>
        </p:txBody>
      </p:sp>
      <p:sp>
        <p:nvSpPr>
          <p:cNvPr id="222" name="Shape 222"/>
          <p:cNvSpPr/>
          <p:nvPr/>
        </p:nvSpPr>
        <p:spPr>
          <a:xfrm>
            <a:off x="891300" y="1024024"/>
            <a:ext cx="268933" cy="242488"/>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23" name="Shape 223"/>
          <p:cNvCxnSpPr/>
          <p:nvPr/>
        </p:nvCxnSpPr>
        <p:spPr>
          <a:xfrm>
            <a:off x="1957825" y="2957175"/>
            <a:ext cx="0" cy="305100"/>
          </a:xfrm>
          <a:prstGeom prst="straightConnector1">
            <a:avLst/>
          </a:prstGeom>
          <a:noFill/>
          <a:ln cap="flat" cmpd="sng" w="19050">
            <a:solidFill>
              <a:srgbClr val="000000"/>
            </a:solidFill>
            <a:prstDash val="solid"/>
            <a:round/>
            <a:headEnd len="lg" w="lg" type="none"/>
            <a:tailEnd len="lg" w="lg" type="oval"/>
          </a:ln>
        </p:spPr>
      </p:cxnSp>
      <p:sp>
        <p:nvSpPr>
          <p:cNvPr id="224" name="Shape 224"/>
          <p:cNvSpPr txBox="1"/>
          <p:nvPr/>
        </p:nvSpPr>
        <p:spPr>
          <a:xfrm>
            <a:off x="1362475" y="3214250"/>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b="1" lang="en" sz="1200">
                <a:solidFill>
                  <a:schemeClr val="dk1"/>
                </a:solidFill>
                <a:latin typeface="Quattrocento Sans"/>
                <a:ea typeface="Quattrocento Sans"/>
                <a:cs typeface="Quattrocento Sans"/>
                <a:sym typeface="Quattrocento Sans"/>
              </a:rPr>
              <a:t>Experienced Voter </a:t>
            </a:r>
          </a:p>
        </p:txBody>
      </p:sp>
      <p:sp>
        <p:nvSpPr>
          <p:cNvPr id="225" name="Shape 225"/>
          <p:cNvSpPr txBox="1"/>
          <p:nvPr/>
        </p:nvSpPr>
        <p:spPr>
          <a:xfrm>
            <a:off x="4065487" y="3262275"/>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b="1" lang="en" sz="1200">
                <a:solidFill>
                  <a:schemeClr val="dk1"/>
                </a:solidFill>
                <a:latin typeface="Quattrocento Sans"/>
                <a:ea typeface="Quattrocento Sans"/>
                <a:cs typeface="Quattrocento Sans"/>
                <a:sym typeface="Quattrocento Sans"/>
              </a:rPr>
              <a:t>New</a:t>
            </a:r>
          </a:p>
          <a:p>
            <a:pPr lvl="0" rtl="0" algn="ctr">
              <a:spcBef>
                <a:spcPts val="600"/>
              </a:spcBef>
              <a:buNone/>
            </a:pPr>
            <a:r>
              <a:rPr b="1" lang="en" sz="1200">
                <a:solidFill>
                  <a:schemeClr val="dk1"/>
                </a:solidFill>
                <a:latin typeface="Quattrocento Sans"/>
                <a:ea typeface="Quattrocento Sans"/>
                <a:cs typeface="Quattrocento Sans"/>
                <a:sym typeface="Quattrocento Sans"/>
              </a:rPr>
              <a:t>Voter </a:t>
            </a:r>
          </a:p>
        </p:txBody>
      </p:sp>
      <p:cxnSp>
        <p:nvCxnSpPr>
          <p:cNvPr id="226" name="Shape 226"/>
          <p:cNvCxnSpPr/>
          <p:nvPr/>
        </p:nvCxnSpPr>
        <p:spPr>
          <a:xfrm>
            <a:off x="4659200" y="2979625"/>
            <a:ext cx="3300" cy="437400"/>
          </a:xfrm>
          <a:prstGeom prst="straightConnector1">
            <a:avLst/>
          </a:prstGeom>
          <a:noFill/>
          <a:ln cap="flat" cmpd="sng" w="19050">
            <a:solidFill>
              <a:srgbClr val="000000"/>
            </a:solidFill>
            <a:prstDash val="solid"/>
            <a:round/>
            <a:headEnd len="lg" w="lg" type="none"/>
            <a:tailEnd len="lg" w="lg" type="oval"/>
          </a:ln>
        </p:spPr>
      </p:cxnSp>
      <p:sp>
        <p:nvSpPr>
          <p:cNvPr id="227" name="Shape 227"/>
          <p:cNvSpPr txBox="1"/>
          <p:nvPr/>
        </p:nvSpPr>
        <p:spPr>
          <a:xfrm>
            <a:off x="1430950" y="4000550"/>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lang="en" sz="1200">
                <a:solidFill>
                  <a:schemeClr val="dk1"/>
                </a:solidFill>
                <a:latin typeface="Quattrocento Sans"/>
                <a:ea typeface="Quattrocento Sans"/>
                <a:cs typeface="Quattrocento Sans"/>
                <a:sym typeface="Quattrocento Sans"/>
              </a:rPr>
              <a:t> House where he cooks </a:t>
            </a:r>
          </a:p>
        </p:txBody>
      </p:sp>
      <p:cxnSp>
        <p:nvCxnSpPr>
          <p:cNvPr id="228" name="Shape 228"/>
          <p:cNvCxnSpPr/>
          <p:nvPr/>
        </p:nvCxnSpPr>
        <p:spPr>
          <a:xfrm>
            <a:off x="1991675" y="3875750"/>
            <a:ext cx="0" cy="305100"/>
          </a:xfrm>
          <a:prstGeom prst="straightConnector1">
            <a:avLst/>
          </a:prstGeom>
          <a:noFill/>
          <a:ln cap="flat" cmpd="sng" w="19050">
            <a:solidFill>
              <a:srgbClr val="000000"/>
            </a:solidFill>
            <a:prstDash val="solid"/>
            <a:round/>
            <a:headEnd len="lg" w="lg" type="none"/>
            <a:tailEnd len="lg" w="lg" type="oval"/>
          </a:ln>
        </p:spPr>
      </p:cxnSp>
      <p:cxnSp>
        <p:nvCxnSpPr>
          <p:cNvPr id="229" name="Shape 229"/>
          <p:cNvCxnSpPr/>
          <p:nvPr/>
        </p:nvCxnSpPr>
        <p:spPr>
          <a:xfrm>
            <a:off x="4660850" y="3923775"/>
            <a:ext cx="0" cy="305100"/>
          </a:xfrm>
          <a:prstGeom prst="straightConnector1">
            <a:avLst/>
          </a:prstGeom>
          <a:noFill/>
          <a:ln cap="flat" cmpd="sng" w="19050">
            <a:solidFill>
              <a:srgbClr val="000000"/>
            </a:solidFill>
            <a:prstDash val="solid"/>
            <a:round/>
            <a:headEnd len="lg" w="lg" type="none"/>
            <a:tailEnd len="lg" w="lg" type="oval"/>
          </a:ln>
        </p:spPr>
      </p:cxnSp>
      <p:sp>
        <p:nvSpPr>
          <p:cNvPr id="230" name="Shape 230"/>
          <p:cNvSpPr txBox="1"/>
          <p:nvPr/>
        </p:nvSpPr>
        <p:spPr>
          <a:xfrm>
            <a:off x="4110200" y="4029250"/>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lang="en" sz="1200">
                <a:solidFill>
                  <a:schemeClr val="dk1"/>
                </a:solidFill>
                <a:latin typeface="Quattrocento Sans"/>
                <a:ea typeface="Quattrocento Sans"/>
                <a:cs typeface="Quattrocento Sans"/>
                <a:sym typeface="Quattrocento Sans"/>
              </a:rPr>
              <a:t>College Dorm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1381250" y="922675"/>
            <a:ext cx="5002500" cy="435600"/>
          </a:xfrm>
          <a:prstGeom prst="rect">
            <a:avLst/>
          </a:prstGeom>
        </p:spPr>
        <p:txBody>
          <a:bodyPr anchorCtr="0" anchor="ctr" bIns="91425" lIns="91425" rIns="91425" tIns="91425">
            <a:noAutofit/>
          </a:bodyPr>
          <a:lstStyle/>
          <a:p>
            <a:pPr lvl="0" rtl="0">
              <a:spcBef>
                <a:spcPts val="0"/>
              </a:spcBef>
              <a:buNone/>
            </a:pPr>
            <a:r>
              <a:rPr lang="en" sz="4800">
                <a:latin typeface="Proxima Nova"/>
                <a:ea typeface="Proxima Nova"/>
                <a:cs typeface="Proxima Nova"/>
                <a:sym typeface="Proxima Nova"/>
              </a:rPr>
              <a:t>Method </a:t>
            </a:r>
            <a:r>
              <a:rPr lang="en" sz="1800">
                <a:solidFill>
                  <a:schemeClr val="dk1"/>
                </a:solidFill>
                <a:latin typeface="Proxima Nova"/>
                <a:ea typeface="Proxima Nova"/>
                <a:cs typeface="Proxima Nova"/>
                <a:sym typeface="Proxima Nova"/>
              </a:rPr>
              <a:t>Participants &amp; Locations</a:t>
            </a:r>
          </a:p>
        </p:txBody>
      </p:sp>
      <p:sp>
        <p:nvSpPr>
          <p:cNvPr id="236" name="Shape 236"/>
          <p:cNvSpPr txBox="1"/>
          <p:nvPr>
            <p:ph idx="1" type="body"/>
          </p:nvPr>
        </p:nvSpPr>
        <p:spPr>
          <a:xfrm>
            <a:off x="1338150" y="1638975"/>
            <a:ext cx="2334000" cy="1211400"/>
          </a:xfrm>
          <a:prstGeom prst="rect">
            <a:avLst/>
          </a:prstGeom>
        </p:spPr>
        <p:txBody>
          <a:bodyPr anchorCtr="0" anchor="t" bIns="91425" lIns="91425" rIns="91425" tIns="91425">
            <a:noAutofit/>
          </a:bodyPr>
          <a:lstStyle/>
          <a:p>
            <a:pPr lvl="0" rtl="0">
              <a:spcBef>
                <a:spcPts val="0"/>
              </a:spcBef>
              <a:buNone/>
            </a:pPr>
            <a:r>
              <a:rPr b="1" lang="en" sz="1600">
                <a:highlight>
                  <a:srgbClr val="FFCD00"/>
                </a:highlight>
                <a:latin typeface="Proxima Nova"/>
                <a:ea typeface="Proxima Nova"/>
                <a:cs typeface="Proxima Nova"/>
                <a:sym typeface="Proxima Nova"/>
              </a:rPr>
              <a:t>Participant 1</a:t>
            </a:r>
          </a:p>
          <a:p>
            <a:pPr lvl="0" rtl="0">
              <a:spcBef>
                <a:spcPts val="0"/>
              </a:spcBef>
              <a:buNone/>
            </a:pPr>
            <a:r>
              <a:rPr lang="en" sz="1200"/>
              <a:t>Male</a:t>
            </a:r>
          </a:p>
          <a:p>
            <a:pPr lvl="0" rtl="0">
              <a:spcBef>
                <a:spcPts val="0"/>
              </a:spcBef>
              <a:buNone/>
            </a:pPr>
            <a:r>
              <a:rPr lang="en" sz="1200"/>
              <a:t>50 years Old</a:t>
            </a:r>
          </a:p>
          <a:p>
            <a:pPr lvl="0" rtl="0">
              <a:spcBef>
                <a:spcPts val="0"/>
              </a:spcBef>
              <a:buNone/>
            </a:pPr>
            <a:r>
              <a:rPr lang="en" sz="1200"/>
              <a:t>Chef </a:t>
            </a:r>
          </a:p>
        </p:txBody>
      </p:sp>
      <p:sp>
        <p:nvSpPr>
          <p:cNvPr id="237" name="Shape 237"/>
          <p:cNvSpPr txBox="1"/>
          <p:nvPr>
            <p:ph idx="2" type="body"/>
          </p:nvPr>
        </p:nvSpPr>
        <p:spPr>
          <a:xfrm>
            <a:off x="3791814" y="1638975"/>
            <a:ext cx="2334000" cy="1211400"/>
          </a:xfrm>
          <a:prstGeom prst="rect">
            <a:avLst/>
          </a:prstGeom>
        </p:spPr>
        <p:txBody>
          <a:bodyPr anchorCtr="0" anchor="t" bIns="91425" lIns="91425" rIns="91425" tIns="91425">
            <a:noAutofit/>
          </a:bodyPr>
          <a:lstStyle/>
          <a:p>
            <a:pPr lvl="0" rtl="0">
              <a:spcBef>
                <a:spcPts val="0"/>
              </a:spcBef>
              <a:buNone/>
            </a:pPr>
            <a:r>
              <a:rPr b="1" lang="en" sz="1600">
                <a:highlight>
                  <a:srgbClr val="FFCD00"/>
                </a:highlight>
              </a:rPr>
              <a:t>Participant 2 </a:t>
            </a:r>
          </a:p>
          <a:p>
            <a:pPr lvl="0" rtl="0">
              <a:spcBef>
                <a:spcPts val="0"/>
              </a:spcBef>
              <a:buNone/>
            </a:pPr>
            <a:r>
              <a:rPr lang="en" sz="1200"/>
              <a:t>Female </a:t>
            </a:r>
          </a:p>
          <a:p>
            <a:pPr lvl="0" rtl="0">
              <a:spcBef>
                <a:spcPts val="0"/>
              </a:spcBef>
              <a:buNone/>
            </a:pPr>
            <a:r>
              <a:rPr lang="en" sz="1200"/>
              <a:t>20 Years old </a:t>
            </a:r>
          </a:p>
          <a:p>
            <a:pPr lvl="0" rtl="0">
              <a:spcBef>
                <a:spcPts val="0"/>
              </a:spcBef>
              <a:buNone/>
            </a:pPr>
            <a:r>
              <a:rPr lang="en" sz="1200"/>
              <a:t>Student Menlo College </a:t>
            </a:r>
          </a:p>
        </p:txBody>
      </p:sp>
      <p:sp>
        <p:nvSpPr>
          <p:cNvPr id="238" name="Shape 238"/>
          <p:cNvSpPr txBox="1"/>
          <p:nvPr>
            <p:ph idx="3" type="body"/>
          </p:nvPr>
        </p:nvSpPr>
        <p:spPr>
          <a:xfrm>
            <a:off x="6245478" y="1638975"/>
            <a:ext cx="2334000" cy="1211400"/>
          </a:xfrm>
          <a:prstGeom prst="rect">
            <a:avLst/>
          </a:prstGeom>
        </p:spPr>
        <p:txBody>
          <a:bodyPr anchorCtr="0" anchor="t" bIns="91425" lIns="91425" rIns="91425" tIns="91425">
            <a:noAutofit/>
          </a:bodyPr>
          <a:lstStyle/>
          <a:p>
            <a:pPr lvl="0" rtl="0">
              <a:spcBef>
                <a:spcPts val="0"/>
              </a:spcBef>
              <a:buNone/>
            </a:pPr>
            <a:r>
              <a:rPr b="1" lang="en" sz="1600">
                <a:highlight>
                  <a:srgbClr val="FFCD00"/>
                </a:highlight>
              </a:rPr>
              <a:t>Participant 3 </a:t>
            </a:r>
          </a:p>
          <a:p>
            <a:pPr lvl="0" rtl="0">
              <a:spcBef>
                <a:spcPts val="0"/>
              </a:spcBef>
              <a:buNone/>
            </a:pPr>
            <a:r>
              <a:rPr lang="en" sz="1200"/>
              <a:t>Male </a:t>
            </a:r>
          </a:p>
          <a:p>
            <a:pPr lvl="0" rtl="0">
              <a:spcBef>
                <a:spcPts val="0"/>
              </a:spcBef>
              <a:buNone/>
            </a:pPr>
            <a:r>
              <a:rPr lang="en" sz="1200"/>
              <a:t>21 Year old </a:t>
            </a:r>
          </a:p>
          <a:p>
            <a:pPr lvl="0" rtl="0">
              <a:spcBef>
                <a:spcPts val="0"/>
              </a:spcBef>
              <a:buNone/>
            </a:pPr>
            <a:r>
              <a:rPr lang="en" sz="1200"/>
              <a:t>Student Stanford University </a:t>
            </a:r>
          </a:p>
        </p:txBody>
      </p:sp>
      <p:sp>
        <p:nvSpPr>
          <p:cNvPr id="239" name="Shape 239"/>
          <p:cNvSpPr/>
          <p:nvPr/>
        </p:nvSpPr>
        <p:spPr>
          <a:xfrm>
            <a:off x="891300" y="1024024"/>
            <a:ext cx="268933" cy="242488"/>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40" name="Shape 240"/>
          <p:cNvCxnSpPr/>
          <p:nvPr/>
        </p:nvCxnSpPr>
        <p:spPr>
          <a:xfrm>
            <a:off x="1957825" y="2957175"/>
            <a:ext cx="0" cy="305100"/>
          </a:xfrm>
          <a:prstGeom prst="straightConnector1">
            <a:avLst/>
          </a:prstGeom>
          <a:noFill/>
          <a:ln cap="flat" cmpd="sng" w="19050">
            <a:solidFill>
              <a:srgbClr val="000000"/>
            </a:solidFill>
            <a:prstDash val="solid"/>
            <a:round/>
            <a:headEnd len="lg" w="lg" type="none"/>
            <a:tailEnd len="lg" w="lg" type="oval"/>
          </a:ln>
        </p:spPr>
      </p:cxnSp>
      <p:sp>
        <p:nvSpPr>
          <p:cNvPr id="241" name="Shape 241"/>
          <p:cNvSpPr txBox="1"/>
          <p:nvPr/>
        </p:nvSpPr>
        <p:spPr>
          <a:xfrm>
            <a:off x="1362475" y="3214250"/>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b="1" lang="en" sz="1200">
                <a:solidFill>
                  <a:schemeClr val="dk1"/>
                </a:solidFill>
                <a:latin typeface="Quattrocento Sans"/>
                <a:ea typeface="Quattrocento Sans"/>
                <a:cs typeface="Quattrocento Sans"/>
                <a:sym typeface="Quattrocento Sans"/>
              </a:rPr>
              <a:t>Experienced Voter </a:t>
            </a:r>
          </a:p>
        </p:txBody>
      </p:sp>
      <p:sp>
        <p:nvSpPr>
          <p:cNvPr id="242" name="Shape 242"/>
          <p:cNvSpPr txBox="1"/>
          <p:nvPr/>
        </p:nvSpPr>
        <p:spPr>
          <a:xfrm>
            <a:off x="4065487" y="3262275"/>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b="1" lang="en" sz="1200">
                <a:solidFill>
                  <a:schemeClr val="dk1"/>
                </a:solidFill>
                <a:latin typeface="Quattrocento Sans"/>
                <a:ea typeface="Quattrocento Sans"/>
                <a:cs typeface="Quattrocento Sans"/>
                <a:sym typeface="Quattrocento Sans"/>
              </a:rPr>
              <a:t>New</a:t>
            </a:r>
          </a:p>
          <a:p>
            <a:pPr lvl="0" rtl="0" algn="ctr">
              <a:spcBef>
                <a:spcPts val="600"/>
              </a:spcBef>
              <a:buNone/>
            </a:pPr>
            <a:r>
              <a:rPr b="1" lang="en" sz="1200">
                <a:solidFill>
                  <a:schemeClr val="dk1"/>
                </a:solidFill>
                <a:latin typeface="Quattrocento Sans"/>
                <a:ea typeface="Quattrocento Sans"/>
                <a:cs typeface="Quattrocento Sans"/>
                <a:sym typeface="Quattrocento Sans"/>
              </a:rPr>
              <a:t>Voter </a:t>
            </a:r>
          </a:p>
        </p:txBody>
      </p:sp>
      <p:cxnSp>
        <p:nvCxnSpPr>
          <p:cNvPr id="243" name="Shape 243"/>
          <p:cNvCxnSpPr/>
          <p:nvPr/>
        </p:nvCxnSpPr>
        <p:spPr>
          <a:xfrm>
            <a:off x="4659200" y="2979625"/>
            <a:ext cx="3300" cy="437400"/>
          </a:xfrm>
          <a:prstGeom prst="straightConnector1">
            <a:avLst/>
          </a:prstGeom>
          <a:noFill/>
          <a:ln cap="flat" cmpd="sng" w="19050">
            <a:solidFill>
              <a:srgbClr val="000000"/>
            </a:solidFill>
            <a:prstDash val="solid"/>
            <a:round/>
            <a:headEnd len="lg" w="lg" type="none"/>
            <a:tailEnd len="lg" w="lg" type="oval"/>
          </a:ln>
        </p:spPr>
      </p:cxnSp>
      <p:sp>
        <p:nvSpPr>
          <p:cNvPr id="244" name="Shape 244"/>
          <p:cNvSpPr txBox="1"/>
          <p:nvPr/>
        </p:nvSpPr>
        <p:spPr>
          <a:xfrm>
            <a:off x="6665750" y="3264625"/>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b="1" lang="en" sz="1200">
                <a:solidFill>
                  <a:schemeClr val="dk1"/>
                </a:solidFill>
                <a:latin typeface="Quattrocento Sans"/>
                <a:ea typeface="Quattrocento Sans"/>
                <a:cs typeface="Quattrocento Sans"/>
                <a:sym typeface="Quattrocento Sans"/>
              </a:rPr>
              <a:t>New</a:t>
            </a:r>
          </a:p>
          <a:p>
            <a:pPr lvl="0" rtl="0" algn="ctr">
              <a:spcBef>
                <a:spcPts val="600"/>
              </a:spcBef>
              <a:buNone/>
            </a:pPr>
            <a:r>
              <a:rPr b="1" lang="en" sz="1200">
                <a:solidFill>
                  <a:schemeClr val="dk1"/>
                </a:solidFill>
                <a:latin typeface="Quattrocento Sans"/>
                <a:ea typeface="Quattrocento Sans"/>
                <a:cs typeface="Quattrocento Sans"/>
                <a:sym typeface="Quattrocento Sans"/>
              </a:rPr>
              <a:t>Voter </a:t>
            </a:r>
          </a:p>
        </p:txBody>
      </p:sp>
      <p:cxnSp>
        <p:nvCxnSpPr>
          <p:cNvPr id="245" name="Shape 245"/>
          <p:cNvCxnSpPr/>
          <p:nvPr/>
        </p:nvCxnSpPr>
        <p:spPr>
          <a:xfrm flipH="1">
            <a:off x="7254800" y="3049550"/>
            <a:ext cx="1200" cy="326100"/>
          </a:xfrm>
          <a:prstGeom prst="straightConnector1">
            <a:avLst/>
          </a:prstGeom>
          <a:noFill/>
          <a:ln cap="flat" cmpd="sng" w="19050">
            <a:solidFill>
              <a:srgbClr val="000000"/>
            </a:solidFill>
            <a:prstDash val="solid"/>
            <a:round/>
            <a:headEnd len="lg" w="lg" type="none"/>
            <a:tailEnd len="lg" w="lg" type="oval"/>
          </a:ln>
        </p:spPr>
      </p:cxnSp>
      <p:sp>
        <p:nvSpPr>
          <p:cNvPr id="246" name="Shape 246"/>
          <p:cNvSpPr txBox="1"/>
          <p:nvPr/>
        </p:nvSpPr>
        <p:spPr>
          <a:xfrm>
            <a:off x="1430950" y="4000550"/>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lang="en" sz="1200">
                <a:solidFill>
                  <a:schemeClr val="dk1"/>
                </a:solidFill>
                <a:latin typeface="Quattrocento Sans"/>
                <a:ea typeface="Quattrocento Sans"/>
                <a:cs typeface="Quattrocento Sans"/>
                <a:sym typeface="Quattrocento Sans"/>
              </a:rPr>
              <a:t> House where he cooks </a:t>
            </a:r>
          </a:p>
        </p:txBody>
      </p:sp>
      <p:cxnSp>
        <p:nvCxnSpPr>
          <p:cNvPr id="247" name="Shape 247"/>
          <p:cNvCxnSpPr/>
          <p:nvPr/>
        </p:nvCxnSpPr>
        <p:spPr>
          <a:xfrm>
            <a:off x="1991675" y="3875750"/>
            <a:ext cx="0" cy="305100"/>
          </a:xfrm>
          <a:prstGeom prst="straightConnector1">
            <a:avLst/>
          </a:prstGeom>
          <a:noFill/>
          <a:ln cap="flat" cmpd="sng" w="19050">
            <a:solidFill>
              <a:srgbClr val="000000"/>
            </a:solidFill>
            <a:prstDash val="solid"/>
            <a:round/>
            <a:headEnd len="lg" w="lg" type="none"/>
            <a:tailEnd len="lg" w="lg" type="oval"/>
          </a:ln>
        </p:spPr>
      </p:cxnSp>
      <p:cxnSp>
        <p:nvCxnSpPr>
          <p:cNvPr id="248" name="Shape 248"/>
          <p:cNvCxnSpPr/>
          <p:nvPr/>
        </p:nvCxnSpPr>
        <p:spPr>
          <a:xfrm>
            <a:off x="4660850" y="3923775"/>
            <a:ext cx="0" cy="305100"/>
          </a:xfrm>
          <a:prstGeom prst="straightConnector1">
            <a:avLst/>
          </a:prstGeom>
          <a:noFill/>
          <a:ln cap="flat" cmpd="sng" w="19050">
            <a:solidFill>
              <a:srgbClr val="000000"/>
            </a:solidFill>
            <a:prstDash val="solid"/>
            <a:round/>
            <a:headEnd len="lg" w="lg" type="none"/>
            <a:tailEnd len="lg" w="lg" type="oval"/>
          </a:ln>
        </p:spPr>
      </p:cxnSp>
      <p:sp>
        <p:nvSpPr>
          <p:cNvPr id="249" name="Shape 249"/>
          <p:cNvSpPr txBox="1"/>
          <p:nvPr/>
        </p:nvSpPr>
        <p:spPr>
          <a:xfrm>
            <a:off x="4110200" y="4029250"/>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lang="en" sz="1200">
                <a:solidFill>
                  <a:schemeClr val="dk1"/>
                </a:solidFill>
                <a:latin typeface="Quattrocento Sans"/>
                <a:ea typeface="Quattrocento Sans"/>
                <a:cs typeface="Quattrocento Sans"/>
                <a:sym typeface="Quattrocento Sans"/>
              </a:rPr>
              <a:t>College Dorm </a:t>
            </a:r>
          </a:p>
        </p:txBody>
      </p:sp>
      <p:sp>
        <p:nvSpPr>
          <p:cNvPr id="250" name="Shape 250"/>
          <p:cNvSpPr txBox="1"/>
          <p:nvPr/>
        </p:nvSpPr>
        <p:spPr>
          <a:xfrm>
            <a:off x="6700050" y="4000550"/>
            <a:ext cx="1190700" cy="661500"/>
          </a:xfrm>
          <a:prstGeom prst="rect">
            <a:avLst/>
          </a:prstGeom>
          <a:noFill/>
          <a:ln>
            <a:noFill/>
          </a:ln>
        </p:spPr>
        <p:txBody>
          <a:bodyPr anchorCtr="0" anchor="ctr" bIns="91425" lIns="91425" rIns="91425" tIns="91425">
            <a:noAutofit/>
          </a:bodyPr>
          <a:lstStyle/>
          <a:p>
            <a:pPr lvl="0" rtl="0" algn="ctr">
              <a:spcBef>
                <a:spcPts val="600"/>
              </a:spcBef>
              <a:buNone/>
            </a:pPr>
            <a:r>
              <a:rPr lang="en" sz="1200">
                <a:solidFill>
                  <a:schemeClr val="dk1"/>
                </a:solidFill>
                <a:latin typeface="Quattrocento Sans"/>
                <a:ea typeface="Quattrocento Sans"/>
                <a:cs typeface="Quattrocento Sans"/>
                <a:sym typeface="Quattrocento Sans"/>
              </a:rPr>
              <a:t>College Dorm </a:t>
            </a:r>
          </a:p>
        </p:txBody>
      </p:sp>
      <p:cxnSp>
        <p:nvCxnSpPr>
          <p:cNvPr id="251" name="Shape 251"/>
          <p:cNvCxnSpPr/>
          <p:nvPr/>
        </p:nvCxnSpPr>
        <p:spPr>
          <a:xfrm>
            <a:off x="7295400" y="3875750"/>
            <a:ext cx="0" cy="305100"/>
          </a:xfrm>
          <a:prstGeom prst="straightConnector1">
            <a:avLst/>
          </a:prstGeom>
          <a:noFill/>
          <a:ln cap="flat" cmpd="sng" w="19050">
            <a:solidFill>
              <a:srgbClr val="000000"/>
            </a:solidFill>
            <a:prstDash val="solid"/>
            <a:round/>
            <a:headEnd len="lg" w="lg" type="none"/>
            <a:tailEnd len="lg" w="lg" type="oval"/>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1533650" y="922675"/>
            <a:ext cx="2196000" cy="435600"/>
          </a:xfrm>
          <a:prstGeom prst="rect">
            <a:avLst/>
          </a:prstGeom>
        </p:spPr>
        <p:txBody>
          <a:bodyPr anchorCtr="0" anchor="ctr" bIns="91425" lIns="91425" rIns="91425" tIns="91425">
            <a:noAutofit/>
          </a:bodyPr>
          <a:lstStyle/>
          <a:p>
            <a:pPr lvl="0" rtl="0">
              <a:spcBef>
                <a:spcPts val="0"/>
              </a:spcBef>
              <a:buNone/>
            </a:pPr>
            <a:r>
              <a:rPr lang="en" sz="3600">
                <a:latin typeface="Proxima Nova"/>
                <a:ea typeface="Proxima Nova"/>
                <a:cs typeface="Proxima Nova"/>
                <a:sym typeface="Proxima Nova"/>
              </a:rPr>
              <a:t>Overview </a:t>
            </a:r>
          </a:p>
        </p:txBody>
      </p:sp>
      <p:sp>
        <p:nvSpPr>
          <p:cNvPr id="77" name="Shape 77"/>
          <p:cNvSpPr txBox="1"/>
          <p:nvPr>
            <p:ph idx="1" type="body"/>
          </p:nvPr>
        </p:nvSpPr>
        <p:spPr>
          <a:xfrm>
            <a:off x="1228850" y="1542500"/>
            <a:ext cx="6684300" cy="3231000"/>
          </a:xfrm>
          <a:prstGeom prst="rect">
            <a:avLst/>
          </a:prstGeom>
        </p:spPr>
        <p:txBody>
          <a:bodyPr anchorCtr="0" anchor="t" bIns="91425" lIns="91425" rIns="91425" tIns="91425">
            <a:noAutofit/>
          </a:bodyPr>
          <a:lstStyle/>
          <a:p>
            <a:pPr indent="-381000" lvl="0" marL="457200" rtl="0">
              <a:spcBef>
                <a:spcPts val="0"/>
              </a:spcBef>
              <a:buSzPct val="100000"/>
              <a:buFont typeface="Proxima Nova"/>
              <a:buAutoNum type="arabicPeriod"/>
            </a:pPr>
            <a:r>
              <a:rPr lang="en" sz="2400">
                <a:solidFill>
                  <a:schemeClr val="dk1"/>
                </a:solidFill>
                <a:latin typeface="Proxima Nova"/>
                <a:ea typeface="Proxima Nova"/>
                <a:cs typeface="Proxima Nova"/>
                <a:sym typeface="Proxima Nova"/>
              </a:rPr>
              <a:t>Mission Statement </a:t>
            </a:r>
          </a:p>
          <a:p>
            <a:pPr indent="-381000" lvl="0" marL="457200" rtl="0">
              <a:spcBef>
                <a:spcPts val="0"/>
              </a:spcBef>
              <a:buSzPct val="100000"/>
              <a:buFont typeface="Proxima Nova"/>
              <a:buAutoNum type="arabicPeriod"/>
            </a:pPr>
            <a:r>
              <a:rPr lang="en" sz="2400">
                <a:solidFill>
                  <a:schemeClr val="dk1"/>
                </a:solidFill>
                <a:latin typeface="Proxima Nova"/>
                <a:ea typeface="Proxima Nova"/>
                <a:cs typeface="Proxima Nova"/>
                <a:sym typeface="Proxima Nova"/>
              </a:rPr>
              <a:t>Sketch Prototype</a:t>
            </a:r>
          </a:p>
          <a:p>
            <a:pPr indent="-381000" lvl="0" marL="457200" rtl="0">
              <a:spcBef>
                <a:spcPts val="0"/>
              </a:spcBef>
              <a:buSzPct val="100000"/>
              <a:buFont typeface="Proxima Nova"/>
              <a:buAutoNum type="arabicPeriod"/>
            </a:pPr>
            <a:r>
              <a:rPr lang="en" sz="2400">
                <a:solidFill>
                  <a:schemeClr val="dk1"/>
                </a:solidFill>
                <a:latin typeface="Proxima Nova"/>
                <a:ea typeface="Proxima Nova"/>
                <a:cs typeface="Proxima Nova"/>
                <a:sym typeface="Proxima Nova"/>
              </a:rPr>
              <a:t>Selected interface</a:t>
            </a:r>
          </a:p>
          <a:p>
            <a:pPr indent="-381000" lvl="0" marL="457200" rtl="0">
              <a:spcBef>
                <a:spcPts val="0"/>
              </a:spcBef>
              <a:buSzPct val="100000"/>
              <a:buFont typeface="Proxima Nova"/>
              <a:buAutoNum type="arabicPeriod"/>
            </a:pPr>
            <a:r>
              <a:rPr lang="en" sz="2400">
                <a:solidFill>
                  <a:schemeClr val="dk1"/>
                </a:solidFill>
                <a:latin typeface="Proxima Nova"/>
                <a:ea typeface="Proxima Nova"/>
                <a:cs typeface="Proxima Nova"/>
                <a:sym typeface="Proxima Nova"/>
              </a:rPr>
              <a:t>Low-fi prototype </a:t>
            </a:r>
          </a:p>
          <a:p>
            <a:pPr indent="-381000" lvl="0" marL="457200" rtl="0">
              <a:spcBef>
                <a:spcPts val="0"/>
              </a:spcBef>
              <a:buSzPct val="100000"/>
              <a:buFont typeface="Proxima Nova"/>
              <a:buAutoNum type="arabicPeriod"/>
            </a:pPr>
            <a:r>
              <a:rPr lang="en" sz="2400">
                <a:solidFill>
                  <a:schemeClr val="dk1"/>
                </a:solidFill>
                <a:latin typeface="Proxima Nova"/>
                <a:ea typeface="Proxima Nova"/>
                <a:cs typeface="Proxima Nova"/>
                <a:sym typeface="Proxima Nova"/>
              </a:rPr>
              <a:t>Task Flows</a:t>
            </a:r>
          </a:p>
          <a:p>
            <a:pPr indent="-381000" lvl="0" marL="457200" rtl="0">
              <a:spcBef>
                <a:spcPts val="0"/>
              </a:spcBef>
              <a:buSzPct val="100000"/>
              <a:buFont typeface="Proxima Nova"/>
              <a:buAutoNum type="arabicPeriod"/>
            </a:pPr>
            <a:r>
              <a:rPr lang="en" sz="2400">
                <a:solidFill>
                  <a:schemeClr val="dk1"/>
                </a:solidFill>
                <a:latin typeface="Proxima Nova"/>
                <a:ea typeface="Proxima Nova"/>
                <a:cs typeface="Proxima Nova"/>
                <a:sym typeface="Proxima Nova"/>
              </a:rPr>
              <a:t>Method </a:t>
            </a:r>
          </a:p>
          <a:p>
            <a:pPr indent="-381000" lvl="0" marL="457200" rtl="0">
              <a:spcBef>
                <a:spcPts val="0"/>
              </a:spcBef>
              <a:buSzPct val="100000"/>
              <a:buFont typeface="Proxima Nova"/>
              <a:buAutoNum type="arabicPeriod"/>
            </a:pPr>
            <a:r>
              <a:rPr lang="en" sz="2400">
                <a:solidFill>
                  <a:schemeClr val="dk1"/>
                </a:solidFill>
                <a:latin typeface="Proxima Nova"/>
                <a:ea typeface="Proxima Nova"/>
                <a:cs typeface="Proxima Nova"/>
                <a:sym typeface="Proxima Nova"/>
              </a:rPr>
              <a:t>Results </a:t>
            </a:r>
          </a:p>
          <a:p>
            <a:pPr indent="-381000" lvl="0" marL="457200" rtl="0">
              <a:spcBef>
                <a:spcPts val="0"/>
              </a:spcBef>
              <a:buSzPct val="100000"/>
              <a:buFont typeface="Proxima Nova"/>
              <a:buAutoNum type="arabicPeriod"/>
            </a:pPr>
            <a:r>
              <a:rPr lang="en" sz="2400">
                <a:solidFill>
                  <a:schemeClr val="dk1"/>
                </a:solidFill>
                <a:latin typeface="Proxima Nova"/>
                <a:ea typeface="Proxima Nova"/>
                <a:cs typeface="Proxima Nova"/>
                <a:sym typeface="Proxima Nova"/>
              </a:rPr>
              <a:t>UI Changes</a:t>
            </a:r>
          </a:p>
          <a:p>
            <a:pPr lvl="0" rt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1381250" y="922668"/>
            <a:ext cx="3878400" cy="435600"/>
          </a:xfrm>
          <a:prstGeom prst="rect">
            <a:avLst/>
          </a:prstGeom>
        </p:spPr>
        <p:txBody>
          <a:bodyPr anchorCtr="0" anchor="ctr" bIns="91425" lIns="91425" rIns="91425" tIns="91425">
            <a:noAutofit/>
          </a:bodyPr>
          <a:lstStyle/>
          <a:p>
            <a:pPr lvl="0" rtl="0">
              <a:spcBef>
                <a:spcPts val="0"/>
              </a:spcBef>
              <a:buNone/>
            </a:pPr>
            <a:r>
              <a:rPr lang="en" sz="4800">
                <a:latin typeface="Proxima Nova"/>
                <a:ea typeface="Proxima Nova"/>
                <a:cs typeface="Proxima Nova"/>
                <a:sym typeface="Proxima Nova"/>
              </a:rPr>
              <a:t>Method </a:t>
            </a:r>
            <a:r>
              <a:rPr lang="en" sz="1800">
                <a:solidFill>
                  <a:schemeClr val="dk1"/>
                </a:solidFill>
                <a:latin typeface="Proxima Nova"/>
                <a:ea typeface="Proxima Nova"/>
                <a:cs typeface="Proxima Nova"/>
                <a:sym typeface="Proxima Nova"/>
              </a:rPr>
              <a:t>Details </a:t>
            </a:r>
          </a:p>
        </p:txBody>
      </p:sp>
      <p:sp>
        <p:nvSpPr>
          <p:cNvPr id="257" name="Shape 257"/>
          <p:cNvSpPr/>
          <p:nvPr/>
        </p:nvSpPr>
        <p:spPr>
          <a:xfrm>
            <a:off x="891300" y="1024024"/>
            <a:ext cx="268933" cy="242488"/>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8" name="Shape 258"/>
          <p:cNvSpPr txBox="1"/>
          <p:nvPr/>
        </p:nvSpPr>
        <p:spPr>
          <a:xfrm>
            <a:off x="280150" y="599750"/>
            <a:ext cx="8868000" cy="3525300"/>
          </a:xfrm>
          <a:prstGeom prst="rect">
            <a:avLst/>
          </a:prstGeom>
          <a:noFill/>
          <a:ln>
            <a:noFill/>
          </a:ln>
        </p:spPr>
        <p:txBody>
          <a:bodyPr anchorCtr="0" anchor="ctr" bIns="91425" lIns="91425" rIns="91425" tIns="91425">
            <a:noAutofit/>
          </a:bodyPr>
          <a:lstStyle/>
          <a:p>
            <a:pPr lvl="0" rtl="0">
              <a:spcBef>
                <a:spcPts val="600"/>
              </a:spcBef>
              <a:buNone/>
            </a:pPr>
            <a:r>
              <a:rPr b="1" lang="en" sz="1600">
                <a:solidFill>
                  <a:schemeClr val="dk1"/>
                </a:solidFill>
                <a:highlight>
                  <a:srgbClr val="FFCD00"/>
                </a:highlight>
                <a:latin typeface="Proxima Nova"/>
                <a:ea typeface="Proxima Nova"/>
                <a:cs typeface="Proxima Nova"/>
                <a:sym typeface="Proxima Nova"/>
              </a:rPr>
              <a:t>Environment → </a:t>
            </a:r>
            <a:r>
              <a:rPr b="1" lang="en" sz="1600">
                <a:solidFill>
                  <a:schemeClr val="dk1"/>
                </a:solidFill>
                <a:latin typeface="Proxima Nova"/>
                <a:ea typeface="Proxima Nova"/>
                <a:cs typeface="Proxima Nova"/>
                <a:sym typeface="Proxima Nova"/>
              </a:rPr>
              <a:t> </a:t>
            </a:r>
            <a:r>
              <a:rPr lang="en" sz="1600">
                <a:solidFill>
                  <a:schemeClr val="dk1"/>
                </a:solidFill>
                <a:latin typeface="Proxima Nova"/>
                <a:ea typeface="Proxima Nova"/>
                <a:cs typeface="Proxima Nova"/>
                <a:sym typeface="Proxima Nova"/>
              </a:rPr>
              <a:t>We interviewed people in an environment they felt comfortable in to make it seem as natural as possible.</a:t>
            </a:r>
          </a:p>
          <a:p>
            <a:pPr lvl="0" rtl="0">
              <a:spcBef>
                <a:spcPts val="600"/>
              </a:spcBef>
              <a:buNone/>
            </a:pPr>
            <a:r>
              <a:t/>
            </a:r>
            <a:endParaRPr>
              <a:solidFill>
                <a:schemeClr val="dk1"/>
              </a:solidFill>
              <a:latin typeface="PT Sans Narrow"/>
              <a:ea typeface="PT Sans Narrow"/>
              <a:cs typeface="PT Sans Narrow"/>
              <a:sym typeface="PT Sans Narrow"/>
            </a:endParaRPr>
          </a:p>
          <a:p>
            <a:pPr lvl="0" rtl="0">
              <a:spcBef>
                <a:spcPts val="600"/>
              </a:spcBef>
              <a:buNone/>
            </a:pPr>
            <a:r>
              <a:t/>
            </a:r>
            <a:endParaRPr sz="1600">
              <a:solidFill>
                <a:schemeClr val="dk1"/>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1381250" y="922668"/>
            <a:ext cx="3878400" cy="435600"/>
          </a:xfrm>
          <a:prstGeom prst="rect">
            <a:avLst/>
          </a:prstGeom>
        </p:spPr>
        <p:txBody>
          <a:bodyPr anchorCtr="0" anchor="ctr" bIns="91425" lIns="91425" rIns="91425" tIns="91425">
            <a:noAutofit/>
          </a:bodyPr>
          <a:lstStyle/>
          <a:p>
            <a:pPr lvl="0" rtl="0">
              <a:spcBef>
                <a:spcPts val="0"/>
              </a:spcBef>
              <a:buNone/>
            </a:pPr>
            <a:r>
              <a:rPr lang="en" sz="4800">
                <a:latin typeface="Proxima Nova"/>
                <a:ea typeface="Proxima Nova"/>
                <a:cs typeface="Proxima Nova"/>
                <a:sym typeface="Proxima Nova"/>
              </a:rPr>
              <a:t>Method </a:t>
            </a:r>
            <a:r>
              <a:rPr lang="en" sz="1800">
                <a:solidFill>
                  <a:schemeClr val="dk1"/>
                </a:solidFill>
                <a:latin typeface="Proxima Nova"/>
                <a:ea typeface="Proxima Nova"/>
                <a:cs typeface="Proxima Nova"/>
                <a:sym typeface="Proxima Nova"/>
              </a:rPr>
              <a:t>Details </a:t>
            </a:r>
          </a:p>
        </p:txBody>
      </p:sp>
      <p:sp>
        <p:nvSpPr>
          <p:cNvPr id="264" name="Shape 264"/>
          <p:cNvSpPr/>
          <p:nvPr/>
        </p:nvSpPr>
        <p:spPr>
          <a:xfrm>
            <a:off x="891300" y="1024024"/>
            <a:ext cx="268933" cy="242488"/>
          </a:xfrm>
          <a:custGeom>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65" name="Shape 265"/>
          <p:cNvSpPr txBox="1"/>
          <p:nvPr/>
        </p:nvSpPr>
        <p:spPr>
          <a:xfrm>
            <a:off x="325425" y="1412175"/>
            <a:ext cx="8868000" cy="3525300"/>
          </a:xfrm>
          <a:prstGeom prst="rect">
            <a:avLst/>
          </a:prstGeom>
          <a:noFill/>
          <a:ln>
            <a:noFill/>
          </a:ln>
        </p:spPr>
        <p:txBody>
          <a:bodyPr anchorCtr="0" anchor="ctr" bIns="91425" lIns="91425" rIns="91425" tIns="91425">
            <a:noAutofit/>
          </a:bodyPr>
          <a:lstStyle/>
          <a:p>
            <a:pPr lvl="0" rtl="0">
              <a:spcBef>
                <a:spcPts val="600"/>
              </a:spcBef>
              <a:buNone/>
            </a:pPr>
            <a:r>
              <a:rPr b="1" lang="en" sz="1600">
                <a:solidFill>
                  <a:schemeClr val="dk1"/>
                </a:solidFill>
                <a:highlight>
                  <a:srgbClr val="FFCD00"/>
                </a:highlight>
                <a:latin typeface="Proxima Nova"/>
                <a:ea typeface="Proxima Nova"/>
                <a:cs typeface="Proxima Nova"/>
                <a:sym typeface="Proxima Nova"/>
              </a:rPr>
              <a:t>Environment → </a:t>
            </a:r>
            <a:r>
              <a:rPr b="1" lang="en" sz="1600">
                <a:solidFill>
                  <a:schemeClr val="dk1"/>
                </a:solidFill>
                <a:latin typeface="Proxima Nova"/>
                <a:ea typeface="Proxima Nova"/>
                <a:cs typeface="Proxima Nova"/>
                <a:sym typeface="Proxima Nova"/>
              </a:rPr>
              <a:t> </a:t>
            </a:r>
            <a:r>
              <a:rPr lang="en" sz="1600">
                <a:solidFill>
                  <a:schemeClr val="dk1"/>
                </a:solidFill>
                <a:latin typeface="Proxima Nova"/>
                <a:ea typeface="Proxima Nova"/>
                <a:cs typeface="Proxima Nova"/>
                <a:sym typeface="Proxima Nova"/>
              </a:rPr>
              <a:t>We interviewed people in an environment they felt comfortable in to make it seem as natural as possible.</a:t>
            </a:r>
          </a:p>
          <a:p>
            <a:pPr lvl="0" rtl="0">
              <a:spcBef>
                <a:spcPts val="600"/>
              </a:spcBef>
              <a:buNone/>
            </a:pPr>
            <a:r>
              <a:t/>
            </a:r>
            <a:endParaRPr sz="1600">
              <a:solidFill>
                <a:schemeClr val="dk1"/>
              </a:solidFill>
              <a:latin typeface="Proxima Nova"/>
              <a:ea typeface="Proxima Nova"/>
              <a:cs typeface="Proxima Nova"/>
              <a:sym typeface="Proxima Nova"/>
            </a:endParaRPr>
          </a:p>
          <a:p>
            <a:pPr lvl="0" rtl="0">
              <a:spcBef>
                <a:spcPts val="600"/>
              </a:spcBef>
              <a:buNone/>
            </a:pPr>
            <a:r>
              <a:rPr b="1" lang="en" sz="1600">
                <a:solidFill>
                  <a:schemeClr val="dk1"/>
                </a:solidFill>
                <a:highlight>
                  <a:srgbClr val="FFCD00"/>
                </a:highlight>
                <a:latin typeface="Proxima Nova"/>
                <a:ea typeface="Proxima Nova"/>
                <a:cs typeface="Proxima Nova"/>
                <a:sym typeface="Proxima Nova"/>
              </a:rPr>
              <a:t>Procedure→ </a:t>
            </a:r>
          </a:p>
          <a:p>
            <a:pPr lvl="0" rtl="0">
              <a:spcBef>
                <a:spcPts val="600"/>
              </a:spcBef>
              <a:buNone/>
            </a:pPr>
            <a:r>
              <a:rPr lang="en" sz="1600">
                <a:solidFill>
                  <a:schemeClr val="dk1"/>
                </a:solidFill>
                <a:latin typeface="Proxima Nova"/>
                <a:ea typeface="Proxima Nova"/>
                <a:cs typeface="Proxima Nova"/>
                <a:sym typeface="Proxima Nova"/>
              </a:rPr>
              <a:t>Alex @ Beggining: Explained app to users using script</a:t>
            </a:r>
          </a:p>
          <a:p>
            <a:pPr lvl="0" rtl="0">
              <a:spcBef>
                <a:spcPts val="600"/>
              </a:spcBef>
              <a:buNone/>
            </a:pPr>
            <a:r>
              <a:rPr lang="en" sz="1600">
                <a:solidFill>
                  <a:schemeClr val="dk1"/>
                </a:solidFill>
                <a:latin typeface="Proxima Nova"/>
                <a:ea typeface="Proxima Nova"/>
                <a:cs typeface="Proxima Nova"/>
                <a:sym typeface="Proxima Nova"/>
              </a:rPr>
              <a:t>Katy:  Handed corresponding screen when they clicked </a:t>
            </a:r>
          </a:p>
          <a:p>
            <a:pPr lvl="0" rtl="0">
              <a:spcBef>
                <a:spcPts val="600"/>
              </a:spcBef>
              <a:buNone/>
            </a:pPr>
            <a:r>
              <a:rPr lang="en" sz="1600">
                <a:solidFill>
                  <a:schemeClr val="dk1"/>
                </a:solidFill>
                <a:latin typeface="Proxima Nova"/>
                <a:ea typeface="Proxima Nova"/>
                <a:cs typeface="Proxima Nova"/>
                <a:sym typeface="Proxima Nova"/>
              </a:rPr>
              <a:t>Trina: Observed and noted how users behaved </a:t>
            </a:r>
          </a:p>
          <a:p>
            <a:pPr lvl="0" rtl="0">
              <a:spcBef>
                <a:spcPts val="600"/>
              </a:spcBef>
              <a:buNone/>
            </a:pPr>
            <a:r>
              <a:rPr lang="en" sz="1600">
                <a:solidFill>
                  <a:schemeClr val="dk1"/>
                </a:solidFill>
                <a:latin typeface="Proxima Nova"/>
                <a:ea typeface="Proxima Nova"/>
                <a:cs typeface="Proxima Nova"/>
                <a:sym typeface="Proxima Nova"/>
              </a:rPr>
              <a:t>Caro: Noted relevant things users said</a:t>
            </a:r>
          </a:p>
          <a:p>
            <a:pPr lvl="0" rtl="0">
              <a:spcBef>
                <a:spcPts val="600"/>
              </a:spcBef>
              <a:buNone/>
            </a:pPr>
            <a:r>
              <a:rPr lang="en" sz="1600">
                <a:solidFill>
                  <a:schemeClr val="dk1"/>
                </a:solidFill>
                <a:latin typeface="Proxima Nova"/>
                <a:ea typeface="Proxima Nova"/>
                <a:cs typeface="Proxima Nova"/>
                <a:sym typeface="Proxima Nova"/>
              </a:rPr>
              <a:t>Alex @End: Asked for general feedback/ feelings </a:t>
            </a:r>
          </a:p>
          <a:p>
            <a:pPr lvl="0" rtl="0">
              <a:spcBef>
                <a:spcPts val="600"/>
              </a:spcBef>
              <a:buNone/>
            </a:pPr>
            <a:r>
              <a:t/>
            </a:r>
            <a:endParaRPr sz="1600">
              <a:solidFill>
                <a:schemeClr val="dk1"/>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pic>
        <p:nvPicPr>
          <p:cNvPr id="270" name="Shape 270"/>
          <p:cNvPicPr preferRelativeResize="0"/>
          <p:nvPr/>
        </p:nvPicPr>
        <p:blipFill>
          <a:blip r:embed="rId3">
            <a:alphaModFix/>
          </a:blip>
          <a:stretch>
            <a:fillRect/>
          </a:stretch>
        </p:blipFill>
        <p:spPr>
          <a:xfrm>
            <a:off x="735274" y="871211"/>
            <a:ext cx="2335323" cy="3115324"/>
          </a:xfrm>
          <a:prstGeom prst="rect">
            <a:avLst/>
          </a:prstGeom>
          <a:noFill/>
          <a:ln>
            <a:noFill/>
          </a:ln>
        </p:spPr>
      </p:pic>
      <p:pic>
        <p:nvPicPr>
          <p:cNvPr id="271" name="Shape 271"/>
          <p:cNvPicPr preferRelativeResize="0"/>
          <p:nvPr/>
        </p:nvPicPr>
        <p:blipFill>
          <a:blip r:embed="rId4">
            <a:alphaModFix/>
          </a:blip>
          <a:stretch>
            <a:fillRect/>
          </a:stretch>
        </p:blipFill>
        <p:spPr>
          <a:xfrm>
            <a:off x="2888325" y="837024"/>
            <a:ext cx="2335324" cy="3113772"/>
          </a:xfrm>
          <a:prstGeom prst="rect">
            <a:avLst/>
          </a:prstGeom>
          <a:noFill/>
          <a:ln>
            <a:noFill/>
          </a:ln>
        </p:spPr>
      </p:pic>
      <p:cxnSp>
        <p:nvCxnSpPr>
          <p:cNvPr id="272" name="Shape 272"/>
          <p:cNvCxnSpPr/>
          <p:nvPr/>
        </p:nvCxnSpPr>
        <p:spPr>
          <a:xfrm>
            <a:off x="735275" y="1623450"/>
            <a:ext cx="628800" cy="314400"/>
          </a:xfrm>
          <a:prstGeom prst="straightConnector1">
            <a:avLst/>
          </a:prstGeom>
          <a:noFill/>
          <a:ln cap="flat" cmpd="sng" w="9525">
            <a:solidFill>
              <a:schemeClr val="dk2"/>
            </a:solidFill>
            <a:prstDash val="solid"/>
            <a:round/>
            <a:headEnd len="lg" w="lg" type="none"/>
            <a:tailEnd len="lg" w="lg" type="triangle"/>
          </a:ln>
        </p:spPr>
      </p:cxnSp>
      <p:sp>
        <p:nvSpPr>
          <p:cNvPr id="273" name="Shape 273"/>
          <p:cNvSpPr txBox="1"/>
          <p:nvPr>
            <p:ph idx="4294967295" type="body"/>
          </p:nvPr>
        </p:nvSpPr>
        <p:spPr>
          <a:xfrm>
            <a:off x="5058750" y="1646600"/>
            <a:ext cx="4210800" cy="536400"/>
          </a:xfrm>
          <a:prstGeom prst="rect">
            <a:avLst/>
          </a:prstGeom>
        </p:spPr>
        <p:txBody>
          <a:bodyPr anchorCtr="0" anchor="t" bIns="91425" lIns="91425" rIns="91425" tIns="91425">
            <a:noAutofit/>
          </a:bodyPr>
          <a:lstStyle/>
          <a:p>
            <a:pPr lvl="0" rtl="0" algn="ctr">
              <a:spcBef>
                <a:spcPts val="0"/>
              </a:spcBef>
              <a:buNone/>
            </a:pPr>
            <a:r>
              <a:rPr i="1" lang="en">
                <a:latin typeface="Proxima Nova"/>
                <a:ea typeface="Proxima Nova"/>
                <a:cs typeface="Proxima Nova"/>
                <a:sym typeface="Proxima Nova"/>
              </a:rPr>
              <a:t>“I liked how intuitive </a:t>
            </a:r>
          </a:p>
          <a:p>
            <a:pPr lvl="0" rtl="0" algn="ctr">
              <a:spcBef>
                <a:spcPts val="0"/>
              </a:spcBef>
              <a:buNone/>
            </a:pPr>
            <a:r>
              <a:rPr i="1" lang="en">
                <a:latin typeface="Proxima Nova"/>
                <a:ea typeface="Proxima Nova"/>
                <a:cs typeface="Proxima Nova"/>
                <a:sym typeface="Proxima Nova"/>
              </a:rPr>
              <a:t>the categories are to click”</a:t>
            </a:r>
          </a:p>
          <a:p>
            <a:pPr lvl="0" rtl="0" algn="ctr">
              <a:spcBef>
                <a:spcPts val="0"/>
              </a:spcBef>
              <a:buNone/>
            </a:pPr>
            <a:r>
              <a:rPr lang="en">
                <a:latin typeface="Proxima Nova"/>
                <a:ea typeface="Proxima Nova"/>
                <a:cs typeface="Proxima Nova"/>
                <a:sym typeface="Proxima Nova"/>
              </a:rPr>
              <a:t>-participant 2</a:t>
            </a:r>
          </a:p>
        </p:txBody>
      </p:sp>
      <p:sp>
        <p:nvSpPr>
          <p:cNvPr id="274" name="Shape 274"/>
          <p:cNvSpPr txBox="1"/>
          <p:nvPr/>
        </p:nvSpPr>
        <p:spPr>
          <a:xfrm>
            <a:off x="195825" y="1329700"/>
            <a:ext cx="778200" cy="257700"/>
          </a:xfrm>
          <a:prstGeom prst="rect">
            <a:avLst/>
          </a:prstGeom>
          <a:noFill/>
          <a:ln>
            <a:noFill/>
          </a:ln>
        </p:spPr>
        <p:txBody>
          <a:bodyPr anchorCtr="0" anchor="t" bIns="91425" lIns="91425" rIns="91425" tIns="91425">
            <a:noAutofit/>
          </a:bodyPr>
          <a:lstStyle/>
          <a:p>
            <a:pPr lvl="0">
              <a:spcBef>
                <a:spcPts val="0"/>
              </a:spcBef>
              <a:buNone/>
            </a:pPr>
            <a:r>
              <a:rPr lang="en">
                <a:highlight>
                  <a:srgbClr val="FFCD00"/>
                </a:highlight>
              </a:rPr>
              <a:t>CLICK</a:t>
            </a:r>
          </a:p>
        </p:txBody>
      </p:sp>
      <p:sp>
        <p:nvSpPr>
          <p:cNvPr id="275" name="Shape 275"/>
          <p:cNvSpPr txBox="1"/>
          <p:nvPr/>
        </p:nvSpPr>
        <p:spPr>
          <a:xfrm>
            <a:off x="248475" y="51525"/>
            <a:ext cx="1827900" cy="933000"/>
          </a:xfrm>
          <a:prstGeom prst="rect">
            <a:avLst/>
          </a:prstGeom>
          <a:noFill/>
          <a:ln>
            <a:noFill/>
          </a:ln>
        </p:spPr>
        <p:txBody>
          <a:bodyPr anchorCtr="0" anchor="ctr" bIns="91425" lIns="91425" rIns="91425" tIns="91425">
            <a:noAutofit/>
          </a:bodyPr>
          <a:lstStyle/>
          <a:p>
            <a:pPr lvl="0" rtl="0">
              <a:spcBef>
                <a:spcPts val="0"/>
              </a:spcBef>
              <a:buNone/>
            </a:pPr>
            <a:r>
              <a:rPr b="1" lang="en" sz="3600">
                <a:solidFill>
                  <a:schemeClr val="dk1"/>
                </a:solidFill>
                <a:latin typeface="Proxima Nova"/>
                <a:ea typeface="Proxima Nova"/>
                <a:cs typeface="Proxima Nova"/>
                <a:sym typeface="Proxima Nova"/>
              </a:rPr>
              <a:t>Results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nvSpPr>
        <p:spPr>
          <a:xfrm>
            <a:off x="195825" y="1329700"/>
            <a:ext cx="778200" cy="257700"/>
          </a:xfrm>
          <a:prstGeom prst="rect">
            <a:avLst/>
          </a:prstGeom>
          <a:noFill/>
          <a:ln>
            <a:noFill/>
          </a:ln>
        </p:spPr>
        <p:txBody>
          <a:bodyPr anchorCtr="0" anchor="t" bIns="91425" lIns="91425" rIns="91425" tIns="91425">
            <a:noAutofit/>
          </a:bodyPr>
          <a:lstStyle/>
          <a:p>
            <a:pPr lvl="0" rtl="0">
              <a:spcBef>
                <a:spcPts val="0"/>
              </a:spcBef>
              <a:buNone/>
            </a:pPr>
            <a:r>
              <a:t/>
            </a:r>
            <a:endParaRPr>
              <a:highlight>
                <a:srgbClr val="FFCD00"/>
              </a:highlight>
            </a:endParaRPr>
          </a:p>
        </p:txBody>
      </p:sp>
      <p:sp>
        <p:nvSpPr>
          <p:cNvPr id="281" name="Shape 281"/>
          <p:cNvSpPr txBox="1"/>
          <p:nvPr/>
        </p:nvSpPr>
        <p:spPr>
          <a:xfrm>
            <a:off x="248475" y="51525"/>
            <a:ext cx="1827900" cy="933000"/>
          </a:xfrm>
          <a:prstGeom prst="rect">
            <a:avLst/>
          </a:prstGeom>
          <a:noFill/>
          <a:ln>
            <a:noFill/>
          </a:ln>
        </p:spPr>
        <p:txBody>
          <a:bodyPr anchorCtr="0" anchor="ctr" bIns="91425" lIns="91425" rIns="91425" tIns="91425">
            <a:noAutofit/>
          </a:bodyPr>
          <a:lstStyle/>
          <a:p>
            <a:pPr lvl="0" rtl="0">
              <a:spcBef>
                <a:spcPts val="0"/>
              </a:spcBef>
              <a:buNone/>
            </a:pPr>
            <a:r>
              <a:rPr b="1" lang="en" sz="3600">
                <a:solidFill>
                  <a:schemeClr val="dk1"/>
                </a:solidFill>
                <a:latin typeface="Proxima Nova"/>
                <a:ea typeface="Proxima Nova"/>
                <a:cs typeface="Proxima Nova"/>
                <a:sym typeface="Proxima Nova"/>
              </a:rPr>
              <a:t>Results</a:t>
            </a:r>
          </a:p>
        </p:txBody>
      </p:sp>
      <p:pic>
        <p:nvPicPr>
          <p:cNvPr id="282" name="Shape 282"/>
          <p:cNvPicPr preferRelativeResize="0"/>
          <p:nvPr/>
        </p:nvPicPr>
        <p:blipFill>
          <a:blip r:embed="rId3">
            <a:alphaModFix/>
          </a:blip>
          <a:stretch>
            <a:fillRect/>
          </a:stretch>
        </p:blipFill>
        <p:spPr>
          <a:xfrm>
            <a:off x="324420" y="773399"/>
            <a:ext cx="2456903" cy="3277527"/>
          </a:xfrm>
          <a:prstGeom prst="rect">
            <a:avLst/>
          </a:prstGeom>
          <a:noFill/>
          <a:ln>
            <a:noFill/>
          </a:ln>
        </p:spPr>
      </p:pic>
      <p:sp>
        <p:nvSpPr>
          <p:cNvPr id="283" name="Shape 283"/>
          <p:cNvSpPr txBox="1"/>
          <p:nvPr>
            <p:ph idx="4294967295" type="body"/>
          </p:nvPr>
        </p:nvSpPr>
        <p:spPr>
          <a:xfrm>
            <a:off x="4986600" y="1306450"/>
            <a:ext cx="4210800" cy="536400"/>
          </a:xfrm>
          <a:prstGeom prst="rect">
            <a:avLst/>
          </a:prstGeom>
        </p:spPr>
        <p:txBody>
          <a:bodyPr anchorCtr="0" anchor="t" bIns="91425" lIns="91425" rIns="91425" tIns="91425">
            <a:noAutofit/>
          </a:bodyPr>
          <a:lstStyle/>
          <a:p>
            <a:pPr lvl="0" rtl="0" algn="ctr">
              <a:spcBef>
                <a:spcPts val="0"/>
              </a:spcBef>
              <a:buNone/>
            </a:pPr>
            <a:r>
              <a:rPr i="1" lang="en">
                <a:latin typeface="Proxima Nova"/>
                <a:ea typeface="Proxima Nova"/>
                <a:cs typeface="Proxima Nova"/>
                <a:sym typeface="Proxima Nova"/>
              </a:rPr>
              <a:t>“I wish there was a homepage explaining a little about the app” </a:t>
            </a:r>
          </a:p>
          <a:p>
            <a:pPr lvl="0" rtl="0" algn="ctr">
              <a:spcBef>
                <a:spcPts val="0"/>
              </a:spcBef>
              <a:buNone/>
            </a:pPr>
            <a:r>
              <a:rPr lang="en">
                <a:latin typeface="Proxima Nova"/>
                <a:ea typeface="Proxima Nova"/>
                <a:cs typeface="Proxima Nova"/>
                <a:sym typeface="Proxima Nova"/>
              </a:rPr>
              <a:t>-participant 2</a:t>
            </a:r>
          </a:p>
        </p:txBody>
      </p:sp>
      <p:pic>
        <p:nvPicPr>
          <p:cNvPr id="284" name="Shape 284"/>
          <p:cNvPicPr preferRelativeResize="0"/>
          <p:nvPr/>
        </p:nvPicPr>
        <p:blipFill>
          <a:blip r:embed="rId3">
            <a:alphaModFix/>
          </a:blip>
          <a:stretch>
            <a:fillRect/>
          </a:stretch>
        </p:blipFill>
        <p:spPr>
          <a:xfrm>
            <a:off x="2734195" y="773399"/>
            <a:ext cx="2456903" cy="3277527"/>
          </a:xfrm>
          <a:prstGeom prst="rect">
            <a:avLst/>
          </a:prstGeom>
          <a:noFill/>
          <a:ln>
            <a:noFill/>
          </a:ln>
        </p:spPr>
      </p:pic>
      <p:sp>
        <p:nvSpPr>
          <p:cNvPr id="285" name="Shape 285"/>
          <p:cNvSpPr txBox="1"/>
          <p:nvPr/>
        </p:nvSpPr>
        <p:spPr>
          <a:xfrm>
            <a:off x="3106550" y="773400"/>
            <a:ext cx="1791900" cy="18039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rgbClr val="434343"/>
                </a:solidFill>
                <a:latin typeface="Pacifico"/>
                <a:ea typeface="Pacifico"/>
                <a:cs typeface="Pacifico"/>
                <a:sym typeface="Pacifico"/>
              </a:rPr>
              <a:t>BallotBox</a:t>
            </a:r>
          </a:p>
        </p:txBody>
      </p:sp>
      <p:sp>
        <p:nvSpPr>
          <p:cNvPr id="286" name="Shape 286"/>
          <p:cNvSpPr/>
          <p:nvPr/>
        </p:nvSpPr>
        <p:spPr>
          <a:xfrm>
            <a:off x="3175237" y="1195962"/>
            <a:ext cx="1654500" cy="2432400"/>
          </a:xfrm>
          <a:prstGeom prst="rect">
            <a:avLst/>
          </a:prstGeom>
          <a:solidFill>
            <a:srgbClr val="FFCD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87" name="Shape 287"/>
          <p:cNvSpPr txBox="1"/>
          <p:nvPr/>
        </p:nvSpPr>
        <p:spPr>
          <a:xfrm>
            <a:off x="3106550" y="773400"/>
            <a:ext cx="1791900" cy="18039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rgbClr val="434343"/>
                </a:solidFill>
                <a:latin typeface="Pacifico"/>
                <a:ea typeface="Pacifico"/>
                <a:cs typeface="Pacifico"/>
                <a:sym typeface="Pacifico"/>
              </a:rPr>
              <a:t>BallotBox</a:t>
            </a:r>
          </a:p>
        </p:txBody>
      </p:sp>
      <p:sp>
        <p:nvSpPr>
          <p:cNvPr id="288" name="Shape 288"/>
          <p:cNvSpPr txBox="1"/>
          <p:nvPr/>
        </p:nvSpPr>
        <p:spPr>
          <a:xfrm>
            <a:off x="3341650" y="1942975"/>
            <a:ext cx="1242000" cy="1324500"/>
          </a:xfrm>
          <a:prstGeom prst="rect">
            <a:avLst/>
          </a:prstGeom>
          <a:noFill/>
          <a:ln>
            <a:noFill/>
          </a:ln>
        </p:spPr>
        <p:txBody>
          <a:bodyPr anchorCtr="0" anchor="t" bIns="91425" lIns="91425" rIns="91425" tIns="91425">
            <a:noAutofit/>
          </a:bodyPr>
          <a:lstStyle/>
          <a:p>
            <a:pPr lvl="0" rtl="0" algn="ctr">
              <a:spcBef>
                <a:spcPts val="0"/>
              </a:spcBef>
              <a:buNone/>
            </a:pPr>
            <a:r>
              <a:rPr lang="en">
                <a:latin typeface="Proxima Nova"/>
                <a:ea typeface="Proxima Nova"/>
                <a:cs typeface="Proxima Nova"/>
                <a:sym typeface="Proxima Nova"/>
              </a:rPr>
              <a:t>Explore your ballot and the measures on it.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nvSpPr>
        <p:spPr>
          <a:xfrm>
            <a:off x="195825" y="1329700"/>
            <a:ext cx="778200" cy="257700"/>
          </a:xfrm>
          <a:prstGeom prst="rect">
            <a:avLst/>
          </a:prstGeom>
          <a:noFill/>
          <a:ln>
            <a:noFill/>
          </a:ln>
        </p:spPr>
        <p:txBody>
          <a:bodyPr anchorCtr="0" anchor="t" bIns="91425" lIns="91425" rIns="91425" tIns="91425">
            <a:noAutofit/>
          </a:bodyPr>
          <a:lstStyle/>
          <a:p>
            <a:pPr lvl="0" rtl="0">
              <a:spcBef>
                <a:spcPts val="0"/>
              </a:spcBef>
              <a:buNone/>
            </a:pPr>
            <a:r>
              <a:t/>
            </a:r>
            <a:endParaRPr>
              <a:highlight>
                <a:srgbClr val="FFCD00"/>
              </a:highlight>
            </a:endParaRPr>
          </a:p>
        </p:txBody>
      </p:sp>
      <p:sp>
        <p:nvSpPr>
          <p:cNvPr id="294" name="Shape 294"/>
          <p:cNvSpPr txBox="1"/>
          <p:nvPr/>
        </p:nvSpPr>
        <p:spPr>
          <a:xfrm>
            <a:off x="248475" y="51525"/>
            <a:ext cx="1827900" cy="933000"/>
          </a:xfrm>
          <a:prstGeom prst="rect">
            <a:avLst/>
          </a:prstGeom>
          <a:noFill/>
          <a:ln>
            <a:noFill/>
          </a:ln>
        </p:spPr>
        <p:txBody>
          <a:bodyPr anchorCtr="0" anchor="ctr" bIns="91425" lIns="91425" rIns="91425" tIns="91425">
            <a:noAutofit/>
          </a:bodyPr>
          <a:lstStyle/>
          <a:p>
            <a:pPr lvl="0" rtl="0">
              <a:spcBef>
                <a:spcPts val="0"/>
              </a:spcBef>
              <a:buNone/>
            </a:pPr>
            <a:r>
              <a:rPr b="1" lang="en" sz="3600">
                <a:solidFill>
                  <a:schemeClr val="dk1"/>
                </a:solidFill>
                <a:latin typeface="Proxima Nova"/>
                <a:ea typeface="Proxima Nova"/>
                <a:cs typeface="Proxima Nova"/>
                <a:sym typeface="Proxima Nova"/>
              </a:rPr>
              <a:t>Results</a:t>
            </a:r>
          </a:p>
        </p:txBody>
      </p:sp>
      <p:sp>
        <p:nvSpPr>
          <p:cNvPr id="295" name="Shape 295"/>
          <p:cNvSpPr txBox="1"/>
          <p:nvPr/>
        </p:nvSpPr>
        <p:spPr>
          <a:xfrm>
            <a:off x="3106550" y="773400"/>
            <a:ext cx="1791900" cy="1803900"/>
          </a:xfrm>
          <a:prstGeom prst="rect">
            <a:avLst/>
          </a:prstGeom>
          <a:noFill/>
          <a:ln>
            <a:noFill/>
          </a:ln>
        </p:spPr>
        <p:txBody>
          <a:bodyPr anchorCtr="0" anchor="ctr" bIns="91425" lIns="91425" rIns="91425" tIns="91425">
            <a:noAutofit/>
          </a:bodyPr>
          <a:lstStyle/>
          <a:p>
            <a:pPr lvl="0" rtl="0" algn="ctr">
              <a:spcBef>
                <a:spcPts val="0"/>
              </a:spcBef>
              <a:buNone/>
            </a:pPr>
            <a:r>
              <a:t/>
            </a:r>
            <a:endParaRPr sz="1800"/>
          </a:p>
        </p:txBody>
      </p:sp>
      <p:pic>
        <p:nvPicPr>
          <p:cNvPr id="296" name="Shape 296"/>
          <p:cNvPicPr preferRelativeResize="0"/>
          <p:nvPr/>
        </p:nvPicPr>
        <p:blipFill>
          <a:blip r:embed="rId3">
            <a:alphaModFix/>
          </a:blip>
          <a:stretch>
            <a:fillRect/>
          </a:stretch>
        </p:blipFill>
        <p:spPr>
          <a:xfrm>
            <a:off x="406899" y="763374"/>
            <a:ext cx="2670026" cy="3556352"/>
          </a:xfrm>
          <a:prstGeom prst="rect">
            <a:avLst/>
          </a:prstGeom>
          <a:noFill/>
          <a:ln>
            <a:noFill/>
          </a:ln>
        </p:spPr>
      </p:pic>
      <p:sp>
        <p:nvSpPr>
          <p:cNvPr id="297" name="Shape 297"/>
          <p:cNvSpPr txBox="1"/>
          <p:nvPr/>
        </p:nvSpPr>
        <p:spPr>
          <a:xfrm>
            <a:off x="3370350" y="864700"/>
            <a:ext cx="4994100" cy="3000000"/>
          </a:xfrm>
          <a:prstGeom prst="rect">
            <a:avLst/>
          </a:prstGeom>
          <a:noFill/>
          <a:ln>
            <a:noFill/>
          </a:ln>
        </p:spPr>
        <p:txBody>
          <a:bodyPr anchorCtr="0" anchor="ctr" bIns="91425" lIns="91425" rIns="91425" tIns="91425">
            <a:noAutofit/>
          </a:bodyPr>
          <a:lstStyle/>
          <a:p>
            <a:pPr indent="-228600" lvl="0" marL="457200" rtl="0" algn="l">
              <a:spcBef>
                <a:spcPts val="600"/>
              </a:spcBef>
              <a:buChar char="-"/>
            </a:pPr>
            <a:r>
              <a:rPr i="1" lang="en" sz="2400">
                <a:solidFill>
                  <a:schemeClr val="dk1"/>
                </a:solidFill>
                <a:latin typeface="Proxima Nova"/>
                <a:ea typeface="Proxima Nova"/>
                <a:cs typeface="Proxima Nova"/>
                <a:sym typeface="Proxima Nova"/>
              </a:rPr>
              <a:t>Couldn’t find continue button</a:t>
            </a:r>
          </a:p>
          <a:p>
            <a:pPr indent="-228600" lvl="0" marL="457200" rtl="0" algn="l">
              <a:spcBef>
                <a:spcPts val="600"/>
              </a:spcBef>
              <a:buChar char="-"/>
            </a:pPr>
            <a:r>
              <a:rPr i="1" lang="en" sz="2400">
                <a:solidFill>
                  <a:schemeClr val="dk1"/>
                </a:solidFill>
                <a:latin typeface="Proxima Nova"/>
                <a:ea typeface="Proxima Nova"/>
                <a:cs typeface="Proxima Nova"/>
                <a:sym typeface="Proxima Nova"/>
              </a:rPr>
              <a:t>“Can I click more than one at a time?”  </a:t>
            </a:r>
          </a:p>
        </p:txBody>
      </p:sp>
      <p:sp>
        <p:nvSpPr>
          <p:cNvPr id="298" name="Shape 298"/>
          <p:cNvSpPr/>
          <p:nvPr/>
        </p:nvSpPr>
        <p:spPr>
          <a:xfrm>
            <a:off x="1450225" y="3922625"/>
            <a:ext cx="982200" cy="335100"/>
          </a:xfrm>
          <a:prstGeom prst="rect">
            <a:avLst/>
          </a:prstGeom>
          <a:solidFill>
            <a:srgbClr val="FFCD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a:t>continue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nvSpPr>
        <p:spPr>
          <a:xfrm>
            <a:off x="195825" y="1329700"/>
            <a:ext cx="778200" cy="257700"/>
          </a:xfrm>
          <a:prstGeom prst="rect">
            <a:avLst/>
          </a:prstGeom>
          <a:noFill/>
          <a:ln>
            <a:noFill/>
          </a:ln>
        </p:spPr>
        <p:txBody>
          <a:bodyPr anchorCtr="0" anchor="t" bIns="91425" lIns="91425" rIns="91425" tIns="91425">
            <a:noAutofit/>
          </a:bodyPr>
          <a:lstStyle/>
          <a:p>
            <a:pPr lvl="0" rtl="0">
              <a:spcBef>
                <a:spcPts val="0"/>
              </a:spcBef>
              <a:buNone/>
            </a:pPr>
            <a:r>
              <a:t/>
            </a:r>
            <a:endParaRPr>
              <a:highlight>
                <a:srgbClr val="FFCD00"/>
              </a:highlight>
            </a:endParaRPr>
          </a:p>
        </p:txBody>
      </p:sp>
      <p:sp>
        <p:nvSpPr>
          <p:cNvPr id="304" name="Shape 304"/>
          <p:cNvSpPr txBox="1"/>
          <p:nvPr/>
        </p:nvSpPr>
        <p:spPr>
          <a:xfrm>
            <a:off x="248475" y="51525"/>
            <a:ext cx="1827900" cy="933000"/>
          </a:xfrm>
          <a:prstGeom prst="rect">
            <a:avLst/>
          </a:prstGeom>
          <a:noFill/>
          <a:ln>
            <a:noFill/>
          </a:ln>
        </p:spPr>
        <p:txBody>
          <a:bodyPr anchorCtr="0" anchor="ctr" bIns="91425" lIns="91425" rIns="91425" tIns="91425">
            <a:noAutofit/>
          </a:bodyPr>
          <a:lstStyle/>
          <a:p>
            <a:pPr lvl="0" rtl="0">
              <a:spcBef>
                <a:spcPts val="0"/>
              </a:spcBef>
              <a:buNone/>
            </a:pPr>
            <a:r>
              <a:rPr b="1" lang="en" sz="3600">
                <a:solidFill>
                  <a:schemeClr val="dk1"/>
                </a:solidFill>
                <a:latin typeface="Proxima Nova"/>
                <a:ea typeface="Proxima Nova"/>
                <a:cs typeface="Proxima Nova"/>
                <a:sym typeface="Proxima Nova"/>
              </a:rPr>
              <a:t>Results</a:t>
            </a:r>
          </a:p>
        </p:txBody>
      </p:sp>
      <p:sp>
        <p:nvSpPr>
          <p:cNvPr id="305" name="Shape 305"/>
          <p:cNvSpPr txBox="1"/>
          <p:nvPr/>
        </p:nvSpPr>
        <p:spPr>
          <a:xfrm>
            <a:off x="3106550" y="773400"/>
            <a:ext cx="1791900" cy="1803900"/>
          </a:xfrm>
          <a:prstGeom prst="rect">
            <a:avLst/>
          </a:prstGeom>
          <a:noFill/>
          <a:ln>
            <a:noFill/>
          </a:ln>
        </p:spPr>
        <p:txBody>
          <a:bodyPr anchorCtr="0" anchor="ctr" bIns="91425" lIns="91425" rIns="91425" tIns="91425">
            <a:noAutofit/>
          </a:bodyPr>
          <a:lstStyle/>
          <a:p>
            <a:pPr lvl="0" rtl="0" algn="ctr">
              <a:spcBef>
                <a:spcPts val="0"/>
              </a:spcBef>
              <a:buNone/>
            </a:pPr>
            <a:r>
              <a:t/>
            </a:r>
            <a:endParaRPr sz="1800"/>
          </a:p>
        </p:txBody>
      </p:sp>
      <p:pic>
        <p:nvPicPr>
          <p:cNvPr id="306" name="Shape 306"/>
          <p:cNvPicPr preferRelativeResize="0"/>
          <p:nvPr/>
        </p:nvPicPr>
        <p:blipFill>
          <a:blip r:embed="rId3">
            <a:alphaModFix/>
          </a:blip>
          <a:stretch>
            <a:fillRect/>
          </a:stretch>
        </p:blipFill>
        <p:spPr>
          <a:xfrm>
            <a:off x="419547" y="773399"/>
            <a:ext cx="2756274" cy="3808676"/>
          </a:xfrm>
          <a:prstGeom prst="rect">
            <a:avLst/>
          </a:prstGeom>
          <a:noFill/>
          <a:ln>
            <a:noFill/>
          </a:ln>
        </p:spPr>
      </p:pic>
      <p:sp>
        <p:nvSpPr>
          <p:cNvPr id="307" name="Shape 307"/>
          <p:cNvSpPr txBox="1"/>
          <p:nvPr/>
        </p:nvSpPr>
        <p:spPr>
          <a:xfrm>
            <a:off x="3435050" y="897100"/>
            <a:ext cx="4451100" cy="3000000"/>
          </a:xfrm>
          <a:prstGeom prst="rect">
            <a:avLst/>
          </a:prstGeom>
          <a:noFill/>
          <a:ln>
            <a:noFill/>
          </a:ln>
        </p:spPr>
        <p:txBody>
          <a:bodyPr anchorCtr="0" anchor="ctr" bIns="91425" lIns="91425" rIns="91425" tIns="91425">
            <a:noAutofit/>
          </a:bodyPr>
          <a:lstStyle/>
          <a:p>
            <a:pPr lvl="0" rtl="0" algn="ctr">
              <a:spcBef>
                <a:spcPts val="600"/>
              </a:spcBef>
              <a:buNone/>
            </a:pPr>
            <a:r>
              <a:rPr i="1" lang="en" sz="2400">
                <a:solidFill>
                  <a:schemeClr val="dk1"/>
                </a:solidFill>
                <a:latin typeface="Proxima Nova"/>
                <a:ea typeface="Proxima Nova"/>
                <a:cs typeface="Proxima Nova"/>
                <a:sym typeface="Proxima Nova"/>
              </a:rPr>
              <a:t>“What if there was a quiz after this screen that asked you for personal info and suggested measures based on it?”</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1267875" y="541300"/>
            <a:ext cx="4291500" cy="435600"/>
          </a:xfrm>
          <a:prstGeom prst="rect">
            <a:avLst/>
          </a:prstGeom>
        </p:spPr>
        <p:txBody>
          <a:bodyPr anchorCtr="0" anchor="ctr" bIns="91425" lIns="91425" rIns="91425" tIns="91425">
            <a:noAutofit/>
          </a:bodyPr>
          <a:lstStyle/>
          <a:p>
            <a:pPr lvl="0">
              <a:spcBef>
                <a:spcPts val="0"/>
              </a:spcBef>
              <a:buClr>
                <a:schemeClr val="dk1"/>
              </a:buClr>
              <a:buSzPct val="45833"/>
              <a:buFont typeface="Arial"/>
              <a:buNone/>
            </a:pPr>
            <a:r>
              <a:rPr lang="en" sz="2400">
                <a:solidFill>
                  <a:schemeClr val="dk1"/>
                </a:solidFill>
                <a:latin typeface="Proxima Nova"/>
                <a:ea typeface="Proxima Nova"/>
                <a:cs typeface="Proxima Nova"/>
                <a:sym typeface="Proxima Nova"/>
              </a:rPr>
              <a:t>Moving Forward, UI changes</a:t>
            </a:r>
          </a:p>
        </p:txBody>
      </p:sp>
      <p:sp>
        <p:nvSpPr>
          <p:cNvPr id="313" name="Shape 313"/>
          <p:cNvSpPr txBox="1"/>
          <p:nvPr>
            <p:ph idx="1" type="body"/>
          </p:nvPr>
        </p:nvSpPr>
        <p:spPr>
          <a:xfrm>
            <a:off x="1381250" y="1117675"/>
            <a:ext cx="2334000" cy="3122400"/>
          </a:xfrm>
          <a:prstGeom prst="rect">
            <a:avLst/>
          </a:prstGeom>
        </p:spPr>
        <p:txBody>
          <a:bodyPr anchorCtr="0" anchor="t" bIns="91425" lIns="91425" rIns="91425" tIns="91425">
            <a:noAutofit/>
          </a:bodyPr>
          <a:lstStyle/>
          <a:p>
            <a:pPr lvl="0">
              <a:spcBef>
                <a:spcPts val="0"/>
              </a:spcBef>
              <a:buNone/>
            </a:pPr>
            <a:r>
              <a:rPr b="1" lang="en">
                <a:highlight>
                  <a:srgbClr val="FFCD00"/>
                </a:highlight>
                <a:latin typeface="Proxima Nova"/>
                <a:ea typeface="Proxima Nova"/>
                <a:cs typeface="Proxima Nova"/>
                <a:sym typeface="Proxima Nova"/>
              </a:rPr>
              <a:t>GOOD </a:t>
            </a:r>
          </a:p>
          <a:p>
            <a:pPr lvl="0">
              <a:spcBef>
                <a:spcPts val="0"/>
              </a:spcBef>
              <a:buNone/>
            </a:pPr>
            <a:r>
              <a:t/>
            </a:r>
            <a:endParaRPr>
              <a:highlight>
                <a:srgbClr val="FFCD00"/>
              </a:highlight>
              <a:latin typeface="Proxima Nova"/>
              <a:ea typeface="Proxima Nova"/>
              <a:cs typeface="Proxima Nova"/>
              <a:sym typeface="Proxima Nova"/>
            </a:endParaRPr>
          </a:p>
          <a:p>
            <a:pPr lvl="0">
              <a:spcBef>
                <a:spcPts val="0"/>
              </a:spcBef>
              <a:buNone/>
            </a:pPr>
            <a:r>
              <a:rPr lang="en" sz="1600">
                <a:highlight>
                  <a:srgbClr val="FFFFFF"/>
                </a:highlight>
                <a:latin typeface="Proxima Nova"/>
                <a:ea typeface="Proxima Nova"/>
                <a:cs typeface="Proxima Nova"/>
                <a:sym typeface="Proxima Nova"/>
              </a:rPr>
              <a:t>→ Very intuitive and straightforward </a:t>
            </a:r>
          </a:p>
          <a:p>
            <a:pPr lvl="0" rtl="0">
              <a:spcBef>
                <a:spcPts val="0"/>
              </a:spcBef>
              <a:buNone/>
            </a:pPr>
            <a:r>
              <a:t/>
            </a:r>
            <a:endParaRPr sz="1600">
              <a:highlight>
                <a:srgbClr val="FFFFFF"/>
              </a:highlight>
              <a:latin typeface="Proxima Nova"/>
              <a:ea typeface="Proxima Nova"/>
              <a:cs typeface="Proxima Nova"/>
              <a:sym typeface="Proxima Nova"/>
            </a:endParaRPr>
          </a:p>
          <a:p>
            <a:pPr lvl="0">
              <a:spcBef>
                <a:spcPts val="0"/>
              </a:spcBef>
              <a:buNone/>
            </a:pPr>
            <a:r>
              <a:rPr lang="en" sz="1600">
                <a:highlight>
                  <a:srgbClr val="FFFFFF"/>
                </a:highlight>
                <a:latin typeface="Proxima Nova"/>
                <a:ea typeface="Proxima Nova"/>
                <a:cs typeface="Proxima Nova"/>
                <a:sym typeface="Proxima Nova"/>
              </a:rPr>
              <a:t>→ Has all information necessary to understand ballot</a:t>
            </a:r>
          </a:p>
          <a:p>
            <a:pPr lvl="0">
              <a:spcBef>
                <a:spcPts val="0"/>
              </a:spcBef>
              <a:buNone/>
            </a:pPr>
            <a:r>
              <a:t/>
            </a:r>
            <a:endParaRPr sz="1600">
              <a:highlight>
                <a:srgbClr val="FFFFFF"/>
              </a:highlight>
              <a:latin typeface="Proxima Nova"/>
              <a:ea typeface="Proxima Nova"/>
              <a:cs typeface="Proxima Nova"/>
              <a:sym typeface="Proxima Nova"/>
            </a:endParaRPr>
          </a:p>
          <a:p>
            <a:pPr lvl="0">
              <a:spcBef>
                <a:spcPts val="0"/>
              </a:spcBef>
              <a:buNone/>
            </a:pPr>
            <a:r>
              <a:rPr lang="en" sz="1600">
                <a:highlight>
                  <a:srgbClr val="FFFFFF"/>
                </a:highlight>
                <a:latin typeface="Proxima Nova"/>
                <a:ea typeface="Proxima Nova"/>
                <a:cs typeface="Proxima Nova"/>
                <a:sym typeface="Proxima Nova"/>
              </a:rPr>
              <a:t>→ Not cluttered</a:t>
            </a:r>
          </a:p>
          <a:p>
            <a:pPr lvl="0" rtl="0">
              <a:spcBef>
                <a:spcPts val="0"/>
              </a:spcBef>
              <a:buNone/>
            </a:pPr>
            <a:r>
              <a:t/>
            </a:r>
            <a:endParaRPr>
              <a:highlight>
                <a:srgbClr val="FFFFFF"/>
              </a:highlight>
              <a:latin typeface="Proxima Nova"/>
              <a:ea typeface="Proxima Nova"/>
              <a:cs typeface="Proxima Nova"/>
              <a:sym typeface="Proxima Nova"/>
            </a:endParaRPr>
          </a:p>
          <a:p>
            <a:pPr lvl="0">
              <a:spcBef>
                <a:spcPts val="0"/>
              </a:spcBef>
              <a:buNone/>
            </a:pPr>
            <a:r>
              <a:t/>
            </a:r>
            <a:endParaRPr>
              <a:highlight>
                <a:srgbClr val="FFFFFF"/>
              </a:highlight>
              <a:latin typeface="Proxima Nova"/>
              <a:ea typeface="Proxima Nova"/>
              <a:cs typeface="Proxima Nova"/>
              <a:sym typeface="Proxima Nova"/>
            </a:endParaRPr>
          </a:p>
        </p:txBody>
      </p:sp>
      <p:sp>
        <p:nvSpPr>
          <p:cNvPr id="314" name="Shape 314"/>
          <p:cNvSpPr txBox="1"/>
          <p:nvPr>
            <p:ph idx="2" type="body"/>
          </p:nvPr>
        </p:nvSpPr>
        <p:spPr>
          <a:xfrm>
            <a:off x="3758711" y="1117675"/>
            <a:ext cx="2334000" cy="3122400"/>
          </a:xfrm>
          <a:prstGeom prst="rect">
            <a:avLst/>
          </a:prstGeom>
        </p:spPr>
        <p:txBody>
          <a:bodyPr anchorCtr="0" anchor="t" bIns="91425" lIns="91425" rIns="91425" tIns="91425">
            <a:noAutofit/>
          </a:bodyPr>
          <a:lstStyle/>
          <a:p>
            <a:pPr lvl="0">
              <a:spcBef>
                <a:spcPts val="0"/>
              </a:spcBef>
              <a:buNone/>
            </a:pPr>
            <a:r>
              <a:rPr b="1" lang="en">
                <a:highlight>
                  <a:srgbClr val="FFCD00"/>
                </a:highlight>
              </a:rPr>
              <a:t>BAD/MISSING</a:t>
            </a:r>
          </a:p>
          <a:p>
            <a:pPr lvl="0">
              <a:spcBef>
                <a:spcPts val="0"/>
              </a:spcBef>
              <a:buNone/>
            </a:pPr>
            <a:r>
              <a:t/>
            </a:r>
            <a:endParaRPr>
              <a:highlight>
                <a:srgbClr val="FFCD00"/>
              </a:highlight>
            </a:endParaRPr>
          </a:p>
          <a:p>
            <a:pPr lvl="0">
              <a:spcBef>
                <a:spcPts val="0"/>
              </a:spcBef>
              <a:buClr>
                <a:schemeClr val="dk1"/>
              </a:buClr>
              <a:buSzPct val="68750"/>
              <a:buFont typeface="Arial"/>
              <a:buNone/>
            </a:pPr>
            <a:r>
              <a:rPr lang="en" sz="1600">
                <a:solidFill>
                  <a:schemeClr val="dk1"/>
                </a:solidFill>
                <a:highlight>
                  <a:srgbClr val="FFFFFF"/>
                </a:highlight>
                <a:latin typeface="Proxima Nova"/>
                <a:ea typeface="Proxima Nova"/>
                <a:cs typeface="Proxima Nova"/>
                <a:sym typeface="Proxima Nova"/>
              </a:rPr>
              <a:t>→ Missing some key transitions</a:t>
            </a:r>
          </a:p>
          <a:p>
            <a:pPr lvl="0">
              <a:spcBef>
                <a:spcPts val="0"/>
              </a:spcBef>
              <a:buClr>
                <a:schemeClr val="dk1"/>
              </a:buClr>
              <a:buSzPct val="68750"/>
              <a:buFont typeface="Arial"/>
              <a:buNone/>
            </a:pPr>
            <a:r>
              <a:t/>
            </a:r>
            <a:endParaRPr sz="1600">
              <a:solidFill>
                <a:schemeClr val="dk1"/>
              </a:solidFill>
              <a:highlight>
                <a:srgbClr val="FFFFFF"/>
              </a:highlight>
              <a:latin typeface="Proxima Nova"/>
              <a:ea typeface="Proxima Nova"/>
              <a:cs typeface="Proxima Nova"/>
              <a:sym typeface="Proxima Nova"/>
            </a:endParaRPr>
          </a:p>
          <a:p>
            <a:pPr lvl="0">
              <a:spcBef>
                <a:spcPts val="0"/>
              </a:spcBef>
              <a:buNone/>
            </a:pPr>
            <a:r>
              <a:rPr lang="en" sz="1600">
                <a:solidFill>
                  <a:schemeClr val="dk1"/>
                </a:solidFill>
                <a:highlight>
                  <a:srgbClr val="FFFFFF"/>
                </a:highlight>
                <a:latin typeface="Proxima Nova"/>
                <a:ea typeface="Proxima Nova"/>
                <a:cs typeface="Proxima Nova"/>
                <a:sym typeface="Proxima Nova"/>
              </a:rPr>
              <a:t>→ No clear homepage </a:t>
            </a:r>
          </a:p>
          <a:p>
            <a:pPr lvl="0">
              <a:spcBef>
                <a:spcPts val="0"/>
              </a:spcBef>
              <a:buNone/>
            </a:pPr>
            <a:r>
              <a:t/>
            </a:r>
            <a:endParaRPr sz="1600">
              <a:solidFill>
                <a:schemeClr val="dk1"/>
              </a:solidFill>
              <a:highlight>
                <a:srgbClr val="FFFFFF"/>
              </a:highlight>
              <a:latin typeface="Proxima Nova"/>
              <a:ea typeface="Proxima Nova"/>
              <a:cs typeface="Proxima Nova"/>
              <a:sym typeface="Proxima Nova"/>
            </a:endParaRPr>
          </a:p>
          <a:p>
            <a:pPr lvl="0">
              <a:spcBef>
                <a:spcPts val="0"/>
              </a:spcBef>
              <a:buClr>
                <a:schemeClr val="dk1"/>
              </a:buClr>
              <a:buSzPct val="68750"/>
              <a:buFont typeface="Arial"/>
              <a:buNone/>
            </a:pPr>
            <a:r>
              <a:rPr lang="en" sz="1600">
                <a:solidFill>
                  <a:schemeClr val="dk1"/>
                </a:solidFill>
                <a:highlight>
                  <a:srgbClr val="FFFFFF"/>
                </a:highlight>
                <a:latin typeface="Proxima Nova"/>
                <a:ea typeface="Proxima Nova"/>
                <a:cs typeface="Proxima Nova"/>
                <a:sym typeface="Proxima Nova"/>
              </a:rPr>
              <a:t>→ More features (quiz) that could be added </a:t>
            </a:r>
          </a:p>
          <a:p>
            <a:pPr lvl="0">
              <a:spcBef>
                <a:spcPts val="0"/>
              </a:spcBef>
              <a:buClr>
                <a:schemeClr val="dk1"/>
              </a:buClr>
              <a:buSzPct val="68750"/>
              <a:buFont typeface="Arial"/>
              <a:buNone/>
            </a:pPr>
            <a:r>
              <a:t/>
            </a:r>
            <a:endParaRPr sz="1600">
              <a:solidFill>
                <a:schemeClr val="dk1"/>
              </a:solidFill>
              <a:highlight>
                <a:srgbClr val="FFFFFF"/>
              </a:highlight>
              <a:latin typeface="Proxima Nova"/>
              <a:ea typeface="Proxima Nova"/>
              <a:cs typeface="Proxima Nova"/>
              <a:sym typeface="Proxima Nova"/>
            </a:endParaRPr>
          </a:p>
          <a:p>
            <a:pPr lvl="0" rtl="0">
              <a:spcBef>
                <a:spcPts val="0"/>
              </a:spcBef>
              <a:buClr>
                <a:srgbClr val="000000"/>
              </a:buClr>
              <a:buSzPct val="61111"/>
              <a:buFont typeface="Arial"/>
              <a:buNone/>
            </a:pPr>
            <a:r>
              <a:t/>
            </a:r>
            <a:endParaRPr>
              <a:highlight>
                <a:srgbClr val="FFCD00"/>
              </a:highlight>
            </a:endParaRPr>
          </a:p>
        </p:txBody>
      </p:sp>
      <p:sp>
        <p:nvSpPr>
          <p:cNvPr id="315" name="Shape 315"/>
          <p:cNvSpPr txBox="1"/>
          <p:nvPr>
            <p:ph idx="3" type="body"/>
          </p:nvPr>
        </p:nvSpPr>
        <p:spPr>
          <a:xfrm>
            <a:off x="6288548" y="1117675"/>
            <a:ext cx="2333999" cy="3122400"/>
          </a:xfrm>
          <a:prstGeom prst="rect">
            <a:avLst/>
          </a:prstGeom>
        </p:spPr>
        <p:txBody>
          <a:bodyPr anchorCtr="0" anchor="t" bIns="91425" lIns="91425" rIns="91425" tIns="91425">
            <a:noAutofit/>
          </a:bodyPr>
          <a:lstStyle/>
          <a:p>
            <a:pPr lvl="0">
              <a:spcBef>
                <a:spcPts val="0"/>
              </a:spcBef>
              <a:buNone/>
            </a:pPr>
            <a:r>
              <a:rPr b="1" lang="en">
                <a:highlight>
                  <a:srgbClr val="FFCD00"/>
                </a:highlight>
              </a:rPr>
              <a:t>CHANGES</a:t>
            </a:r>
            <a:r>
              <a:rPr lang="en">
                <a:highlight>
                  <a:srgbClr val="FFCD00"/>
                </a:highlight>
              </a:rPr>
              <a:t> </a:t>
            </a:r>
          </a:p>
          <a:p>
            <a:pPr lvl="0">
              <a:spcBef>
                <a:spcPts val="0"/>
              </a:spcBef>
              <a:buNone/>
            </a:pPr>
            <a:r>
              <a:t/>
            </a:r>
            <a:endParaRPr>
              <a:highlight>
                <a:srgbClr val="FFCD00"/>
              </a:highlight>
            </a:endParaRPr>
          </a:p>
          <a:p>
            <a:pPr lvl="0">
              <a:spcBef>
                <a:spcPts val="0"/>
              </a:spcBef>
              <a:buNone/>
            </a:pPr>
            <a:r>
              <a:rPr lang="en" sz="1600">
                <a:solidFill>
                  <a:schemeClr val="dk1"/>
                </a:solidFill>
                <a:highlight>
                  <a:srgbClr val="FFFFFF"/>
                </a:highlight>
                <a:latin typeface="Proxima Nova"/>
                <a:ea typeface="Proxima Nova"/>
                <a:cs typeface="Proxima Nova"/>
                <a:sym typeface="Proxima Nova"/>
              </a:rPr>
              <a:t>→  Make sure we are considering all types of </a:t>
            </a:r>
            <a:r>
              <a:rPr b="1" lang="en" sz="1600">
                <a:solidFill>
                  <a:schemeClr val="dk1"/>
                </a:solidFill>
                <a:highlight>
                  <a:srgbClr val="FFFFFF"/>
                </a:highlight>
                <a:latin typeface="Proxima Nova"/>
                <a:ea typeface="Proxima Nova"/>
                <a:cs typeface="Proxima Nova"/>
                <a:sym typeface="Proxima Nova"/>
              </a:rPr>
              <a:t>transitions and finger gestures.</a:t>
            </a:r>
          </a:p>
          <a:p>
            <a:pPr lvl="0">
              <a:spcBef>
                <a:spcPts val="0"/>
              </a:spcBef>
              <a:buNone/>
            </a:pPr>
            <a:r>
              <a:t/>
            </a:r>
            <a:endParaRPr sz="1600">
              <a:solidFill>
                <a:schemeClr val="dk1"/>
              </a:solidFill>
              <a:highlight>
                <a:srgbClr val="FFFFFF"/>
              </a:highlight>
              <a:latin typeface="Proxima Nova"/>
              <a:ea typeface="Proxima Nova"/>
              <a:cs typeface="Proxima Nova"/>
              <a:sym typeface="Proxima Nova"/>
            </a:endParaRPr>
          </a:p>
          <a:p>
            <a:pPr lvl="0">
              <a:spcBef>
                <a:spcPts val="0"/>
              </a:spcBef>
              <a:buNone/>
            </a:pPr>
            <a:r>
              <a:rPr lang="en" sz="1600">
                <a:solidFill>
                  <a:schemeClr val="dk1"/>
                </a:solidFill>
                <a:highlight>
                  <a:srgbClr val="FFFFFF"/>
                </a:highlight>
                <a:latin typeface="Proxima Nova"/>
                <a:ea typeface="Proxima Nova"/>
                <a:cs typeface="Proxima Nova"/>
                <a:sym typeface="Proxima Nova"/>
              </a:rPr>
              <a:t>→Tradeoffs of adding </a:t>
            </a:r>
            <a:r>
              <a:rPr b="1" lang="en" sz="1600">
                <a:solidFill>
                  <a:schemeClr val="dk1"/>
                </a:solidFill>
                <a:highlight>
                  <a:srgbClr val="FFFFFF"/>
                </a:highlight>
                <a:latin typeface="Proxima Nova"/>
                <a:ea typeface="Proxima Nova"/>
                <a:cs typeface="Proxima Nova"/>
                <a:sym typeface="Proxima Nova"/>
              </a:rPr>
              <a:t>more features </a:t>
            </a:r>
          </a:p>
          <a:p>
            <a:pPr lvl="0">
              <a:spcBef>
                <a:spcPts val="0"/>
              </a:spcBef>
              <a:buNone/>
            </a:pPr>
            <a:r>
              <a:t/>
            </a:r>
            <a:endParaRPr b="1" sz="1600">
              <a:solidFill>
                <a:schemeClr val="dk1"/>
              </a:solidFill>
              <a:highlight>
                <a:srgbClr val="FFFFFF"/>
              </a:highlight>
              <a:latin typeface="Proxima Nova"/>
              <a:ea typeface="Proxima Nova"/>
              <a:cs typeface="Proxima Nova"/>
              <a:sym typeface="Proxima Nova"/>
            </a:endParaRPr>
          </a:p>
          <a:p>
            <a:pPr lvl="0">
              <a:spcBef>
                <a:spcPts val="0"/>
              </a:spcBef>
              <a:buNone/>
            </a:pPr>
            <a:r>
              <a:rPr lang="en" sz="1600">
                <a:solidFill>
                  <a:schemeClr val="dk1"/>
                </a:solidFill>
                <a:highlight>
                  <a:srgbClr val="FFFFFF"/>
                </a:highlight>
                <a:latin typeface="Proxima Nova"/>
                <a:ea typeface="Proxima Nova"/>
                <a:cs typeface="Proxima Nova"/>
                <a:sym typeface="Proxima Nova"/>
              </a:rPr>
              <a:t>→ Focus on</a:t>
            </a:r>
          </a:p>
          <a:p>
            <a:pPr lvl="0">
              <a:spcBef>
                <a:spcPts val="0"/>
              </a:spcBef>
              <a:buNone/>
            </a:pPr>
            <a:r>
              <a:rPr b="1" lang="en" sz="1600">
                <a:solidFill>
                  <a:schemeClr val="dk1"/>
                </a:solidFill>
                <a:highlight>
                  <a:srgbClr val="FFFFFF"/>
                </a:highlight>
                <a:latin typeface="Proxima Nova"/>
                <a:ea typeface="Proxima Nova"/>
                <a:cs typeface="Proxima Nova"/>
                <a:sym typeface="Proxima Nova"/>
              </a:rPr>
              <a:t>responsiveness</a:t>
            </a:r>
            <a:r>
              <a:rPr lang="en" sz="1600">
                <a:solidFill>
                  <a:schemeClr val="dk1"/>
                </a:solidFill>
                <a:highlight>
                  <a:srgbClr val="FFFFFF"/>
                </a:highlight>
                <a:latin typeface="Proxima Nova"/>
                <a:ea typeface="Proxima Nova"/>
                <a:cs typeface="Proxima Nova"/>
                <a:sym typeface="Proxima Nova"/>
              </a:rPr>
              <a:t> of app</a:t>
            </a:r>
          </a:p>
          <a:p>
            <a:pPr lvl="0">
              <a:spcBef>
                <a:spcPts val="0"/>
              </a:spcBef>
              <a:buNone/>
            </a:pPr>
            <a:r>
              <a:t/>
            </a:r>
            <a:endParaRPr sz="1600">
              <a:solidFill>
                <a:schemeClr val="dk1"/>
              </a:solidFill>
              <a:highlight>
                <a:srgbClr val="FFFFFF"/>
              </a:highlight>
              <a:latin typeface="Proxima Nova"/>
              <a:ea typeface="Proxima Nova"/>
              <a:cs typeface="Proxima Nova"/>
              <a:sym typeface="Proxima Nova"/>
            </a:endParaRPr>
          </a:p>
          <a:p>
            <a:pPr lvl="0" rtl="0">
              <a:spcBef>
                <a:spcPts val="0"/>
              </a:spcBef>
              <a:buClr>
                <a:schemeClr val="dk1"/>
              </a:buClr>
              <a:buSzPct val="68750"/>
              <a:buFont typeface="Arial"/>
              <a:buNone/>
            </a:pPr>
            <a:r>
              <a:t/>
            </a:r>
            <a:endParaRPr sz="1600">
              <a:solidFill>
                <a:schemeClr val="dk1"/>
              </a:solidFill>
              <a:highlight>
                <a:srgbClr val="FFFFFF"/>
              </a:highlight>
              <a:latin typeface="Proxima Nova"/>
              <a:ea typeface="Proxima Nova"/>
              <a:cs typeface="Proxima Nova"/>
              <a:sym typeface="Proxima Nov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idx="4294967295" type="subTitle"/>
          </p:nvPr>
        </p:nvSpPr>
        <p:spPr>
          <a:xfrm>
            <a:off x="2371625" y="2576250"/>
            <a:ext cx="5021400" cy="784800"/>
          </a:xfrm>
          <a:prstGeom prst="rect">
            <a:avLst/>
          </a:prstGeom>
        </p:spPr>
        <p:txBody>
          <a:bodyPr anchorCtr="0" anchor="t" bIns="91425" lIns="91425" rIns="91425" tIns="91425">
            <a:noAutofit/>
          </a:bodyPr>
          <a:lstStyle/>
          <a:p>
            <a:pPr lvl="0" rtl="0">
              <a:spcBef>
                <a:spcPts val="0"/>
              </a:spcBef>
              <a:buNone/>
            </a:pPr>
            <a:r>
              <a:rPr b="1" i="1" lang="en" sz="3600">
                <a:latin typeface="Lora"/>
                <a:ea typeface="Lora"/>
                <a:cs typeface="Lora"/>
                <a:sym typeface="Lora"/>
              </a:rPr>
              <a:t>Any </a:t>
            </a:r>
            <a:r>
              <a:rPr b="1" i="1" lang="en" sz="3600">
                <a:highlight>
                  <a:srgbClr val="FFCD00"/>
                </a:highlight>
                <a:latin typeface="Lora"/>
                <a:ea typeface="Lora"/>
                <a:cs typeface="Lora"/>
                <a:sym typeface="Lora"/>
              </a:rPr>
              <a:t>questions</a:t>
            </a:r>
            <a:r>
              <a:rPr b="1" i="1" lang="en" sz="3600">
                <a:latin typeface="Lora"/>
                <a:ea typeface="Lora"/>
                <a:cs typeface="Lora"/>
                <a:sym typeface="Lora"/>
              </a:rPr>
              <a:t> ?</a:t>
            </a:r>
          </a:p>
          <a:p>
            <a:pPr lvl="0" rtl="0">
              <a:spcBef>
                <a:spcPts val="0"/>
              </a:spcBef>
              <a:buNone/>
            </a:pPr>
            <a:r>
              <a:t/>
            </a:r>
            <a:endParaRPr sz="1800">
              <a:solidFill>
                <a:schemeClr val="dk1"/>
              </a:solidFill>
            </a:endParaRPr>
          </a:p>
          <a:p>
            <a:pPr lvl="0" rtl="0">
              <a:spcBef>
                <a:spcPts val="0"/>
              </a:spcBef>
              <a:buNone/>
            </a:pPr>
            <a:r>
              <a:t/>
            </a:r>
            <a:endParaRPr b="1"/>
          </a:p>
        </p:txBody>
      </p:sp>
      <p:cxnSp>
        <p:nvCxnSpPr>
          <p:cNvPr id="321" name="Shape 321"/>
          <p:cNvCxnSpPr/>
          <p:nvPr/>
        </p:nvCxnSpPr>
        <p:spPr>
          <a:xfrm>
            <a:off x="6450" y="1428750"/>
            <a:ext cx="2397299" cy="0"/>
          </a:xfrm>
          <a:prstGeom prst="straightConnector1">
            <a:avLst/>
          </a:prstGeom>
          <a:noFill/>
          <a:ln cap="flat" cmpd="sng" w="9525">
            <a:solidFill>
              <a:srgbClr val="CCCCCC"/>
            </a:solidFill>
            <a:prstDash val="solid"/>
            <a:round/>
            <a:headEnd len="lg" w="lg" type="none"/>
            <a:tailEnd len="lg" w="lg" type="none"/>
          </a:ln>
        </p:spPr>
      </p:cxnSp>
      <p:sp>
        <p:nvSpPr>
          <p:cNvPr id="322" name="Shape 322"/>
          <p:cNvSpPr txBox="1"/>
          <p:nvPr>
            <p:ph idx="4294967295" type="ctrTitle"/>
          </p:nvPr>
        </p:nvSpPr>
        <p:spPr>
          <a:xfrm>
            <a:off x="2371625" y="816550"/>
            <a:ext cx="4908000" cy="1159799"/>
          </a:xfrm>
          <a:prstGeom prst="rect">
            <a:avLst/>
          </a:prstGeom>
        </p:spPr>
        <p:txBody>
          <a:bodyPr anchorCtr="0" anchor="ctr" bIns="91425" lIns="91425" rIns="91425" tIns="91425">
            <a:noAutofit/>
          </a:bodyPr>
          <a:lstStyle/>
          <a:p>
            <a:pPr lvl="0" rtl="0">
              <a:spcBef>
                <a:spcPts val="0"/>
              </a:spcBef>
              <a:buNone/>
            </a:pPr>
            <a:r>
              <a:rPr lang="en" sz="6000"/>
              <a:t>Thanks!</a:t>
            </a:r>
          </a:p>
        </p:txBody>
      </p:sp>
      <p:cxnSp>
        <p:nvCxnSpPr>
          <p:cNvPr id="323" name="Shape 323"/>
          <p:cNvCxnSpPr/>
          <p:nvPr/>
        </p:nvCxnSpPr>
        <p:spPr>
          <a:xfrm>
            <a:off x="5589800" y="1428750"/>
            <a:ext cx="3554100" cy="0"/>
          </a:xfrm>
          <a:prstGeom prst="straightConnector1">
            <a:avLst/>
          </a:prstGeom>
          <a:noFill/>
          <a:ln cap="flat" cmpd="sng" w="9525">
            <a:solidFill>
              <a:srgbClr val="CCCCCC"/>
            </a:solidFill>
            <a:prstDash val="solid"/>
            <a:round/>
            <a:headEnd len="lg" w="lg" type="none"/>
            <a:tailEnd len="lg" w="lg" type="none"/>
          </a:ln>
        </p:spPr>
      </p:cxnSp>
      <p:sp>
        <p:nvSpPr>
          <p:cNvPr id="324" name="Shape 324"/>
          <p:cNvSpPr/>
          <p:nvPr/>
        </p:nvSpPr>
        <p:spPr>
          <a:xfrm>
            <a:off x="831925" y="859175"/>
            <a:ext cx="1139100" cy="1139100"/>
          </a:xfrm>
          <a:prstGeom prst="ellipse">
            <a:avLst/>
          </a:prstGeom>
          <a:solidFill>
            <a:srgbClr val="FFCD00"/>
          </a:solidFill>
          <a:ln>
            <a:noFill/>
          </a:ln>
        </p:spPr>
        <p:txBody>
          <a:bodyPr anchorCtr="0" anchor="ctr" bIns="91425" lIns="91425" rIns="91425" tIns="91425">
            <a:noAutofit/>
          </a:bodyPr>
          <a:lstStyle/>
          <a:p>
            <a:pPr lvl="0">
              <a:spcBef>
                <a:spcPts val="0"/>
              </a:spcBef>
              <a:buNone/>
            </a:pPr>
            <a:r>
              <a:t/>
            </a:r>
            <a:endParaRPr/>
          </a:p>
        </p:txBody>
      </p:sp>
      <p:grpSp>
        <p:nvGrpSpPr>
          <p:cNvPr id="325" name="Shape 325"/>
          <p:cNvGrpSpPr/>
          <p:nvPr/>
        </p:nvGrpSpPr>
        <p:grpSpPr>
          <a:xfrm>
            <a:off x="1148888" y="1190759"/>
            <a:ext cx="505722" cy="475767"/>
            <a:chOff x="5972700" y="2330200"/>
            <a:chExt cx="411625" cy="387275"/>
          </a:xfrm>
        </p:grpSpPr>
        <p:sp>
          <p:nvSpPr>
            <p:cNvPr id="326" name="Shape 326"/>
            <p:cNvSpPr/>
            <p:nvPr/>
          </p:nvSpPr>
          <p:spPr>
            <a:xfrm>
              <a:off x="5972700" y="2476950"/>
              <a:ext cx="98050" cy="219825"/>
            </a:xfrm>
            <a:custGeom>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27" name="Shape 327"/>
            <p:cNvSpPr/>
            <p:nvPr/>
          </p:nvSpPr>
          <p:spPr>
            <a:xfrm>
              <a:off x="6078025" y="2330200"/>
              <a:ext cx="306300" cy="387275"/>
            </a:xfrm>
            <a:custGeom>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nvSpPr>
        <p:spPr>
          <a:xfrm>
            <a:off x="164925" y="221625"/>
            <a:ext cx="6321900" cy="901800"/>
          </a:xfrm>
          <a:prstGeom prst="rect">
            <a:avLst/>
          </a:prstGeom>
          <a:noFill/>
          <a:ln>
            <a:noFill/>
          </a:ln>
        </p:spPr>
        <p:txBody>
          <a:bodyPr anchorCtr="0" anchor="ctr" bIns="91425" lIns="91425" rIns="91425" tIns="91425">
            <a:noAutofit/>
          </a:bodyPr>
          <a:lstStyle/>
          <a:p>
            <a:pPr lvl="0" rtl="0">
              <a:spcBef>
                <a:spcPts val="0"/>
              </a:spcBef>
              <a:buNone/>
            </a:pPr>
            <a:r>
              <a:rPr b="1" lang="en" sz="4800">
                <a:solidFill>
                  <a:schemeClr val="dk1"/>
                </a:solidFill>
                <a:latin typeface="Proxima Nova"/>
                <a:ea typeface="Proxima Nova"/>
                <a:cs typeface="Proxima Nova"/>
                <a:sym typeface="Proxima Nova"/>
              </a:rPr>
              <a:t>Sketches - Landscape  </a:t>
            </a:r>
          </a:p>
        </p:txBody>
      </p:sp>
      <p:pic>
        <p:nvPicPr>
          <p:cNvPr id="333" name="Shape 333"/>
          <p:cNvPicPr preferRelativeResize="0"/>
          <p:nvPr/>
        </p:nvPicPr>
        <p:blipFill>
          <a:blip r:embed="rId3">
            <a:alphaModFix/>
          </a:blip>
          <a:stretch>
            <a:fillRect/>
          </a:stretch>
        </p:blipFill>
        <p:spPr>
          <a:xfrm rot="-5400000">
            <a:off x="957722" y="1258158"/>
            <a:ext cx="2606157" cy="3174752"/>
          </a:xfrm>
          <a:prstGeom prst="rect">
            <a:avLst/>
          </a:prstGeom>
          <a:noFill/>
          <a:ln>
            <a:noFill/>
          </a:ln>
        </p:spPr>
      </p:pic>
      <p:pic>
        <p:nvPicPr>
          <p:cNvPr id="334" name="Shape 334"/>
          <p:cNvPicPr preferRelativeResize="0"/>
          <p:nvPr/>
        </p:nvPicPr>
        <p:blipFill>
          <a:blip r:embed="rId4">
            <a:alphaModFix/>
          </a:blip>
          <a:stretch>
            <a:fillRect/>
          </a:stretch>
        </p:blipFill>
        <p:spPr>
          <a:xfrm rot="-5400000">
            <a:off x="909859" y="1236088"/>
            <a:ext cx="2650326" cy="3174744"/>
          </a:xfrm>
          <a:prstGeom prst="rect">
            <a:avLst/>
          </a:prstGeom>
          <a:noFill/>
          <a:ln>
            <a:noFill/>
          </a:ln>
        </p:spPr>
      </p:pic>
      <p:pic>
        <p:nvPicPr>
          <p:cNvPr id="335" name="Shape 335"/>
          <p:cNvPicPr preferRelativeResize="0"/>
          <p:nvPr/>
        </p:nvPicPr>
        <p:blipFill>
          <a:blip r:embed="rId5">
            <a:alphaModFix/>
          </a:blip>
          <a:stretch>
            <a:fillRect/>
          </a:stretch>
        </p:blipFill>
        <p:spPr>
          <a:xfrm rot="-5400000">
            <a:off x="5149213" y="1244059"/>
            <a:ext cx="2329626" cy="315880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nvSpPr>
        <p:spPr>
          <a:xfrm>
            <a:off x="164925" y="221625"/>
            <a:ext cx="6321900" cy="901800"/>
          </a:xfrm>
          <a:prstGeom prst="rect">
            <a:avLst/>
          </a:prstGeom>
          <a:noFill/>
          <a:ln>
            <a:noFill/>
          </a:ln>
        </p:spPr>
        <p:txBody>
          <a:bodyPr anchorCtr="0" anchor="ctr" bIns="91425" lIns="91425" rIns="91425" tIns="91425">
            <a:noAutofit/>
          </a:bodyPr>
          <a:lstStyle/>
          <a:p>
            <a:pPr lvl="0" rtl="0">
              <a:spcBef>
                <a:spcPts val="0"/>
              </a:spcBef>
              <a:buNone/>
            </a:pPr>
            <a:r>
              <a:rPr b="1" lang="en" sz="4800">
                <a:solidFill>
                  <a:schemeClr val="dk1"/>
                </a:solidFill>
                <a:latin typeface="Proxima Nova"/>
                <a:ea typeface="Proxima Nova"/>
                <a:cs typeface="Proxima Nova"/>
                <a:sym typeface="Proxima Nova"/>
              </a:rPr>
              <a:t>Sketches - Concept </a:t>
            </a:r>
          </a:p>
        </p:txBody>
      </p:sp>
      <p:pic>
        <p:nvPicPr>
          <p:cNvPr descr="UNIFLOW-PRD_Kramer_0681_001-page-001.jpg" id="341" name="Shape 341"/>
          <p:cNvPicPr preferRelativeResize="0"/>
          <p:nvPr/>
        </p:nvPicPr>
        <p:blipFill>
          <a:blip r:embed="rId3">
            <a:alphaModFix/>
          </a:blip>
          <a:stretch>
            <a:fillRect/>
          </a:stretch>
        </p:blipFill>
        <p:spPr>
          <a:xfrm>
            <a:off x="248100" y="1202300"/>
            <a:ext cx="2743200" cy="3552825"/>
          </a:xfrm>
          <a:prstGeom prst="rect">
            <a:avLst/>
          </a:prstGeom>
          <a:noFill/>
          <a:ln>
            <a:noFill/>
          </a:ln>
        </p:spPr>
      </p:pic>
      <p:pic>
        <p:nvPicPr>
          <p:cNvPr descr="UNIFLOW-PRD_Kramer_0681_001-page-002.jpg" id="342" name="Shape 342"/>
          <p:cNvPicPr preferRelativeResize="0"/>
          <p:nvPr/>
        </p:nvPicPr>
        <p:blipFill>
          <a:blip r:embed="rId4">
            <a:alphaModFix/>
          </a:blip>
          <a:stretch>
            <a:fillRect/>
          </a:stretch>
        </p:blipFill>
        <p:spPr>
          <a:xfrm>
            <a:off x="3247987" y="1253487"/>
            <a:ext cx="2743200" cy="3562350"/>
          </a:xfrm>
          <a:prstGeom prst="rect">
            <a:avLst/>
          </a:prstGeom>
          <a:noFill/>
          <a:ln>
            <a:noFill/>
          </a:ln>
        </p:spPr>
      </p:pic>
      <p:pic>
        <p:nvPicPr>
          <p:cNvPr id="343" name="Shape 343"/>
          <p:cNvPicPr preferRelativeResize="0"/>
          <p:nvPr/>
        </p:nvPicPr>
        <p:blipFill>
          <a:blip r:embed="rId5">
            <a:alphaModFix/>
          </a:blip>
          <a:stretch>
            <a:fillRect/>
          </a:stretch>
        </p:blipFill>
        <p:spPr>
          <a:xfrm>
            <a:off x="6247875" y="1202300"/>
            <a:ext cx="2702624" cy="3513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1371200" y="922675"/>
            <a:ext cx="4332000" cy="435600"/>
          </a:xfrm>
          <a:prstGeom prst="rect">
            <a:avLst/>
          </a:prstGeom>
        </p:spPr>
        <p:txBody>
          <a:bodyPr anchorCtr="0" anchor="ctr" bIns="91425" lIns="91425" rIns="91425" tIns="91425">
            <a:noAutofit/>
          </a:bodyPr>
          <a:lstStyle/>
          <a:p>
            <a:pPr lvl="0">
              <a:spcBef>
                <a:spcPts val="0"/>
              </a:spcBef>
              <a:buNone/>
            </a:pPr>
            <a:r>
              <a:rPr lang="en" sz="3600">
                <a:latin typeface="Proxima Nova"/>
                <a:ea typeface="Proxima Nova"/>
                <a:cs typeface="Proxima Nova"/>
                <a:sym typeface="Proxima Nova"/>
              </a:rPr>
              <a:t>Problem  &amp; Solution </a:t>
            </a:r>
          </a:p>
        </p:txBody>
      </p:sp>
      <p:sp>
        <p:nvSpPr>
          <p:cNvPr id="83" name="Shape 83"/>
          <p:cNvSpPr txBox="1"/>
          <p:nvPr>
            <p:ph idx="1" type="body"/>
          </p:nvPr>
        </p:nvSpPr>
        <p:spPr>
          <a:xfrm>
            <a:off x="1229850" y="1550325"/>
            <a:ext cx="6684300" cy="3231000"/>
          </a:xfrm>
          <a:prstGeom prst="rect">
            <a:avLst/>
          </a:prstGeom>
        </p:spPr>
        <p:txBody>
          <a:bodyPr anchorCtr="0" anchor="t" bIns="91425" lIns="91425" rIns="91425" tIns="91425">
            <a:noAutofit/>
          </a:bodyPr>
          <a:lstStyle/>
          <a:p>
            <a:pPr lvl="0" rtl="0" algn="just">
              <a:spcBef>
                <a:spcPts val="0"/>
              </a:spcBef>
              <a:buNone/>
            </a:pPr>
            <a:r>
              <a:rPr lang="en" sz="2400">
                <a:latin typeface="Proxima Nova"/>
                <a:ea typeface="Proxima Nova"/>
                <a:cs typeface="Proxima Nova"/>
                <a:sym typeface="Proxima Nova"/>
              </a:rPr>
              <a:t>Many new voters </a:t>
            </a:r>
            <a:r>
              <a:rPr b="1" lang="en" sz="2400">
                <a:highlight>
                  <a:srgbClr val="FFCD00"/>
                </a:highlight>
                <a:latin typeface="Proxima Nova"/>
                <a:ea typeface="Proxima Nova"/>
                <a:cs typeface="Proxima Nova"/>
                <a:sym typeface="Proxima Nova"/>
              </a:rPr>
              <a:t>find the ballot</a:t>
            </a:r>
            <a:r>
              <a:rPr lang="en" sz="2400">
                <a:latin typeface="Proxima Nova"/>
                <a:ea typeface="Proxima Nova"/>
                <a:cs typeface="Proxima Nova"/>
                <a:sym typeface="Proxima Nova"/>
              </a:rPr>
              <a:t> and the issues proposed by their local government very </a:t>
            </a:r>
            <a:r>
              <a:rPr b="1" lang="en" sz="2400">
                <a:highlight>
                  <a:srgbClr val="FFCD00"/>
                </a:highlight>
                <a:latin typeface="Proxima Nova"/>
                <a:ea typeface="Proxima Nova"/>
                <a:cs typeface="Proxima Nova"/>
                <a:sym typeface="Proxima Nova"/>
              </a:rPr>
              <a:t>hard to navigate.</a:t>
            </a:r>
            <a:r>
              <a:rPr b="1" lang="en" sz="2400">
                <a:latin typeface="Proxima Nova"/>
                <a:ea typeface="Proxima Nova"/>
                <a:cs typeface="Proxima Nova"/>
                <a:sym typeface="Proxima Nova"/>
              </a:rPr>
              <a:t> </a:t>
            </a:r>
            <a:r>
              <a:rPr lang="en" sz="2400">
                <a:latin typeface="Proxima Nova"/>
                <a:ea typeface="Proxima Nova"/>
                <a:cs typeface="Proxima Nova"/>
                <a:sym typeface="Proxima Nova"/>
              </a:rPr>
              <a:t>Our app mocks up a ballot such that you can</a:t>
            </a:r>
            <a:r>
              <a:rPr b="1" lang="en" sz="2400">
                <a:highlight>
                  <a:srgbClr val="FFCD00"/>
                </a:highlight>
                <a:latin typeface="Proxima Nova"/>
                <a:ea typeface="Proxima Nova"/>
                <a:cs typeface="Proxima Nova"/>
                <a:sym typeface="Proxima Nova"/>
              </a:rPr>
              <a:t> click on individual issues/candidates and learn more about each one</a:t>
            </a:r>
            <a:r>
              <a:rPr lang="en" sz="2400">
                <a:highlight>
                  <a:srgbClr val="FFCD00"/>
                </a:highlight>
                <a:latin typeface="Proxima Nova"/>
                <a:ea typeface="Proxima Nova"/>
                <a:cs typeface="Proxima Nova"/>
                <a:sym typeface="Proxima Nova"/>
              </a:rPr>
              <a:t>.</a:t>
            </a:r>
            <a:r>
              <a:rPr lang="en" sz="2400">
                <a:latin typeface="Proxima Nova"/>
                <a:ea typeface="Proxima Nova"/>
                <a:cs typeface="Proxima Nova"/>
                <a:sym typeface="Proxima Nova"/>
              </a:rPr>
              <a:t> The app is designed such that you could use it in line </a:t>
            </a:r>
            <a:r>
              <a:rPr b="1" lang="en" sz="2400">
                <a:highlight>
                  <a:srgbClr val="FFCD00"/>
                </a:highlight>
                <a:latin typeface="Proxima Nova"/>
                <a:ea typeface="Proxima Nova"/>
                <a:cs typeface="Proxima Nova"/>
                <a:sym typeface="Proxima Nova"/>
              </a:rPr>
              <a:t>while waiting to vote</a:t>
            </a:r>
            <a:r>
              <a:rPr lang="en" sz="2400">
                <a:latin typeface="Proxima Nova"/>
                <a:ea typeface="Proxima Nova"/>
                <a:cs typeface="Proxima Nova"/>
                <a:sym typeface="Proxima Nova"/>
              </a:rPr>
              <a:t> and be sufficiently informed by the time you vote.</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nvSpPr>
        <p:spPr>
          <a:xfrm>
            <a:off x="2677137" y="667987"/>
            <a:ext cx="3565800" cy="867900"/>
          </a:xfrm>
          <a:prstGeom prst="rect">
            <a:avLst/>
          </a:prstGeom>
          <a:noFill/>
          <a:ln>
            <a:noFill/>
          </a:ln>
        </p:spPr>
        <p:txBody>
          <a:bodyPr anchorCtr="0" anchor="b" bIns="91425" lIns="91425" rIns="91425" tIns="91425">
            <a:noAutofit/>
          </a:bodyPr>
          <a:lstStyle/>
          <a:p>
            <a:pPr lvl="0" rtl="0" algn="ctr">
              <a:spcBef>
                <a:spcPts val="0"/>
              </a:spcBef>
              <a:buNone/>
            </a:pPr>
            <a:r>
              <a:rPr lang="en" sz="6000">
                <a:latin typeface="Pacifico"/>
                <a:ea typeface="Pacifico"/>
                <a:cs typeface="Pacifico"/>
                <a:sym typeface="Pacifico"/>
              </a:rPr>
              <a:t>BallotBox</a:t>
            </a:r>
          </a:p>
        </p:txBody>
      </p:sp>
      <p:pic>
        <p:nvPicPr>
          <p:cNvPr id="89" name="Shape 89"/>
          <p:cNvPicPr preferRelativeResize="0"/>
          <p:nvPr/>
        </p:nvPicPr>
        <p:blipFill>
          <a:blip r:embed="rId3">
            <a:alphaModFix/>
          </a:blip>
          <a:stretch>
            <a:fillRect/>
          </a:stretch>
        </p:blipFill>
        <p:spPr>
          <a:xfrm>
            <a:off x="3378839" y="1535899"/>
            <a:ext cx="2162374" cy="1919299"/>
          </a:xfrm>
          <a:prstGeom prst="rect">
            <a:avLst/>
          </a:prstGeom>
          <a:noFill/>
          <a:ln>
            <a:noFill/>
          </a:ln>
        </p:spPr>
      </p:pic>
      <p:sp>
        <p:nvSpPr>
          <p:cNvPr id="90" name="Shape 90"/>
          <p:cNvSpPr txBox="1"/>
          <p:nvPr/>
        </p:nvSpPr>
        <p:spPr>
          <a:xfrm>
            <a:off x="2960025" y="3414600"/>
            <a:ext cx="3000000" cy="1035300"/>
          </a:xfrm>
          <a:prstGeom prst="rect">
            <a:avLst/>
          </a:prstGeom>
          <a:noFill/>
          <a:ln>
            <a:noFill/>
          </a:ln>
        </p:spPr>
        <p:txBody>
          <a:bodyPr anchorCtr="0" anchor="ctr" bIns="91425" lIns="91425" rIns="91425" tIns="91425">
            <a:noAutofit/>
          </a:bodyPr>
          <a:lstStyle/>
          <a:p>
            <a:pPr lvl="0" rtl="0" algn="ctr">
              <a:spcBef>
                <a:spcPts val="0"/>
              </a:spcBef>
              <a:buNone/>
            </a:pPr>
            <a:r>
              <a:rPr lang="en" sz="3000">
                <a:solidFill>
                  <a:schemeClr val="dk1"/>
                </a:solidFill>
                <a:latin typeface="Pacifico"/>
                <a:ea typeface="Pacifico"/>
                <a:cs typeface="Pacifico"/>
                <a:sym typeface="Pacifico"/>
              </a:rPr>
              <a:t>Know your vote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1381250" y="922668"/>
            <a:ext cx="3878399" cy="435599"/>
          </a:xfrm>
          <a:prstGeom prst="rect">
            <a:avLst/>
          </a:prstGeom>
        </p:spPr>
        <p:txBody>
          <a:bodyPr anchorCtr="0" anchor="ctr" bIns="91425" lIns="91425" rIns="91425" tIns="91425">
            <a:noAutofit/>
          </a:bodyPr>
          <a:lstStyle/>
          <a:p>
            <a:pPr lvl="0">
              <a:spcBef>
                <a:spcPts val="0"/>
              </a:spcBef>
              <a:buNone/>
            </a:pPr>
            <a:r>
              <a:rPr lang="en" sz="2400">
                <a:latin typeface="Proxima Nova"/>
                <a:ea typeface="Proxima Nova"/>
                <a:cs typeface="Proxima Nova"/>
                <a:sym typeface="Proxima Nova"/>
              </a:rPr>
              <a:t>SKETCH OVERVIEW </a:t>
            </a:r>
          </a:p>
        </p:txBody>
      </p:sp>
      <p:sp>
        <p:nvSpPr>
          <p:cNvPr id="96" name="Shape 96"/>
          <p:cNvSpPr txBox="1"/>
          <p:nvPr>
            <p:ph idx="1" type="body"/>
          </p:nvPr>
        </p:nvSpPr>
        <p:spPr>
          <a:xfrm>
            <a:off x="1228850" y="1651075"/>
            <a:ext cx="2334000" cy="3122400"/>
          </a:xfrm>
          <a:prstGeom prst="rect">
            <a:avLst/>
          </a:prstGeom>
        </p:spPr>
        <p:txBody>
          <a:bodyPr anchorCtr="0" anchor="t" bIns="91425" lIns="91425" rIns="91425" tIns="91425">
            <a:noAutofit/>
          </a:bodyPr>
          <a:lstStyle/>
          <a:p>
            <a:pPr lvl="0" rtl="0">
              <a:spcBef>
                <a:spcPts val="0"/>
              </a:spcBef>
              <a:buNone/>
            </a:pPr>
            <a:r>
              <a:rPr b="1" lang="en">
                <a:highlight>
                  <a:srgbClr val="FFCD00"/>
                </a:highlight>
              </a:rPr>
              <a:t>IPHONE</a:t>
            </a:r>
          </a:p>
          <a:p>
            <a:pPr lvl="0">
              <a:spcBef>
                <a:spcPts val="0"/>
              </a:spcBef>
              <a:buNone/>
            </a:pPr>
            <a:r>
              <a:t/>
            </a:r>
            <a:endParaRPr/>
          </a:p>
        </p:txBody>
      </p:sp>
      <p:sp>
        <p:nvSpPr>
          <p:cNvPr id="97" name="Shape 97"/>
          <p:cNvSpPr txBox="1"/>
          <p:nvPr>
            <p:ph idx="2" type="body"/>
          </p:nvPr>
        </p:nvSpPr>
        <p:spPr>
          <a:xfrm>
            <a:off x="3911100" y="1651075"/>
            <a:ext cx="916200" cy="496800"/>
          </a:xfrm>
          <a:prstGeom prst="rect">
            <a:avLst/>
          </a:prstGeom>
        </p:spPr>
        <p:txBody>
          <a:bodyPr anchorCtr="0" anchor="t" bIns="91425" lIns="91425" rIns="91425" tIns="91425">
            <a:noAutofit/>
          </a:bodyPr>
          <a:lstStyle/>
          <a:p>
            <a:pPr lvl="0" rtl="0">
              <a:spcBef>
                <a:spcPts val="0"/>
              </a:spcBef>
              <a:buNone/>
            </a:pPr>
            <a:r>
              <a:rPr b="1" lang="en">
                <a:highlight>
                  <a:srgbClr val="FFCD00"/>
                </a:highlight>
              </a:rPr>
              <a:t>IPAD#1</a:t>
            </a:r>
          </a:p>
          <a:p>
            <a:pPr lvl="0">
              <a:spcBef>
                <a:spcPts val="0"/>
              </a:spcBef>
              <a:buNone/>
            </a:pPr>
            <a:r>
              <a:t/>
            </a:r>
            <a:endParaRPr/>
          </a:p>
        </p:txBody>
      </p:sp>
      <p:grpSp>
        <p:nvGrpSpPr>
          <p:cNvPr id="98" name="Shape 98"/>
          <p:cNvGrpSpPr/>
          <p:nvPr/>
        </p:nvGrpSpPr>
        <p:grpSpPr>
          <a:xfrm>
            <a:off x="916458" y="1019750"/>
            <a:ext cx="214624" cy="214624"/>
            <a:chOff x="2594050" y="1631825"/>
            <a:chExt cx="439625" cy="439625"/>
          </a:xfrm>
        </p:grpSpPr>
        <p:sp>
          <p:nvSpPr>
            <p:cNvPr id="99" name="Shape 99"/>
            <p:cNvSpPr/>
            <p:nvPr/>
          </p:nvSpPr>
          <p:spPr>
            <a:xfrm>
              <a:off x="2594050" y="1883300"/>
              <a:ext cx="188175" cy="188150"/>
            </a:xfrm>
            <a:custGeom>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a:off x="2857700" y="1631825"/>
              <a:ext cx="175975" cy="176000"/>
            </a:xfrm>
            <a:custGeom>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a:off x="2662850" y="1699400"/>
              <a:ext cx="303250" cy="303250"/>
            </a:xfrm>
            <a:custGeom>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2" name="Shape 102"/>
            <p:cNvSpPr/>
            <p:nvPr/>
          </p:nvSpPr>
          <p:spPr>
            <a:xfrm>
              <a:off x="2814911" y="1754061"/>
              <a:ext cx="49950" cy="49950"/>
            </a:xfrm>
            <a:custGeom>
              <a:pathLst>
                <a:path extrusionOk="0" fill="none" h="1998" w="1998">
                  <a:moveTo>
                    <a:pt x="1" y="1997"/>
                  </a:moveTo>
                  <a:lnTo>
                    <a:pt x="1998" y="0"/>
                  </a:lnTo>
                </a:path>
              </a:pathLst>
            </a:custGeom>
            <a:noFill/>
            <a:ln cap="rnd"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103" name="Shape 103"/>
          <p:cNvSpPr/>
          <p:nvPr/>
        </p:nvSpPr>
        <p:spPr>
          <a:xfrm>
            <a:off x="3453900" y="2195924"/>
            <a:ext cx="1876439" cy="2653759"/>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latin typeface="Quattrocento Sans"/>
              <a:ea typeface="Quattrocento Sans"/>
              <a:cs typeface="Quattrocento Sans"/>
              <a:sym typeface="Quattrocento Sans"/>
            </a:endParaRPr>
          </a:p>
        </p:txBody>
      </p:sp>
      <p:sp>
        <p:nvSpPr>
          <p:cNvPr id="104" name="Shape 104"/>
          <p:cNvSpPr txBox="1"/>
          <p:nvPr>
            <p:ph idx="2" type="body"/>
          </p:nvPr>
        </p:nvSpPr>
        <p:spPr>
          <a:xfrm>
            <a:off x="6518850" y="1656700"/>
            <a:ext cx="950700" cy="615900"/>
          </a:xfrm>
          <a:prstGeom prst="rect">
            <a:avLst/>
          </a:prstGeom>
        </p:spPr>
        <p:txBody>
          <a:bodyPr anchorCtr="0" anchor="t" bIns="91425" lIns="91425" rIns="91425" tIns="91425">
            <a:noAutofit/>
          </a:bodyPr>
          <a:lstStyle/>
          <a:p>
            <a:pPr lvl="0" rtl="0">
              <a:spcBef>
                <a:spcPts val="0"/>
              </a:spcBef>
              <a:buNone/>
            </a:pPr>
            <a:r>
              <a:rPr b="1" lang="en">
                <a:highlight>
                  <a:srgbClr val="FFCD00"/>
                </a:highlight>
              </a:rPr>
              <a:t>IPAD#2</a:t>
            </a:r>
          </a:p>
          <a:p>
            <a:pPr lvl="0" rtl="0">
              <a:spcBef>
                <a:spcPts val="0"/>
              </a:spcBef>
              <a:buNone/>
            </a:pPr>
            <a:r>
              <a:t/>
            </a:r>
            <a:endParaRPr/>
          </a:p>
        </p:txBody>
      </p:sp>
      <p:sp>
        <p:nvSpPr>
          <p:cNvPr id="105" name="Shape 105"/>
          <p:cNvSpPr/>
          <p:nvPr/>
        </p:nvSpPr>
        <p:spPr>
          <a:xfrm>
            <a:off x="6145700" y="2201550"/>
            <a:ext cx="2053522" cy="2653759"/>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latin typeface="Quattrocento Sans"/>
              <a:ea typeface="Quattrocento Sans"/>
              <a:cs typeface="Quattrocento Sans"/>
              <a:sym typeface="Quattrocento Sans"/>
            </a:endParaRPr>
          </a:p>
        </p:txBody>
      </p:sp>
      <p:sp>
        <p:nvSpPr>
          <p:cNvPr id="106" name="Shape 106"/>
          <p:cNvSpPr/>
          <p:nvPr/>
        </p:nvSpPr>
        <p:spPr>
          <a:xfrm>
            <a:off x="1305049" y="2425000"/>
            <a:ext cx="985232" cy="2078957"/>
          </a:xfrm>
          <a:custGeom>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4294967295" type="ctrTitle"/>
          </p:nvPr>
        </p:nvSpPr>
        <p:spPr>
          <a:xfrm>
            <a:off x="2027775" y="2878750"/>
            <a:ext cx="5241000" cy="1159800"/>
          </a:xfrm>
          <a:prstGeom prst="rect">
            <a:avLst/>
          </a:prstGeom>
        </p:spPr>
        <p:txBody>
          <a:bodyPr anchorCtr="0" anchor="ctr" bIns="91425" lIns="91425" rIns="91425" tIns="91425">
            <a:noAutofit/>
          </a:bodyPr>
          <a:lstStyle/>
          <a:p>
            <a:pPr lvl="0" rtl="0" algn="ctr">
              <a:spcBef>
                <a:spcPts val="0"/>
              </a:spcBef>
              <a:buNone/>
            </a:pPr>
            <a:r>
              <a:rPr lang="en" sz="4800">
                <a:highlight>
                  <a:srgbClr val="FFCD00"/>
                </a:highlight>
                <a:latin typeface="Proxima Nova"/>
                <a:ea typeface="Proxima Nova"/>
                <a:cs typeface="Proxima Nova"/>
                <a:sym typeface="Proxima Nova"/>
              </a:rPr>
              <a:t>IPAD #1</a:t>
            </a:r>
          </a:p>
        </p:txBody>
      </p:sp>
      <p:cxnSp>
        <p:nvCxnSpPr>
          <p:cNvPr id="112" name="Shape 112"/>
          <p:cNvCxnSpPr/>
          <p:nvPr/>
        </p:nvCxnSpPr>
        <p:spPr>
          <a:xfrm>
            <a:off x="-6025" y="1668728"/>
            <a:ext cx="9161999" cy="0"/>
          </a:xfrm>
          <a:prstGeom prst="straightConnector1">
            <a:avLst/>
          </a:prstGeom>
          <a:noFill/>
          <a:ln cap="flat" cmpd="sng" w="9525">
            <a:solidFill>
              <a:srgbClr val="CCCCCC"/>
            </a:solidFill>
            <a:prstDash val="solid"/>
            <a:round/>
            <a:headEnd len="lg" w="lg" type="none"/>
            <a:tailEnd len="lg" w="lg" type="none"/>
          </a:ln>
        </p:spPr>
      </p:cxnSp>
      <p:sp>
        <p:nvSpPr>
          <p:cNvPr id="113" name="Shape 113"/>
          <p:cNvSpPr/>
          <p:nvPr/>
        </p:nvSpPr>
        <p:spPr>
          <a:xfrm>
            <a:off x="3470200" y="566931"/>
            <a:ext cx="2203500" cy="2203500"/>
          </a:xfrm>
          <a:prstGeom prst="ellipse">
            <a:avLst/>
          </a:prstGeom>
          <a:solidFill>
            <a:srgbClr val="FFCD00"/>
          </a:solidFill>
          <a:ln>
            <a:noFill/>
          </a:ln>
        </p:spPr>
        <p:txBody>
          <a:bodyPr anchorCtr="0" anchor="ctr" bIns="91425" lIns="91425" rIns="91425" tIns="91425">
            <a:noAutofit/>
          </a:bodyPr>
          <a:lstStyle/>
          <a:p>
            <a:pPr lvl="0" rtl="0">
              <a:spcBef>
                <a:spcPts val="0"/>
              </a:spcBef>
              <a:buNone/>
            </a:pPr>
            <a:r>
              <a:t/>
            </a:r>
            <a:endParaRPr/>
          </a:p>
        </p:txBody>
      </p:sp>
      <p:sp>
        <p:nvSpPr>
          <p:cNvPr id="114" name="Shape 114"/>
          <p:cNvSpPr/>
          <p:nvPr/>
        </p:nvSpPr>
        <p:spPr>
          <a:xfrm>
            <a:off x="4003975" y="854624"/>
            <a:ext cx="1191728" cy="1615144"/>
          </a:xfrm>
          <a:custGeom>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latin typeface="Quattrocento Sans"/>
              <a:ea typeface="Quattrocento Sans"/>
              <a:cs typeface="Quattrocento Sans"/>
              <a:sym typeface="Quattrocento Sans"/>
            </a:endParaRPr>
          </a:p>
        </p:txBody>
      </p:sp>
      <p:sp>
        <p:nvSpPr>
          <p:cNvPr id="115" name="Shape 115"/>
          <p:cNvSpPr txBox="1"/>
          <p:nvPr>
            <p:ph idx="4294967295" type="title"/>
          </p:nvPr>
        </p:nvSpPr>
        <p:spPr>
          <a:xfrm>
            <a:off x="1192600" y="4128225"/>
            <a:ext cx="7276200" cy="435600"/>
          </a:xfrm>
          <a:prstGeom prst="rect">
            <a:avLst/>
          </a:prstGeom>
        </p:spPr>
        <p:txBody>
          <a:bodyPr anchorCtr="0" anchor="ctr" bIns="91425" lIns="91425" rIns="91425" tIns="91425">
            <a:noAutofit/>
          </a:bodyPr>
          <a:lstStyle/>
          <a:p>
            <a:pPr lvl="0" rtl="0">
              <a:spcBef>
                <a:spcPts val="0"/>
              </a:spcBef>
              <a:buNone/>
            </a:pPr>
            <a:r>
              <a:rPr lang="en" sz="3000">
                <a:latin typeface="Proxima Nova"/>
                <a:ea typeface="Proxima Nova"/>
                <a:cs typeface="Proxima Nova"/>
                <a:sym typeface="Proxima Nova"/>
              </a:rPr>
              <a:t>Show ballot exactly as it looks on paper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2472425" y="71624"/>
            <a:ext cx="3997700" cy="4712674"/>
          </a:xfrm>
          <a:prstGeom prst="rect">
            <a:avLst/>
          </a:prstGeom>
          <a:noFill/>
          <a:ln>
            <a:noFill/>
          </a:ln>
        </p:spPr>
      </p:pic>
      <p:sp>
        <p:nvSpPr>
          <p:cNvPr id="121" name="Shape 121"/>
          <p:cNvSpPr txBox="1"/>
          <p:nvPr/>
        </p:nvSpPr>
        <p:spPr>
          <a:xfrm>
            <a:off x="762775" y="-180400"/>
            <a:ext cx="4727100" cy="1154400"/>
          </a:xfrm>
          <a:prstGeom prst="rect">
            <a:avLst/>
          </a:prstGeom>
          <a:noFill/>
          <a:ln>
            <a:noFill/>
          </a:ln>
        </p:spPr>
        <p:txBody>
          <a:bodyPr anchorCtr="0" anchor="ctr" bIns="91425" lIns="91425" rIns="91425" tIns="91425">
            <a:noAutofit/>
          </a:bodyPr>
          <a:lstStyle/>
          <a:p>
            <a:pPr lvl="0" rtl="0" algn="ctr">
              <a:spcBef>
                <a:spcPts val="0"/>
              </a:spcBef>
              <a:buNone/>
            </a:pPr>
            <a:r>
              <a:rPr b="1" lang="en" sz="3000">
                <a:solidFill>
                  <a:schemeClr val="dk1"/>
                </a:solidFill>
                <a:highlight>
                  <a:srgbClr val="FFCD00"/>
                </a:highlight>
                <a:latin typeface="Proxima Nova"/>
                <a:ea typeface="Proxima Nova"/>
                <a:cs typeface="Proxima Nova"/>
                <a:sym typeface="Proxima Nova"/>
              </a:rPr>
              <a:t>OVERVIEW</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pic>
        <p:nvPicPr>
          <p:cNvPr id="126" name="Shape 126"/>
          <p:cNvPicPr preferRelativeResize="0"/>
          <p:nvPr/>
        </p:nvPicPr>
        <p:blipFill rotWithShape="1">
          <a:blip r:embed="rId4">
            <a:alphaModFix/>
          </a:blip>
          <a:srcRect b="0" l="0" r="0" t="12257"/>
          <a:stretch/>
        </p:blipFill>
        <p:spPr>
          <a:xfrm>
            <a:off x="3026650" y="760424"/>
            <a:ext cx="4609574" cy="4128627"/>
          </a:xfrm>
          <a:prstGeom prst="rect">
            <a:avLst/>
          </a:prstGeom>
          <a:noFill/>
          <a:ln>
            <a:noFill/>
          </a:ln>
        </p:spPr>
      </p:pic>
      <p:sp>
        <p:nvSpPr>
          <p:cNvPr id="127" name="Shape 127"/>
          <p:cNvSpPr txBox="1"/>
          <p:nvPr/>
        </p:nvSpPr>
        <p:spPr>
          <a:xfrm>
            <a:off x="1668212" y="-64600"/>
            <a:ext cx="5143500" cy="858900"/>
          </a:xfrm>
          <a:prstGeom prst="rect">
            <a:avLst/>
          </a:prstGeom>
          <a:noFill/>
          <a:ln>
            <a:noFill/>
          </a:ln>
        </p:spPr>
        <p:txBody>
          <a:bodyPr anchorCtr="0" anchor="ctr" bIns="91425" lIns="91425" rIns="91425" tIns="91425">
            <a:noAutofit/>
          </a:bodyPr>
          <a:lstStyle/>
          <a:p>
            <a:pPr lvl="0" rtl="0" algn="ctr">
              <a:spcBef>
                <a:spcPts val="0"/>
              </a:spcBef>
              <a:buNone/>
            </a:pPr>
            <a:r>
              <a:rPr b="1" lang="en" sz="2200">
                <a:solidFill>
                  <a:schemeClr val="dk1"/>
                </a:solidFill>
                <a:highlight>
                  <a:srgbClr val="FFCD00"/>
                </a:highlight>
                <a:latin typeface="Proxima Nova"/>
                <a:ea typeface="Proxima Nova"/>
                <a:cs typeface="Proxima Nova"/>
                <a:sym typeface="Proxima Nova"/>
              </a:rPr>
              <a:t>Task 1: Acquaint users with ballot</a:t>
            </a:r>
          </a:p>
        </p:txBody>
      </p:sp>
      <p:sp>
        <p:nvSpPr>
          <p:cNvPr id="128" name="Shape 128"/>
          <p:cNvSpPr txBox="1"/>
          <p:nvPr/>
        </p:nvSpPr>
        <p:spPr>
          <a:xfrm>
            <a:off x="637350" y="996050"/>
            <a:ext cx="2097600" cy="5775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Categories in </a:t>
            </a:r>
          </a:p>
          <a:p>
            <a:pPr lvl="0" rtl="0" algn="ctr">
              <a:spcBef>
                <a:spcPts val="0"/>
              </a:spcBef>
              <a:buNone/>
            </a:pPr>
            <a:r>
              <a:rPr b="1" lang="en">
                <a:solidFill>
                  <a:srgbClr val="FFFFFF"/>
                </a:solidFill>
                <a:latin typeface="Proxima Nova"/>
                <a:ea typeface="Proxima Nova"/>
                <a:cs typeface="Proxima Nova"/>
                <a:sym typeface="Proxima Nova"/>
              </a:rPr>
              <a:t>Ballot Highlighted</a:t>
            </a:r>
          </a:p>
          <a:p>
            <a:pPr lvl="0" rtl="0">
              <a:spcBef>
                <a:spcPts val="0"/>
              </a:spcBef>
              <a:buNone/>
            </a:pPr>
            <a:r>
              <a:t/>
            </a:r>
            <a:endParaRPr b="1"/>
          </a:p>
          <a:p>
            <a:pPr lvl="0" rtl="0">
              <a:spcBef>
                <a:spcPts val="0"/>
              </a:spcBef>
              <a:buNone/>
            </a:pPr>
            <a:r>
              <a:t/>
            </a:r>
            <a:endParaRPr/>
          </a:p>
          <a:p>
            <a:pPr lvl="0" rt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b="0" l="0" r="0" t="12257"/>
          <a:stretch/>
        </p:blipFill>
        <p:spPr>
          <a:xfrm>
            <a:off x="3026650" y="760424"/>
            <a:ext cx="4609574" cy="4128627"/>
          </a:xfrm>
          <a:prstGeom prst="rect">
            <a:avLst/>
          </a:prstGeom>
          <a:noFill/>
          <a:ln>
            <a:noFill/>
          </a:ln>
        </p:spPr>
      </p:pic>
      <p:sp>
        <p:nvSpPr>
          <p:cNvPr id="134" name="Shape 134"/>
          <p:cNvSpPr txBox="1"/>
          <p:nvPr/>
        </p:nvSpPr>
        <p:spPr>
          <a:xfrm>
            <a:off x="1668212" y="-64600"/>
            <a:ext cx="5143500" cy="858900"/>
          </a:xfrm>
          <a:prstGeom prst="rect">
            <a:avLst/>
          </a:prstGeom>
          <a:noFill/>
          <a:ln>
            <a:noFill/>
          </a:ln>
        </p:spPr>
        <p:txBody>
          <a:bodyPr anchorCtr="0" anchor="ctr" bIns="91425" lIns="91425" rIns="91425" tIns="91425">
            <a:noAutofit/>
          </a:bodyPr>
          <a:lstStyle/>
          <a:p>
            <a:pPr lvl="0" rtl="0" algn="ctr">
              <a:spcBef>
                <a:spcPts val="0"/>
              </a:spcBef>
              <a:buNone/>
            </a:pPr>
            <a:r>
              <a:rPr b="1" lang="en" sz="2200">
                <a:solidFill>
                  <a:schemeClr val="dk1"/>
                </a:solidFill>
                <a:highlight>
                  <a:srgbClr val="FFCD00"/>
                </a:highlight>
                <a:latin typeface="Proxima Nova"/>
                <a:ea typeface="Proxima Nova"/>
                <a:cs typeface="Proxima Nova"/>
                <a:sym typeface="Proxima Nova"/>
              </a:rPr>
              <a:t>Task 1: Acquaint users with ballot</a:t>
            </a:r>
          </a:p>
        </p:txBody>
      </p:sp>
      <p:sp>
        <p:nvSpPr>
          <p:cNvPr id="135" name="Shape 135"/>
          <p:cNvSpPr txBox="1"/>
          <p:nvPr/>
        </p:nvSpPr>
        <p:spPr>
          <a:xfrm>
            <a:off x="637350" y="1798925"/>
            <a:ext cx="2118300" cy="5994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Actual Ballot Blurred as background </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136" name="Shape 136"/>
          <p:cNvSpPr txBox="1"/>
          <p:nvPr/>
        </p:nvSpPr>
        <p:spPr>
          <a:xfrm>
            <a:off x="637350" y="996050"/>
            <a:ext cx="2097600" cy="577500"/>
          </a:xfrm>
          <a:prstGeom prst="rect">
            <a:avLst/>
          </a:prstGeom>
          <a:solidFill>
            <a:schemeClr val="dk1"/>
          </a:solidFill>
          <a:ln>
            <a:noFill/>
          </a:ln>
        </p:spPr>
        <p:txBody>
          <a:bodyPr anchorCtr="0" anchor="t" bIns="91425" lIns="91425" rIns="91425" tIns="91425">
            <a:noAutofit/>
          </a:bodyPr>
          <a:lstStyle/>
          <a:p>
            <a:pPr lvl="0" rtl="0" algn="ctr">
              <a:spcBef>
                <a:spcPts val="0"/>
              </a:spcBef>
              <a:buNone/>
            </a:pPr>
            <a:r>
              <a:rPr b="1" lang="en">
                <a:solidFill>
                  <a:srgbClr val="FFFFFF"/>
                </a:solidFill>
                <a:latin typeface="Proxima Nova"/>
                <a:ea typeface="Proxima Nova"/>
                <a:cs typeface="Proxima Nova"/>
                <a:sym typeface="Proxima Nova"/>
              </a:rPr>
              <a:t>Categories in </a:t>
            </a:r>
          </a:p>
          <a:p>
            <a:pPr lvl="0" rtl="0" algn="ctr">
              <a:spcBef>
                <a:spcPts val="0"/>
              </a:spcBef>
              <a:buNone/>
            </a:pPr>
            <a:r>
              <a:rPr b="1" lang="en">
                <a:solidFill>
                  <a:srgbClr val="FFFFFF"/>
                </a:solidFill>
                <a:latin typeface="Proxima Nova"/>
                <a:ea typeface="Proxima Nova"/>
                <a:cs typeface="Proxima Nova"/>
                <a:sym typeface="Proxima Nova"/>
              </a:rPr>
              <a:t>Ballot Highlighted</a:t>
            </a:r>
          </a:p>
          <a:p>
            <a:pPr lvl="0" rtl="0">
              <a:spcBef>
                <a:spcPts val="0"/>
              </a:spcBef>
              <a:buNone/>
            </a:pPr>
            <a:r>
              <a:t/>
            </a:r>
            <a:endParaRPr b="1"/>
          </a:p>
          <a:p>
            <a:pPr lvl="0" rtl="0">
              <a:spcBef>
                <a:spcPts val="0"/>
              </a:spcBef>
              <a:buNone/>
            </a:pPr>
            <a:r>
              <a:t/>
            </a:r>
            <a:endParaRPr/>
          </a:p>
          <a:p>
            <a:pPr lvl="0" rt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