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5143500" cx="9144000"/>
  <p:notesSz cx="6858000" cy="9144000"/>
  <p:embeddedFontLst>
    <p:embeddedFont>
      <p:font typeface="PT Sans Narrow"/>
      <p:regular r:id="rId40"/>
      <p:bold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PTSansNarrow-regular.fntdata"/><Relationship Id="rId20" Type="http://schemas.openxmlformats.org/officeDocument/2006/relationships/slide" Target="slides/slide16.xml"/><Relationship Id="rId42" Type="http://schemas.openxmlformats.org/officeDocument/2006/relationships/font" Target="fonts/OpenSans-regular.fntdata"/><Relationship Id="rId41" Type="http://schemas.openxmlformats.org/officeDocument/2006/relationships/font" Target="fonts/PTSansNarrow-bold.fntdata"/><Relationship Id="rId22" Type="http://schemas.openxmlformats.org/officeDocument/2006/relationships/slide" Target="slides/slide18.xml"/><Relationship Id="rId44" Type="http://schemas.openxmlformats.org/officeDocument/2006/relationships/font" Target="fonts/OpenSans-italic.fntdata"/><Relationship Id="rId21" Type="http://schemas.openxmlformats.org/officeDocument/2006/relationships/slide" Target="slides/slide17.xml"/><Relationship Id="rId43" Type="http://schemas.openxmlformats.org/officeDocument/2006/relationships/font" Target="fonts/OpenSans-bold.fntdata"/><Relationship Id="rId24" Type="http://schemas.openxmlformats.org/officeDocument/2006/relationships/slide" Target="slides/slide20.xml"/><Relationship Id="rId23" Type="http://schemas.openxmlformats.org/officeDocument/2006/relationships/slide" Target="slides/slide19.xml"/><Relationship Id="rId45"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hange.org" TargetMode="External"/><Relationship Id="rId3" Type="http://schemas.openxmlformats.org/officeDocument/2006/relationships/hyperlink" Target="http://change.org"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pPr>
            <a:r>
              <a:rPr lang="en"/>
              <a:t>Skepticism:</a:t>
            </a:r>
          </a:p>
          <a:p>
            <a:pPr indent="-228600" lvl="1" marL="914400" rtl="0">
              <a:spcBef>
                <a:spcPts val="0"/>
              </a:spcBef>
            </a:pPr>
            <a:r>
              <a:rPr lang="en"/>
              <a:t>“Government always forces their will”</a:t>
            </a:r>
          </a:p>
          <a:p>
            <a:pPr indent="-228600" lvl="1" marL="914400" rtl="0">
              <a:spcBef>
                <a:spcPts val="0"/>
              </a:spcBef>
            </a:pPr>
            <a:r>
              <a:rPr lang="en"/>
              <a:t>We can do better; our society can work “smarter”</a:t>
            </a:r>
          </a:p>
          <a:p>
            <a:pPr indent="-228600" lvl="0" marL="457200" rtl="0">
              <a:spcBef>
                <a:spcPts val="0"/>
              </a:spcBef>
            </a:pPr>
            <a:r>
              <a:rPr lang="en"/>
              <a:t>I love helping people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pPr>
            <a:r>
              <a:rPr lang="en"/>
              <a:t>Vote</a:t>
            </a:r>
          </a:p>
          <a:p>
            <a:pPr indent="-228600" lvl="0" marL="457200" rtl="0">
              <a:spcBef>
                <a:spcPts val="0"/>
              </a:spcBef>
            </a:pPr>
            <a:r>
              <a:rPr lang="en"/>
              <a:t>Campaign</a:t>
            </a:r>
          </a:p>
          <a:p>
            <a:pPr indent="-228600" lvl="0" marL="457200" rtl="0">
              <a:spcBef>
                <a:spcPts val="0"/>
              </a:spcBef>
            </a:pPr>
            <a:r>
              <a:rPr lang="en"/>
              <a:t>Read news</a:t>
            </a:r>
          </a:p>
          <a:p>
            <a:pPr indent="-228600" lvl="0" marL="457200" rtl="0">
              <a:spcBef>
                <a:spcPts val="0"/>
              </a:spcBef>
            </a:pPr>
            <a:r>
              <a:rPr lang="en"/>
              <a:t>Go to official meetings / town halls</a:t>
            </a:r>
          </a:p>
          <a:p>
            <a:pPr indent="-228600" lvl="0" marL="457200" rtl="0">
              <a:spcBef>
                <a:spcPts val="0"/>
              </a:spcBef>
            </a:pPr>
            <a:r>
              <a:rPr lang="en"/>
              <a:t>Discuss in-person and online with friends and family</a:t>
            </a:r>
          </a:p>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pPr>
            <a:r>
              <a:rPr lang="en"/>
              <a:t>Need diverse perspectives</a:t>
            </a:r>
          </a:p>
          <a:p>
            <a:pPr indent="-228600" lvl="0" marL="457200" rtl="0">
              <a:spcBef>
                <a:spcPts val="0"/>
              </a:spcBef>
            </a:pPr>
            <a:r>
              <a:rPr lang="en"/>
              <a:t>A lot about impact of vote or participation</a:t>
            </a:r>
          </a:p>
          <a:p>
            <a:pPr indent="-228600" lvl="0" marL="457200" rtl="0">
              <a:spcBef>
                <a:spcPts val="0"/>
              </a:spcBef>
            </a:pPr>
            <a:r>
              <a:rPr lang="en"/>
              <a:t>Transparency is better</a:t>
            </a:r>
          </a:p>
          <a:p>
            <a:pPr indent="-228600" lvl="0" marL="457200">
              <a:spcBef>
                <a:spcPts val="0"/>
              </a:spcBef>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pPr>
            <a:r>
              <a:rPr lang="en"/>
              <a:t>Diverse perspectives online, but it isn’t safe to talk there</a:t>
            </a:r>
          </a:p>
          <a:p>
            <a:pPr indent="-228600" lvl="0" marL="457200" rtl="0">
              <a:spcBef>
                <a:spcPts val="0"/>
              </a:spcBef>
            </a:pPr>
            <a:r>
              <a:rPr lang="en"/>
              <a:t>Tradeoff between individual liberty and community cohesion</a:t>
            </a:r>
          </a:p>
          <a:p>
            <a:pPr indent="-228600" lvl="1" marL="914400" rtl="0">
              <a:spcBef>
                <a:spcPts val="0"/>
              </a:spcBef>
            </a:pPr>
            <a:r>
              <a:rPr lang="en"/>
              <a:t>People are afraid of being seen negatively by peers</a:t>
            </a:r>
          </a:p>
          <a:p>
            <a:pPr indent="-228600" lvl="0" marL="457200" rtl="0">
              <a:spcBef>
                <a:spcPts val="0"/>
              </a:spcBef>
            </a:pPr>
            <a:r>
              <a:rPr lang="en"/>
              <a:t>Many people think of voting</a:t>
            </a:r>
          </a:p>
          <a:p>
            <a:pPr indent="-228600" lvl="1" marL="914400" rtl="0">
              <a:spcBef>
                <a:spcPts val="0"/>
              </a:spcBef>
            </a:pPr>
            <a:r>
              <a:rPr lang="en"/>
              <a:t>“Voting is symbolic” vs. “To make a difference, I must vote”</a:t>
            </a:r>
          </a:p>
          <a:p>
            <a:pPr indent="-228600" lvl="1" marL="914400" rtl="0">
              <a:spcBef>
                <a:spcPts val="0"/>
              </a:spcBef>
            </a:pPr>
            <a:r>
              <a:rPr lang="en"/>
              <a:t>Other ways to be involved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pPr>
            <a:r>
              <a:rPr lang="en"/>
              <a:t>Heard from “extreme” and “average” users</a:t>
            </a:r>
          </a:p>
          <a:p>
            <a:pPr indent="-228600" lvl="0" marL="457200" rtl="0">
              <a:spcBef>
                <a:spcPts val="0"/>
              </a:spcBef>
            </a:pPr>
            <a:r>
              <a:rPr lang="en"/>
              <a:t>Heard from both government and non-government</a:t>
            </a:r>
          </a:p>
          <a:p>
            <a:pPr indent="-228600" lvl="0" marL="457200" rtl="0">
              <a:spcBef>
                <a:spcPts val="0"/>
              </a:spcBef>
            </a:pPr>
            <a:r>
              <a:rPr lang="en"/>
              <a:t>Concerns on both sides were similar: people feel misunderstood, and they want to give or receive more insight into how the country operates</a:t>
            </a:r>
          </a:p>
          <a:p>
            <a:pPr indent="-228600" lvl="0" marL="457200">
              <a:spcBef>
                <a:spcPts val="0"/>
              </a:spcBef>
            </a:pPr>
            <a:r>
              <a:rPr lang="en"/>
              <a:t>People are hopeful and worried about how tech is changing society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55600" lvl="0" marL="457200" rtl="0">
              <a:lnSpc>
                <a:spcPct val="115000"/>
              </a:lnSpc>
              <a:spcBef>
                <a:spcPts val="0"/>
              </a:spcBef>
              <a:spcAft>
                <a:spcPts val="1600"/>
              </a:spcAft>
              <a:buClr>
                <a:schemeClr val="dk2"/>
              </a:buClr>
              <a:buSzPct val="100000"/>
              <a:buFont typeface="Open Sans"/>
            </a:pPr>
            <a:r>
              <a:rPr lang="en" sz="2000">
                <a:solidFill>
                  <a:schemeClr val="dk2"/>
                </a:solidFill>
                <a:latin typeface="Open Sans"/>
                <a:ea typeface="Open Sans"/>
                <a:cs typeface="Open Sans"/>
                <a:sym typeface="Open Sans"/>
              </a:rPr>
              <a:t>Production Engineer</a:t>
            </a:r>
          </a:p>
          <a:p>
            <a:pPr indent="-355600" lvl="0" marL="457200" rtl="0">
              <a:lnSpc>
                <a:spcPct val="115000"/>
              </a:lnSpc>
              <a:spcBef>
                <a:spcPts val="0"/>
              </a:spcBef>
              <a:spcAft>
                <a:spcPts val="1600"/>
              </a:spcAft>
              <a:buClr>
                <a:schemeClr val="dk2"/>
              </a:buClr>
              <a:buSzPct val="100000"/>
              <a:buFont typeface="Open Sans"/>
            </a:pPr>
            <a:r>
              <a:rPr lang="en" sz="2000">
                <a:solidFill>
                  <a:schemeClr val="dk2"/>
                </a:solidFill>
                <a:latin typeface="Open Sans"/>
                <a:ea typeface="Open Sans"/>
                <a:cs typeface="Open Sans"/>
                <a:sym typeface="Open Sans"/>
              </a:rPr>
              <a:t>32</a:t>
            </a:r>
          </a:p>
          <a:p>
            <a:pPr indent="-355600" lvl="0" marL="457200" rtl="0">
              <a:lnSpc>
                <a:spcPct val="115000"/>
              </a:lnSpc>
              <a:spcBef>
                <a:spcPts val="0"/>
              </a:spcBef>
              <a:spcAft>
                <a:spcPts val="1600"/>
              </a:spcAft>
              <a:buClr>
                <a:schemeClr val="dk2"/>
              </a:buClr>
              <a:buSzPct val="100000"/>
              <a:buFont typeface="Open Sans"/>
            </a:pPr>
            <a:r>
              <a:rPr lang="en" sz="2000">
                <a:solidFill>
                  <a:schemeClr val="dk2"/>
                </a:solidFill>
                <a:latin typeface="Open Sans"/>
                <a:ea typeface="Open Sans"/>
                <a:cs typeface="Open Sans"/>
                <a:sym typeface="Open Sans"/>
              </a:rPr>
              <a:t>M</a:t>
            </a:r>
          </a:p>
          <a:p>
            <a:pPr indent="-355600" lvl="0" marL="457200" rtl="0">
              <a:lnSpc>
                <a:spcPct val="115000"/>
              </a:lnSpc>
              <a:spcBef>
                <a:spcPts val="0"/>
              </a:spcBef>
              <a:spcAft>
                <a:spcPts val="1600"/>
              </a:spcAft>
              <a:buClr>
                <a:schemeClr val="dk2"/>
              </a:buClr>
              <a:buSzPct val="100000"/>
              <a:buFont typeface="Open Sans"/>
            </a:pPr>
            <a:r>
              <a:rPr lang="en" sz="2000">
                <a:solidFill>
                  <a:schemeClr val="dk2"/>
                </a:solidFill>
                <a:latin typeface="Open Sans"/>
                <a:ea typeface="Open Sans"/>
                <a:cs typeface="Open Sans"/>
                <a:sym typeface="Open Sans"/>
              </a:rPr>
              <a:t>Master’s in Computer Science, CMU</a:t>
            </a:r>
          </a:p>
          <a:p>
            <a:pPr indent="-355600" lvl="0" marL="457200" rtl="0">
              <a:lnSpc>
                <a:spcPct val="115000"/>
              </a:lnSpc>
              <a:spcBef>
                <a:spcPts val="0"/>
              </a:spcBef>
              <a:spcAft>
                <a:spcPts val="1600"/>
              </a:spcAft>
              <a:buClr>
                <a:schemeClr val="dk2"/>
              </a:buClr>
              <a:buSzPct val="100000"/>
              <a:buFont typeface="Open Sans"/>
            </a:pPr>
            <a:r>
              <a:rPr lang="en" sz="2000">
                <a:solidFill>
                  <a:schemeClr val="dk2"/>
                </a:solidFill>
                <a:latin typeface="Open Sans"/>
                <a:ea typeface="Open Sans"/>
                <a:cs typeface="Open Sans"/>
                <a:sym typeface="Open Sans"/>
              </a:rPr>
              <a:t>White</a:t>
            </a:r>
          </a:p>
          <a:p>
            <a:pPr indent="-355600" lvl="0" marL="457200" rtl="0">
              <a:lnSpc>
                <a:spcPct val="115000"/>
              </a:lnSpc>
              <a:spcBef>
                <a:spcPts val="0"/>
              </a:spcBef>
              <a:spcAft>
                <a:spcPts val="1600"/>
              </a:spcAft>
              <a:buClr>
                <a:schemeClr val="dk2"/>
              </a:buClr>
              <a:buSzPct val="100000"/>
              <a:buFont typeface="Open Sans"/>
            </a:pPr>
            <a:r>
              <a:rPr lang="en" sz="2000">
                <a:solidFill>
                  <a:schemeClr val="dk2"/>
                </a:solidFill>
                <a:latin typeface="Open Sans"/>
                <a:ea typeface="Open Sans"/>
                <a:cs typeface="Open Sans"/>
                <a:sym typeface="Open Sans"/>
              </a:rPr>
              <a:t>Atheist</a:t>
            </a:r>
          </a:p>
          <a:p>
            <a:pPr indent="-355600" lvl="0" marL="457200" rtl="0">
              <a:lnSpc>
                <a:spcPct val="115000"/>
              </a:lnSpc>
              <a:spcBef>
                <a:spcPts val="0"/>
              </a:spcBef>
              <a:spcAft>
                <a:spcPts val="1600"/>
              </a:spcAft>
              <a:buClr>
                <a:schemeClr val="dk2"/>
              </a:buClr>
              <a:buSzPct val="100000"/>
              <a:buFont typeface="Open Sans"/>
            </a:pPr>
            <a:r>
              <a:rPr lang="en" sz="2000">
                <a:solidFill>
                  <a:schemeClr val="dk2"/>
                </a:solidFill>
                <a:latin typeface="Open Sans"/>
                <a:ea typeface="Open Sans"/>
                <a:cs typeface="Open Sans"/>
                <a:sym typeface="Open Sans"/>
              </a:rPr>
              <a:t>No political orientation</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Political underpinnings come to mind immediately</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Democracy should enable everyone to have hand in designing political system, but “it doesn’t work that way”</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“The fact that advertising is so strong and that you can map the amount of money to the sway it has makes it clear that people don’t have enough information to make perfect decisions”</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Democracy works better in smaller groups</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Study where two groups were asked to make democratic decisions - one of experts, one of random people (random people made better decisions because of less biases and more diversity)</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Doesn’t see signed petitions (i.e.</a:t>
            </a:r>
            <a:r>
              <a:rPr lang="en" sz="1000">
                <a:solidFill>
                  <a:srgbClr val="454545"/>
                </a:solidFill>
                <a:latin typeface="Open Sans"/>
                <a:ea typeface="Open Sans"/>
                <a:cs typeface="Open Sans"/>
                <a:sym typeface="Open Sans"/>
                <a:hlinkClick r:id="rId2"/>
              </a:rPr>
              <a:t> </a:t>
            </a:r>
            <a:r>
              <a:rPr lang="en" sz="1000" u="sng">
                <a:solidFill>
                  <a:srgbClr val="E4AF09"/>
                </a:solidFill>
                <a:latin typeface="Open Sans"/>
                <a:ea typeface="Open Sans"/>
                <a:cs typeface="Open Sans"/>
                <a:sym typeface="Open Sans"/>
                <a:hlinkClick r:id="rId3"/>
              </a:rPr>
              <a:t>change.org</a:t>
            </a:r>
            <a:r>
              <a:rPr lang="en" sz="1000">
                <a:solidFill>
                  <a:srgbClr val="454545"/>
                </a:solidFill>
                <a:latin typeface="Open Sans"/>
                <a:ea typeface="Open Sans"/>
                <a:cs typeface="Open Sans"/>
                <a:sym typeface="Open Sans"/>
              </a:rPr>
              <a:t>) being effective because they’re ignored</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Votes, but since election electoral process doesn’t count raw votes, “hard to tell how much impact my vote has”</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Has political conversations to small extent with friends and family, but not incentivized</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Feels there are not many opportunities to engage in democracy and that it is hard to measure individual impact</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Would want a way to measure individual impact</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Australia requires voting censuses - registered to vote door to door. This introduces big problem</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Democracy problem = people that aren’t educated about a topic are voting for that topic</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How to weed out uneducated people, or at the very least stall their voting until they are educated?</a:t>
            </a:r>
          </a:p>
          <a:p>
            <a:pPr indent="-292100" lvl="1" marL="9144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Gamify their education?</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Ex. bills are worded funny (supporting or not supporting bill? Who knows?) [i.e. Brexit]</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Interested in a way to share ideas so that they can change the way policies are made</a:t>
            </a:r>
          </a:p>
          <a:p>
            <a:pPr indent="-292100" lvl="1" marL="9144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“During this election, we’ve heard things that are ridiculous. But what use is it to go on some random discussion forum where 5 people upvote your answer?”</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Instead of voting for a person, some kind of voting process for ideas</a:t>
            </a:r>
          </a:p>
          <a:p>
            <a:pPr indent="-292100" lvl="1" marL="9144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“I want ideas subjected to critique in way that cant be ignored. Each critique should be vetted, and if you have a valid objection to some idea, someone should have to refute it.”</a:t>
            </a:r>
          </a:p>
          <a:p>
            <a:pPr indent="-292100" lvl="1" marL="9144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“Unresolved followups” in Piazza kind of thing</a:t>
            </a:r>
          </a:p>
          <a:p>
            <a:pPr indent="-292100" lvl="0" marL="457200" rtl="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One of problem with piazza is that moderators want to post something like “this is already posted, don’t post it”, but that loses info</a:t>
            </a:r>
          </a:p>
          <a:p>
            <a:pPr indent="-292100" lvl="0" marL="457200" rtl="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If a user sees an idea, they should be required to agree or disagree with it, and then the service should use some kind of classification algorithm to help the user see related responses (“supporting arguments and objecting arguments grouped and enumerated”)</a:t>
            </a:r>
          </a:p>
          <a:p>
            <a:pPr indent="-292100" lvl="0" marL="457200" rtl="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Similar to the peer review process in science, but applied to politics, in order to preserve the Democratic process in an intellectually honest way</a:t>
            </a:r>
          </a:p>
          <a:p>
            <a:pPr indent="-292100" lvl="0" marL="457200" rtl="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Both sides would want all objections to be addressed</a:t>
            </a:r>
          </a:p>
          <a:p>
            <a:pPr indent="-292100" lvl="0" marL="457200" rtl="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To the extent that that’s not happening is how the average voter is persuaded by marketing</a:t>
            </a:r>
          </a:p>
          <a:p>
            <a:pPr indent="-292100" lvl="0" marL="457200" rtl="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Financial contributions are good if every dollar mapped to what it went towards - “I donated $10 to Bernie’s campaign, but what happened to that money, that’s anyone’s guess.”</a:t>
            </a:r>
          </a:p>
          <a:p>
            <a:pPr indent="-292100" lvl="0" marL="457200" rtl="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Whatever service it is, needs to be “crowdsourced to be scalable”</a:t>
            </a:r>
          </a:p>
          <a:p>
            <a:pPr lvl="0" rtl="0">
              <a:spcBef>
                <a:spcPts val="0"/>
              </a:spcBef>
              <a:buNone/>
            </a:pPr>
            <a:r>
              <a:t/>
            </a:r>
            <a:endParaRPr sz="10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7" name="Shape 267"/>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55600" lvl="0" marL="457200" rtl="0">
              <a:lnSpc>
                <a:spcPct val="115000"/>
              </a:lnSpc>
              <a:spcBef>
                <a:spcPts val="0"/>
              </a:spcBef>
              <a:spcAft>
                <a:spcPts val="1600"/>
              </a:spcAft>
              <a:buClr>
                <a:schemeClr val="dk2"/>
              </a:buClr>
              <a:buSzPct val="100000"/>
              <a:buFont typeface="Open Sans"/>
            </a:pPr>
            <a:r>
              <a:rPr lang="en" sz="2000">
                <a:solidFill>
                  <a:schemeClr val="dk2"/>
                </a:solidFill>
                <a:latin typeface="Open Sans"/>
                <a:ea typeface="Open Sans"/>
                <a:cs typeface="Open Sans"/>
                <a:sym typeface="Open Sans"/>
              </a:rPr>
              <a:t>Software Engineer</a:t>
            </a:r>
          </a:p>
          <a:p>
            <a:pPr indent="-355600" lvl="0" marL="457200" rtl="0">
              <a:lnSpc>
                <a:spcPct val="115000"/>
              </a:lnSpc>
              <a:spcBef>
                <a:spcPts val="0"/>
              </a:spcBef>
              <a:spcAft>
                <a:spcPts val="1600"/>
              </a:spcAft>
              <a:buClr>
                <a:schemeClr val="dk2"/>
              </a:buClr>
              <a:buSzPct val="100000"/>
              <a:buFont typeface="Open Sans"/>
            </a:pPr>
            <a:r>
              <a:rPr lang="en" sz="2000">
                <a:solidFill>
                  <a:schemeClr val="dk2"/>
                </a:solidFill>
                <a:latin typeface="Open Sans"/>
                <a:ea typeface="Open Sans"/>
                <a:cs typeface="Open Sans"/>
                <a:sym typeface="Open Sans"/>
              </a:rPr>
              <a:t>24</a:t>
            </a:r>
          </a:p>
          <a:p>
            <a:pPr indent="-355600" lvl="0" marL="457200" rtl="0">
              <a:lnSpc>
                <a:spcPct val="115000"/>
              </a:lnSpc>
              <a:spcBef>
                <a:spcPts val="0"/>
              </a:spcBef>
              <a:spcAft>
                <a:spcPts val="1600"/>
              </a:spcAft>
              <a:buClr>
                <a:schemeClr val="dk2"/>
              </a:buClr>
              <a:buSzPct val="100000"/>
              <a:buFont typeface="Open Sans"/>
            </a:pPr>
            <a:r>
              <a:rPr lang="en" sz="2000">
                <a:solidFill>
                  <a:schemeClr val="dk2"/>
                </a:solidFill>
                <a:latin typeface="Open Sans"/>
                <a:ea typeface="Open Sans"/>
                <a:cs typeface="Open Sans"/>
                <a:sym typeface="Open Sans"/>
              </a:rPr>
              <a:t>M</a:t>
            </a:r>
          </a:p>
          <a:p>
            <a:pPr indent="-355600" lvl="0" marL="457200" rtl="0">
              <a:lnSpc>
                <a:spcPct val="115000"/>
              </a:lnSpc>
              <a:spcBef>
                <a:spcPts val="0"/>
              </a:spcBef>
              <a:spcAft>
                <a:spcPts val="1600"/>
              </a:spcAft>
              <a:buClr>
                <a:schemeClr val="dk2"/>
              </a:buClr>
              <a:buSzPct val="100000"/>
              <a:buFont typeface="Open Sans"/>
            </a:pPr>
            <a:r>
              <a:rPr lang="en" sz="2000">
                <a:solidFill>
                  <a:schemeClr val="dk2"/>
                </a:solidFill>
                <a:latin typeface="Open Sans"/>
                <a:ea typeface="Open Sans"/>
                <a:cs typeface="Open Sans"/>
                <a:sym typeface="Open Sans"/>
              </a:rPr>
              <a:t>Master’s in Computer Science, Stanford</a:t>
            </a:r>
          </a:p>
          <a:p>
            <a:pPr indent="-355600" lvl="0" marL="457200" rtl="0">
              <a:lnSpc>
                <a:spcPct val="115000"/>
              </a:lnSpc>
              <a:spcBef>
                <a:spcPts val="0"/>
              </a:spcBef>
              <a:spcAft>
                <a:spcPts val="1600"/>
              </a:spcAft>
              <a:buClr>
                <a:schemeClr val="dk2"/>
              </a:buClr>
              <a:buSzPct val="100000"/>
              <a:buFont typeface="Open Sans"/>
            </a:pPr>
            <a:r>
              <a:rPr lang="en" sz="2000">
                <a:solidFill>
                  <a:schemeClr val="dk2"/>
                </a:solidFill>
                <a:latin typeface="Open Sans"/>
                <a:ea typeface="Open Sans"/>
                <a:cs typeface="Open Sans"/>
                <a:sym typeface="Open Sans"/>
              </a:rPr>
              <a:t>Indian</a:t>
            </a:r>
          </a:p>
          <a:p>
            <a:pPr indent="-355600" lvl="0" marL="457200" rtl="0">
              <a:lnSpc>
                <a:spcPct val="115000"/>
              </a:lnSpc>
              <a:spcBef>
                <a:spcPts val="0"/>
              </a:spcBef>
              <a:spcAft>
                <a:spcPts val="1600"/>
              </a:spcAft>
              <a:buClr>
                <a:schemeClr val="dk2"/>
              </a:buClr>
              <a:buSzPct val="100000"/>
              <a:buFont typeface="Open Sans"/>
            </a:pPr>
            <a:r>
              <a:rPr lang="en" sz="2000">
                <a:solidFill>
                  <a:schemeClr val="dk2"/>
                </a:solidFill>
                <a:latin typeface="Open Sans"/>
                <a:ea typeface="Open Sans"/>
                <a:cs typeface="Open Sans"/>
                <a:sym typeface="Open Sans"/>
              </a:rPr>
              <a:t>Hindu</a:t>
            </a:r>
          </a:p>
          <a:p>
            <a:pPr indent="-355600" lvl="0" marL="457200" rtl="0">
              <a:lnSpc>
                <a:spcPct val="115000"/>
              </a:lnSpc>
              <a:spcBef>
                <a:spcPts val="0"/>
              </a:spcBef>
              <a:spcAft>
                <a:spcPts val="1600"/>
              </a:spcAft>
              <a:buClr>
                <a:schemeClr val="dk2"/>
              </a:buClr>
              <a:buSzPct val="100000"/>
              <a:buFont typeface="Open Sans"/>
            </a:pPr>
            <a:r>
              <a:rPr lang="en" sz="2000">
                <a:solidFill>
                  <a:schemeClr val="dk2"/>
                </a:solidFill>
                <a:latin typeface="Open Sans"/>
                <a:ea typeface="Open Sans"/>
                <a:cs typeface="Open Sans"/>
                <a:sym typeface="Open Sans"/>
              </a:rPr>
              <a:t>Moderate political affiliation</a:t>
            </a:r>
          </a:p>
          <a:p>
            <a:pPr indent="-292100" lvl="0" marL="457200">
              <a:lnSpc>
                <a:spcPct val="115000"/>
              </a:lnSpc>
              <a:spcBef>
                <a:spcPts val="0"/>
              </a:spcBef>
              <a:buClr>
                <a:schemeClr val="dk2"/>
              </a:buClr>
              <a:buSzPct val="100000"/>
              <a:buFont typeface="Arial"/>
            </a:pPr>
            <a:r>
              <a:rPr lang="en" sz="1000">
                <a:solidFill>
                  <a:srgbClr val="454545"/>
                </a:solidFill>
              </a:rPr>
              <a:t>Democracy is “the voice and representation of the people, and how multiple viewpoints are incorporated into one”</a:t>
            </a:r>
          </a:p>
          <a:p>
            <a:pPr indent="-292100" lvl="0" marL="457200">
              <a:lnSpc>
                <a:spcPct val="115000"/>
              </a:lnSpc>
              <a:spcBef>
                <a:spcPts val="0"/>
              </a:spcBef>
              <a:buClr>
                <a:schemeClr val="dk2"/>
              </a:buClr>
              <a:buSzPct val="100000"/>
              <a:buFont typeface="Arial"/>
            </a:pPr>
            <a:r>
              <a:rPr lang="en" sz="1000">
                <a:solidFill>
                  <a:srgbClr val="454545"/>
                </a:solidFill>
              </a:rPr>
              <a:t>“I take the time to be educated and to read up on the issues of the day”</a:t>
            </a:r>
          </a:p>
          <a:p>
            <a:pPr indent="-292100" lvl="0" marL="457200">
              <a:lnSpc>
                <a:spcPct val="115000"/>
              </a:lnSpc>
              <a:spcBef>
                <a:spcPts val="0"/>
              </a:spcBef>
              <a:buClr>
                <a:schemeClr val="dk2"/>
              </a:buClr>
              <a:buSzPct val="100000"/>
              <a:buFont typeface="Arial"/>
            </a:pPr>
            <a:r>
              <a:rPr lang="en" sz="1000">
                <a:solidFill>
                  <a:srgbClr val="454545"/>
                </a:solidFill>
              </a:rPr>
              <a:t>Volunteered for Hillary campaign through website, went to Nevada stop trump</a:t>
            </a:r>
          </a:p>
          <a:p>
            <a:pPr indent="-292100" lvl="0" marL="457200">
              <a:lnSpc>
                <a:spcPct val="115000"/>
              </a:lnSpc>
              <a:spcBef>
                <a:spcPts val="0"/>
              </a:spcBef>
              <a:buClr>
                <a:schemeClr val="dk2"/>
              </a:buClr>
              <a:buSzPct val="100000"/>
              <a:buFont typeface="Arial"/>
            </a:pPr>
            <a:r>
              <a:rPr lang="en" sz="1000">
                <a:solidFill>
                  <a:srgbClr val="454545"/>
                </a:solidFill>
              </a:rPr>
              <a:t>Bused for free to Reno, spent 6 hours registering door to door, 50/60 votees</a:t>
            </a:r>
          </a:p>
          <a:p>
            <a:pPr indent="-292100" lvl="0" marL="457200">
              <a:lnSpc>
                <a:spcPct val="115000"/>
              </a:lnSpc>
              <a:spcBef>
                <a:spcPts val="0"/>
              </a:spcBef>
              <a:buClr>
                <a:schemeClr val="dk2"/>
              </a:buClr>
              <a:buSzPct val="100000"/>
              <a:buFont typeface="Arial"/>
            </a:pPr>
            <a:r>
              <a:rPr lang="en" sz="1000">
                <a:solidFill>
                  <a:srgbClr val="454545"/>
                </a:solidFill>
              </a:rPr>
              <a:t>Gratifying experience</a:t>
            </a:r>
          </a:p>
          <a:p>
            <a:pPr indent="-292100" lvl="0" marL="457200">
              <a:lnSpc>
                <a:spcPct val="115000"/>
              </a:lnSpc>
              <a:spcBef>
                <a:spcPts val="0"/>
              </a:spcBef>
              <a:buClr>
                <a:schemeClr val="dk2"/>
              </a:buClr>
              <a:buSzPct val="100000"/>
              <a:buFont typeface="Arial"/>
            </a:pPr>
            <a:r>
              <a:rPr lang="en" sz="1000">
                <a:solidFill>
                  <a:srgbClr val="454545"/>
                </a:solidFill>
              </a:rPr>
              <a:t>“What struck me is that none of these people knew anything about their neighbors. There was no community cohesiveness. I honestly think that in my short time there, I learned more about their community than they did. They have no idea what kind of neighborhood ethnic, social, or political backgrounds their direct neighbors have.”</a:t>
            </a:r>
          </a:p>
          <a:p>
            <a:pPr indent="-292100" lvl="0" marL="457200">
              <a:lnSpc>
                <a:spcPct val="115000"/>
              </a:lnSpc>
              <a:spcBef>
                <a:spcPts val="0"/>
              </a:spcBef>
              <a:buClr>
                <a:schemeClr val="dk2"/>
              </a:buClr>
              <a:buSzPct val="100000"/>
              <a:buFont typeface="Arial"/>
            </a:pPr>
            <a:r>
              <a:rPr lang="en" sz="1000">
                <a:solidFill>
                  <a:srgbClr val="454545"/>
                </a:solidFill>
              </a:rPr>
              <a:t>“A problem I see is the prevalent misconception that everything happens at the top”</a:t>
            </a:r>
          </a:p>
          <a:p>
            <a:pPr indent="-292100" lvl="0" marL="457200">
              <a:lnSpc>
                <a:spcPct val="115000"/>
              </a:lnSpc>
              <a:spcBef>
                <a:spcPts val="0"/>
              </a:spcBef>
              <a:buClr>
                <a:schemeClr val="dk2"/>
              </a:buClr>
              <a:buSzPct val="100000"/>
              <a:buFont typeface="Arial"/>
            </a:pPr>
            <a:r>
              <a:rPr lang="en" sz="1000">
                <a:solidFill>
                  <a:srgbClr val="454545"/>
                </a:solidFill>
              </a:rPr>
              <a:t>Believes local elections are “way more impactful on daily life”</a:t>
            </a:r>
          </a:p>
          <a:p>
            <a:pPr indent="-292100" lvl="0" marL="457200">
              <a:lnSpc>
                <a:spcPct val="115000"/>
              </a:lnSpc>
              <a:spcBef>
                <a:spcPts val="0"/>
              </a:spcBef>
              <a:buClr>
                <a:schemeClr val="dk2"/>
              </a:buClr>
              <a:buSzPct val="100000"/>
              <a:buFont typeface="Arial"/>
            </a:pPr>
            <a:r>
              <a:rPr lang="en" sz="1000">
                <a:solidFill>
                  <a:srgbClr val="454545"/>
                </a:solidFill>
              </a:rPr>
              <a:t>Participating local elections big thing</a:t>
            </a:r>
          </a:p>
          <a:p>
            <a:pPr indent="-292100" lvl="0" marL="457200">
              <a:lnSpc>
                <a:spcPct val="115000"/>
              </a:lnSpc>
              <a:spcBef>
                <a:spcPts val="0"/>
              </a:spcBef>
              <a:buClr>
                <a:schemeClr val="dk2"/>
              </a:buClr>
              <a:buSzPct val="100000"/>
              <a:buFont typeface="Arial"/>
            </a:pPr>
            <a:r>
              <a:rPr lang="en" sz="1000">
                <a:solidFill>
                  <a:srgbClr val="454545"/>
                </a:solidFill>
              </a:rPr>
              <a:t>“Citizenship is a job - it’s not clear to some people that it is”</a:t>
            </a:r>
          </a:p>
          <a:p>
            <a:pPr indent="-292100" lvl="0" marL="457200">
              <a:lnSpc>
                <a:spcPct val="115000"/>
              </a:lnSpc>
              <a:spcBef>
                <a:spcPts val="0"/>
              </a:spcBef>
              <a:buClr>
                <a:schemeClr val="dk2"/>
              </a:buClr>
              <a:buSzPct val="100000"/>
              <a:buFont typeface="Arial"/>
            </a:pPr>
            <a:r>
              <a:rPr lang="en" sz="1000">
                <a:solidFill>
                  <a:srgbClr val="454545"/>
                </a:solidFill>
              </a:rPr>
              <a:t>Most people choose not to educate themselves = biggest problem</a:t>
            </a:r>
          </a:p>
          <a:p>
            <a:pPr indent="-292100" lvl="0" marL="457200">
              <a:lnSpc>
                <a:spcPct val="115000"/>
              </a:lnSpc>
              <a:spcBef>
                <a:spcPts val="0"/>
              </a:spcBef>
              <a:buClr>
                <a:schemeClr val="dk2"/>
              </a:buClr>
              <a:buSzPct val="100000"/>
              <a:buFont typeface="Arial"/>
            </a:pPr>
            <a:r>
              <a:rPr lang="en" sz="1000">
                <a:solidFill>
                  <a:srgbClr val="454545"/>
                </a:solidFill>
              </a:rPr>
              <a:t>Another, secondary problem is not getting too biased by your viewpoints or blinded by the candidate that you prefer</a:t>
            </a:r>
          </a:p>
          <a:p>
            <a:pPr indent="-292100" lvl="0" marL="457200">
              <a:lnSpc>
                <a:spcPct val="115000"/>
              </a:lnSpc>
              <a:spcBef>
                <a:spcPts val="0"/>
              </a:spcBef>
              <a:buClr>
                <a:schemeClr val="dk2"/>
              </a:buClr>
              <a:buSzPct val="100000"/>
              <a:buFont typeface="Arial"/>
            </a:pPr>
            <a:r>
              <a:rPr lang="en" sz="1000">
                <a:solidFill>
                  <a:srgbClr val="454545"/>
                </a:solidFill>
              </a:rPr>
              <a:t>Until the system crashes, and people realize how much they took for granted, there is no solution to the problem. </a:t>
            </a:r>
          </a:p>
          <a:p>
            <a:pPr indent="-292100" lvl="0" marL="457200">
              <a:lnSpc>
                <a:spcPct val="115000"/>
              </a:lnSpc>
              <a:spcBef>
                <a:spcPts val="0"/>
              </a:spcBef>
              <a:buClr>
                <a:schemeClr val="dk2"/>
              </a:buClr>
              <a:buSzPct val="100000"/>
              <a:buFont typeface="Arial"/>
            </a:pPr>
            <a:r>
              <a:rPr lang="en" sz="1000">
                <a:solidFill>
                  <a:srgbClr val="454545"/>
                </a:solidFill>
              </a:rPr>
              <a:t>Argument: so many needs can be taken care of from laptop that people don’t need to see neighbors</a:t>
            </a:r>
          </a:p>
          <a:p>
            <a:pPr indent="-292100" lvl="0" marL="457200">
              <a:lnSpc>
                <a:spcPct val="115000"/>
              </a:lnSpc>
              <a:spcBef>
                <a:spcPts val="0"/>
              </a:spcBef>
              <a:buClr>
                <a:schemeClr val="dk2"/>
              </a:buClr>
              <a:buSzPct val="100000"/>
              <a:buFont typeface="Arial"/>
            </a:pPr>
            <a:r>
              <a:rPr lang="en" sz="1000">
                <a:solidFill>
                  <a:srgbClr val="454545"/>
                </a:solidFill>
              </a:rPr>
              <a:t>Stranger Things, other old TV shows were about neighborhoods (nonexistent now)</a:t>
            </a:r>
          </a:p>
          <a:p>
            <a:pPr indent="-292100" lvl="0" marL="457200">
              <a:lnSpc>
                <a:spcPct val="115000"/>
              </a:lnSpc>
              <a:spcBef>
                <a:spcPts val="0"/>
              </a:spcBef>
              <a:buClr>
                <a:schemeClr val="dk2"/>
              </a:buClr>
              <a:buSzPct val="100000"/>
              <a:buFont typeface="Arial"/>
            </a:pPr>
            <a:r>
              <a:rPr lang="en" sz="1000">
                <a:solidFill>
                  <a:srgbClr val="454545"/>
                </a:solidFill>
              </a:rPr>
              <a:t>Rise of internet, automation of groceries, etc. is now 90% Google</a:t>
            </a:r>
          </a:p>
          <a:p>
            <a:pPr indent="-292100" lvl="0" marL="457200">
              <a:lnSpc>
                <a:spcPct val="115000"/>
              </a:lnSpc>
              <a:spcBef>
                <a:spcPts val="0"/>
              </a:spcBef>
              <a:buClr>
                <a:schemeClr val="dk2"/>
              </a:buClr>
              <a:buSzPct val="100000"/>
              <a:buFont typeface="Arial"/>
            </a:pPr>
            <a:r>
              <a:rPr lang="en" sz="1000">
                <a:solidFill>
                  <a:srgbClr val="454545"/>
                </a:solidFill>
              </a:rPr>
              <a:t>Human-human interaction is gone because “you see who you live with and work with, noone else”</a:t>
            </a:r>
          </a:p>
          <a:p>
            <a:pPr indent="-292100" lvl="0" marL="457200">
              <a:lnSpc>
                <a:spcPct val="115000"/>
              </a:lnSpc>
              <a:spcBef>
                <a:spcPts val="0"/>
              </a:spcBef>
              <a:buClr>
                <a:schemeClr val="dk2"/>
              </a:buClr>
              <a:buSzPct val="100000"/>
              <a:buFont typeface="Arial"/>
            </a:pPr>
            <a:r>
              <a:rPr lang="en" sz="1000">
                <a:solidFill>
                  <a:srgbClr val="454545"/>
                </a:solidFill>
              </a:rPr>
              <a:t>Online dependency leads to the fracturing of the human element</a:t>
            </a:r>
          </a:p>
          <a:p>
            <a:pPr indent="-292100" lvl="1" marL="914400">
              <a:lnSpc>
                <a:spcPct val="115000"/>
              </a:lnSpc>
              <a:spcBef>
                <a:spcPts val="0"/>
              </a:spcBef>
              <a:buClr>
                <a:schemeClr val="dk2"/>
              </a:buClr>
              <a:buSzPct val="100000"/>
              <a:buFont typeface="Arial"/>
            </a:pPr>
            <a:r>
              <a:rPr lang="en" sz="1000">
                <a:solidFill>
                  <a:srgbClr val="454545"/>
                </a:solidFill>
              </a:rPr>
              <a:t>How do you tie a knot? Online is a good thing</a:t>
            </a:r>
          </a:p>
          <a:p>
            <a:pPr indent="-292100" lvl="1" marL="914400">
              <a:lnSpc>
                <a:spcPct val="115000"/>
              </a:lnSpc>
              <a:spcBef>
                <a:spcPts val="0"/>
              </a:spcBef>
              <a:buClr>
                <a:schemeClr val="dk2"/>
              </a:buClr>
              <a:buSzPct val="100000"/>
              <a:buFont typeface="Arial"/>
            </a:pPr>
            <a:r>
              <a:rPr lang="en" sz="1000">
                <a:solidFill>
                  <a:srgbClr val="454545"/>
                </a:solidFill>
              </a:rPr>
              <a:t>Subjective things, like who should I vote for, internet only helps those that want to learn</a:t>
            </a:r>
          </a:p>
          <a:p>
            <a:pPr indent="-292100" lvl="0" marL="457200">
              <a:lnSpc>
                <a:spcPct val="115000"/>
              </a:lnSpc>
              <a:spcBef>
                <a:spcPts val="0"/>
              </a:spcBef>
              <a:buClr>
                <a:schemeClr val="dk2"/>
              </a:buClr>
              <a:buSzPct val="100000"/>
              <a:buFont typeface="Arial"/>
            </a:pPr>
            <a:r>
              <a:rPr lang="en" sz="1000">
                <a:solidFill>
                  <a:srgbClr val="454545"/>
                </a:solidFill>
              </a:rPr>
              <a:t>Views used to be disseminated casually, but human perspective is now gone and the bubble is homogenous</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How to incentivize the bubble to heterogeneity?</a:t>
            </a:r>
          </a:p>
          <a:p>
            <a:pPr indent="-292100" lvl="1" marL="9144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The Great Depression: people were stratified socioeconomically, but WW2 brought everyone together</a:t>
            </a:r>
          </a:p>
          <a:p>
            <a:pPr indent="-292100" lvl="1" marL="9144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Some big event like that is what is required - drastic changes that highlight “how bad things can get”</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How do you get people to stop looking at their cell phones? </a:t>
            </a:r>
          </a:p>
          <a:p>
            <a:pPr indent="-292100" lvl="1" marL="9144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Political tinder?</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Spending leisure time interacting with different people is the need</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Dramatic - spend two years in military where everyone has to get to know each other</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Incentivize volunteerism; pick up skills and perspective</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Radical idea: people are lonely in today’s society, isolated</a:t>
            </a:r>
          </a:p>
          <a:p>
            <a:pPr indent="-292100" lvl="0" marL="457200" rtl="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Always wondered: in todays society where everything is monetized, would people be willing to pay for social interaction?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pPr>
            <a:r>
              <a:rPr lang="en"/>
              <a:t>9 people total</a:t>
            </a:r>
          </a:p>
          <a:p>
            <a:pPr indent="-228600" lvl="0" marL="457200" rtl="0">
              <a:spcBef>
                <a:spcPts val="0"/>
              </a:spcBef>
            </a:pPr>
            <a:r>
              <a:rPr lang="en"/>
              <a:t>Some at work, some on street, one on phone</a:t>
            </a:r>
          </a:p>
          <a:p>
            <a:pPr indent="-228600" lvl="0" marL="457200" rtl="0">
              <a:spcBef>
                <a:spcPts val="0"/>
              </a:spcBef>
            </a:pPr>
            <a:r>
              <a:rPr lang="en"/>
              <a:t>30-something software engineer with master’s degree</a:t>
            </a:r>
          </a:p>
          <a:p>
            <a:pPr indent="-228600" lvl="0" marL="457200" rtl="0">
              <a:spcBef>
                <a:spcPts val="0"/>
              </a:spcBef>
            </a:pPr>
            <a:r>
              <a:rPr lang="en"/>
              <a:t>Recent grad working as a product manager who voted in the last pres election</a:t>
            </a:r>
          </a:p>
          <a:p>
            <a:pPr indent="-228600" lvl="0" marL="457200" rtl="0">
              <a:spcBef>
                <a:spcPts val="0"/>
              </a:spcBef>
            </a:pPr>
            <a:r>
              <a:rPr lang="en"/>
              <a:t>Ages skewed young</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355600" lvl="0" marL="457200" rtl="0">
              <a:lnSpc>
                <a:spcPct val="115000"/>
              </a:lnSpc>
              <a:spcBef>
                <a:spcPts val="0"/>
              </a:spcBef>
              <a:spcAft>
                <a:spcPts val="1600"/>
              </a:spcAft>
              <a:buClr>
                <a:schemeClr val="dk2"/>
              </a:buClr>
              <a:buSzPct val="100000"/>
              <a:buFont typeface="Open Sans"/>
            </a:pPr>
            <a:r>
              <a:rPr lang="en" sz="2000">
                <a:solidFill>
                  <a:schemeClr val="dk2"/>
                </a:solidFill>
                <a:latin typeface="Open Sans"/>
                <a:ea typeface="Open Sans"/>
                <a:cs typeface="Open Sans"/>
                <a:sym typeface="Open Sans"/>
              </a:rPr>
              <a:t>Oil Painter</a:t>
            </a:r>
          </a:p>
          <a:p>
            <a:pPr indent="-355600" lvl="0" marL="457200" rtl="0">
              <a:lnSpc>
                <a:spcPct val="115000"/>
              </a:lnSpc>
              <a:spcBef>
                <a:spcPts val="0"/>
              </a:spcBef>
              <a:spcAft>
                <a:spcPts val="1600"/>
              </a:spcAft>
              <a:buClr>
                <a:schemeClr val="dk2"/>
              </a:buClr>
              <a:buSzPct val="100000"/>
              <a:buFont typeface="Open Sans"/>
            </a:pPr>
            <a:r>
              <a:rPr lang="en" sz="2000">
                <a:solidFill>
                  <a:schemeClr val="dk2"/>
                </a:solidFill>
                <a:latin typeface="Open Sans"/>
                <a:ea typeface="Open Sans"/>
                <a:cs typeface="Open Sans"/>
                <a:sym typeface="Open Sans"/>
              </a:rPr>
              <a:t>71</a:t>
            </a:r>
          </a:p>
          <a:p>
            <a:pPr indent="-355600" lvl="0" marL="457200" rtl="0">
              <a:lnSpc>
                <a:spcPct val="115000"/>
              </a:lnSpc>
              <a:spcBef>
                <a:spcPts val="0"/>
              </a:spcBef>
              <a:spcAft>
                <a:spcPts val="1600"/>
              </a:spcAft>
              <a:buClr>
                <a:schemeClr val="dk2"/>
              </a:buClr>
              <a:buSzPct val="100000"/>
              <a:buFont typeface="Open Sans"/>
            </a:pPr>
            <a:r>
              <a:rPr lang="en" sz="2000">
                <a:solidFill>
                  <a:schemeClr val="dk2"/>
                </a:solidFill>
                <a:latin typeface="Open Sans"/>
                <a:ea typeface="Open Sans"/>
                <a:cs typeface="Open Sans"/>
                <a:sym typeface="Open Sans"/>
              </a:rPr>
              <a:t>M</a:t>
            </a:r>
          </a:p>
          <a:p>
            <a:pPr indent="-355600" lvl="0" marL="457200" rtl="0">
              <a:lnSpc>
                <a:spcPct val="115000"/>
              </a:lnSpc>
              <a:spcBef>
                <a:spcPts val="0"/>
              </a:spcBef>
              <a:spcAft>
                <a:spcPts val="1600"/>
              </a:spcAft>
              <a:buClr>
                <a:schemeClr val="dk2"/>
              </a:buClr>
              <a:buSzPct val="100000"/>
              <a:buFont typeface="Open Sans"/>
            </a:pPr>
            <a:r>
              <a:rPr lang="en" sz="2000">
                <a:solidFill>
                  <a:schemeClr val="dk2"/>
                </a:solidFill>
                <a:latin typeface="Open Sans"/>
                <a:ea typeface="Open Sans"/>
                <a:cs typeface="Open Sans"/>
                <a:sym typeface="Open Sans"/>
              </a:rPr>
              <a:t>Bachelor’s Degree in Fine Art, University of Puget Sound</a:t>
            </a:r>
          </a:p>
          <a:p>
            <a:pPr indent="-355600" lvl="0" marL="457200" rtl="0">
              <a:lnSpc>
                <a:spcPct val="115000"/>
              </a:lnSpc>
              <a:spcBef>
                <a:spcPts val="0"/>
              </a:spcBef>
              <a:spcAft>
                <a:spcPts val="1600"/>
              </a:spcAft>
              <a:buClr>
                <a:schemeClr val="dk2"/>
              </a:buClr>
              <a:buSzPct val="100000"/>
              <a:buFont typeface="Open Sans"/>
            </a:pPr>
            <a:r>
              <a:rPr lang="en" sz="2000">
                <a:solidFill>
                  <a:schemeClr val="dk2"/>
                </a:solidFill>
                <a:latin typeface="Open Sans"/>
                <a:ea typeface="Open Sans"/>
                <a:cs typeface="Open Sans"/>
                <a:sym typeface="Open Sans"/>
              </a:rPr>
              <a:t>Russian Jewish ancestry (white)</a:t>
            </a:r>
          </a:p>
          <a:p>
            <a:pPr indent="-355600" lvl="0" marL="457200" rtl="0">
              <a:lnSpc>
                <a:spcPct val="115000"/>
              </a:lnSpc>
              <a:spcBef>
                <a:spcPts val="0"/>
              </a:spcBef>
              <a:spcAft>
                <a:spcPts val="1600"/>
              </a:spcAft>
              <a:buClr>
                <a:schemeClr val="dk2"/>
              </a:buClr>
              <a:buSzPct val="100000"/>
              <a:buFont typeface="Open Sans"/>
            </a:pPr>
            <a:r>
              <a:rPr lang="en" sz="2000">
                <a:solidFill>
                  <a:schemeClr val="dk2"/>
                </a:solidFill>
                <a:latin typeface="Open Sans"/>
                <a:ea typeface="Open Sans"/>
                <a:cs typeface="Open Sans"/>
                <a:sym typeface="Open Sans"/>
              </a:rPr>
              <a:t>“Here now” religious affiliation</a:t>
            </a:r>
          </a:p>
          <a:p>
            <a:pPr indent="-355600" lvl="0" marL="457200" rtl="0">
              <a:lnSpc>
                <a:spcPct val="115000"/>
              </a:lnSpc>
              <a:spcBef>
                <a:spcPts val="0"/>
              </a:spcBef>
              <a:spcAft>
                <a:spcPts val="1600"/>
              </a:spcAft>
              <a:buClr>
                <a:schemeClr val="dk2"/>
              </a:buClr>
              <a:buSzPct val="100000"/>
              <a:buFont typeface="Open Sans"/>
            </a:pPr>
            <a:r>
              <a:rPr lang="en" sz="2000">
                <a:solidFill>
                  <a:schemeClr val="dk2"/>
                </a:solidFill>
                <a:latin typeface="Open Sans"/>
                <a:ea typeface="Open Sans"/>
                <a:cs typeface="Open Sans"/>
                <a:sym typeface="Open Sans"/>
              </a:rPr>
              <a:t>No political orientation</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Parents kept him pretty naive and sheltered</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“Nonmaterialistic professional artist” (freelance oil painter)</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Served in Vietnam for two years, hated being in the army (took orders from people he thought were dumber than him)</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“Took the two best years of my life and wasted them”</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US “fought for a lot of greedy land grabbing”</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Married for 5 years</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GI benefits (never had to pay for health insurance)</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When he came back from the war, he “had a stereo set when all of [his] friends had houses”</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Painted in Vietnam - murals, sign painting, bulletin board, mainly propoganda</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Except one mural in the barracks, surreal abstract expressionism that he did for “morale”</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One year he made $36,000 and paid $8000 taxes - then, he quit paying taxes</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Only paid taxes for 8 years in his life, when in high school and when in the army</a:t>
            </a:r>
          </a:p>
          <a:p>
            <a:pPr indent="-292100" lvl="0" marL="45720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Been on Social Security for nine years</a:t>
            </a:r>
          </a:p>
          <a:p>
            <a:pPr indent="-292100" lvl="0" marL="457200" rtl="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Believes he has done what he set out to do</a:t>
            </a:r>
          </a:p>
          <a:p>
            <a:pPr indent="-292100" lvl="0" marL="457200" rtl="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Democracy is “pretty simple really - one man one vote”</a:t>
            </a:r>
          </a:p>
          <a:p>
            <a:pPr indent="-292100" lvl="0" marL="457200" rtl="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Believes we don’t live in a democracy</a:t>
            </a:r>
          </a:p>
          <a:p>
            <a:pPr indent="-292100" lvl="0" marL="457200" rtl="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Too much “grey eminence” (French term - power behind the throne) in politicians</a:t>
            </a:r>
          </a:p>
          <a:p>
            <a:pPr indent="-292100" lvl="0" marL="457200" rtl="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Manipulation/corruption (gerrymandering, ballot-stuffing propoganda, false information)</a:t>
            </a:r>
          </a:p>
          <a:p>
            <a:pPr indent="-292100" lvl="0" marL="457200" rtl="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Admitted that the information he gets is “just what he sees on television”</a:t>
            </a:r>
          </a:p>
          <a:p>
            <a:pPr indent="-292100" lvl="0" marL="457200" rtl="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If they want more people to enlist in the army, then “they” create a regional depression to drive out jobs to force army</a:t>
            </a:r>
          </a:p>
          <a:p>
            <a:pPr indent="-292100" lvl="0" marL="457200" rtl="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“University Ave used to be just drunks and pot smokers”</a:t>
            </a:r>
          </a:p>
          <a:p>
            <a:pPr indent="-292100" lvl="0" marL="457200" rtl="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“Someone got in office and moved them all out - that’s bullshit, government always forces their will”</a:t>
            </a:r>
          </a:p>
          <a:p>
            <a:pPr indent="-292100" lvl="0" marL="457200" rtl="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Freedom in this country to probably do more than in other countries, but still not enough</a:t>
            </a:r>
          </a:p>
          <a:p>
            <a:pPr indent="-292100" lvl="0" marL="457200" rtl="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Lawyers, police, courts “not his thing”</a:t>
            </a:r>
          </a:p>
          <a:p>
            <a:pPr indent="-292100" lvl="0" marL="457200" rtl="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Started voting because “even if it doesn’t count, it lets them know what you stand for”</a:t>
            </a:r>
          </a:p>
          <a:p>
            <a:pPr indent="-292100" lvl="0" marL="457200" rtl="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“They’re gonna have their way, whoever ‘they’ are”</a:t>
            </a:r>
          </a:p>
          <a:p>
            <a:pPr indent="-292100" lvl="0" marL="457200" rtl="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Used to believe government worked for the people - that changed when he was in college</a:t>
            </a:r>
          </a:p>
          <a:p>
            <a:pPr indent="-292100" lvl="0" marL="457200" rtl="0">
              <a:lnSpc>
                <a:spcPct val="115000"/>
              </a:lnSpc>
              <a:spcBef>
                <a:spcPts val="0"/>
              </a:spcBef>
              <a:buClr>
                <a:schemeClr val="dk2"/>
              </a:buClr>
              <a:buSzPct val="100000"/>
              <a:buFont typeface="Open Sans"/>
            </a:pPr>
            <a:r>
              <a:rPr lang="en" sz="1000">
                <a:solidFill>
                  <a:srgbClr val="454545"/>
                </a:solidFill>
                <a:latin typeface="Open Sans"/>
                <a:ea typeface="Open Sans"/>
                <a:cs typeface="Open Sans"/>
                <a:sym typeface="Open Sans"/>
              </a:rPr>
              <a:t>“Government is not here to take care of us - we are here to take care of each other. Do the right thing, act appropriate to the situation you’re in. Help someone up if they’ve fallen down”</a:t>
            </a:r>
          </a:p>
          <a:p>
            <a:pPr lvl="0" rtl="0">
              <a:spcBef>
                <a:spcPts val="0"/>
              </a:spcBef>
              <a:buNone/>
            </a:pPr>
            <a:r>
              <a:t/>
            </a:r>
            <a:endParaRPr sz="10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2" name="Shape 3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a:spcBef>
                <a:spcPts val="0"/>
              </a:spcBef>
            </a:pPr>
            <a:r>
              <a:rPr lang="en"/>
              <a:t>No political orientation -- young professional w/ master’s from CMU</a:t>
            </a:r>
          </a:p>
          <a:p>
            <a:pPr indent="-228600" lvl="0" marL="457200">
              <a:spcBef>
                <a:spcPts val="0"/>
              </a:spcBef>
            </a:pPr>
            <a:r>
              <a:rPr lang="en"/>
              <a:t>Campaign worker -- several who volunteered for Hillary campaign: one a software engineer at Google, the other at Facebook</a:t>
            </a:r>
          </a:p>
          <a:p>
            <a:pPr indent="-228600" lvl="0" marL="457200">
              <a:spcBef>
                <a:spcPts val="0"/>
              </a:spcBef>
            </a:pPr>
            <a:r>
              <a:rPr lang="en"/>
              <a:t>Senior citizen &amp; veteran -- older painter, vet of Vietnam war</a:t>
            </a:r>
          </a:p>
          <a:p>
            <a:pPr indent="-228600" lvl="0" marL="457200" rtl="0">
              <a:spcBef>
                <a:spcPts val="0"/>
              </a:spcBef>
            </a:pPr>
            <a:r>
              <a:rPr lang="en"/>
              <a:t>Citizen of another country -- pro dancer &amp; Indian citizen</a:t>
            </a:r>
          </a:p>
          <a:p>
            <a:pPr indent="-228600" lvl="0" marL="457200" rtl="0">
              <a:spcBef>
                <a:spcPts val="0"/>
              </a:spcBef>
            </a:pPr>
            <a:r>
              <a:rPr lang="en"/>
              <a:t>Government Employee -- police officer (Palo ALto head of PR), two Palo Alto city performance auditors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pPr>
            <a:r>
              <a:rPr lang="en"/>
              <a:t>Start with what/how:</a:t>
            </a:r>
          </a:p>
          <a:p>
            <a:pPr indent="-228600" lvl="1" marL="914400" rtl="0">
              <a:spcBef>
                <a:spcPts val="0"/>
              </a:spcBef>
            </a:pPr>
            <a:r>
              <a:rPr lang="en"/>
              <a:t>Where do you get news and information?</a:t>
            </a:r>
          </a:p>
          <a:p>
            <a:pPr indent="-228600" lvl="1" marL="914400" rtl="0">
              <a:spcBef>
                <a:spcPts val="0"/>
              </a:spcBef>
            </a:pPr>
            <a:r>
              <a:rPr lang="en"/>
              <a:t>How do you discuss issues with others?</a:t>
            </a:r>
          </a:p>
          <a:p>
            <a:pPr indent="-228600" lvl="0" marL="457200" rtl="0">
              <a:spcBef>
                <a:spcPts val="0"/>
              </a:spcBef>
            </a:pPr>
            <a:r>
              <a:rPr lang="en"/>
              <a:t>Move to feelings:</a:t>
            </a:r>
          </a:p>
          <a:p>
            <a:pPr indent="-228600" lvl="1" marL="914400" rtl="0">
              <a:spcBef>
                <a:spcPts val="0"/>
              </a:spcBef>
            </a:pPr>
            <a:r>
              <a:rPr lang="en"/>
              <a:t>How do you feel about your impact?</a:t>
            </a:r>
          </a:p>
          <a:p>
            <a:pPr indent="-228600" lvl="0" marL="457200" rtl="0">
              <a:spcBef>
                <a:spcPts val="0"/>
              </a:spcBef>
            </a:pPr>
            <a:r>
              <a:rPr lang="en"/>
              <a:t>General interview trend, from what &amp; how to broader feelings about</a:t>
            </a:r>
          </a:p>
          <a:p>
            <a:pPr indent="-228600" lvl="1" marL="914400" rtl="0">
              <a:spcBef>
                <a:spcPts val="0"/>
              </a:spcBef>
            </a:pPr>
            <a:r>
              <a:rPr lang="en"/>
              <a:t>Things about democracy that make people happy, proud, fulfilled</a:t>
            </a:r>
          </a:p>
          <a:p>
            <a:pPr indent="-228600" lvl="1" marL="914400" rtl="0">
              <a:spcBef>
                <a:spcPts val="0"/>
              </a:spcBef>
            </a:pPr>
            <a:r>
              <a:rPr lang="en"/>
              <a:t>Things that make people sad, upset, disappointed</a:t>
            </a:r>
          </a:p>
          <a:p>
            <a:pPr indent="-228600" lvl="0" marL="457200" rtl="0">
              <a:spcBef>
                <a:spcPts val="0"/>
              </a:spcBef>
            </a:pPr>
            <a:r>
              <a:rPr lang="en"/>
              <a:t>Asked for stories of when people felt involved, proud, fulfilled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2000">
                <a:latin typeface="PT Sans Narrow"/>
                <a:ea typeface="PT Sans Narrow"/>
                <a:cs typeface="PT Sans Narrow"/>
                <a:sym typeface="PT Sans Narrow"/>
              </a:rPr>
              <a:t>“Sometimes individual”</a:t>
            </a:r>
          </a:p>
          <a:p>
            <a:pPr lvl="0">
              <a:spcBef>
                <a:spcPts val="0"/>
              </a:spcBef>
              <a:buNone/>
            </a:pPr>
            <a:r>
              <a:rPr lang="en" sz="2000">
                <a:latin typeface="PT Sans Narrow"/>
                <a:ea typeface="PT Sans Narrow"/>
                <a:cs typeface="PT Sans Narrow"/>
                <a:sym typeface="PT Sans Narrow"/>
              </a:rPr>
              <a:t>“The voice of the people”</a:t>
            </a:r>
          </a:p>
          <a:p>
            <a:pPr lvl="0">
              <a:spcBef>
                <a:spcPts val="0"/>
              </a:spcBef>
              <a:buNone/>
            </a:pPr>
            <a:r>
              <a:rPr lang="en" sz="3000">
                <a:latin typeface="PT Sans Narrow"/>
                <a:ea typeface="PT Sans Narrow"/>
                <a:cs typeface="PT Sans Narrow"/>
                <a:sym typeface="PT Sans Narrow"/>
              </a:rPr>
              <a:t>“One man one vote”</a:t>
            </a:r>
          </a:p>
          <a:p>
            <a:pPr lvl="0">
              <a:spcBef>
                <a:spcPts val="0"/>
              </a:spcBef>
              <a:buNone/>
            </a:pPr>
            <a:r>
              <a:rPr lang="en" sz="3600">
                <a:latin typeface="PT Sans Narrow"/>
                <a:ea typeface="PT Sans Narrow"/>
                <a:cs typeface="PT Sans Narrow"/>
                <a:sym typeface="PT Sans Narrow"/>
              </a:rPr>
              <a:t>“We don’t live in one”</a:t>
            </a:r>
          </a:p>
          <a:p>
            <a:pPr lvl="0">
              <a:spcBef>
                <a:spcPts val="0"/>
              </a:spcBef>
              <a:buNone/>
            </a:pPr>
            <a:r>
              <a:rPr lang="en" sz="2400">
                <a:latin typeface="PT Sans Narrow"/>
                <a:ea typeface="PT Sans Narrow"/>
                <a:cs typeface="PT Sans Narrow"/>
                <a:sym typeface="PT Sans Narrow"/>
              </a:rPr>
              <a:t>“Mostly political”</a:t>
            </a:r>
          </a:p>
          <a:p>
            <a:pPr lvl="0">
              <a:spcBef>
                <a:spcPts val="0"/>
              </a:spcBef>
              <a:buNone/>
            </a:pPr>
            <a:r>
              <a:rPr lang="en" sz="2400">
                <a:latin typeface="PT Sans Narrow"/>
                <a:ea typeface="PT Sans Narrow"/>
                <a:cs typeface="PT Sans Narrow"/>
                <a:sym typeface="PT Sans Narrow"/>
              </a:rPr>
              <a:t>“Free to do what they like, with a responsibility to come together”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2400">
                <a:latin typeface="PT Sans Narrow"/>
                <a:ea typeface="PT Sans Narrow"/>
                <a:cs typeface="PT Sans Narrow"/>
                <a:sym typeface="PT Sans Narrow"/>
              </a:rPr>
              <a:t>“I’m pro-government, but I’m always questioning the government”</a:t>
            </a:r>
          </a:p>
          <a:p>
            <a:pPr lvl="0">
              <a:spcBef>
                <a:spcPts val="0"/>
              </a:spcBef>
              <a:buNone/>
            </a:pPr>
            <a:r>
              <a:rPr lang="en" sz="2100">
                <a:latin typeface="PT Sans Narrow"/>
                <a:ea typeface="PT Sans Narrow"/>
                <a:cs typeface="PT Sans Narrow"/>
                <a:sym typeface="PT Sans Narrow"/>
              </a:rPr>
              <a:t>“I think critically about what I would do as a Congressperson or Senator”</a:t>
            </a:r>
          </a:p>
          <a:p>
            <a:pPr lvl="0">
              <a:spcBef>
                <a:spcPts val="0"/>
              </a:spcBef>
              <a:buNone/>
            </a:pPr>
            <a:r>
              <a:rPr lang="en" sz="2100">
                <a:latin typeface="PT Sans Narrow"/>
                <a:ea typeface="PT Sans Narrow"/>
                <a:cs typeface="PT Sans Narrow"/>
                <a:sym typeface="PT Sans Narrow"/>
              </a:rPr>
              <a:t>“I reach out to people”</a:t>
            </a:r>
          </a:p>
          <a:p>
            <a:pPr lvl="0">
              <a:spcBef>
                <a:spcPts val="0"/>
              </a:spcBef>
              <a:buNone/>
            </a:pPr>
            <a:r>
              <a:rPr lang="en" sz="4800">
                <a:latin typeface="PT Sans Narrow"/>
                <a:ea typeface="PT Sans Narrow"/>
                <a:cs typeface="PT Sans Narrow"/>
                <a:sym typeface="PT Sans Narrow"/>
              </a:rPr>
              <a:t>“There’s a lot I’m unaware of”</a:t>
            </a:r>
          </a:p>
          <a:p>
            <a:pPr lvl="0" rtl="0">
              <a:spcBef>
                <a:spcPts val="0"/>
              </a:spcBef>
              <a:buNone/>
            </a:pPr>
            <a:r>
              <a:rPr lang="en" sz="2400">
                <a:latin typeface="PT Sans Narrow"/>
                <a:ea typeface="PT Sans Narrow"/>
                <a:cs typeface="PT Sans Narrow"/>
                <a:sym typeface="PT Sans Narrow"/>
              </a:rPr>
              <a:t>“I vote, even if it doesn’t mean anything”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2000">
                <a:latin typeface="PT Sans Narrow"/>
                <a:ea typeface="PT Sans Narrow"/>
                <a:cs typeface="PT Sans Narrow"/>
                <a:sym typeface="PT Sans Narrow"/>
              </a:rPr>
              <a:t>“</a:t>
            </a:r>
            <a:r>
              <a:rPr lang="en" sz="2000">
                <a:solidFill>
                  <a:srgbClr val="454545"/>
                </a:solidFill>
                <a:latin typeface="PT Sans Narrow"/>
                <a:ea typeface="PT Sans Narrow"/>
                <a:cs typeface="PT Sans Narrow"/>
                <a:sym typeface="PT Sans Narrow"/>
              </a:rPr>
              <a:t>I take the time to be educated and to read up on the issues of the day</a:t>
            </a:r>
            <a:r>
              <a:rPr lang="en" sz="2000">
                <a:latin typeface="PT Sans Narrow"/>
                <a:ea typeface="PT Sans Narrow"/>
                <a:cs typeface="PT Sans Narrow"/>
                <a:sym typeface="PT Sans Narrow"/>
              </a:rPr>
              <a:t>”</a:t>
            </a:r>
          </a:p>
          <a:p>
            <a:pPr lvl="0" rtl="0">
              <a:spcBef>
                <a:spcPts val="0"/>
              </a:spcBef>
              <a:buNone/>
            </a:pPr>
            <a:r>
              <a:rPr lang="en" sz="2400">
                <a:latin typeface="PT Sans Narrow"/>
                <a:ea typeface="PT Sans Narrow"/>
                <a:cs typeface="PT Sans Narrow"/>
                <a:sym typeface="PT Sans Narrow"/>
              </a:rPr>
              <a:t>“</a:t>
            </a:r>
            <a:r>
              <a:rPr lang="en" sz="2400">
                <a:solidFill>
                  <a:srgbClr val="454545"/>
                </a:solidFill>
                <a:latin typeface="PT Sans Narrow"/>
                <a:ea typeface="PT Sans Narrow"/>
                <a:cs typeface="PT Sans Narrow"/>
                <a:sym typeface="PT Sans Narrow"/>
              </a:rPr>
              <a:t>Help those that have fallen down</a:t>
            </a:r>
            <a:r>
              <a:rPr lang="en" sz="2400">
                <a:latin typeface="PT Sans Narrow"/>
                <a:ea typeface="PT Sans Narrow"/>
                <a:cs typeface="PT Sans Narrow"/>
                <a:sym typeface="PT Sans Narrow"/>
              </a:rP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4" y="3158251"/>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comments" Target="../comments/comment3.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8.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comments" Target="../comments/comment4.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08.jpg"/><Relationship Id="rId4" Type="http://schemas.openxmlformats.org/officeDocument/2006/relationships/image" Target="../media/image00.jpg"/><Relationship Id="rId5" Type="http://schemas.openxmlformats.org/officeDocument/2006/relationships/image" Target="../media/image0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image" Target="../media/image11.png"/><Relationship Id="rId11" Type="http://schemas.openxmlformats.org/officeDocument/2006/relationships/image" Target="../media/image13.png"/><Relationship Id="rId10" Type="http://schemas.openxmlformats.org/officeDocument/2006/relationships/image" Target="../media/image05.png"/><Relationship Id="rId9" Type="http://schemas.openxmlformats.org/officeDocument/2006/relationships/image" Target="../media/image07.png"/><Relationship Id="rId5" Type="http://schemas.openxmlformats.org/officeDocument/2006/relationships/image" Target="../media/image02.png"/><Relationship Id="rId6" Type="http://schemas.openxmlformats.org/officeDocument/2006/relationships/image" Target="../media/image06.jpg"/><Relationship Id="rId7" Type="http://schemas.openxmlformats.org/officeDocument/2006/relationships/image" Target="../media/image04.jpg"/><Relationship Id="rId8" Type="http://schemas.openxmlformats.org/officeDocument/2006/relationships/image" Target="../media/image0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comments" Target="../comments/commen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0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ctrTitle"/>
          </p:nvPr>
        </p:nvSpPr>
        <p:spPr>
          <a:xfrm>
            <a:off x="1004150" y="1751764"/>
            <a:ext cx="7136700" cy="1022400"/>
          </a:xfrm>
          <a:prstGeom prst="rect">
            <a:avLst/>
          </a:prstGeom>
        </p:spPr>
        <p:txBody>
          <a:bodyPr anchorCtr="0" anchor="b" bIns="91425" lIns="91425" rIns="91425" tIns="91425">
            <a:noAutofit/>
          </a:bodyPr>
          <a:lstStyle/>
          <a:p>
            <a:pPr lvl="0">
              <a:spcBef>
                <a:spcPts val="0"/>
              </a:spcBef>
              <a:buNone/>
            </a:pPr>
            <a:r>
              <a:rPr lang="en"/>
              <a:t>Needfinding</a:t>
            </a:r>
          </a:p>
        </p:txBody>
      </p:sp>
      <p:sp>
        <p:nvSpPr>
          <p:cNvPr id="67" name="Shape 67"/>
          <p:cNvSpPr txBox="1"/>
          <p:nvPr>
            <p:ph idx="1" type="subTitle"/>
          </p:nvPr>
        </p:nvSpPr>
        <p:spPr>
          <a:xfrm>
            <a:off x="2137225" y="2850039"/>
            <a:ext cx="4870500" cy="792600"/>
          </a:xfrm>
          <a:prstGeom prst="rect">
            <a:avLst/>
          </a:prstGeom>
        </p:spPr>
        <p:txBody>
          <a:bodyPr anchorCtr="0" anchor="t" bIns="91425" lIns="91425" rIns="91425" tIns="91425">
            <a:noAutofit/>
          </a:bodyPr>
          <a:lstStyle/>
          <a:p>
            <a:pPr lvl="0">
              <a:spcBef>
                <a:spcPts val="0"/>
              </a:spcBef>
              <a:buNone/>
            </a:pPr>
            <a:r>
              <a:rPr lang="en"/>
              <a:t>Cheenar Banerjee, Travis Geis, Guhan Venkataraman</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pic>
        <p:nvPicPr>
          <p:cNvPr id="144" name="Shape 144"/>
          <p:cNvPicPr preferRelativeResize="0"/>
          <p:nvPr/>
        </p:nvPicPr>
        <p:blipFill rotWithShape="1">
          <a:blip r:embed="rId3">
            <a:alphaModFix/>
          </a:blip>
          <a:srcRect b="12257" l="0" r="0" t="0"/>
          <a:stretch/>
        </p:blipFill>
        <p:spPr>
          <a:xfrm>
            <a:off x="5411400" y="0"/>
            <a:ext cx="3732602" cy="5143506"/>
          </a:xfrm>
          <a:prstGeom prst="rect">
            <a:avLst/>
          </a:prstGeom>
          <a:noFill/>
          <a:ln>
            <a:noFill/>
          </a:ln>
        </p:spPr>
      </p:pic>
      <p:sp>
        <p:nvSpPr>
          <p:cNvPr id="145" name="Shape 145"/>
          <p:cNvSpPr txBox="1"/>
          <p:nvPr>
            <p:ph idx="1" type="body"/>
          </p:nvPr>
        </p:nvSpPr>
        <p:spPr>
          <a:xfrm>
            <a:off x="311700" y="4230725"/>
            <a:ext cx="4648500" cy="598800"/>
          </a:xfrm>
          <a:prstGeom prst="rect">
            <a:avLst/>
          </a:prstGeom>
        </p:spPr>
        <p:txBody>
          <a:bodyPr anchorCtr="0" anchor="ctr" bIns="91425" lIns="91425" rIns="91425" tIns="91425">
            <a:noAutofit/>
          </a:bodyPr>
          <a:lstStyle/>
          <a:p>
            <a:pPr lvl="0">
              <a:spcBef>
                <a:spcPts val="0"/>
              </a:spcBef>
              <a:buNone/>
            </a:pPr>
            <a:r>
              <a:rPr b="1" lang="en" sz="3600">
                <a:solidFill>
                  <a:srgbClr val="FF9900"/>
                </a:solidFill>
              </a:rPr>
              <a:t>SAY</a:t>
            </a:r>
          </a:p>
        </p:txBody>
      </p:sp>
      <p:sp>
        <p:nvSpPr>
          <p:cNvPr id="146" name="Shape 146"/>
          <p:cNvSpPr txBox="1"/>
          <p:nvPr/>
        </p:nvSpPr>
        <p:spPr>
          <a:xfrm>
            <a:off x="868725" y="784300"/>
            <a:ext cx="3821100" cy="3382800"/>
          </a:xfrm>
          <a:prstGeom prst="rect">
            <a:avLst/>
          </a:prstGeom>
          <a:noFill/>
          <a:ln>
            <a:noFill/>
          </a:ln>
        </p:spPr>
        <p:txBody>
          <a:bodyPr anchorCtr="0" anchor="t" bIns="91425" lIns="91425" rIns="91425" tIns="91425">
            <a:noAutofit/>
          </a:bodyPr>
          <a:lstStyle/>
          <a:p>
            <a:pPr indent="-381000" lvl="0" marL="457200" rtl="0">
              <a:spcBef>
                <a:spcPts val="0"/>
              </a:spcBef>
              <a:buClr>
                <a:schemeClr val="dk2"/>
              </a:buClr>
              <a:buSzPct val="100000"/>
              <a:buFont typeface="Open Sans"/>
              <a:buChar char="●"/>
            </a:pPr>
            <a:r>
              <a:rPr lang="en" sz="2400">
                <a:solidFill>
                  <a:schemeClr val="dk2"/>
                </a:solidFill>
                <a:latin typeface="Open Sans"/>
                <a:ea typeface="Open Sans"/>
                <a:cs typeface="Open Sans"/>
                <a:sym typeface="Open Sans"/>
              </a:rPr>
              <a:t>Skepticism</a:t>
            </a:r>
          </a:p>
          <a:p>
            <a:pPr indent="-381000" lvl="0" marL="457200" rtl="0">
              <a:spcBef>
                <a:spcPts val="0"/>
              </a:spcBef>
              <a:buClr>
                <a:schemeClr val="dk2"/>
              </a:buClr>
              <a:buSzPct val="100000"/>
              <a:buFont typeface="Open Sans"/>
              <a:buChar char="●"/>
            </a:pPr>
            <a:r>
              <a:rPr lang="en" sz="2400">
                <a:solidFill>
                  <a:schemeClr val="dk2"/>
                </a:solidFill>
                <a:latin typeface="Open Sans"/>
                <a:ea typeface="Open Sans"/>
                <a:cs typeface="Open Sans"/>
                <a:sym typeface="Open Sans"/>
              </a:rPr>
              <a:t>Dissatisfaction</a:t>
            </a:r>
          </a:p>
          <a:p>
            <a:pPr indent="-381000" lvl="0" marL="457200" rtl="0">
              <a:spcBef>
                <a:spcPts val="0"/>
              </a:spcBef>
              <a:buClr>
                <a:schemeClr val="dk2"/>
              </a:buClr>
              <a:buSzPct val="100000"/>
              <a:buFont typeface="Open Sans"/>
              <a:buChar char="●"/>
            </a:pPr>
            <a:r>
              <a:rPr lang="en" sz="2400">
                <a:solidFill>
                  <a:schemeClr val="dk2"/>
                </a:solidFill>
                <a:latin typeface="Open Sans"/>
                <a:ea typeface="Open Sans"/>
                <a:cs typeface="Open Sans"/>
                <a:sym typeface="Open Sans"/>
              </a:rPr>
              <a:t>Personal freedom</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idx="4294967295" type="body"/>
          </p:nvPr>
        </p:nvSpPr>
        <p:spPr>
          <a:xfrm>
            <a:off x="311700" y="4230725"/>
            <a:ext cx="4648500" cy="598800"/>
          </a:xfrm>
          <a:prstGeom prst="rect">
            <a:avLst/>
          </a:prstGeom>
        </p:spPr>
        <p:txBody>
          <a:bodyPr anchorCtr="0" anchor="t" bIns="91425" lIns="91425" rIns="91425" tIns="91425">
            <a:noAutofit/>
          </a:bodyPr>
          <a:lstStyle/>
          <a:p>
            <a:pPr lvl="0" rtl="0">
              <a:spcBef>
                <a:spcPts val="0"/>
              </a:spcBef>
              <a:buNone/>
            </a:pPr>
            <a:r>
              <a:rPr b="1" lang="en" sz="3600">
                <a:solidFill>
                  <a:srgbClr val="FF9900"/>
                </a:solidFill>
              </a:rPr>
              <a:t>DO</a:t>
            </a:r>
          </a:p>
        </p:txBody>
      </p:sp>
      <p:sp>
        <p:nvSpPr>
          <p:cNvPr id="152" name="Shape 152"/>
          <p:cNvSpPr txBox="1"/>
          <p:nvPr/>
        </p:nvSpPr>
        <p:spPr>
          <a:xfrm>
            <a:off x="868725" y="784300"/>
            <a:ext cx="3821100" cy="3382800"/>
          </a:xfrm>
          <a:prstGeom prst="rect">
            <a:avLst/>
          </a:prstGeom>
          <a:noFill/>
          <a:ln>
            <a:noFill/>
          </a:ln>
        </p:spPr>
        <p:txBody>
          <a:bodyPr anchorCtr="0" anchor="t" bIns="91425" lIns="91425" rIns="91425" tIns="91425">
            <a:noAutofit/>
          </a:bodyPr>
          <a:lstStyle/>
          <a:p>
            <a:pPr indent="-381000" lvl="0" marL="457200" rtl="0">
              <a:spcBef>
                <a:spcPts val="0"/>
              </a:spcBef>
              <a:buClr>
                <a:schemeClr val="dk2"/>
              </a:buClr>
              <a:buSzPct val="100000"/>
              <a:buFont typeface="Open Sans"/>
              <a:buChar char="●"/>
            </a:pPr>
            <a:r>
              <a:rPr lang="en" sz="2400">
                <a:solidFill>
                  <a:schemeClr val="dk2"/>
                </a:solidFill>
                <a:latin typeface="Open Sans"/>
                <a:ea typeface="Open Sans"/>
                <a:cs typeface="Open Sans"/>
                <a:sym typeface="Open Sans"/>
              </a:rPr>
              <a:t>Participate</a:t>
            </a:r>
          </a:p>
          <a:p>
            <a:pPr indent="-381000" lvl="0" marL="457200" rtl="0">
              <a:spcBef>
                <a:spcPts val="0"/>
              </a:spcBef>
              <a:buClr>
                <a:schemeClr val="dk2"/>
              </a:buClr>
              <a:buSzPct val="100000"/>
              <a:buFont typeface="Open Sans"/>
              <a:buChar char="●"/>
            </a:pPr>
            <a:r>
              <a:rPr lang="en" sz="2400">
                <a:solidFill>
                  <a:schemeClr val="dk2"/>
                </a:solidFill>
                <a:latin typeface="Open Sans"/>
                <a:ea typeface="Open Sans"/>
                <a:cs typeface="Open Sans"/>
                <a:sym typeface="Open Sans"/>
              </a:rPr>
              <a:t>Stay informed</a:t>
            </a:r>
          </a:p>
        </p:txBody>
      </p:sp>
      <p:pic>
        <p:nvPicPr>
          <p:cNvPr id="153" name="Shape 153"/>
          <p:cNvPicPr preferRelativeResize="0"/>
          <p:nvPr/>
        </p:nvPicPr>
        <p:blipFill rotWithShape="1">
          <a:blip r:embed="rId4">
            <a:alphaModFix/>
          </a:blip>
          <a:srcRect b="0" l="3185" r="41605" t="0"/>
          <a:stretch/>
        </p:blipFill>
        <p:spPr>
          <a:xfrm>
            <a:off x="5389824" y="0"/>
            <a:ext cx="3754173" cy="51434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pic>
        <p:nvPicPr>
          <p:cNvPr id="158" name="Shape 158"/>
          <p:cNvPicPr preferRelativeResize="0"/>
          <p:nvPr/>
        </p:nvPicPr>
        <p:blipFill rotWithShape="1">
          <a:blip r:embed="rId3">
            <a:alphaModFix/>
          </a:blip>
          <a:srcRect b="12640" l="0" r="0" t="10654"/>
          <a:stretch/>
        </p:blipFill>
        <p:spPr>
          <a:xfrm>
            <a:off x="5372099" y="0"/>
            <a:ext cx="3771898" cy="5143506"/>
          </a:xfrm>
          <a:prstGeom prst="rect">
            <a:avLst/>
          </a:prstGeom>
          <a:noFill/>
          <a:ln>
            <a:noFill/>
          </a:ln>
        </p:spPr>
      </p:pic>
      <p:sp>
        <p:nvSpPr>
          <p:cNvPr id="159" name="Shape 159"/>
          <p:cNvSpPr txBox="1"/>
          <p:nvPr/>
        </p:nvSpPr>
        <p:spPr>
          <a:xfrm>
            <a:off x="868725" y="784300"/>
            <a:ext cx="3821100" cy="3382800"/>
          </a:xfrm>
          <a:prstGeom prst="rect">
            <a:avLst/>
          </a:prstGeom>
          <a:noFill/>
          <a:ln>
            <a:noFill/>
          </a:ln>
        </p:spPr>
        <p:txBody>
          <a:bodyPr anchorCtr="0" anchor="t" bIns="91425" lIns="91425" rIns="91425" tIns="91425">
            <a:noAutofit/>
          </a:bodyPr>
          <a:lstStyle/>
          <a:p>
            <a:pPr indent="-381000" lvl="0" marL="457200" rtl="0">
              <a:spcBef>
                <a:spcPts val="0"/>
              </a:spcBef>
              <a:buClr>
                <a:schemeClr val="dk2"/>
              </a:buClr>
              <a:buSzPct val="100000"/>
              <a:buFont typeface="Open Sans"/>
              <a:buChar char="●"/>
            </a:pPr>
            <a:r>
              <a:rPr lang="en" sz="2400">
                <a:solidFill>
                  <a:schemeClr val="dk2"/>
                </a:solidFill>
                <a:latin typeface="Open Sans"/>
                <a:ea typeface="Open Sans"/>
                <a:cs typeface="Open Sans"/>
                <a:sym typeface="Open Sans"/>
              </a:rPr>
              <a:t>What can technology do?</a:t>
            </a:r>
          </a:p>
          <a:p>
            <a:pPr indent="-381000" lvl="0" marL="457200" rtl="0">
              <a:spcBef>
                <a:spcPts val="0"/>
              </a:spcBef>
              <a:buClr>
                <a:schemeClr val="dk2"/>
              </a:buClr>
              <a:buSzPct val="100000"/>
              <a:buFont typeface="Open Sans"/>
              <a:buChar char="●"/>
            </a:pPr>
            <a:r>
              <a:rPr lang="en" sz="2400">
                <a:solidFill>
                  <a:schemeClr val="dk2"/>
                </a:solidFill>
                <a:latin typeface="Open Sans"/>
                <a:ea typeface="Open Sans"/>
                <a:cs typeface="Open Sans"/>
                <a:sym typeface="Open Sans"/>
              </a:rPr>
              <a:t>Citizenship is a job</a:t>
            </a:r>
          </a:p>
          <a:p>
            <a:pPr indent="-381000" lvl="0" marL="457200" rtl="0">
              <a:spcBef>
                <a:spcPts val="0"/>
              </a:spcBef>
              <a:buClr>
                <a:schemeClr val="dk2"/>
              </a:buClr>
              <a:buSzPct val="100000"/>
              <a:buFont typeface="Open Sans"/>
              <a:buChar char="●"/>
            </a:pPr>
            <a:r>
              <a:rPr lang="en" sz="2400">
                <a:solidFill>
                  <a:schemeClr val="dk2"/>
                </a:solidFill>
                <a:latin typeface="Open Sans"/>
                <a:ea typeface="Open Sans"/>
                <a:cs typeface="Open Sans"/>
                <a:sym typeface="Open Sans"/>
              </a:rPr>
              <a:t>Politics are too opaque</a:t>
            </a:r>
          </a:p>
        </p:txBody>
      </p:sp>
      <p:sp>
        <p:nvSpPr>
          <p:cNvPr id="160" name="Shape 160"/>
          <p:cNvSpPr txBox="1"/>
          <p:nvPr>
            <p:ph idx="4294967295" type="body"/>
          </p:nvPr>
        </p:nvSpPr>
        <p:spPr>
          <a:xfrm>
            <a:off x="311700" y="4230725"/>
            <a:ext cx="4648500" cy="598800"/>
          </a:xfrm>
          <a:prstGeom prst="rect">
            <a:avLst/>
          </a:prstGeom>
        </p:spPr>
        <p:txBody>
          <a:bodyPr anchorCtr="0" anchor="t" bIns="91425" lIns="91425" rIns="91425" tIns="91425">
            <a:noAutofit/>
          </a:bodyPr>
          <a:lstStyle/>
          <a:p>
            <a:pPr lvl="0" rtl="0">
              <a:spcBef>
                <a:spcPts val="0"/>
              </a:spcBef>
              <a:buNone/>
            </a:pPr>
            <a:r>
              <a:rPr b="1" lang="en" sz="3600">
                <a:solidFill>
                  <a:srgbClr val="FF9900"/>
                </a:solidFill>
              </a:rPr>
              <a:t>THINK</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pic>
        <p:nvPicPr>
          <p:cNvPr id="165" name="Shape 165"/>
          <p:cNvPicPr preferRelativeResize="0"/>
          <p:nvPr/>
        </p:nvPicPr>
        <p:blipFill rotWithShape="1">
          <a:blip r:embed="rId3">
            <a:alphaModFix/>
          </a:blip>
          <a:srcRect b="16890" l="19734" r="12775" t="26507"/>
          <a:stretch/>
        </p:blipFill>
        <p:spPr>
          <a:xfrm>
            <a:off x="6457949" y="247650"/>
            <a:ext cx="2514601" cy="3749604"/>
          </a:xfrm>
          <a:prstGeom prst="rect">
            <a:avLst/>
          </a:prstGeom>
          <a:noFill/>
          <a:ln>
            <a:noFill/>
          </a:ln>
        </p:spPr>
      </p:pic>
      <p:sp>
        <p:nvSpPr>
          <p:cNvPr id="166" name="Shape 166"/>
          <p:cNvSpPr txBox="1"/>
          <p:nvPr/>
        </p:nvSpPr>
        <p:spPr>
          <a:xfrm>
            <a:off x="868725" y="784300"/>
            <a:ext cx="3821100" cy="3382800"/>
          </a:xfrm>
          <a:prstGeom prst="rect">
            <a:avLst/>
          </a:prstGeom>
          <a:noFill/>
          <a:ln>
            <a:noFill/>
          </a:ln>
        </p:spPr>
        <p:txBody>
          <a:bodyPr anchorCtr="0" anchor="t" bIns="91425" lIns="91425" rIns="91425" tIns="91425">
            <a:noAutofit/>
          </a:bodyPr>
          <a:lstStyle/>
          <a:p>
            <a:pPr indent="-381000" lvl="0" marL="457200" rtl="0">
              <a:spcBef>
                <a:spcPts val="0"/>
              </a:spcBef>
              <a:buClr>
                <a:schemeClr val="dk2"/>
              </a:buClr>
              <a:buSzPct val="100000"/>
              <a:buFont typeface="Open Sans"/>
              <a:buChar char="●"/>
            </a:pPr>
            <a:r>
              <a:rPr lang="en" sz="2400">
                <a:solidFill>
                  <a:schemeClr val="dk2"/>
                </a:solidFill>
                <a:latin typeface="Open Sans"/>
                <a:ea typeface="Open Sans"/>
                <a:cs typeface="Open Sans"/>
                <a:sym typeface="Open Sans"/>
              </a:rPr>
              <a:t>Disillusionment</a:t>
            </a:r>
          </a:p>
          <a:p>
            <a:pPr indent="-381000" lvl="0" marL="457200" rtl="0">
              <a:spcBef>
                <a:spcPts val="0"/>
              </a:spcBef>
              <a:buClr>
                <a:schemeClr val="dk2"/>
              </a:buClr>
              <a:buSzPct val="100000"/>
              <a:buFont typeface="Open Sans"/>
              <a:buChar char="●"/>
            </a:pPr>
            <a:r>
              <a:rPr lang="en" sz="2400">
                <a:solidFill>
                  <a:schemeClr val="dk2"/>
                </a:solidFill>
                <a:latin typeface="Open Sans"/>
                <a:ea typeface="Open Sans"/>
                <a:cs typeface="Open Sans"/>
                <a:sym typeface="Open Sans"/>
              </a:rPr>
              <a:t>Disappointment</a:t>
            </a:r>
          </a:p>
          <a:p>
            <a:pPr lvl="0" rtl="0">
              <a:spcBef>
                <a:spcPts val="0"/>
              </a:spcBef>
              <a:buNone/>
            </a:pPr>
            <a:r>
              <a:t/>
            </a:r>
            <a:endParaRPr sz="2400">
              <a:solidFill>
                <a:schemeClr val="dk2"/>
              </a:solidFill>
              <a:latin typeface="Open Sans"/>
              <a:ea typeface="Open Sans"/>
              <a:cs typeface="Open Sans"/>
              <a:sym typeface="Open Sans"/>
            </a:endParaRPr>
          </a:p>
          <a:p>
            <a:pPr indent="-381000" lvl="0" marL="457200" rtl="0">
              <a:spcBef>
                <a:spcPts val="0"/>
              </a:spcBef>
              <a:buClr>
                <a:schemeClr val="dk2"/>
              </a:buClr>
              <a:buSzPct val="100000"/>
              <a:buFont typeface="Open Sans"/>
              <a:buChar char="●"/>
            </a:pPr>
            <a:r>
              <a:rPr lang="en" sz="2400">
                <a:solidFill>
                  <a:schemeClr val="dk2"/>
                </a:solidFill>
                <a:latin typeface="Open Sans"/>
                <a:ea typeface="Open Sans"/>
                <a:cs typeface="Open Sans"/>
                <a:sym typeface="Open Sans"/>
              </a:rPr>
              <a:t>Empathy</a:t>
            </a:r>
          </a:p>
          <a:p>
            <a:pPr indent="-381000" lvl="0" marL="457200" rtl="0">
              <a:spcBef>
                <a:spcPts val="0"/>
              </a:spcBef>
              <a:buClr>
                <a:schemeClr val="dk2"/>
              </a:buClr>
              <a:buSzPct val="100000"/>
              <a:buFont typeface="Open Sans"/>
              <a:buChar char="●"/>
            </a:pPr>
            <a:r>
              <a:rPr lang="en" sz="2400">
                <a:solidFill>
                  <a:schemeClr val="dk2"/>
                </a:solidFill>
                <a:latin typeface="Open Sans"/>
                <a:ea typeface="Open Sans"/>
                <a:cs typeface="Open Sans"/>
                <a:sym typeface="Open Sans"/>
              </a:rPr>
              <a:t>Hope</a:t>
            </a:r>
          </a:p>
          <a:p>
            <a:pPr indent="-381000" lvl="0" marL="457200" rtl="0">
              <a:spcBef>
                <a:spcPts val="0"/>
              </a:spcBef>
              <a:buClr>
                <a:schemeClr val="dk2"/>
              </a:buClr>
              <a:buSzPct val="100000"/>
              <a:buFont typeface="Open Sans"/>
              <a:buChar char="●"/>
            </a:pPr>
            <a:r>
              <a:rPr lang="en" sz="2400">
                <a:solidFill>
                  <a:schemeClr val="dk2"/>
                </a:solidFill>
                <a:latin typeface="Open Sans"/>
                <a:ea typeface="Open Sans"/>
                <a:cs typeface="Open Sans"/>
                <a:sym typeface="Open Sans"/>
              </a:rPr>
              <a:t>Empowerment</a:t>
            </a:r>
          </a:p>
        </p:txBody>
      </p:sp>
      <p:sp>
        <p:nvSpPr>
          <p:cNvPr id="167" name="Shape 167"/>
          <p:cNvSpPr txBox="1"/>
          <p:nvPr>
            <p:ph idx="4294967295" type="body"/>
          </p:nvPr>
        </p:nvSpPr>
        <p:spPr>
          <a:xfrm>
            <a:off x="311700" y="4230725"/>
            <a:ext cx="4648500" cy="598800"/>
          </a:xfrm>
          <a:prstGeom prst="rect">
            <a:avLst/>
          </a:prstGeom>
        </p:spPr>
        <p:txBody>
          <a:bodyPr anchorCtr="0" anchor="t" bIns="91425" lIns="91425" rIns="91425" tIns="91425">
            <a:noAutofit/>
          </a:bodyPr>
          <a:lstStyle/>
          <a:p>
            <a:pPr lvl="0" rtl="0">
              <a:spcBef>
                <a:spcPts val="0"/>
              </a:spcBef>
              <a:buNone/>
            </a:pPr>
            <a:r>
              <a:rPr b="1" lang="en" sz="3600">
                <a:solidFill>
                  <a:srgbClr val="FF9900"/>
                </a:solidFill>
              </a:rPr>
              <a:t>FEEL</a:t>
            </a:r>
          </a:p>
        </p:txBody>
      </p:sp>
      <p:pic>
        <p:nvPicPr>
          <p:cNvPr id="168" name="Shape 168"/>
          <p:cNvPicPr preferRelativeResize="0"/>
          <p:nvPr/>
        </p:nvPicPr>
        <p:blipFill rotWithShape="1">
          <a:blip r:embed="rId4">
            <a:alphaModFix/>
          </a:blip>
          <a:srcRect b="23333" l="0" r="0" t="16294"/>
          <a:stretch/>
        </p:blipFill>
        <p:spPr>
          <a:xfrm>
            <a:off x="4689825" y="2495550"/>
            <a:ext cx="2301521" cy="247010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idx="1" type="body"/>
          </p:nvPr>
        </p:nvSpPr>
        <p:spPr>
          <a:xfrm>
            <a:off x="311700" y="1297500"/>
            <a:ext cx="3999900" cy="3302700"/>
          </a:xfrm>
          <a:prstGeom prst="rect">
            <a:avLst/>
          </a:prstGeom>
        </p:spPr>
        <p:txBody>
          <a:bodyPr anchorCtr="0" anchor="t" bIns="91425" lIns="91425" rIns="91425" tIns="91425">
            <a:noAutofit/>
          </a:bodyPr>
          <a:lstStyle/>
          <a:p>
            <a:pPr indent="-381000" lvl="0" marL="457200" rtl="0" algn="l">
              <a:spcBef>
                <a:spcPts val="0"/>
              </a:spcBef>
              <a:buSzPct val="100000"/>
            </a:pPr>
            <a:r>
              <a:rPr lang="en" sz="2400"/>
              <a:t>Technology </a:t>
            </a:r>
            <a:r>
              <a:rPr b="1" lang="en" sz="2400">
                <a:solidFill>
                  <a:schemeClr val="accent5"/>
                </a:solidFill>
              </a:rPr>
              <a:t>connects</a:t>
            </a:r>
            <a:r>
              <a:rPr lang="en" sz="2400">
                <a:solidFill>
                  <a:schemeClr val="accent6"/>
                </a:solidFill>
              </a:rPr>
              <a:t> </a:t>
            </a:r>
            <a:r>
              <a:rPr lang="en" sz="2400"/>
              <a:t>and </a:t>
            </a:r>
            <a:r>
              <a:rPr b="1" lang="en" sz="2400">
                <a:solidFill>
                  <a:schemeClr val="accent5"/>
                </a:solidFill>
              </a:rPr>
              <a:t>isolates</a:t>
            </a:r>
            <a:r>
              <a:rPr lang="en" sz="2400"/>
              <a:t> </a:t>
            </a:r>
          </a:p>
          <a:p>
            <a:pPr indent="-381000" lvl="0" marL="457200" rtl="0" algn="l">
              <a:spcBef>
                <a:spcPts val="0"/>
              </a:spcBef>
              <a:buSzPct val="100000"/>
            </a:pPr>
            <a:r>
              <a:rPr lang="en" sz="2400"/>
              <a:t>Community is </a:t>
            </a:r>
            <a:r>
              <a:rPr b="1" lang="en" sz="2400">
                <a:solidFill>
                  <a:schemeClr val="accent5"/>
                </a:solidFill>
              </a:rPr>
              <a:t>comforting</a:t>
            </a:r>
            <a:r>
              <a:rPr lang="en" sz="2400"/>
              <a:t> and </a:t>
            </a:r>
            <a:r>
              <a:rPr b="1" lang="en" sz="2400">
                <a:solidFill>
                  <a:schemeClr val="accent5"/>
                </a:solidFill>
              </a:rPr>
              <a:t>stifling</a:t>
            </a:r>
            <a:r>
              <a:rPr lang="en" sz="2400"/>
              <a:t> </a:t>
            </a:r>
          </a:p>
          <a:p>
            <a:pPr indent="-381000" lvl="0" marL="457200" rtl="0" algn="l">
              <a:spcBef>
                <a:spcPts val="0"/>
              </a:spcBef>
              <a:buSzPct val="100000"/>
            </a:pPr>
            <a:r>
              <a:rPr lang="en" sz="2400"/>
              <a:t>People are </a:t>
            </a:r>
            <a:r>
              <a:rPr b="1" lang="en" sz="2400">
                <a:solidFill>
                  <a:schemeClr val="accent5"/>
                </a:solidFill>
              </a:rPr>
              <a:t>unaware</a:t>
            </a:r>
            <a:r>
              <a:rPr lang="en" sz="2400"/>
              <a:t> of their </a:t>
            </a:r>
            <a:r>
              <a:rPr b="1" lang="en" sz="2400">
                <a:solidFill>
                  <a:schemeClr val="accent5"/>
                </a:solidFill>
              </a:rPr>
              <a:t>impact</a:t>
            </a:r>
          </a:p>
        </p:txBody>
      </p:sp>
      <p:sp>
        <p:nvSpPr>
          <p:cNvPr id="174" name="Shape 174"/>
          <p:cNvSpPr txBox="1"/>
          <p:nvPr>
            <p:ph type="title"/>
          </p:nvPr>
        </p:nvSpPr>
        <p:spPr>
          <a:xfrm>
            <a:off x="311700" y="445025"/>
            <a:ext cx="8520600" cy="7074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a:t>Tensions, contradictions, and surprises</a:t>
            </a:r>
          </a:p>
        </p:txBody>
      </p:sp>
      <p:pic>
        <p:nvPicPr>
          <p:cNvPr descr="technology_and_community.jpg" id="175" name="Shape 175"/>
          <p:cNvPicPr preferRelativeResize="0"/>
          <p:nvPr/>
        </p:nvPicPr>
        <p:blipFill>
          <a:blip r:embed="rId3">
            <a:alphaModFix/>
          </a:blip>
          <a:stretch>
            <a:fillRect/>
          </a:stretch>
        </p:blipFill>
        <p:spPr>
          <a:xfrm>
            <a:off x="4531425" y="1297487"/>
            <a:ext cx="3875700" cy="32400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5592425" y="2218050"/>
            <a:ext cx="3402900" cy="707400"/>
          </a:xfrm>
          <a:prstGeom prst="rect">
            <a:avLst/>
          </a:prstGeom>
        </p:spPr>
        <p:txBody>
          <a:bodyPr anchorCtr="0" anchor="t" bIns="91425" lIns="91425" rIns="91425" tIns="91425">
            <a:noAutofit/>
          </a:bodyPr>
          <a:lstStyle/>
          <a:p>
            <a:pPr lvl="0" algn="ctr">
              <a:spcBef>
                <a:spcPts val="0"/>
              </a:spcBef>
              <a:buNone/>
            </a:pPr>
            <a:r>
              <a:rPr lang="en"/>
              <a:t>Needs and Insights</a:t>
            </a:r>
          </a:p>
        </p:txBody>
      </p:sp>
      <p:pic>
        <p:nvPicPr>
          <p:cNvPr id="181" name="Shape 181"/>
          <p:cNvPicPr preferRelativeResize="0"/>
          <p:nvPr/>
        </p:nvPicPr>
        <p:blipFill>
          <a:blip r:embed="rId3">
            <a:alphaModFix/>
          </a:blip>
          <a:stretch>
            <a:fillRect/>
          </a:stretch>
        </p:blipFill>
        <p:spPr>
          <a:xfrm>
            <a:off x="397550" y="708150"/>
            <a:ext cx="4969571" cy="372717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265500" y="228700"/>
            <a:ext cx="4045200" cy="1675800"/>
          </a:xfrm>
          <a:prstGeom prst="rect">
            <a:avLst/>
          </a:prstGeom>
        </p:spPr>
        <p:txBody>
          <a:bodyPr anchorCtr="0" anchor="b" bIns="91425" lIns="91425" rIns="91425" tIns="91425">
            <a:noAutofit/>
          </a:bodyPr>
          <a:lstStyle/>
          <a:p>
            <a:pPr lvl="0">
              <a:spcBef>
                <a:spcPts val="0"/>
              </a:spcBef>
              <a:buNone/>
            </a:pPr>
            <a:r>
              <a:rPr lang="en"/>
              <a:t>Need: </a:t>
            </a:r>
            <a:r>
              <a:rPr lang="en"/>
              <a:t>Empathy &amp; Safe Space</a:t>
            </a:r>
          </a:p>
        </p:txBody>
      </p:sp>
      <p:sp>
        <p:nvSpPr>
          <p:cNvPr id="187" name="Shape 187"/>
          <p:cNvSpPr txBox="1"/>
          <p:nvPr>
            <p:ph idx="1" type="subTitle"/>
          </p:nvPr>
        </p:nvSpPr>
        <p:spPr>
          <a:xfrm>
            <a:off x="4948725" y="1708975"/>
            <a:ext cx="4045200" cy="1235100"/>
          </a:xfrm>
          <a:prstGeom prst="rect">
            <a:avLst/>
          </a:prstGeom>
        </p:spPr>
        <p:txBody>
          <a:bodyPr anchorCtr="0" anchor="t" bIns="91425" lIns="91425" rIns="91425" tIns="91425">
            <a:noAutofit/>
          </a:bodyPr>
          <a:lstStyle/>
          <a:p>
            <a:pPr lvl="0">
              <a:spcBef>
                <a:spcPts val="0"/>
              </a:spcBef>
              <a:buNone/>
            </a:pPr>
            <a:r>
              <a:rPr lang="en" sz="2400">
                <a:solidFill>
                  <a:schemeClr val="lt1"/>
                </a:solidFill>
              </a:rPr>
              <a:t>People feel </a:t>
            </a:r>
            <a:r>
              <a:rPr b="1" lang="en" sz="2400">
                <a:solidFill>
                  <a:schemeClr val="lt1"/>
                </a:solidFill>
              </a:rPr>
              <a:t>misunderstood, disillusioned, underappreciated</a:t>
            </a:r>
          </a:p>
          <a:p>
            <a:pPr lvl="0">
              <a:spcBef>
                <a:spcPts val="0"/>
              </a:spcBef>
              <a:buNone/>
            </a:pPr>
            <a:r>
              <a:t/>
            </a:r>
            <a:endParaRPr b="1">
              <a:solidFill>
                <a:schemeClr val="lt1"/>
              </a:solidFill>
            </a:endParaRPr>
          </a:p>
        </p:txBody>
      </p:sp>
      <p:pic>
        <p:nvPicPr>
          <p:cNvPr descr="empathy.png" id="188" name="Shape 188"/>
          <p:cNvPicPr preferRelativeResize="0"/>
          <p:nvPr/>
        </p:nvPicPr>
        <p:blipFill>
          <a:blip r:embed="rId3">
            <a:alphaModFix/>
          </a:blip>
          <a:stretch>
            <a:fillRect/>
          </a:stretch>
        </p:blipFill>
        <p:spPr>
          <a:xfrm>
            <a:off x="233074" y="2391424"/>
            <a:ext cx="4191201" cy="2357550"/>
          </a:xfrm>
          <a:prstGeom prst="rect">
            <a:avLst/>
          </a:prstGeom>
          <a:noFill/>
          <a:ln>
            <a:noFill/>
          </a:ln>
        </p:spPr>
      </p:pic>
      <p:sp>
        <p:nvSpPr>
          <p:cNvPr id="189" name="Shape 189"/>
          <p:cNvSpPr txBox="1"/>
          <p:nvPr/>
        </p:nvSpPr>
        <p:spPr>
          <a:xfrm>
            <a:off x="4909000" y="4006275"/>
            <a:ext cx="1899600" cy="357900"/>
          </a:xfrm>
          <a:prstGeom prst="rect">
            <a:avLst/>
          </a:prstGeom>
          <a:noFill/>
          <a:ln>
            <a:noFill/>
          </a:ln>
        </p:spPr>
        <p:txBody>
          <a:bodyPr anchorCtr="0" anchor="t" bIns="91425" lIns="91425" rIns="91425" tIns="91425">
            <a:noAutofit/>
          </a:bodyPr>
          <a:lstStyle/>
          <a:p>
            <a:pPr lvl="0">
              <a:spcBef>
                <a:spcPts val="0"/>
              </a:spcBef>
              <a:buNone/>
            </a:pPr>
            <a:r>
              <a:rPr i="1" lang="en" sz="2000">
                <a:solidFill>
                  <a:schemeClr val="lt1"/>
                </a:solidFill>
                <a:latin typeface="Open Sans"/>
                <a:ea typeface="Open Sans"/>
                <a:cs typeface="Open Sans"/>
                <a:sym typeface="Open Sans"/>
              </a:rPr>
              <a:t>insight</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302025" y="206775"/>
            <a:ext cx="4045200" cy="1675800"/>
          </a:xfrm>
          <a:prstGeom prst="rect">
            <a:avLst/>
          </a:prstGeom>
        </p:spPr>
        <p:txBody>
          <a:bodyPr anchorCtr="0" anchor="b" bIns="91425" lIns="91425" rIns="91425" tIns="91425">
            <a:noAutofit/>
          </a:bodyPr>
          <a:lstStyle/>
          <a:p>
            <a:pPr lvl="0" rtl="0">
              <a:spcBef>
                <a:spcPts val="0"/>
              </a:spcBef>
              <a:buNone/>
            </a:pPr>
            <a:r>
              <a:rPr lang="en"/>
              <a:t>Need: Long-Term Engagement</a:t>
            </a:r>
          </a:p>
        </p:txBody>
      </p:sp>
      <p:sp>
        <p:nvSpPr>
          <p:cNvPr id="195" name="Shape 195"/>
          <p:cNvSpPr txBox="1"/>
          <p:nvPr>
            <p:ph idx="1" type="subTitle"/>
          </p:nvPr>
        </p:nvSpPr>
        <p:spPr>
          <a:xfrm>
            <a:off x="4773375" y="1870000"/>
            <a:ext cx="4045200" cy="1235100"/>
          </a:xfrm>
          <a:prstGeom prst="rect">
            <a:avLst/>
          </a:prstGeom>
        </p:spPr>
        <p:txBody>
          <a:bodyPr anchorCtr="0" anchor="t" bIns="91425" lIns="91425" rIns="91425" tIns="91425">
            <a:noAutofit/>
          </a:bodyPr>
          <a:lstStyle/>
          <a:p>
            <a:pPr lvl="0">
              <a:spcBef>
                <a:spcPts val="0"/>
              </a:spcBef>
              <a:buNone/>
            </a:pPr>
            <a:r>
              <a:rPr lang="en" sz="2400">
                <a:solidFill>
                  <a:schemeClr val="lt1"/>
                </a:solidFill>
              </a:rPr>
              <a:t>Have technological advances </a:t>
            </a:r>
            <a:r>
              <a:rPr b="1" lang="en" sz="2400">
                <a:solidFill>
                  <a:schemeClr val="lt1"/>
                </a:solidFill>
              </a:rPr>
              <a:t>improved</a:t>
            </a:r>
            <a:r>
              <a:rPr lang="en" sz="2400">
                <a:solidFill>
                  <a:schemeClr val="lt1"/>
                </a:solidFill>
              </a:rPr>
              <a:t> our democracy?</a:t>
            </a:r>
          </a:p>
        </p:txBody>
      </p:sp>
      <p:pic>
        <p:nvPicPr>
          <p:cNvPr descr="future.jpg" id="196" name="Shape 196"/>
          <p:cNvPicPr preferRelativeResize="0"/>
          <p:nvPr/>
        </p:nvPicPr>
        <p:blipFill>
          <a:blip r:embed="rId3">
            <a:alphaModFix/>
          </a:blip>
          <a:stretch>
            <a:fillRect/>
          </a:stretch>
        </p:blipFill>
        <p:spPr>
          <a:xfrm>
            <a:off x="629612" y="2197750"/>
            <a:ext cx="3390024" cy="2419775"/>
          </a:xfrm>
          <a:prstGeom prst="rect">
            <a:avLst/>
          </a:prstGeom>
          <a:noFill/>
          <a:ln>
            <a:noFill/>
          </a:ln>
        </p:spPr>
      </p:pic>
      <p:sp>
        <p:nvSpPr>
          <p:cNvPr id="197" name="Shape 197"/>
          <p:cNvSpPr txBox="1"/>
          <p:nvPr/>
        </p:nvSpPr>
        <p:spPr>
          <a:xfrm>
            <a:off x="4909000" y="4006275"/>
            <a:ext cx="1899600" cy="357900"/>
          </a:xfrm>
          <a:prstGeom prst="rect">
            <a:avLst/>
          </a:prstGeom>
          <a:noFill/>
          <a:ln>
            <a:noFill/>
          </a:ln>
        </p:spPr>
        <p:txBody>
          <a:bodyPr anchorCtr="0" anchor="t" bIns="91425" lIns="91425" rIns="91425" tIns="91425">
            <a:noAutofit/>
          </a:bodyPr>
          <a:lstStyle/>
          <a:p>
            <a:pPr lvl="0" rtl="0">
              <a:spcBef>
                <a:spcPts val="0"/>
              </a:spcBef>
              <a:buNone/>
            </a:pPr>
            <a:r>
              <a:rPr i="1" lang="en" sz="2000">
                <a:solidFill>
                  <a:schemeClr val="lt1"/>
                </a:solidFill>
                <a:latin typeface="Open Sans"/>
                <a:ea typeface="Open Sans"/>
                <a:cs typeface="Open Sans"/>
                <a:sym typeface="Open Sans"/>
              </a:rPr>
              <a:t>insight</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title"/>
          </p:nvPr>
        </p:nvSpPr>
        <p:spPr>
          <a:xfrm>
            <a:off x="203675" y="725850"/>
            <a:ext cx="4045200" cy="820500"/>
          </a:xfrm>
          <a:prstGeom prst="rect">
            <a:avLst/>
          </a:prstGeom>
        </p:spPr>
        <p:txBody>
          <a:bodyPr anchorCtr="0" anchor="b" bIns="91425" lIns="91425" rIns="91425" tIns="91425">
            <a:noAutofit/>
          </a:bodyPr>
          <a:lstStyle/>
          <a:p>
            <a:pPr lvl="0" rtl="0">
              <a:spcBef>
                <a:spcPts val="0"/>
              </a:spcBef>
              <a:buNone/>
            </a:pPr>
            <a:r>
              <a:rPr lang="en"/>
              <a:t>Need: Face Time</a:t>
            </a:r>
          </a:p>
        </p:txBody>
      </p:sp>
      <p:sp>
        <p:nvSpPr>
          <p:cNvPr id="203" name="Shape 203"/>
          <p:cNvSpPr txBox="1"/>
          <p:nvPr>
            <p:ph idx="1" type="subTitle"/>
          </p:nvPr>
        </p:nvSpPr>
        <p:spPr>
          <a:xfrm>
            <a:off x="4926800" y="1801800"/>
            <a:ext cx="4045200" cy="1235100"/>
          </a:xfrm>
          <a:prstGeom prst="rect">
            <a:avLst/>
          </a:prstGeom>
        </p:spPr>
        <p:txBody>
          <a:bodyPr anchorCtr="0" anchor="t" bIns="91425" lIns="91425" rIns="91425" tIns="91425">
            <a:noAutofit/>
          </a:bodyPr>
          <a:lstStyle/>
          <a:p>
            <a:pPr lvl="0">
              <a:spcBef>
                <a:spcPts val="0"/>
              </a:spcBef>
              <a:buNone/>
            </a:pPr>
            <a:r>
              <a:rPr lang="en" sz="2400">
                <a:solidFill>
                  <a:schemeClr val="lt1"/>
                </a:solidFill>
              </a:rPr>
              <a:t>It’s hard to feel </a:t>
            </a:r>
            <a:r>
              <a:rPr b="1" lang="en" sz="2400">
                <a:solidFill>
                  <a:schemeClr val="lt1"/>
                </a:solidFill>
              </a:rPr>
              <a:t>truly</a:t>
            </a:r>
            <a:r>
              <a:rPr lang="en" sz="2400">
                <a:solidFill>
                  <a:schemeClr val="lt1"/>
                </a:solidFill>
              </a:rPr>
              <a:t> </a:t>
            </a:r>
            <a:r>
              <a:rPr b="1" lang="en" sz="2400">
                <a:solidFill>
                  <a:schemeClr val="lt1"/>
                </a:solidFill>
              </a:rPr>
              <a:t>connected</a:t>
            </a:r>
            <a:r>
              <a:rPr lang="en" sz="2400">
                <a:solidFill>
                  <a:schemeClr val="lt1"/>
                </a:solidFill>
              </a:rPr>
              <a:t> and find </a:t>
            </a:r>
            <a:r>
              <a:rPr b="1" lang="en" sz="2400">
                <a:solidFill>
                  <a:schemeClr val="lt1"/>
                </a:solidFill>
              </a:rPr>
              <a:t>diverse</a:t>
            </a:r>
            <a:r>
              <a:rPr lang="en" sz="2400">
                <a:solidFill>
                  <a:schemeClr val="lt1"/>
                </a:solidFill>
              </a:rPr>
              <a:t> </a:t>
            </a:r>
            <a:r>
              <a:rPr b="1" lang="en" sz="2400">
                <a:solidFill>
                  <a:schemeClr val="lt1"/>
                </a:solidFill>
              </a:rPr>
              <a:t>perspectives</a:t>
            </a:r>
            <a:r>
              <a:rPr lang="en" sz="2400">
                <a:solidFill>
                  <a:schemeClr val="lt1"/>
                </a:solidFill>
              </a:rPr>
              <a:t> online</a:t>
            </a:r>
          </a:p>
          <a:p>
            <a:pPr lvl="0">
              <a:spcBef>
                <a:spcPts val="0"/>
              </a:spcBef>
              <a:buNone/>
            </a:pPr>
            <a:r>
              <a:t/>
            </a:r>
            <a:endParaRPr/>
          </a:p>
        </p:txBody>
      </p:sp>
      <p:pic>
        <p:nvPicPr>
          <p:cNvPr descr="shutterstock_171576614-690x377.jpg" id="204" name="Shape 204"/>
          <p:cNvPicPr preferRelativeResize="0"/>
          <p:nvPr/>
        </p:nvPicPr>
        <p:blipFill>
          <a:blip r:embed="rId3">
            <a:alphaModFix/>
          </a:blip>
          <a:stretch>
            <a:fillRect/>
          </a:stretch>
        </p:blipFill>
        <p:spPr>
          <a:xfrm>
            <a:off x="386499" y="2414499"/>
            <a:ext cx="3789300" cy="2070400"/>
          </a:xfrm>
          <a:prstGeom prst="rect">
            <a:avLst/>
          </a:prstGeom>
          <a:noFill/>
          <a:ln>
            <a:noFill/>
          </a:ln>
        </p:spPr>
      </p:pic>
      <p:sp>
        <p:nvSpPr>
          <p:cNvPr id="205" name="Shape 205"/>
          <p:cNvSpPr txBox="1"/>
          <p:nvPr/>
        </p:nvSpPr>
        <p:spPr>
          <a:xfrm>
            <a:off x="4909000" y="4006275"/>
            <a:ext cx="1899600" cy="357900"/>
          </a:xfrm>
          <a:prstGeom prst="rect">
            <a:avLst/>
          </a:prstGeom>
          <a:noFill/>
          <a:ln>
            <a:noFill/>
          </a:ln>
        </p:spPr>
        <p:txBody>
          <a:bodyPr anchorCtr="0" anchor="t" bIns="91425" lIns="91425" rIns="91425" tIns="91425">
            <a:noAutofit/>
          </a:bodyPr>
          <a:lstStyle/>
          <a:p>
            <a:pPr lvl="0" rtl="0">
              <a:spcBef>
                <a:spcPts val="0"/>
              </a:spcBef>
              <a:buNone/>
            </a:pPr>
            <a:r>
              <a:rPr i="1" lang="en" sz="2000">
                <a:solidFill>
                  <a:schemeClr val="lt1"/>
                </a:solidFill>
                <a:latin typeface="Open Sans"/>
                <a:ea typeface="Open Sans"/>
                <a:cs typeface="Open Sans"/>
                <a:sym typeface="Open Sans"/>
              </a:rPr>
              <a:t>insight</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title"/>
          </p:nvPr>
        </p:nvSpPr>
        <p:spPr>
          <a:xfrm>
            <a:off x="248800" y="388325"/>
            <a:ext cx="4045200" cy="1675800"/>
          </a:xfrm>
          <a:prstGeom prst="rect">
            <a:avLst/>
          </a:prstGeom>
        </p:spPr>
        <p:txBody>
          <a:bodyPr anchorCtr="0" anchor="b" bIns="91425" lIns="91425" rIns="91425" tIns="91425">
            <a:noAutofit/>
          </a:bodyPr>
          <a:lstStyle/>
          <a:p>
            <a:pPr lvl="0" rtl="0">
              <a:spcBef>
                <a:spcPts val="0"/>
              </a:spcBef>
              <a:buNone/>
            </a:pPr>
            <a:r>
              <a:rPr lang="en"/>
              <a:t>Need: Visible Impact &amp; Validation</a:t>
            </a:r>
          </a:p>
        </p:txBody>
      </p:sp>
      <p:sp>
        <p:nvSpPr>
          <p:cNvPr id="211" name="Shape 211"/>
          <p:cNvSpPr txBox="1"/>
          <p:nvPr>
            <p:ph idx="1" type="subTitle"/>
          </p:nvPr>
        </p:nvSpPr>
        <p:spPr>
          <a:xfrm>
            <a:off x="4934100" y="1892950"/>
            <a:ext cx="4045200" cy="1235100"/>
          </a:xfrm>
          <a:prstGeom prst="rect">
            <a:avLst/>
          </a:prstGeom>
        </p:spPr>
        <p:txBody>
          <a:bodyPr anchorCtr="0" anchor="t" bIns="91425" lIns="91425" rIns="91425" tIns="91425">
            <a:noAutofit/>
          </a:bodyPr>
          <a:lstStyle/>
          <a:p>
            <a:pPr lvl="0">
              <a:spcBef>
                <a:spcPts val="0"/>
              </a:spcBef>
              <a:buNone/>
            </a:pPr>
            <a:r>
              <a:rPr lang="en" sz="2400">
                <a:solidFill>
                  <a:srgbClr val="FFFFFF"/>
                </a:solidFill>
              </a:rPr>
              <a:t>I am compelled to participate if I know I am making a difference</a:t>
            </a:r>
          </a:p>
          <a:p>
            <a:pPr lvl="0">
              <a:spcBef>
                <a:spcPts val="0"/>
              </a:spcBef>
              <a:buNone/>
            </a:pPr>
            <a:r>
              <a:t/>
            </a:r>
            <a:endParaRPr>
              <a:solidFill>
                <a:srgbClr val="FFFFFF"/>
              </a:solidFill>
            </a:endParaRPr>
          </a:p>
        </p:txBody>
      </p:sp>
      <p:pic>
        <p:nvPicPr>
          <p:cNvPr descr="i-voted.jpg" id="212" name="Shape 212"/>
          <p:cNvPicPr preferRelativeResize="0"/>
          <p:nvPr/>
        </p:nvPicPr>
        <p:blipFill>
          <a:blip r:embed="rId4">
            <a:alphaModFix/>
          </a:blip>
          <a:stretch>
            <a:fillRect/>
          </a:stretch>
        </p:blipFill>
        <p:spPr>
          <a:xfrm>
            <a:off x="759699" y="2803900"/>
            <a:ext cx="3023400" cy="1729000"/>
          </a:xfrm>
          <a:prstGeom prst="rect">
            <a:avLst/>
          </a:prstGeom>
          <a:noFill/>
          <a:ln>
            <a:noFill/>
          </a:ln>
        </p:spPr>
      </p:pic>
      <p:sp>
        <p:nvSpPr>
          <p:cNvPr id="213" name="Shape 213"/>
          <p:cNvSpPr txBox="1"/>
          <p:nvPr/>
        </p:nvSpPr>
        <p:spPr>
          <a:xfrm>
            <a:off x="4909000" y="4006275"/>
            <a:ext cx="1899600" cy="357900"/>
          </a:xfrm>
          <a:prstGeom prst="rect">
            <a:avLst/>
          </a:prstGeom>
          <a:noFill/>
          <a:ln>
            <a:noFill/>
          </a:ln>
        </p:spPr>
        <p:txBody>
          <a:bodyPr anchorCtr="0" anchor="t" bIns="91425" lIns="91425" rIns="91425" tIns="91425">
            <a:noAutofit/>
          </a:bodyPr>
          <a:lstStyle/>
          <a:p>
            <a:pPr lvl="0" rtl="0">
              <a:spcBef>
                <a:spcPts val="0"/>
              </a:spcBef>
              <a:buNone/>
            </a:pPr>
            <a:r>
              <a:rPr i="1" lang="en" sz="2000">
                <a:solidFill>
                  <a:schemeClr val="lt1"/>
                </a:solidFill>
                <a:latin typeface="Open Sans"/>
                <a:ea typeface="Open Sans"/>
                <a:cs typeface="Open Sans"/>
                <a:sym typeface="Open Sans"/>
              </a:rPr>
              <a:t>insight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grpSp>
        <p:nvGrpSpPr>
          <p:cNvPr id="72" name="Shape 72"/>
          <p:cNvGrpSpPr/>
          <p:nvPr/>
        </p:nvGrpSpPr>
        <p:grpSpPr>
          <a:xfrm>
            <a:off x="311575" y="266425"/>
            <a:ext cx="1576500" cy="1918200"/>
            <a:chOff x="311575" y="266425"/>
            <a:chExt cx="1576500" cy="1918200"/>
          </a:xfrm>
        </p:grpSpPr>
        <p:pic>
          <p:nvPicPr>
            <p:cNvPr descr="12068724_984055995020509_5872119539001334528_o.jpg" id="73" name="Shape 73"/>
            <p:cNvPicPr preferRelativeResize="0"/>
            <p:nvPr/>
          </p:nvPicPr>
          <p:blipFill rotWithShape="1">
            <a:blip r:embed="rId3">
              <a:alphaModFix/>
            </a:blip>
            <a:srcRect b="19832" l="0" r="11205" t="13053"/>
            <a:stretch/>
          </p:blipFill>
          <p:spPr>
            <a:xfrm>
              <a:off x="311700" y="266425"/>
              <a:ext cx="1576373" cy="1588623"/>
            </a:xfrm>
            <a:prstGeom prst="rect">
              <a:avLst/>
            </a:prstGeom>
            <a:noFill/>
            <a:ln>
              <a:noFill/>
            </a:ln>
          </p:spPr>
        </p:pic>
        <p:sp>
          <p:nvSpPr>
            <p:cNvPr id="74" name="Shape 74"/>
            <p:cNvSpPr txBox="1"/>
            <p:nvPr/>
          </p:nvSpPr>
          <p:spPr>
            <a:xfrm>
              <a:off x="311575" y="1824025"/>
              <a:ext cx="1576500" cy="360600"/>
            </a:xfrm>
            <a:prstGeom prst="rect">
              <a:avLst/>
            </a:prstGeom>
            <a:noFill/>
            <a:ln>
              <a:noFill/>
            </a:ln>
          </p:spPr>
          <p:txBody>
            <a:bodyPr anchorCtr="0" anchor="t" bIns="91425" lIns="91425" rIns="91425" tIns="91425">
              <a:noAutofit/>
            </a:bodyPr>
            <a:lstStyle/>
            <a:p>
              <a:pPr lvl="0" algn="ctr">
                <a:spcBef>
                  <a:spcPts val="0"/>
                </a:spcBef>
                <a:buNone/>
              </a:pPr>
              <a:r>
                <a:rPr lang="en">
                  <a:solidFill>
                    <a:schemeClr val="dk2"/>
                  </a:solidFill>
                  <a:latin typeface="Open Sans"/>
                  <a:ea typeface="Open Sans"/>
                  <a:cs typeface="Open Sans"/>
                  <a:sym typeface="Open Sans"/>
                </a:rPr>
                <a:t>Cheenar Banerjee</a:t>
              </a:r>
            </a:p>
            <a:p>
              <a:pPr lvl="0">
                <a:spcBef>
                  <a:spcPts val="0"/>
                </a:spcBef>
                <a:buNone/>
              </a:pPr>
              <a:r>
                <a:t/>
              </a:r>
              <a:endParaRPr/>
            </a:p>
          </p:txBody>
        </p:sp>
      </p:grpSp>
      <p:sp>
        <p:nvSpPr>
          <p:cNvPr id="75" name="Shape 75"/>
          <p:cNvSpPr txBox="1"/>
          <p:nvPr/>
        </p:nvSpPr>
        <p:spPr>
          <a:xfrm>
            <a:off x="307025" y="4361025"/>
            <a:ext cx="1576500" cy="360600"/>
          </a:xfrm>
          <a:prstGeom prst="rect">
            <a:avLst/>
          </a:prstGeom>
          <a:noFill/>
          <a:ln>
            <a:noFill/>
          </a:ln>
        </p:spPr>
        <p:txBody>
          <a:bodyPr anchorCtr="0" anchor="t" bIns="91425" lIns="91425" rIns="91425" tIns="91425">
            <a:noAutofit/>
          </a:bodyPr>
          <a:lstStyle/>
          <a:p>
            <a:pPr lvl="0" rtl="0" algn="ctr">
              <a:spcBef>
                <a:spcPts val="0"/>
              </a:spcBef>
              <a:buNone/>
            </a:pPr>
            <a:r>
              <a:rPr lang="en">
                <a:solidFill>
                  <a:schemeClr val="dk2"/>
                </a:solidFill>
                <a:latin typeface="Open Sans"/>
                <a:ea typeface="Open Sans"/>
                <a:cs typeface="Open Sans"/>
                <a:sym typeface="Open Sans"/>
              </a:rPr>
              <a:t>Travis Geis</a:t>
            </a:r>
          </a:p>
          <a:p>
            <a:pPr lvl="0" rtl="0">
              <a:spcBef>
                <a:spcPts val="0"/>
              </a:spcBef>
              <a:buNone/>
            </a:pPr>
            <a:r>
              <a:t/>
            </a:r>
            <a:endParaRPr/>
          </a:p>
        </p:txBody>
      </p:sp>
      <p:sp>
        <p:nvSpPr>
          <p:cNvPr id="76" name="Shape 76"/>
          <p:cNvSpPr txBox="1"/>
          <p:nvPr>
            <p:ph idx="2" type="body"/>
          </p:nvPr>
        </p:nvSpPr>
        <p:spPr>
          <a:xfrm>
            <a:off x="4939500" y="724200"/>
            <a:ext cx="3837000" cy="3695100"/>
          </a:xfrm>
          <a:prstGeom prst="rect">
            <a:avLst/>
          </a:prstGeom>
        </p:spPr>
        <p:txBody>
          <a:bodyPr anchorCtr="0" anchor="ctr" bIns="91425" lIns="91425" rIns="91425" tIns="91425">
            <a:noAutofit/>
          </a:bodyPr>
          <a:lstStyle/>
          <a:p>
            <a:pPr lvl="0" rtl="0" algn="ctr">
              <a:spcBef>
                <a:spcPts val="0"/>
              </a:spcBef>
              <a:buNone/>
            </a:pPr>
            <a:r>
              <a:t/>
            </a:r>
            <a:endParaRPr/>
          </a:p>
          <a:p>
            <a:pPr lvl="0" algn="ctr">
              <a:spcBef>
                <a:spcPts val="0"/>
              </a:spcBef>
              <a:buNone/>
            </a:pPr>
            <a:r>
              <a:rPr lang="en"/>
              <a:t>How do people view democracy and their role in it?</a:t>
            </a:r>
          </a:p>
        </p:txBody>
      </p:sp>
      <p:grpSp>
        <p:nvGrpSpPr>
          <p:cNvPr id="77" name="Shape 77"/>
          <p:cNvGrpSpPr/>
          <p:nvPr/>
        </p:nvGrpSpPr>
        <p:grpSpPr>
          <a:xfrm>
            <a:off x="2424825" y="1479225"/>
            <a:ext cx="1576500" cy="1949225"/>
            <a:chOff x="4024875" y="266425"/>
            <a:chExt cx="1576500" cy="1949225"/>
          </a:xfrm>
        </p:grpSpPr>
        <p:pic>
          <p:nvPicPr>
            <p:cNvPr descr="12068724_984055995020509_5872119539001334528_o.jpg" id="78" name="Shape 78"/>
            <p:cNvPicPr preferRelativeResize="0"/>
            <p:nvPr/>
          </p:nvPicPr>
          <p:blipFill rotWithShape="1">
            <a:blip r:embed="rId3">
              <a:alphaModFix/>
            </a:blip>
            <a:srcRect b="19832" l="0" r="11205" t="13053"/>
            <a:stretch/>
          </p:blipFill>
          <p:spPr>
            <a:xfrm>
              <a:off x="4024937" y="266425"/>
              <a:ext cx="1576373" cy="1588623"/>
            </a:xfrm>
            <a:prstGeom prst="rect">
              <a:avLst/>
            </a:prstGeom>
            <a:noFill/>
            <a:ln>
              <a:noFill/>
            </a:ln>
          </p:spPr>
        </p:pic>
        <p:sp>
          <p:nvSpPr>
            <p:cNvPr id="79" name="Shape 79"/>
            <p:cNvSpPr txBox="1"/>
            <p:nvPr/>
          </p:nvSpPr>
          <p:spPr>
            <a:xfrm>
              <a:off x="4024875" y="1855050"/>
              <a:ext cx="1576500" cy="360600"/>
            </a:xfrm>
            <a:prstGeom prst="rect">
              <a:avLst/>
            </a:prstGeom>
            <a:noFill/>
            <a:ln>
              <a:noFill/>
            </a:ln>
          </p:spPr>
          <p:txBody>
            <a:bodyPr anchorCtr="0" anchor="t" bIns="91425" lIns="91425" rIns="91425" tIns="91425">
              <a:noAutofit/>
            </a:bodyPr>
            <a:lstStyle/>
            <a:p>
              <a:pPr lvl="0" rtl="0" algn="ctr">
                <a:spcBef>
                  <a:spcPts val="0"/>
                </a:spcBef>
                <a:buNone/>
              </a:pPr>
              <a:r>
                <a:rPr lang="en">
                  <a:solidFill>
                    <a:schemeClr val="dk2"/>
                  </a:solidFill>
                  <a:latin typeface="Open Sans"/>
                  <a:ea typeface="Open Sans"/>
                  <a:cs typeface="Open Sans"/>
                  <a:sym typeface="Open Sans"/>
                </a:rPr>
                <a:t>Guhan Venkataraman</a:t>
              </a:r>
            </a:p>
            <a:p>
              <a:pPr lvl="0" rtl="0">
                <a:spcBef>
                  <a:spcPts val="0"/>
                </a:spcBef>
                <a:buNone/>
              </a:pPr>
              <a:r>
                <a:t/>
              </a:r>
              <a:endParaRPr>
                <a:solidFill>
                  <a:schemeClr val="dk2"/>
                </a:solidFill>
              </a:endParaRPr>
            </a:p>
          </p:txBody>
        </p:sp>
      </p:grpSp>
      <p:pic>
        <p:nvPicPr>
          <p:cNvPr id="80" name="Shape 80"/>
          <p:cNvPicPr preferRelativeResize="0"/>
          <p:nvPr/>
        </p:nvPicPr>
        <p:blipFill rotWithShape="1">
          <a:blip r:embed="rId4">
            <a:alphaModFix/>
          </a:blip>
          <a:srcRect b="58468" l="19524" r="25996" t="10614"/>
          <a:stretch/>
        </p:blipFill>
        <p:spPr>
          <a:xfrm>
            <a:off x="2335950" y="1436500"/>
            <a:ext cx="1687949" cy="1673398"/>
          </a:xfrm>
          <a:prstGeom prst="rect">
            <a:avLst/>
          </a:prstGeom>
          <a:noFill/>
          <a:ln>
            <a:noFill/>
          </a:ln>
        </p:spPr>
      </p:pic>
      <p:pic>
        <p:nvPicPr>
          <p:cNvPr id="81" name="Shape 81"/>
          <p:cNvPicPr preferRelativeResize="0"/>
          <p:nvPr/>
        </p:nvPicPr>
        <p:blipFill>
          <a:blip r:embed="rId5">
            <a:alphaModFix/>
          </a:blip>
          <a:stretch>
            <a:fillRect/>
          </a:stretch>
        </p:blipFill>
        <p:spPr>
          <a:xfrm>
            <a:off x="311575" y="2784525"/>
            <a:ext cx="1576501" cy="1576501"/>
          </a:xfrm>
          <a:prstGeom prst="rect">
            <a:avLst/>
          </a:prstGeom>
          <a:noFill/>
          <a:ln>
            <a:noFill/>
          </a:ln>
        </p:spPr>
      </p:pic>
      <p:sp>
        <p:nvSpPr>
          <p:cNvPr id="82" name="Shape 82"/>
          <p:cNvSpPr txBox="1"/>
          <p:nvPr/>
        </p:nvSpPr>
        <p:spPr>
          <a:xfrm>
            <a:off x="5108450" y="783025"/>
            <a:ext cx="3329700" cy="885000"/>
          </a:xfrm>
          <a:prstGeom prst="rect">
            <a:avLst/>
          </a:prstGeom>
          <a:noFill/>
          <a:ln>
            <a:noFill/>
          </a:ln>
        </p:spPr>
        <p:txBody>
          <a:bodyPr anchorCtr="0" anchor="t" bIns="91425" lIns="91425" rIns="91425" tIns="91425">
            <a:noAutofit/>
          </a:bodyPr>
          <a:lstStyle/>
          <a:p>
            <a:pPr lvl="0" rtl="0" algn="ctr">
              <a:spcBef>
                <a:spcPts val="0"/>
              </a:spcBef>
              <a:buNone/>
            </a:pPr>
            <a:r>
              <a:rPr lang="en" sz="3600">
                <a:solidFill>
                  <a:srgbClr val="FFFFFF"/>
                </a:solidFill>
                <a:latin typeface="PT Sans Narrow"/>
                <a:ea typeface="PT Sans Narrow"/>
                <a:cs typeface="PT Sans Narrow"/>
                <a:sym typeface="PT Sans Narrow"/>
              </a:rPr>
              <a:t>Digital Democracy</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3"/>
        </a:solidFill>
      </p:bgPr>
    </p:bg>
    <p:spTree>
      <p:nvGrpSpPr>
        <p:cNvPr id="217" name="Shape 217"/>
        <p:cNvGrpSpPr/>
        <p:nvPr/>
      </p:nvGrpSpPr>
      <p:grpSpPr>
        <a:xfrm>
          <a:off x="0" y="0"/>
          <a:ext cx="0" cy="0"/>
          <a:chOff x="0" y="0"/>
          <a:chExt cx="0" cy="0"/>
        </a:xfrm>
      </p:grpSpPr>
      <p:sp>
        <p:nvSpPr>
          <p:cNvPr id="218" name="Shape 218"/>
          <p:cNvSpPr txBox="1"/>
          <p:nvPr>
            <p:ph type="title"/>
          </p:nvPr>
        </p:nvSpPr>
        <p:spPr>
          <a:xfrm>
            <a:off x="490250" y="526350"/>
            <a:ext cx="5613600" cy="4090800"/>
          </a:xfrm>
          <a:prstGeom prst="rect">
            <a:avLst/>
          </a:prstGeom>
        </p:spPr>
        <p:txBody>
          <a:bodyPr anchorCtr="0" anchor="ctr" bIns="91425" lIns="91425" rIns="91425" tIns="91425">
            <a:noAutofit/>
          </a:bodyPr>
          <a:lstStyle/>
          <a:p>
            <a:pPr lvl="0">
              <a:spcBef>
                <a:spcPts val="0"/>
              </a:spcBef>
              <a:buNone/>
            </a:pPr>
            <a:r>
              <a:rPr lang="en">
                <a:solidFill>
                  <a:srgbClr val="FFFFFF"/>
                </a:solidFill>
              </a:rPr>
              <a:t>Summary</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311700" y="1969025"/>
            <a:ext cx="8520600" cy="707400"/>
          </a:xfrm>
          <a:prstGeom prst="rect">
            <a:avLst/>
          </a:prstGeom>
        </p:spPr>
        <p:txBody>
          <a:bodyPr anchorCtr="0" anchor="t" bIns="91425" lIns="91425" rIns="91425" tIns="91425">
            <a:noAutofit/>
          </a:bodyPr>
          <a:lstStyle/>
          <a:p>
            <a:pPr lvl="0" rtl="0" algn="ctr">
              <a:spcBef>
                <a:spcPts val="0"/>
              </a:spcBef>
              <a:buNone/>
            </a:pPr>
            <a:r>
              <a:rPr lang="en" sz="4800"/>
              <a:t>Overflow Slides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ph type="title"/>
          </p:nvPr>
        </p:nvSpPr>
        <p:spPr>
          <a:xfrm>
            <a:off x="311700" y="2110825"/>
            <a:ext cx="8520600" cy="707400"/>
          </a:xfrm>
          <a:prstGeom prst="rect">
            <a:avLst/>
          </a:prstGeom>
        </p:spPr>
        <p:txBody>
          <a:bodyPr anchorCtr="0" anchor="t" bIns="91425" lIns="91425" rIns="91425" tIns="91425">
            <a:noAutofit/>
          </a:bodyPr>
          <a:lstStyle/>
          <a:p>
            <a:pPr lvl="0" rtl="0" algn="ctr">
              <a:spcBef>
                <a:spcPts val="0"/>
              </a:spcBef>
              <a:buNone/>
            </a:pPr>
            <a:r>
              <a:rPr lang="en"/>
              <a:t>Empathy Map</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idx="1" type="body"/>
          </p:nvPr>
        </p:nvSpPr>
        <p:spPr>
          <a:xfrm>
            <a:off x="691100" y="178700"/>
            <a:ext cx="7761900" cy="598800"/>
          </a:xfrm>
          <a:prstGeom prst="rect">
            <a:avLst/>
          </a:prstGeom>
        </p:spPr>
        <p:txBody>
          <a:bodyPr anchorCtr="0" anchor="ctr" bIns="91425" lIns="91425" rIns="91425" tIns="91425">
            <a:noAutofit/>
          </a:bodyPr>
          <a:lstStyle/>
          <a:p>
            <a:pPr lvl="0" rtl="0" algn="ctr">
              <a:spcBef>
                <a:spcPts val="0"/>
              </a:spcBef>
              <a:buNone/>
            </a:pPr>
            <a:r>
              <a:rPr lang="en"/>
              <a:t>Empathy Map: SAY</a:t>
            </a:r>
          </a:p>
        </p:txBody>
      </p:sp>
      <p:pic>
        <p:nvPicPr>
          <p:cNvPr id="234" name="Shape 234"/>
          <p:cNvPicPr preferRelativeResize="0"/>
          <p:nvPr/>
        </p:nvPicPr>
        <p:blipFill>
          <a:blip r:embed="rId3">
            <a:alphaModFix/>
          </a:blip>
          <a:stretch>
            <a:fillRect/>
          </a:stretch>
        </p:blipFill>
        <p:spPr>
          <a:xfrm>
            <a:off x="1053712" y="777499"/>
            <a:ext cx="7036578" cy="395805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txBox="1"/>
          <p:nvPr>
            <p:ph idx="1" type="body"/>
          </p:nvPr>
        </p:nvSpPr>
        <p:spPr>
          <a:xfrm>
            <a:off x="2062175" y="186775"/>
            <a:ext cx="5019600" cy="598800"/>
          </a:xfrm>
          <a:prstGeom prst="rect">
            <a:avLst/>
          </a:prstGeom>
        </p:spPr>
        <p:txBody>
          <a:bodyPr anchorCtr="0" anchor="ctr" bIns="91425" lIns="91425" rIns="91425" tIns="91425">
            <a:noAutofit/>
          </a:bodyPr>
          <a:lstStyle/>
          <a:p>
            <a:pPr lvl="0" rtl="0" algn="ctr">
              <a:spcBef>
                <a:spcPts val="0"/>
              </a:spcBef>
              <a:buNone/>
            </a:pPr>
            <a:r>
              <a:rPr lang="en"/>
              <a:t>Empathy Map: D</a:t>
            </a:r>
            <a:r>
              <a:rPr lang="en"/>
              <a:t>O</a:t>
            </a:r>
          </a:p>
        </p:txBody>
      </p:sp>
      <p:pic>
        <p:nvPicPr>
          <p:cNvPr id="240" name="Shape 240"/>
          <p:cNvPicPr preferRelativeResize="0"/>
          <p:nvPr/>
        </p:nvPicPr>
        <p:blipFill rotWithShape="1">
          <a:blip r:embed="rId3">
            <a:alphaModFix/>
          </a:blip>
          <a:srcRect b="1748" l="13857" r="24555" t="3203"/>
          <a:stretch/>
        </p:blipFill>
        <p:spPr>
          <a:xfrm>
            <a:off x="2310723" y="785575"/>
            <a:ext cx="4522493" cy="39263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idx="1" type="body"/>
          </p:nvPr>
        </p:nvSpPr>
        <p:spPr>
          <a:xfrm>
            <a:off x="904500" y="233825"/>
            <a:ext cx="7335000" cy="598800"/>
          </a:xfrm>
          <a:prstGeom prst="rect">
            <a:avLst/>
          </a:prstGeom>
        </p:spPr>
        <p:txBody>
          <a:bodyPr anchorCtr="0" anchor="ctr" bIns="91425" lIns="91425" rIns="91425" tIns="91425">
            <a:noAutofit/>
          </a:bodyPr>
          <a:lstStyle/>
          <a:p>
            <a:pPr lvl="0" rtl="0" algn="ctr">
              <a:spcBef>
                <a:spcPts val="0"/>
              </a:spcBef>
              <a:buNone/>
            </a:pPr>
            <a:r>
              <a:rPr lang="en"/>
              <a:t>Empathy Map: THINK</a:t>
            </a:r>
          </a:p>
        </p:txBody>
      </p:sp>
      <p:pic>
        <p:nvPicPr>
          <p:cNvPr id="246" name="Shape 246"/>
          <p:cNvPicPr preferRelativeResize="0"/>
          <p:nvPr/>
        </p:nvPicPr>
        <p:blipFill rotWithShape="1">
          <a:blip r:embed="rId3">
            <a:alphaModFix/>
          </a:blip>
          <a:srcRect b="5829" l="0" r="6235" t="0"/>
          <a:stretch/>
        </p:blipFill>
        <p:spPr>
          <a:xfrm>
            <a:off x="1018637" y="832625"/>
            <a:ext cx="7106718" cy="40147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idx="1" type="body"/>
          </p:nvPr>
        </p:nvSpPr>
        <p:spPr>
          <a:xfrm>
            <a:off x="781050" y="220700"/>
            <a:ext cx="7581900" cy="598800"/>
          </a:xfrm>
          <a:prstGeom prst="rect">
            <a:avLst/>
          </a:prstGeom>
        </p:spPr>
        <p:txBody>
          <a:bodyPr anchorCtr="0" anchor="ctr" bIns="91425" lIns="91425" rIns="91425" tIns="91425">
            <a:noAutofit/>
          </a:bodyPr>
          <a:lstStyle/>
          <a:p>
            <a:pPr lvl="0" rtl="0" algn="ctr">
              <a:spcBef>
                <a:spcPts val="0"/>
              </a:spcBef>
              <a:buNone/>
            </a:pPr>
            <a:r>
              <a:rPr lang="en"/>
              <a:t>Empathy Map: FEEL</a:t>
            </a:r>
          </a:p>
        </p:txBody>
      </p:sp>
      <p:pic>
        <p:nvPicPr>
          <p:cNvPr id="252" name="Shape 252"/>
          <p:cNvPicPr preferRelativeResize="0"/>
          <p:nvPr/>
        </p:nvPicPr>
        <p:blipFill rotWithShape="1">
          <a:blip r:embed="rId3">
            <a:alphaModFix/>
          </a:blip>
          <a:srcRect b="0" l="0" r="17225" t="0"/>
          <a:stretch/>
        </p:blipFill>
        <p:spPr>
          <a:xfrm>
            <a:off x="1655063" y="819500"/>
            <a:ext cx="5833871" cy="396455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311700" y="2110825"/>
            <a:ext cx="8520600" cy="707400"/>
          </a:xfrm>
          <a:prstGeom prst="rect">
            <a:avLst/>
          </a:prstGeom>
        </p:spPr>
        <p:txBody>
          <a:bodyPr anchorCtr="0" anchor="t" bIns="91425" lIns="91425" rIns="91425" tIns="91425">
            <a:noAutofit/>
          </a:bodyPr>
          <a:lstStyle/>
          <a:p>
            <a:pPr lvl="0" algn="ctr">
              <a:spcBef>
                <a:spcPts val="0"/>
              </a:spcBef>
              <a:buNone/>
            </a:pPr>
            <a:r>
              <a:rPr lang="en"/>
              <a:t>Interview summaries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type="title"/>
          </p:nvPr>
        </p:nvSpPr>
        <p:spPr>
          <a:xfrm>
            <a:off x="282475" y="445025"/>
            <a:ext cx="8520600" cy="707400"/>
          </a:xfrm>
          <a:prstGeom prst="rect">
            <a:avLst/>
          </a:prstGeom>
        </p:spPr>
        <p:txBody>
          <a:bodyPr anchorCtr="0" anchor="t" bIns="91425" lIns="91425" rIns="91425" tIns="91425">
            <a:noAutofit/>
          </a:bodyPr>
          <a:lstStyle/>
          <a:p>
            <a:pPr lvl="0" rtl="0">
              <a:spcBef>
                <a:spcPts val="0"/>
              </a:spcBef>
              <a:buNone/>
            </a:pPr>
            <a:r>
              <a:rPr lang="en"/>
              <a:t>User 1</a:t>
            </a:r>
          </a:p>
        </p:txBody>
      </p:sp>
      <p:sp>
        <p:nvSpPr>
          <p:cNvPr id="263" name="Shape 263"/>
          <p:cNvSpPr txBox="1"/>
          <p:nvPr>
            <p:ph idx="1" type="body"/>
          </p:nvPr>
        </p:nvSpPr>
        <p:spPr>
          <a:xfrm>
            <a:off x="4045100" y="1153450"/>
            <a:ext cx="5064600" cy="3302700"/>
          </a:xfrm>
          <a:prstGeom prst="rect">
            <a:avLst/>
          </a:prstGeom>
        </p:spPr>
        <p:txBody>
          <a:bodyPr anchorCtr="0" anchor="t" bIns="91425" lIns="91425" rIns="91425" tIns="91425">
            <a:noAutofit/>
          </a:bodyPr>
          <a:lstStyle/>
          <a:p>
            <a:pPr indent="-355600" lvl="0" marL="457200" rtl="0">
              <a:spcBef>
                <a:spcPts val="0"/>
              </a:spcBef>
              <a:spcAft>
                <a:spcPts val="0"/>
              </a:spcAft>
              <a:buSzPct val="100000"/>
            </a:pPr>
            <a:r>
              <a:rPr lang="en" sz="2000"/>
              <a:t>Political definition</a:t>
            </a:r>
          </a:p>
          <a:p>
            <a:pPr indent="-355600" lvl="0" marL="457200" rtl="0">
              <a:spcBef>
                <a:spcPts val="0"/>
              </a:spcBef>
              <a:spcAft>
                <a:spcPts val="0"/>
              </a:spcAft>
              <a:buSzPct val="100000"/>
            </a:pPr>
            <a:r>
              <a:rPr lang="en" sz="2000"/>
              <a:t>Democracy “doesn’t work”</a:t>
            </a:r>
          </a:p>
          <a:p>
            <a:pPr indent="-355600" lvl="0" marL="457200" rtl="0">
              <a:spcBef>
                <a:spcPts val="0"/>
              </a:spcBef>
              <a:spcAft>
                <a:spcPts val="0"/>
              </a:spcAft>
              <a:buSzPct val="100000"/>
            </a:pPr>
            <a:r>
              <a:rPr lang="en" sz="2000"/>
              <a:t>Not many opportunities to engage in democracy</a:t>
            </a:r>
          </a:p>
          <a:p>
            <a:pPr indent="-355600" lvl="0" marL="457200" rtl="0">
              <a:spcBef>
                <a:spcPts val="0"/>
              </a:spcBef>
              <a:spcAft>
                <a:spcPts val="0"/>
              </a:spcAft>
              <a:buSzPct val="100000"/>
            </a:pPr>
            <a:r>
              <a:rPr lang="en" sz="2000"/>
              <a:t>Democracy problem = people that aren’t educated about a topic are voting for that topic</a:t>
            </a:r>
          </a:p>
          <a:p>
            <a:pPr indent="-355600" lvl="0" marL="457200" rtl="0">
              <a:spcBef>
                <a:spcPts val="0"/>
              </a:spcBef>
              <a:spcAft>
                <a:spcPts val="0"/>
              </a:spcAft>
              <a:buSzPct val="100000"/>
            </a:pPr>
            <a:r>
              <a:rPr lang="en" sz="2000"/>
              <a:t>Maybe something similar to the peer review process in science?</a:t>
            </a:r>
          </a:p>
        </p:txBody>
      </p:sp>
      <p:sp>
        <p:nvSpPr>
          <p:cNvPr id="264" name="Shape 264"/>
          <p:cNvSpPr txBox="1"/>
          <p:nvPr>
            <p:ph idx="1" type="body"/>
          </p:nvPr>
        </p:nvSpPr>
        <p:spPr>
          <a:xfrm>
            <a:off x="33050" y="2370450"/>
            <a:ext cx="4152600" cy="707400"/>
          </a:xfrm>
          <a:prstGeom prst="rect">
            <a:avLst/>
          </a:prstGeom>
        </p:spPr>
        <p:txBody>
          <a:bodyPr anchorCtr="0" anchor="t" bIns="91425" lIns="91425" rIns="91425" tIns="91425">
            <a:noAutofit/>
          </a:bodyPr>
          <a:lstStyle/>
          <a:p>
            <a:pPr lvl="0" rtl="0">
              <a:spcBef>
                <a:spcPts val="0"/>
              </a:spcBef>
              <a:spcAft>
                <a:spcPts val="0"/>
              </a:spcAft>
              <a:buNone/>
            </a:pPr>
            <a:r>
              <a:rPr lang="en" sz="2000">
                <a:solidFill>
                  <a:srgbClr val="454545"/>
                </a:solidFill>
              </a:rPr>
              <a:t>   </a:t>
            </a:r>
            <a:r>
              <a:rPr lang="en" sz="2000"/>
              <a:t>Educated, middle-aged adult</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User 2</a:t>
            </a:r>
          </a:p>
        </p:txBody>
      </p:sp>
      <p:sp>
        <p:nvSpPr>
          <p:cNvPr id="270" name="Shape 270"/>
          <p:cNvSpPr txBox="1"/>
          <p:nvPr>
            <p:ph idx="1" type="body"/>
          </p:nvPr>
        </p:nvSpPr>
        <p:spPr>
          <a:xfrm>
            <a:off x="3680400" y="1099150"/>
            <a:ext cx="5151900" cy="3302700"/>
          </a:xfrm>
          <a:prstGeom prst="rect">
            <a:avLst/>
          </a:prstGeom>
        </p:spPr>
        <p:txBody>
          <a:bodyPr anchorCtr="0" anchor="t" bIns="91425" lIns="91425" rIns="91425" tIns="91425">
            <a:noAutofit/>
          </a:bodyPr>
          <a:lstStyle/>
          <a:p>
            <a:pPr indent="-355600" lvl="0" marL="457200" rtl="0">
              <a:spcBef>
                <a:spcPts val="0"/>
              </a:spcBef>
              <a:spcAft>
                <a:spcPts val="0"/>
              </a:spcAft>
              <a:buSzPct val="100000"/>
            </a:pPr>
            <a:r>
              <a:rPr lang="en" sz="2000"/>
              <a:t>Democracy is “the voice and representation of the people, and how multiple viewpoints are incorporated into one”</a:t>
            </a:r>
          </a:p>
          <a:p>
            <a:pPr indent="-355600" lvl="0" marL="457200" rtl="0">
              <a:spcBef>
                <a:spcPts val="0"/>
              </a:spcBef>
              <a:spcAft>
                <a:spcPts val="0"/>
              </a:spcAft>
              <a:buSzPct val="100000"/>
            </a:pPr>
            <a:r>
              <a:rPr lang="en" sz="2000"/>
              <a:t>“I take the time to be educated and to read up on the issues of the day”</a:t>
            </a:r>
          </a:p>
          <a:p>
            <a:pPr indent="-355600" lvl="0" marL="457200" rtl="0">
              <a:spcBef>
                <a:spcPts val="0"/>
              </a:spcBef>
              <a:spcAft>
                <a:spcPts val="0"/>
              </a:spcAft>
              <a:buSzPct val="100000"/>
            </a:pPr>
            <a:r>
              <a:rPr lang="en" sz="2000"/>
              <a:t>Problem with community cohesiveness</a:t>
            </a:r>
          </a:p>
          <a:p>
            <a:pPr indent="-355600" lvl="0" marL="457200" rtl="0">
              <a:spcBef>
                <a:spcPts val="0"/>
              </a:spcBef>
              <a:spcAft>
                <a:spcPts val="0"/>
              </a:spcAft>
              <a:buSzPct val="100000"/>
            </a:pPr>
            <a:r>
              <a:rPr lang="en" sz="2000"/>
              <a:t>“Citizenship is a job - it’s not clear to some people that it is”</a:t>
            </a:r>
          </a:p>
        </p:txBody>
      </p:sp>
      <p:sp>
        <p:nvSpPr>
          <p:cNvPr id="271" name="Shape 271"/>
          <p:cNvSpPr txBox="1"/>
          <p:nvPr>
            <p:ph idx="1" type="body"/>
          </p:nvPr>
        </p:nvSpPr>
        <p:spPr>
          <a:xfrm>
            <a:off x="33050" y="2370450"/>
            <a:ext cx="4152600" cy="707400"/>
          </a:xfrm>
          <a:prstGeom prst="rect">
            <a:avLst/>
          </a:prstGeom>
        </p:spPr>
        <p:txBody>
          <a:bodyPr anchorCtr="0" anchor="t" bIns="91425" lIns="91425" rIns="91425" tIns="91425">
            <a:noAutofit/>
          </a:bodyPr>
          <a:lstStyle/>
          <a:p>
            <a:pPr lvl="0" rtl="0">
              <a:spcBef>
                <a:spcPts val="0"/>
              </a:spcBef>
              <a:spcAft>
                <a:spcPts val="0"/>
              </a:spcAft>
              <a:buNone/>
            </a:pPr>
            <a:r>
              <a:rPr lang="en" sz="2000">
                <a:solidFill>
                  <a:srgbClr val="454545"/>
                </a:solidFill>
              </a:rPr>
              <a:t>         </a:t>
            </a:r>
            <a:r>
              <a:rPr lang="en" sz="2000"/>
              <a:t>Recent college grad</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Methodology: Average Users</a:t>
            </a:r>
          </a:p>
        </p:txBody>
      </p:sp>
      <p:sp>
        <p:nvSpPr>
          <p:cNvPr id="88" name="Shape 88"/>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355600" lvl="0" marL="457200" rtl="0">
              <a:spcBef>
                <a:spcPts val="0"/>
              </a:spcBef>
              <a:buClr>
                <a:srgbClr val="000000"/>
              </a:buClr>
              <a:buSzPct val="100000"/>
            </a:pPr>
            <a:r>
              <a:rPr lang="en" sz="2000">
                <a:solidFill>
                  <a:srgbClr val="000000"/>
                </a:solidFill>
              </a:rPr>
              <a:t>Educated middle-aged voter</a:t>
            </a:r>
          </a:p>
          <a:p>
            <a:pPr indent="-355600" lvl="0" marL="457200" rtl="0">
              <a:spcBef>
                <a:spcPts val="0"/>
              </a:spcBef>
              <a:buClr>
                <a:srgbClr val="000000"/>
              </a:buClr>
              <a:buSzPct val="100000"/>
            </a:pPr>
            <a:r>
              <a:rPr lang="en" sz="2000">
                <a:solidFill>
                  <a:srgbClr val="000000"/>
                </a:solidFill>
              </a:rPr>
              <a:t>Student who has recently voted</a:t>
            </a:r>
          </a:p>
        </p:txBody>
      </p:sp>
      <p:pic>
        <p:nvPicPr>
          <p:cNvPr descr="n-DEMOCRACY-VOTING-HANDS-628x314.jpg" id="89" name="Shape 89"/>
          <p:cNvPicPr preferRelativeResize="0"/>
          <p:nvPr/>
        </p:nvPicPr>
        <p:blipFill>
          <a:blip r:embed="rId3">
            <a:alphaModFix/>
          </a:blip>
          <a:stretch>
            <a:fillRect/>
          </a:stretch>
        </p:blipFill>
        <p:spPr>
          <a:xfrm>
            <a:off x="3993425" y="2493925"/>
            <a:ext cx="4933850" cy="24669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sp>
        <p:nvSpPr>
          <p:cNvPr id="276" name="Shape 276"/>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User 3</a:t>
            </a:r>
          </a:p>
        </p:txBody>
      </p:sp>
      <p:sp>
        <p:nvSpPr>
          <p:cNvPr id="277" name="Shape 277"/>
          <p:cNvSpPr txBox="1"/>
          <p:nvPr>
            <p:ph idx="1" type="body"/>
          </p:nvPr>
        </p:nvSpPr>
        <p:spPr>
          <a:xfrm>
            <a:off x="3498925" y="961525"/>
            <a:ext cx="5333400" cy="3302700"/>
          </a:xfrm>
          <a:prstGeom prst="rect">
            <a:avLst/>
          </a:prstGeom>
        </p:spPr>
        <p:txBody>
          <a:bodyPr anchorCtr="0" anchor="t" bIns="91425" lIns="91425" rIns="91425" tIns="91425">
            <a:noAutofit/>
          </a:bodyPr>
          <a:lstStyle/>
          <a:p>
            <a:pPr indent="-355600" lvl="0" marL="457200" rtl="0">
              <a:spcBef>
                <a:spcPts val="0"/>
              </a:spcBef>
              <a:spcAft>
                <a:spcPts val="0"/>
              </a:spcAft>
              <a:buSzPct val="100000"/>
            </a:pPr>
            <a:r>
              <a:rPr lang="en" sz="2000"/>
              <a:t>“Nonmaterialistic professional artist” (freelance oil painter)</a:t>
            </a:r>
          </a:p>
          <a:p>
            <a:pPr indent="-355600" lvl="0" marL="457200" rtl="0">
              <a:spcBef>
                <a:spcPts val="0"/>
              </a:spcBef>
              <a:spcAft>
                <a:spcPts val="0"/>
              </a:spcAft>
              <a:buSzPct val="100000"/>
            </a:pPr>
            <a:r>
              <a:rPr lang="en" sz="2000"/>
              <a:t>Served in Vietnam for two years</a:t>
            </a:r>
          </a:p>
          <a:p>
            <a:pPr indent="-355600" lvl="0" marL="457200" rtl="0">
              <a:spcBef>
                <a:spcPts val="0"/>
              </a:spcBef>
              <a:spcAft>
                <a:spcPts val="0"/>
              </a:spcAft>
              <a:buSzPct val="100000"/>
            </a:pPr>
            <a:r>
              <a:rPr lang="en" sz="2000"/>
              <a:t>“Took the two best years of my life and wasted them”</a:t>
            </a:r>
          </a:p>
          <a:p>
            <a:pPr indent="-355600" lvl="0" marL="457200" rtl="0">
              <a:spcBef>
                <a:spcPts val="0"/>
              </a:spcBef>
              <a:spcAft>
                <a:spcPts val="0"/>
              </a:spcAft>
              <a:buSzPct val="100000"/>
            </a:pPr>
            <a:r>
              <a:rPr lang="en" sz="2000"/>
              <a:t>One year he made $36,000 and paid $8000 taxes - then, he quit paying taxes</a:t>
            </a:r>
          </a:p>
          <a:p>
            <a:pPr indent="-355600" lvl="0" marL="457200" rtl="0">
              <a:spcBef>
                <a:spcPts val="0"/>
              </a:spcBef>
              <a:spcAft>
                <a:spcPts val="0"/>
              </a:spcAft>
              <a:buSzPct val="100000"/>
            </a:pPr>
            <a:r>
              <a:rPr lang="en" sz="2000"/>
              <a:t>Been on Social Security for nine years</a:t>
            </a:r>
          </a:p>
          <a:p>
            <a:pPr indent="-355600" lvl="0" marL="457200" rtl="0">
              <a:spcBef>
                <a:spcPts val="0"/>
              </a:spcBef>
              <a:spcAft>
                <a:spcPts val="0"/>
              </a:spcAft>
              <a:buSzPct val="100000"/>
            </a:pPr>
            <a:r>
              <a:rPr lang="en" sz="2000"/>
              <a:t>Believes he has done what he set out to do</a:t>
            </a:r>
          </a:p>
        </p:txBody>
      </p:sp>
      <p:sp>
        <p:nvSpPr>
          <p:cNvPr id="278" name="Shape 278"/>
          <p:cNvSpPr txBox="1"/>
          <p:nvPr>
            <p:ph idx="1" type="body"/>
          </p:nvPr>
        </p:nvSpPr>
        <p:spPr>
          <a:xfrm>
            <a:off x="-653675" y="2188825"/>
            <a:ext cx="4152600" cy="707400"/>
          </a:xfrm>
          <a:prstGeom prst="rect">
            <a:avLst/>
          </a:prstGeom>
        </p:spPr>
        <p:txBody>
          <a:bodyPr anchorCtr="0" anchor="t" bIns="91425" lIns="91425" rIns="91425" tIns="91425">
            <a:noAutofit/>
          </a:bodyPr>
          <a:lstStyle/>
          <a:p>
            <a:pPr lvl="0" rtl="0" algn="ctr">
              <a:spcBef>
                <a:spcPts val="0"/>
              </a:spcBef>
              <a:spcAft>
                <a:spcPts val="0"/>
              </a:spcAft>
              <a:buNone/>
            </a:pPr>
            <a:r>
              <a:rPr lang="en" sz="2000">
                <a:solidFill>
                  <a:srgbClr val="454545"/>
                </a:solidFill>
              </a:rPr>
              <a:t>         </a:t>
            </a:r>
            <a:r>
              <a:rPr lang="en" sz="2000"/>
              <a:t>Senior citizen + </a:t>
            </a:r>
          </a:p>
          <a:p>
            <a:pPr lvl="0" rtl="0" algn="ctr">
              <a:spcBef>
                <a:spcPts val="0"/>
              </a:spcBef>
              <a:spcAft>
                <a:spcPts val="0"/>
              </a:spcAft>
              <a:buNone/>
            </a:pPr>
            <a:r>
              <a:rPr lang="en" sz="2000"/>
              <a:t>	  Vietnam war veteran</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en"/>
              <a:t>User 4</a:t>
            </a:r>
          </a:p>
        </p:txBody>
      </p:sp>
      <p:sp>
        <p:nvSpPr>
          <p:cNvPr id="284" name="Shape 284"/>
          <p:cNvSpPr txBox="1"/>
          <p:nvPr>
            <p:ph idx="1" type="body"/>
          </p:nvPr>
        </p:nvSpPr>
        <p:spPr>
          <a:xfrm>
            <a:off x="4543700" y="1119350"/>
            <a:ext cx="4288500" cy="3602100"/>
          </a:xfrm>
          <a:prstGeom prst="rect">
            <a:avLst/>
          </a:prstGeom>
        </p:spPr>
        <p:txBody>
          <a:bodyPr anchorCtr="0" anchor="t" bIns="91425" lIns="91425" rIns="91425" tIns="91425">
            <a:noAutofit/>
          </a:bodyPr>
          <a:lstStyle/>
          <a:p>
            <a:pPr indent="-228600" lvl="0" marL="457200" rtl="0">
              <a:spcBef>
                <a:spcPts val="0"/>
              </a:spcBef>
            </a:pPr>
            <a:r>
              <a:rPr lang="en"/>
              <a:t>Democracy isn’t just political; it’s also personal</a:t>
            </a:r>
          </a:p>
          <a:p>
            <a:pPr indent="-228600" lvl="0" marL="457200" rtl="0">
              <a:spcBef>
                <a:spcPts val="0"/>
              </a:spcBef>
            </a:pPr>
            <a:r>
              <a:rPr lang="en"/>
              <a:t>Politics here are same as they are in India: mud-slinging and name calling</a:t>
            </a:r>
          </a:p>
          <a:p>
            <a:pPr indent="-228600" lvl="0" marL="457200" rtl="0">
              <a:spcBef>
                <a:spcPts val="0"/>
              </a:spcBef>
            </a:pPr>
            <a:r>
              <a:rPr lang="en"/>
              <a:t>America lacks the strong sense of community found in India</a:t>
            </a:r>
          </a:p>
          <a:p>
            <a:pPr indent="-228600" lvl="0" marL="457200" rtl="0">
              <a:spcBef>
                <a:spcPts val="0"/>
              </a:spcBef>
            </a:pPr>
            <a:r>
              <a:rPr lang="en"/>
              <a:t>In America, you have more personal freedom than you do in India</a:t>
            </a:r>
          </a:p>
          <a:p>
            <a:pPr indent="0" lvl="0" marL="457200">
              <a:spcBef>
                <a:spcPts val="0"/>
              </a:spcBef>
              <a:buNone/>
            </a:pPr>
            <a:r>
              <a:t/>
            </a:r>
            <a:endParaRPr/>
          </a:p>
        </p:txBody>
      </p:sp>
      <p:sp>
        <p:nvSpPr>
          <p:cNvPr id="285" name="Shape 285"/>
          <p:cNvSpPr txBox="1"/>
          <p:nvPr>
            <p:ph idx="1" type="body"/>
          </p:nvPr>
        </p:nvSpPr>
        <p:spPr>
          <a:xfrm>
            <a:off x="311700" y="2130375"/>
            <a:ext cx="4152600" cy="707400"/>
          </a:xfrm>
          <a:prstGeom prst="rect">
            <a:avLst/>
          </a:prstGeom>
        </p:spPr>
        <p:txBody>
          <a:bodyPr anchorCtr="0" anchor="t" bIns="91425" lIns="91425" rIns="91425" tIns="91425">
            <a:noAutofit/>
          </a:bodyPr>
          <a:lstStyle/>
          <a:p>
            <a:pPr lvl="0" rtl="0" algn="ctr">
              <a:spcBef>
                <a:spcPts val="0"/>
              </a:spcBef>
              <a:spcAft>
                <a:spcPts val="0"/>
              </a:spcAft>
              <a:buNone/>
            </a:pPr>
            <a:r>
              <a:rPr lang="en" sz="2000">
                <a:solidFill>
                  <a:srgbClr val="454545"/>
                </a:solidFill>
              </a:rPr>
              <a:t>        </a:t>
            </a:r>
            <a:r>
              <a:rPr lang="en" sz="2000"/>
              <a:t>Indian citizen; professional dancer</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User 5</a:t>
            </a:r>
          </a:p>
        </p:txBody>
      </p:sp>
      <p:sp>
        <p:nvSpPr>
          <p:cNvPr id="291" name="Shape 291"/>
          <p:cNvSpPr txBox="1"/>
          <p:nvPr>
            <p:ph idx="1" type="body"/>
          </p:nvPr>
        </p:nvSpPr>
        <p:spPr>
          <a:xfrm>
            <a:off x="4543800" y="770700"/>
            <a:ext cx="4288500" cy="3602100"/>
          </a:xfrm>
          <a:prstGeom prst="rect">
            <a:avLst/>
          </a:prstGeom>
        </p:spPr>
        <p:txBody>
          <a:bodyPr anchorCtr="0" anchor="t" bIns="91425" lIns="91425" rIns="91425" tIns="91425">
            <a:noAutofit/>
          </a:bodyPr>
          <a:lstStyle/>
          <a:p>
            <a:pPr indent="-228600" lvl="0" marL="457200" rtl="0">
              <a:spcBef>
                <a:spcPts val="0"/>
              </a:spcBef>
            </a:pPr>
            <a:r>
              <a:rPr lang="en"/>
              <a:t>Used to hold a naive view that government was solvable with technology -- disillusioned</a:t>
            </a:r>
          </a:p>
          <a:p>
            <a:pPr indent="-228600" lvl="0" marL="457200" rtl="0">
              <a:spcBef>
                <a:spcPts val="0"/>
              </a:spcBef>
            </a:pPr>
            <a:r>
              <a:rPr lang="en"/>
              <a:t>Technology is a segmented megaphone -- the loudest voices get amplified the most</a:t>
            </a:r>
          </a:p>
          <a:p>
            <a:pPr indent="-228600" lvl="0" marL="457200" rtl="0">
              <a:spcBef>
                <a:spcPts val="0"/>
              </a:spcBef>
            </a:pPr>
            <a:r>
              <a:rPr lang="en"/>
              <a:t>Doesn’t read Facebook news feed because of vitriol </a:t>
            </a:r>
          </a:p>
          <a:p>
            <a:pPr indent="-228600" lvl="0" marL="457200" rtl="0">
              <a:spcBef>
                <a:spcPts val="0"/>
              </a:spcBef>
            </a:pPr>
            <a:r>
              <a:rPr lang="en"/>
              <a:t>Despite disillusionment, still convinced that government can do good and make positive impact</a:t>
            </a:r>
          </a:p>
          <a:p>
            <a:pPr indent="0" lvl="0" marL="457200" rtl="0">
              <a:spcBef>
                <a:spcPts val="0"/>
              </a:spcBef>
              <a:buNone/>
            </a:pPr>
            <a:r>
              <a:t/>
            </a:r>
            <a:endParaRPr/>
          </a:p>
        </p:txBody>
      </p:sp>
      <p:sp>
        <p:nvSpPr>
          <p:cNvPr id="292" name="Shape 292"/>
          <p:cNvSpPr txBox="1"/>
          <p:nvPr>
            <p:ph idx="1" type="body"/>
          </p:nvPr>
        </p:nvSpPr>
        <p:spPr>
          <a:xfrm>
            <a:off x="101575" y="2130375"/>
            <a:ext cx="4624800" cy="707400"/>
          </a:xfrm>
          <a:prstGeom prst="rect">
            <a:avLst/>
          </a:prstGeom>
        </p:spPr>
        <p:txBody>
          <a:bodyPr anchorCtr="0" anchor="t" bIns="91425" lIns="91425" rIns="91425" tIns="91425">
            <a:noAutofit/>
          </a:bodyPr>
          <a:lstStyle/>
          <a:p>
            <a:pPr lvl="0" rtl="0" algn="ctr">
              <a:spcBef>
                <a:spcPts val="0"/>
              </a:spcBef>
              <a:spcAft>
                <a:spcPts val="0"/>
              </a:spcAft>
              <a:buNone/>
            </a:pPr>
            <a:r>
              <a:rPr lang="en" sz="2000"/>
              <a:t>Google software engineer;</a:t>
            </a:r>
          </a:p>
          <a:p>
            <a:pPr lvl="0" rtl="0" algn="ctr">
              <a:spcBef>
                <a:spcPts val="0"/>
              </a:spcBef>
              <a:spcAft>
                <a:spcPts val="0"/>
              </a:spcAft>
              <a:buNone/>
            </a:pPr>
            <a:r>
              <a:rPr lang="en" sz="2000"/>
              <a:t>Campaign worker;</a:t>
            </a:r>
          </a:p>
          <a:p>
            <a:pPr lvl="0" rtl="0" algn="ctr">
              <a:spcBef>
                <a:spcPts val="0"/>
              </a:spcBef>
              <a:spcAft>
                <a:spcPts val="0"/>
              </a:spcAft>
              <a:buNone/>
            </a:pPr>
            <a:r>
              <a:rPr lang="en" sz="2000"/>
              <a:t>Former government volunteer</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sp>
        <p:nvSpPr>
          <p:cNvPr id="297" name="Shape 297"/>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Users 6 &amp; 7</a:t>
            </a:r>
          </a:p>
        </p:txBody>
      </p:sp>
      <p:sp>
        <p:nvSpPr>
          <p:cNvPr id="298" name="Shape 298"/>
          <p:cNvSpPr txBox="1"/>
          <p:nvPr>
            <p:ph idx="1" type="body"/>
          </p:nvPr>
        </p:nvSpPr>
        <p:spPr>
          <a:xfrm>
            <a:off x="4638675" y="155975"/>
            <a:ext cx="4288500" cy="3602100"/>
          </a:xfrm>
          <a:prstGeom prst="rect">
            <a:avLst/>
          </a:prstGeom>
        </p:spPr>
        <p:txBody>
          <a:bodyPr anchorCtr="0" anchor="t" bIns="91425" lIns="91425" rIns="91425" tIns="91425">
            <a:noAutofit/>
          </a:bodyPr>
          <a:lstStyle/>
          <a:p>
            <a:pPr indent="-228600" lvl="0" marL="457200" rtl="0">
              <a:spcBef>
                <a:spcPts val="0"/>
              </a:spcBef>
            </a:pPr>
            <a:r>
              <a:rPr lang="en"/>
              <a:t>This job is fulfilling because you make real change</a:t>
            </a:r>
          </a:p>
          <a:p>
            <a:pPr indent="-228600" lvl="0" marL="457200" rtl="0">
              <a:spcBef>
                <a:spcPts val="0"/>
              </a:spcBef>
            </a:pPr>
            <a:r>
              <a:rPr lang="en"/>
              <a:t>Government employees are misunderstood and underappreciated</a:t>
            </a:r>
          </a:p>
          <a:p>
            <a:pPr indent="-228600" lvl="0" marL="457200" rtl="0">
              <a:spcBef>
                <a:spcPts val="0"/>
              </a:spcBef>
            </a:pPr>
            <a:r>
              <a:rPr lang="en"/>
              <a:t>Participate in government, but constantly question it</a:t>
            </a:r>
          </a:p>
          <a:p>
            <a:pPr indent="-228600" lvl="0" marL="457200" rtl="0">
              <a:spcBef>
                <a:spcPts val="0"/>
              </a:spcBef>
            </a:pPr>
            <a:r>
              <a:rPr lang="en"/>
              <a:t>Democracy evolves and is shaped by personal experience</a:t>
            </a:r>
          </a:p>
          <a:p>
            <a:pPr indent="-228600" lvl="0" marL="457200" rtl="0">
              <a:spcBef>
                <a:spcPts val="0"/>
              </a:spcBef>
            </a:pPr>
            <a:r>
              <a:rPr lang="en"/>
              <a:t>Empathy is crucial from both inside and outside the government</a:t>
            </a:r>
          </a:p>
          <a:p>
            <a:pPr indent="-228600" lvl="0" marL="457200" rtl="0">
              <a:spcBef>
                <a:spcPts val="0"/>
              </a:spcBef>
            </a:pPr>
            <a:r>
              <a:rPr lang="en"/>
              <a:t>Without citizen participation, how is government different from any other company?</a:t>
            </a:r>
          </a:p>
        </p:txBody>
      </p:sp>
      <p:sp>
        <p:nvSpPr>
          <p:cNvPr id="299" name="Shape 299"/>
          <p:cNvSpPr txBox="1"/>
          <p:nvPr>
            <p:ph idx="1" type="body"/>
          </p:nvPr>
        </p:nvSpPr>
        <p:spPr>
          <a:xfrm>
            <a:off x="101575" y="2130375"/>
            <a:ext cx="4624800" cy="707400"/>
          </a:xfrm>
          <a:prstGeom prst="rect">
            <a:avLst/>
          </a:prstGeom>
        </p:spPr>
        <p:txBody>
          <a:bodyPr anchorCtr="0" anchor="t" bIns="91425" lIns="91425" rIns="91425" tIns="91425">
            <a:noAutofit/>
          </a:bodyPr>
          <a:lstStyle/>
          <a:p>
            <a:pPr lvl="0" rtl="0" algn="ctr">
              <a:spcBef>
                <a:spcPts val="0"/>
              </a:spcBef>
              <a:spcAft>
                <a:spcPts val="0"/>
              </a:spcAft>
              <a:buNone/>
            </a:pPr>
            <a:r>
              <a:rPr lang="en" sz="2000"/>
              <a:t>City of Palo Alto performance auditors</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x="0" y="0"/>
          <a:ext cx="0" cy="0"/>
          <a:chOff x="0" y="0"/>
          <a:chExt cx="0" cy="0"/>
        </a:xfrm>
      </p:grpSpPr>
      <p:sp>
        <p:nvSpPr>
          <p:cNvPr id="304" name="Shape 304"/>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User 8</a:t>
            </a:r>
          </a:p>
        </p:txBody>
      </p:sp>
      <p:sp>
        <p:nvSpPr>
          <p:cNvPr id="305" name="Shape 305"/>
          <p:cNvSpPr txBox="1"/>
          <p:nvPr>
            <p:ph idx="1" type="body"/>
          </p:nvPr>
        </p:nvSpPr>
        <p:spPr>
          <a:xfrm>
            <a:off x="4485225" y="1189275"/>
            <a:ext cx="4288500" cy="4134300"/>
          </a:xfrm>
          <a:prstGeom prst="rect">
            <a:avLst/>
          </a:prstGeom>
        </p:spPr>
        <p:txBody>
          <a:bodyPr anchorCtr="0" anchor="t" bIns="91425" lIns="91425" rIns="91425" tIns="91425">
            <a:noAutofit/>
          </a:bodyPr>
          <a:lstStyle/>
          <a:p>
            <a:pPr indent="-228600" lvl="0" marL="457200" rtl="0">
              <a:spcBef>
                <a:spcPts val="0"/>
              </a:spcBef>
            </a:pPr>
            <a:r>
              <a:rPr lang="en"/>
              <a:t>Doesn’t have strong opinions about government or political topics -- “it’s just there”</a:t>
            </a:r>
          </a:p>
          <a:p>
            <a:pPr indent="-228600" lvl="0" marL="457200" rtl="0">
              <a:spcBef>
                <a:spcPts val="0"/>
              </a:spcBef>
            </a:pPr>
            <a:r>
              <a:rPr lang="en"/>
              <a:t>Uninformed and doesn’t feel qualified to engage in political discourse</a:t>
            </a:r>
          </a:p>
          <a:p>
            <a:pPr indent="-228600" lvl="0" marL="457200" rtl="0">
              <a:spcBef>
                <a:spcPts val="0"/>
              </a:spcBef>
            </a:pPr>
            <a:r>
              <a:rPr lang="en"/>
              <a:t>Thinks that vote doesn’t count</a:t>
            </a:r>
          </a:p>
          <a:p>
            <a:pPr indent="-228600" lvl="0" marL="457200" rtl="0">
              <a:spcBef>
                <a:spcPts val="0"/>
              </a:spcBef>
            </a:pPr>
            <a:r>
              <a:rPr lang="en"/>
              <a:t>Gets information from friends; aware that friends are biased</a:t>
            </a:r>
          </a:p>
        </p:txBody>
      </p:sp>
      <p:sp>
        <p:nvSpPr>
          <p:cNvPr id="306" name="Shape 306"/>
          <p:cNvSpPr txBox="1"/>
          <p:nvPr>
            <p:ph idx="1" type="body"/>
          </p:nvPr>
        </p:nvSpPr>
        <p:spPr>
          <a:xfrm>
            <a:off x="101575" y="2130375"/>
            <a:ext cx="4624800" cy="707400"/>
          </a:xfrm>
          <a:prstGeom prst="rect">
            <a:avLst/>
          </a:prstGeom>
        </p:spPr>
        <p:txBody>
          <a:bodyPr anchorCtr="0" anchor="t" bIns="91425" lIns="91425" rIns="91425" tIns="91425">
            <a:noAutofit/>
          </a:bodyPr>
          <a:lstStyle/>
          <a:p>
            <a:pPr lvl="0" rtl="0" algn="ctr">
              <a:spcBef>
                <a:spcPts val="0"/>
              </a:spcBef>
              <a:spcAft>
                <a:spcPts val="0"/>
              </a:spcAft>
              <a:buNone/>
            </a:pPr>
            <a:r>
              <a:rPr lang="en" sz="2000"/>
              <a:t>Recent college grad; </a:t>
            </a:r>
          </a:p>
          <a:p>
            <a:pPr lvl="0" rtl="0" algn="ctr">
              <a:spcBef>
                <a:spcPts val="0"/>
              </a:spcBef>
              <a:spcAft>
                <a:spcPts val="0"/>
              </a:spcAft>
              <a:buNone/>
            </a:pPr>
            <a:r>
              <a:rPr lang="en" sz="2000"/>
              <a:t>software engineer</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0" name="Shape 310"/>
        <p:cNvGrpSpPr/>
        <p:nvPr/>
      </p:nvGrpSpPr>
      <p:grpSpPr>
        <a:xfrm>
          <a:off x="0" y="0"/>
          <a:ext cx="0" cy="0"/>
          <a:chOff x="0" y="0"/>
          <a:chExt cx="0" cy="0"/>
        </a:xfrm>
      </p:grpSpPr>
      <p:sp>
        <p:nvSpPr>
          <p:cNvPr id="311" name="Shape 311"/>
          <p:cNvSpPr txBox="1"/>
          <p:nvPr>
            <p:ph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User 9</a:t>
            </a:r>
          </a:p>
        </p:txBody>
      </p:sp>
      <p:sp>
        <p:nvSpPr>
          <p:cNvPr id="312" name="Shape 312"/>
          <p:cNvSpPr txBox="1"/>
          <p:nvPr>
            <p:ph idx="1" type="body"/>
          </p:nvPr>
        </p:nvSpPr>
        <p:spPr>
          <a:xfrm>
            <a:off x="4485225" y="1341675"/>
            <a:ext cx="4288500" cy="4134300"/>
          </a:xfrm>
          <a:prstGeom prst="rect">
            <a:avLst/>
          </a:prstGeom>
        </p:spPr>
        <p:txBody>
          <a:bodyPr anchorCtr="0" anchor="t" bIns="91425" lIns="91425" rIns="91425" tIns="91425">
            <a:noAutofit/>
          </a:bodyPr>
          <a:lstStyle/>
          <a:p>
            <a:pPr indent="-228600" lvl="0" marL="457200" rtl="0">
              <a:spcBef>
                <a:spcPts val="0"/>
              </a:spcBef>
            </a:pPr>
            <a:r>
              <a:rPr lang="en"/>
              <a:t>Wishes encounters with law enforcement weren’t mostly negative in public’s mind</a:t>
            </a:r>
          </a:p>
          <a:p>
            <a:pPr indent="-228600" lvl="0" marL="457200" rtl="0">
              <a:spcBef>
                <a:spcPts val="0"/>
              </a:spcBef>
            </a:pPr>
            <a:r>
              <a:rPr lang="en"/>
              <a:t>Always wanted to do something where he couldn’t stop learning</a:t>
            </a:r>
          </a:p>
          <a:p>
            <a:pPr indent="-228600" lvl="0" marL="457200" rtl="0">
              <a:spcBef>
                <a:spcPts val="0"/>
              </a:spcBef>
            </a:pPr>
            <a:r>
              <a:rPr lang="en"/>
              <a:t>Important: engagement with local community</a:t>
            </a:r>
          </a:p>
          <a:p>
            <a:pPr indent="-228600" lvl="0" marL="457200" rtl="0">
              <a:spcBef>
                <a:spcPts val="0"/>
              </a:spcBef>
            </a:pPr>
            <a:r>
              <a:rPr lang="en"/>
              <a:t>Afraid to express candid political opinions on social media</a:t>
            </a:r>
          </a:p>
          <a:p>
            <a:pPr lvl="0" rtl="0">
              <a:spcBef>
                <a:spcPts val="0"/>
              </a:spcBef>
              <a:buNone/>
            </a:pPr>
            <a:r>
              <a:t/>
            </a:r>
            <a:endParaRPr/>
          </a:p>
        </p:txBody>
      </p:sp>
      <p:sp>
        <p:nvSpPr>
          <p:cNvPr id="313" name="Shape 313"/>
          <p:cNvSpPr txBox="1"/>
          <p:nvPr>
            <p:ph idx="1" type="body"/>
          </p:nvPr>
        </p:nvSpPr>
        <p:spPr>
          <a:xfrm>
            <a:off x="101575" y="2130375"/>
            <a:ext cx="4624800" cy="707400"/>
          </a:xfrm>
          <a:prstGeom prst="rect">
            <a:avLst/>
          </a:prstGeom>
        </p:spPr>
        <p:txBody>
          <a:bodyPr anchorCtr="0" anchor="t" bIns="91425" lIns="91425" rIns="91425" tIns="91425">
            <a:noAutofit/>
          </a:bodyPr>
          <a:lstStyle/>
          <a:p>
            <a:pPr lvl="0" rtl="0" algn="ctr">
              <a:spcBef>
                <a:spcPts val="0"/>
              </a:spcBef>
              <a:spcAft>
                <a:spcPts val="0"/>
              </a:spcAft>
              <a:buNone/>
            </a:pPr>
            <a:r>
              <a:rPr lang="en" sz="2000"/>
              <a:t>Palo Alto police department;</a:t>
            </a:r>
          </a:p>
          <a:p>
            <a:pPr lvl="0" rtl="0" algn="ctr">
              <a:spcBef>
                <a:spcPts val="0"/>
              </a:spcBef>
              <a:spcAft>
                <a:spcPts val="0"/>
              </a:spcAft>
              <a:buNone/>
            </a:pPr>
            <a:r>
              <a:rPr lang="en" sz="2000"/>
              <a:t>Manages Palo Alto PD social media presence</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pic>
        <p:nvPicPr>
          <p:cNvPr descr="11174876_903334636389733_2191364501962816506_n.png" id="94" name="Shape 94"/>
          <p:cNvPicPr preferRelativeResize="0"/>
          <p:nvPr/>
        </p:nvPicPr>
        <p:blipFill>
          <a:blip r:embed="rId4">
            <a:alphaModFix/>
          </a:blip>
          <a:stretch>
            <a:fillRect/>
          </a:stretch>
        </p:blipFill>
        <p:spPr>
          <a:xfrm>
            <a:off x="484934" y="1267937"/>
            <a:ext cx="1653672" cy="1576138"/>
          </a:xfrm>
          <a:prstGeom prst="rect">
            <a:avLst/>
          </a:prstGeom>
          <a:noFill/>
          <a:ln>
            <a:noFill/>
          </a:ln>
        </p:spPr>
      </p:pic>
      <p:pic>
        <p:nvPicPr>
          <p:cNvPr descr="1024px-Obama_logomark.svg.png" id="95" name="Shape 95"/>
          <p:cNvPicPr preferRelativeResize="0"/>
          <p:nvPr/>
        </p:nvPicPr>
        <p:blipFill>
          <a:blip r:embed="rId5">
            <a:alphaModFix/>
          </a:blip>
          <a:stretch>
            <a:fillRect/>
          </a:stretch>
        </p:blipFill>
        <p:spPr>
          <a:xfrm>
            <a:off x="2295262" y="1584807"/>
            <a:ext cx="1451560" cy="1383505"/>
          </a:xfrm>
          <a:prstGeom prst="rect">
            <a:avLst/>
          </a:prstGeom>
          <a:noFill/>
          <a:ln>
            <a:noFill/>
          </a:ln>
        </p:spPr>
      </p:pic>
      <p:pic>
        <p:nvPicPr>
          <p:cNvPr descr="downloadFile.sdi" id="96" name="Shape 96"/>
          <p:cNvPicPr preferRelativeResize="0"/>
          <p:nvPr/>
        </p:nvPicPr>
        <p:blipFill>
          <a:blip r:embed="rId6">
            <a:alphaModFix/>
          </a:blip>
          <a:stretch>
            <a:fillRect/>
          </a:stretch>
        </p:blipFill>
        <p:spPr>
          <a:xfrm>
            <a:off x="4054012" y="1167150"/>
            <a:ext cx="4228625" cy="900975"/>
          </a:xfrm>
          <a:prstGeom prst="rect">
            <a:avLst/>
          </a:prstGeom>
          <a:noFill/>
          <a:ln>
            <a:noFill/>
          </a:ln>
        </p:spPr>
      </p:pic>
      <p:pic>
        <p:nvPicPr>
          <p:cNvPr descr="U.S._Marines_in_Operation_Allen_Brook_(Vietnam_War)_001.jpg" id="97" name="Shape 97"/>
          <p:cNvPicPr preferRelativeResize="0"/>
          <p:nvPr/>
        </p:nvPicPr>
        <p:blipFill>
          <a:blip r:embed="rId7">
            <a:alphaModFix/>
          </a:blip>
          <a:stretch>
            <a:fillRect/>
          </a:stretch>
        </p:blipFill>
        <p:spPr>
          <a:xfrm>
            <a:off x="660999" y="3101346"/>
            <a:ext cx="2541209" cy="1864227"/>
          </a:xfrm>
          <a:prstGeom prst="rect">
            <a:avLst/>
          </a:prstGeom>
          <a:noFill/>
          <a:ln>
            <a:noFill/>
          </a:ln>
        </p:spPr>
      </p:pic>
      <p:pic>
        <p:nvPicPr>
          <p:cNvPr descr="N2cIW5h2.png" id="98" name="Shape 98"/>
          <p:cNvPicPr preferRelativeResize="0"/>
          <p:nvPr/>
        </p:nvPicPr>
        <p:blipFill>
          <a:blip r:embed="rId8">
            <a:alphaModFix/>
          </a:blip>
          <a:stretch>
            <a:fillRect/>
          </a:stretch>
        </p:blipFill>
        <p:spPr>
          <a:xfrm>
            <a:off x="4324179" y="2221663"/>
            <a:ext cx="1425105" cy="1358287"/>
          </a:xfrm>
          <a:prstGeom prst="rect">
            <a:avLst/>
          </a:prstGeom>
          <a:noFill/>
          <a:ln>
            <a:noFill/>
          </a:ln>
        </p:spPr>
      </p:pic>
      <p:pic>
        <p:nvPicPr>
          <p:cNvPr descr="1024px-Google_&quot;G&quot;_Logo.svg.png" id="99" name="Shape 99"/>
          <p:cNvPicPr preferRelativeResize="0"/>
          <p:nvPr/>
        </p:nvPicPr>
        <p:blipFill>
          <a:blip r:embed="rId9">
            <a:alphaModFix/>
          </a:blip>
          <a:stretch>
            <a:fillRect/>
          </a:stretch>
        </p:blipFill>
        <p:spPr>
          <a:xfrm>
            <a:off x="3513998" y="3644846"/>
            <a:ext cx="1339223" cy="1276431"/>
          </a:xfrm>
          <a:prstGeom prst="rect">
            <a:avLst/>
          </a:prstGeom>
          <a:noFill/>
          <a:ln>
            <a:noFill/>
          </a:ln>
        </p:spPr>
      </p:pic>
      <p:pic>
        <p:nvPicPr>
          <p:cNvPr descr="fb_icon_325x325.png" id="100" name="Shape 100"/>
          <p:cNvPicPr preferRelativeResize="0"/>
          <p:nvPr/>
        </p:nvPicPr>
        <p:blipFill>
          <a:blip r:embed="rId10">
            <a:alphaModFix/>
          </a:blip>
          <a:stretch>
            <a:fillRect/>
          </a:stretch>
        </p:blipFill>
        <p:spPr>
          <a:xfrm>
            <a:off x="5520242" y="3733507"/>
            <a:ext cx="1233149" cy="1233124"/>
          </a:xfrm>
          <a:prstGeom prst="rect">
            <a:avLst/>
          </a:prstGeom>
          <a:noFill/>
          <a:ln>
            <a:noFill/>
          </a:ln>
        </p:spPr>
      </p:pic>
      <p:pic>
        <p:nvPicPr>
          <p:cNvPr descr="d16d97cbb3ae2ca2b97a75f7acf80446.jpg" id="101" name="Shape 101"/>
          <p:cNvPicPr preferRelativeResize="0"/>
          <p:nvPr/>
        </p:nvPicPr>
        <p:blipFill>
          <a:blip r:embed="rId11">
            <a:alphaModFix/>
          </a:blip>
          <a:stretch>
            <a:fillRect/>
          </a:stretch>
        </p:blipFill>
        <p:spPr>
          <a:xfrm>
            <a:off x="6814250" y="2174400"/>
            <a:ext cx="2329750" cy="1665374"/>
          </a:xfrm>
          <a:prstGeom prst="rect">
            <a:avLst/>
          </a:prstGeom>
          <a:noFill/>
          <a:ln>
            <a:noFill/>
          </a:ln>
        </p:spPr>
      </p:pic>
      <p:sp>
        <p:nvSpPr>
          <p:cNvPr id="102" name="Shape 102"/>
          <p:cNvSpPr txBox="1"/>
          <p:nvPr>
            <p:ph idx="4294967295"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Methodology: Extreme Users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idx="1" type="body"/>
          </p:nvPr>
        </p:nvSpPr>
        <p:spPr>
          <a:xfrm>
            <a:off x="1175575" y="1782275"/>
            <a:ext cx="6590100" cy="598800"/>
          </a:xfrm>
          <a:prstGeom prst="rect">
            <a:avLst/>
          </a:prstGeom>
        </p:spPr>
        <p:txBody>
          <a:bodyPr anchorCtr="0" anchor="ctr" bIns="91425" lIns="91425" rIns="91425" tIns="91425">
            <a:noAutofit/>
          </a:bodyPr>
          <a:lstStyle/>
          <a:p>
            <a:pPr lvl="0" algn="ctr">
              <a:spcBef>
                <a:spcPts val="0"/>
              </a:spcBef>
              <a:buNone/>
            </a:pPr>
            <a:r>
              <a:rPr lang="en"/>
              <a:t>What do you think of when you hear the word ‘democracy?’</a:t>
            </a:r>
          </a:p>
        </p:txBody>
      </p:sp>
      <p:sp>
        <p:nvSpPr>
          <p:cNvPr id="108" name="Shape 108"/>
          <p:cNvSpPr txBox="1"/>
          <p:nvPr>
            <p:ph idx="1" type="body"/>
          </p:nvPr>
        </p:nvSpPr>
        <p:spPr>
          <a:xfrm>
            <a:off x="1175575" y="2514950"/>
            <a:ext cx="6590100" cy="598800"/>
          </a:xfrm>
          <a:prstGeom prst="rect">
            <a:avLst/>
          </a:prstGeom>
        </p:spPr>
        <p:txBody>
          <a:bodyPr anchorCtr="0" anchor="ctr" bIns="91425" lIns="91425" rIns="91425" tIns="91425">
            <a:noAutofit/>
          </a:bodyPr>
          <a:lstStyle/>
          <a:p>
            <a:pPr lvl="0" rtl="0" algn="ctr">
              <a:spcBef>
                <a:spcPts val="0"/>
              </a:spcBef>
              <a:buNone/>
            </a:pPr>
            <a:r>
              <a:rPr lang="en"/>
              <a:t>How do you participate in </a:t>
            </a:r>
            <a:r>
              <a:rPr lang="en">
                <a:solidFill>
                  <a:schemeClr val="accent4"/>
                </a:solidFill>
              </a:rPr>
              <a:t>&lt;your definition of democracy&gt;</a:t>
            </a:r>
            <a:r>
              <a:rPr lang="en"/>
              <a:t>?</a:t>
            </a:r>
          </a:p>
        </p:txBody>
      </p:sp>
      <p:sp>
        <p:nvSpPr>
          <p:cNvPr id="109" name="Shape 109"/>
          <p:cNvSpPr txBox="1"/>
          <p:nvPr>
            <p:ph idx="1" type="body"/>
          </p:nvPr>
        </p:nvSpPr>
        <p:spPr>
          <a:xfrm>
            <a:off x="457200" y="3299800"/>
            <a:ext cx="8026800" cy="598800"/>
          </a:xfrm>
          <a:prstGeom prst="rect">
            <a:avLst/>
          </a:prstGeom>
        </p:spPr>
        <p:txBody>
          <a:bodyPr anchorCtr="0" anchor="ctr" bIns="91425" lIns="91425" rIns="91425" tIns="91425">
            <a:noAutofit/>
          </a:bodyPr>
          <a:lstStyle/>
          <a:p>
            <a:pPr lvl="0" rtl="0" algn="ctr">
              <a:spcBef>
                <a:spcPts val="0"/>
              </a:spcBef>
              <a:buNone/>
            </a:pPr>
            <a:r>
              <a:rPr lang="en"/>
              <a:t>What is your </a:t>
            </a:r>
            <a:r>
              <a:rPr i="1" lang="en"/>
              <a:t>responsibility</a:t>
            </a:r>
            <a:r>
              <a:rPr lang="en"/>
              <a:t> towards </a:t>
            </a:r>
            <a:r>
              <a:rPr lang="en">
                <a:solidFill>
                  <a:schemeClr val="accent4"/>
                </a:solidFill>
              </a:rPr>
              <a:t>&lt;your definition of democracy&gt;</a:t>
            </a:r>
            <a:r>
              <a:rPr lang="en"/>
              <a:t>?</a:t>
            </a:r>
          </a:p>
        </p:txBody>
      </p:sp>
      <p:sp>
        <p:nvSpPr>
          <p:cNvPr id="110" name="Shape 110"/>
          <p:cNvSpPr txBox="1"/>
          <p:nvPr>
            <p:ph idx="4294967295" type="title"/>
          </p:nvPr>
        </p:nvSpPr>
        <p:spPr>
          <a:xfrm>
            <a:off x="311700" y="445025"/>
            <a:ext cx="8520600" cy="707400"/>
          </a:xfrm>
          <a:prstGeom prst="rect">
            <a:avLst/>
          </a:prstGeom>
        </p:spPr>
        <p:txBody>
          <a:bodyPr anchorCtr="0" anchor="t" bIns="91425" lIns="91425" rIns="91425" tIns="91425">
            <a:noAutofit/>
          </a:bodyPr>
          <a:lstStyle/>
          <a:p>
            <a:pPr lvl="0" rtl="0">
              <a:spcBef>
                <a:spcPts val="0"/>
              </a:spcBef>
              <a:buNone/>
            </a:pPr>
            <a:r>
              <a:rPr lang="en"/>
              <a:t>Methodology: Interview Themes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idx="1" type="body"/>
          </p:nvPr>
        </p:nvSpPr>
        <p:spPr>
          <a:xfrm>
            <a:off x="311700" y="4230725"/>
            <a:ext cx="6613800" cy="598800"/>
          </a:xfrm>
          <a:prstGeom prst="rect">
            <a:avLst/>
          </a:prstGeom>
        </p:spPr>
        <p:txBody>
          <a:bodyPr anchorCtr="0" anchor="ctr" bIns="91425" lIns="91425" rIns="91425" tIns="91425">
            <a:noAutofit/>
          </a:bodyPr>
          <a:lstStyle/>
          <a:p>
            <a:pPr lvl="0" algn="ctr">
              <a:spcBef>
                <a:spcPts val="0"/>
              </a:spcBef>
              <a:buNone/>
            </a:pPr>
            <a:r>
              <a:rPr lang="en"/>
              <a:t>What do you think of when you hear the word </a:t>
            </a:r>
            <a:r>
              <a:rPr lang="en">
                <a:solidFill>
                  <a:schemeClr val="accent1"/>
                </a:solidFill>
              </a:rPr>
              <a:t>‘democracy?’</a:t>
            </a:r>
          </a:p>
        </p:txBody>
      </p:sp>
      <p:sp>
        <p:nvSpPr>
          <p:cNvPr id="116" name="Shape 116"/>
          <p:cNvSpPr txBox="1"/>
          <p:nvPr/>
        </p:nvSpPr>
        <p:spPr>
          <a:xfrm>
            <a:off x="5226375" y="2079575"/>
            <a:ext cx="3260700" cy="513300"/>
          </a:xfrm>
          <a:prstGeom prst="rect">
            <a:avLst/>
          </a:prstGeom>
          <a:noFill/>
          <a:ln>
            <a:noFill/>
          </a:ln>
        </p:spPr>
        <p:txBody>
          <a:bodyPr anchorCtr="0" anchor="t" bIns="91425" lIns="91425" rIns="91425" tIns="91425">
            <a:noAutofit/>
          </a:bodyPr>
          <a:lstStyle/>
          <a:p>
            <a:pPr lvl="0" rtl="0">
              <a:spcBef>
                <a:spcPts val="0"/>
              </a:spcBef>
              <a:buNone/>
            </a:pPr>
            <a:r>
              <a:rPr lang="en" sz="3000">
                <a:latin typeface="PT Sans Narrow"/>
                <a:ea typeface="PT Sans Narrow"/>
                <a:cs typeface="PT Sans Narrow"/>
                <a:sym typeface="PT Sans Narrow"/>
              </a:rPr>
              <a:t>“It’s not just political”</a:t>
            </a:r>
          </a:p>
        </p:txBody>
      </p:sp>
      <p:pic>
        <p:nvPicPr>
          <p:cNvPr descr="12088333_10156116232125635_6375672795281030653_n.jpg" id="117" name="Shape 117"/>
          <p:cNvPicPr preferRelativeResize="0"/>
          <p:nvPr/>
        </p:nvPicPr>
        <p:blipFill>
          <a:blip r:embed="rId4">
            <a:alphaModFix/>
          </a:blip>
          <a:stretch>
            <a:fillRect/>
          </a:stretch>
        </p:blipFill>
        <p:spPr>
          <a:xfrm>
            <a:off x="1390549" y="650124"/>
            <a:ext cx="3091301" cy="30913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idx="1" type="body"/>
          </p:nvPr>
        </p:nvSpPr>
        <p:spPr>
          <a:xfrm>
            <a:off x="311700" y="4230725"/>
            <a:ext cx="6613800" cy="598800"/>
          </a:xfrm>
          <a:prstGeom prst="rect">
            <a:avLst/>
          </a:prstGeom>
        </p:spPr>
        <p:txBody>
          <a:bodyPr anchorCtr="0" anchor="ctr" bIns="91425" lIns="91425" rIns="91425" tIns="91425">
            <a:noAutofit/>
          </a:bodyPr>
          <a:lstStyle/>
          <a:p>
            <a:pPr lvl="0" rtl="0" algn="ctr">
              <a:spcBef>
                <a:spcPts val="0"/>
              </a:spcBef>
              <a:buNone/>
            </a:pPr>
            <a:r>
              <a:rPr lang="en"/>
              <a:t>How do you participate in </a:t>
            </a:r>
            <a:r>
              <a:rPr lang="en">
                <a:solidFill>
                  <a:schemeClr val="accent4"/>
                </a:solidFill>
              </a:rPr>
              <a:t>&lt;your definition of democracy&gt;</a:t>
            </a:r>
            <a:r>
              <a:rPr lang="en"/>
              <a:t>?</a:t>
            </a:r>
          </a:p>
        </p:txBody>
      </p:sp>
      <p:sp>
        <p:nvSpPr>
          <p:cNvPr id="123" name="Shape 123"/>
          <p:cNvSpPr txBox="1"/>
          <p:nvPr/>
        </p:nvSpPr>
        <p:spPr>
          <a:xfrm>
            <a:off x="1180275" y="1732550"/>
            <a:ext cx="2596200" cy="551400"/>
          </a:xfrm>
          <a:prstGeom prst="rect">
            <a:avLst/>
          </a:prstGeom>
          <a:noFill/>
          <a:ln>
            <a:noFill/>
          </a:ln>
        </p:spPr>
        <p:txBody>
          <a:bodyPr anchorCtr="0" anchor="t" bIns="91425" lIns="91425" rIns="91425" tIns="91425">
            <a:noAutofit/>
          </a:bodyPr>
          <a:lstStyle/>
          <a:p>
            <a:pPr lvl="0" rtl="0">
              <a:spcBef>
                <a:spcPts val="0"/>
              </a:spcBef>
              <a:buNone/>
            </a:pPr>
            <a:r>
              <a:rPr lang="en" sz="3000">
                <a:latin typeface="PT Sans Narrow"/>
                <a:ea typeface="PT Sans Narrow"/>
                <a:cs typeface="PT Sans Narrow"/>
                <a:sym typeface="PT Sans Narrow"/>
              </a:rPr>
              <a:t>“I stay engaged”</a:t>
            </a:r>
          </a:p>
        </p:txBody>
      </p:sp>
      <p:pic>
        <p:nvPicPr>
          <p:cNvPr id="124" name="Shape 124"/>
          <p:cNvPicPr preferRelativeResize="0"/>
          <p:nvPr/>
        </p:nvPicPr>
        <p:blipFill>
          <a:blip r:embed="rId3">
            <a:alphaModFix/>
          </a:blip>
          <a:stretch>
            <a:fillRect/>
          </a:stretch>
        </p:blipFill>
        <p:spPr>
          <a:xfrm>
            <a:off x="4885550" y="727150"/>
            <a:ext cx="3054174" cy="3054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idx="1" type="body"/>
          </p:nvPr>
        </p:nvSpPr>
        <p:spPr>
          <a:xfrm>
            <a:off x="311700" y="4230725"/>
            <a:ext cx="8070300" cy="598800"/>
          </a:xfrm>
          <a:prstGeom prst="rect">
            <a:avLst/>
          </a:prstGeom>
        </p:spPr>
        <p:txBody>
          <a:bodyPr anchorCtr="0" anchor="ctr" bIns="91425" lIns="91425" rIns="91425" tIns="91425">
            <a:noAutofit/>
          </a:bodyPr>
          <a:lstStyle/>
          <a:p>
            <a:pPr lvl="0" rtl="0" algn="ctr">
              <a:spcBef>
                <a:spcPts val="0"/>
              </a:spcBef>
              <a:buNone/>
            </a:pPr>
            <a:r>
              <a:rPr lang="en"/>
              <a:t>What is your </a:t>
            </a:r>
            <a:r>
              <a:rPr i="1" lang="en"/>
              <a:t>responsibility</a:t>
            </a:r>
            <a:r>
              <a:rPr lang="en"/>
              <a:t> towards </a:t>
            </a:r>
            <a:r>
              <a:rPr lang="en">
                <a:solidFill>
                  <a:schemeClr val="accent4"/>
                </a:solidFill>
              </a:rPr>
              <a:t>&lt;your definition of democracy&gt;</a:t>
            </a:r>
            <a:r>
              <a:rPr lang="en"/>
              <a:t>?</a:t>
            </a:r>
          </a:p>
        </p:txBody>
      </p:sp>
      <p:pic>
        <p:nvPicPr>
          <p:cNvPr descr="Citizenship-Report.png" id="130" name="Shape 130"/>
          <p:cNvPicPr preferRelativeResize="0"/>
          <p:nvPr/>
        </p:nvPicPr>
        <p:blipFill>
          <a:blip r:embed="rId3">
            <a:alphaModFix/>
          </a:blip>
          <a:stretch>
            <a:fillRect/>
          </a:stretch>
        </p:blipFill>
        <p:spPr>
          <a:xfrm>
            <a:off x="5016175" y="1195812"/>
            <a:ext cx="4127825" cy="2751875"/>
          </a:xfrm>
          <a:prstGeom prst="rect">
            <a:avLst/>
          </a:prstGeom>
          <a:noFill/>
          <a:ln>
            <a:noFill/>
          </a:ln>
        </p:spPr>
      </p:pic>
      <p:sp>
        <p:nvSpPr>
          <p:cNvPr id="131" name="Shape 131"/>
          <p:cNvSpPr txBox="1"/>
          <p:nvPr/>
        </p:nvSpPr>
        <p:spPr>
          <a:xfrm>
            <a:off x="752425" y="834700"/>
            <a:ext cx="5286600" cy="689700"/>
          </a:xfrm>
          <a:prstGeom prst="rect">
            <a:avLst/>
          </a:prstGeom>
          <a:noFill/>
          <a:ln>
            <a:noFill/>
          </a:ln>
        </p:spPr>
        <p:txBody>
          <a:bodyPr anchorCtr="0" anchor="t" bIns="91425" lIns="91425" rIns="91425" tIns="91425">
            <a:noAutofit/>
          </a:bodyPr>
          <a:lstStyle/>
          <a:p>
            <a:pPr lvl="0" rtl="0">
              <a:spcBef>
                <a:spcPts val="0"/>
              </a:spcBef>
              <a:buNone/>
            </a:pPr>
            <a:r>
              <a:rPr lang="en" sz="3600">
                <a:latin typeface="PT Sans Narrow"/>
                <a:ea typeface="PT Sans Narrow"/>
                <a:cs typeface="PT Sans Narrow"/>
                <a:sym typeface="PT Sans Narrow"/>
              </a:rPr>
              <a:t>“Citizenship is a job… Most people don’t view it that way”</a:t>
            </a:r>
          </a:p>
          <a:p>
            <a:pPr lvl="0" rt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nvSpPr>
        <p:spPr>
          <a:xfrm>
            <a:off x="321425" y="3371150"/>
            <a:ext cx="6483600" cy="1503600"/>
          </a:xfrm>
          <a:prstGeom prst="rect">
            <a:avLst/>
          </a:prstGeom>
          <a:noFill/>
          <a:ln>
            <a:noFill/>
          </a:ln>
        </p:spPr>
        <p:txBody>
          <a:bodyPr anchorCtr="0" anchor="t" bIns="91425" lIns="91425" rIns="91425" tIns="91425">
            <a:noAutofit/>
          </a:bodyPr>
          <a:lstStyle/>
          <a:p>
            <a:pPr lvl="0" rtl="0">
              <a:spcBef>
                <a:spcPts val="0"/>
              </a:spcBef>
              <a:buNone/>
            </a:pPr>
            <a:r>
              <a:rPr lang="en" sz="1900">
                <a:latin typeface="PT Sans Narrow"/>
                <a:ea typeface="PT Sans Narrow"/>
                <a:cs typeface="PT Sans Narrow"/>
                <a:sym typeface="PT Sans Narrow"/>
              </a:rPr>
              <a:t>“</a:t>
            </a:r>
            <a:r>
              <a:rPr lang="en" sz="1900">
                <a:solidFill>
                  <a:srgbClr val="454545"/>
                </a:solidFill>
                <a:latin typeface="PT Sans Narrow"/>
                <a:ea typeface="PT Sans Narrow"/>
                <a:cs typeface="PT Sans Narrow"/>
                <a:sym typeface="PT Sans Narrow"/>
              </a:rPr>
              <a:t>The Internet is really good at [...] having people come together for a </a:t>
            </a:r>
            <a:r>
              <a:rPr lang="en" sz="2500">
                <a:solidFill>
                  <a:srgbClr val="454545"/>
                </a:solidFill>
                <a:latin typeface="PT Sans Narrow"/>
                <a:ea typeface="PT Sans Narrow"/>
                <a:cs typeface="PT Sans Narrow"/>
                <a:sym typeface="PT Sans Narrow"/>
              </a:rPr>
              <a:t>very short time, like for an election </a:t>
            </a:r>
            <a:r>
              <a:rPr lang="en" sz="1900">
                <a:solidFill>
                  <a:srgbClr val="454545"/>
                </a:solidFill>
                <a:latin typeface="PT Sans Narrow"/>
                <a:ea typeface="PT Sans Narrow"/>
                <a:cs typeface="PT Sans Narrow"/>
                <a:sym typeface="PT Sans Narrow"/>
              </a:rPr>
              <a:t>[...] it’s not good at </a:t>
            </a:r>
            <a:r>
              <a:rPr lang="en" sz="2500">
                <a:solidFill>
                  <a:srgbClr val="454545"/>
                </a:solidFill>
                <a:latin typeface="PT Sans Narrow"/>
                <a:ea typeface="PT Sans Narrow"/>
                <a:cs typeface="PT Sans Narrow"/>
                <a:sym typeface="PT Sans Narrow"/>
              </a:rPr>
              <a:t>facilitating long-term, committed work</a:t>
            </a:r>
            <a:r>
              <a:rPr lang="en" sz="2500">
                <a:latin typeface="PT Sans Narrow"/>
                <a:ea typeface="PT Sans Narrow"/>
                <a:cs typeface="PT Sans Narrow"/>
                <a:sym typeface="PT Sans Narrow"/>
              </a:rPr>
              <a:t>”</a:t>
            </a:r>
          </a:p>
          <a:p>
            <a:pPr lvl="0" rtl="0">
              <a:spcBef>
                <a:spcPts val="0"/>
              </a:spcBef>
              <a:buNone/>
            </a:pPr>
            <a:r>
              <a:t/>
            </a:r>
            <a:endParaRPr sz="2500">
              <a:latin typeface="PT Sans Narrow"/>
              <a:ea typeface="PT Sans Narrow"/>
              <a:cs typeface="PT Sans Narrow"/>
              <a:sym typeface="PT Sans Narrow"/>
            </a:endParaRPr>
          </a:p>
          <a:p>
            <a:pPr lvl="0" rtl="0">
              <a:spcBef>
                <a:spcPts val="0"/>
              </a:spcBef>
              <a:buNone/>
            </a:pPr>
            <a:r>
              <a:t/>
            </a:r>
            <a:endParaRPr sz="2500">
              <a:latin typeface="PT Sans Narrow"/>
              <a:ea typeface="PT Sans Narrow"/>
              <a:cs typeface="PT Sans Narrow"/>
              <a:sym typeface="PT Sans Narrow"/>
            </a:endParaRPr>
          </a:p>
          <a:p>
            <a:pPr lvl="0" rtl="0">
              <a:spcBef>
                <a:spcPts val="0"/>
              </a:spcBef>
              <a:buNone/>
            </a:pPr>
            <a:r>
              <a:t/>
            </a:r>
            <a:endParaRPr sz="2500">
              <a:latin typeface="PT Sans Narrow"/>
              <a:ea typeface="PT Sans Narrow"/>
              <a:cs typeface="PT Sans Narrow"/>
              <a:sym typeface="PT Sans Narrow"/>
            </a:endParaRPr>
          </a:p>
        </p:txBody>
      </p:sp>
      <p:sp>
        <p:nvSpPr>
          <p:cNvPr id="137" name="Shape 137"/>
          <p:cNvSpPr txBox="1"/>
          <p:nvPr/>
        </p:nvSpPr>
        <p:spPr>
          <a:xfrm>
            <a:off x="448575" y="501500"/>
            <a:ext cx="7776000" cy="689700"/>
          </a:xfrm>
          <a:prstGeom prst="rect">
            <a:avLst/>
          </a:prstGeom>
          <a:noFill/>
          <a:ln>
            <a:noFill/>
          </a:ln>
        </p:spPr>
        <p:txBody>
          <a:bodyPr anchorCtr="0" anchor="t" bIns="91425" lIns="91425" rIns="91425" tIns="91425">
            <a:noAutofit/>
          </a:bodyPr>
          <a:lstStyle/>
          <a:p>
            <a:pPr lvl="0" rtl="0">
              <a:spcBef>
                <a:spcPts val="0"/>
              </a:spcBef>
              <a:buNone/>
            </a:pPr>
            <a:r>
              <a:rPr lang="en" sz="3000">
                <a:latin typeface="PT Sans Narrow"/>
                <a:ea typeface="PT Sans Narrow"/>
                <a:cs typeface="PT Sans Narrow"/>
                <a:sym typeface="PT Sans Narrow"/>
              </a:rPr>
              <a:t>“This job is fulfilling because...you really make change</a:t>
            </a:r>
            <a:r>
              <a:rPr lang="en" sz="3000">
                <a:latin typeface="PT Sans Narrow"/>
                <a:ea typeface="PT Sans Narrow"/>
                <a:cs typeface="PT Sans Narrow"/>
                <a:sym typeface="PT Sans Narrow"/>
              </a:rPr>
              <a:t>”</a:t>
            </a:r>
          </a:p>
          <a:p>
            <a:pPr lvl="0" rtl="0">
              <a:spcBef>
                <a:spcPts val="0"/>
              </a:spcBef>
              <a:buNone/>
            </a:pPr>
            <a:r>
              <a:t/>
            </a:r>
            <a:endParaRPr sz="2400">
              <a:latin typeface="PT Sans Narrow"/>
              <a:ea typeface="PT Sans Narrow"/>
              <a:cs typeface="PT Sans Narrow"/>
              <a:sym typeface="PT Sans Narrow"/>
            </a:endParaRPr>
          </a:p>
          <a:p>
            <a:pPr lvl="0" rtl="0">
              <a:spcBef>
                <a:spcPts val="0"/>
              </a:spcBef>
              <a:buNone/>
            </a:pPr>
            <a:r>
              <a:t/>
            </a:r>
            <a:endParaRPr sz="2400">
              <a:latin typeface="PT Sans Narrow"/>
              <a:ea typeface="PT Sans Narrow"/>
              <a:cs typeface="PT Sans Narrow"/>
              <a:sym typeface="PT Sans Narrow"/>
            </a:endParaRPr>
          </a:p>
          <a:p>
            <a:pPr lvl="0" rtl="0">
              <a:spcBef>
                <a:spcPts val="0"/>
              </a:spcBef>
              <a:buNone/>
            </a:pPr>
            <a:r>
              <a:t/>
            </a:r>
            <a:endParaRPr sz="2400">
              <a:latin typeface="PT Sans Narrow"/>
              <a:ea typeface="PT Sans Narrow"/>
              <a:cs typeface="PT Sans Narrow"/>
              <a:sym typeface="PT Sans Narrow"/>
            </a:endParaRPr>
          </a:p>
        </p:txBody>
      </p:sp>
      <p:sp>
        <p:nvSpPr>
          <p:cNvPr id="138" name="Shape 138"/>
          <p:cNvSpPr txBox="1"/>
          <p:nvPr/>
        </p:nvSpPr>
        <p:spPr>
          <a:xfrm>
            <a:off x="1554175" y="1253212"/>
            <a:ext cx="6517500" cy="689700"/>
          </a:xfrm>
          <a:prstGeom prst="rect">
            <a:avLst/>
          </a:prstGeom>
          <a:noFill/>
          <a:ln>
            <a:noFill/>
          </a:ln>
        </p:spPr>
        <p:txBody>
          <a:bodyPr anchorCtr="0" anchor="t" bIns="91425" lIns="91425" rIns="91425" tIns="91425">
            <a:noAutofit/>
          </a:bodyPr>
          <a:lstStyle/>
          <a:p>
            <a:pPr lvl="0" rtl="0">
              <a:spcBef>
                <a:spcPts val="0"/>
              </a:spcBef>
              <a:buNone/>
            </a:pPr>
            <a:r>
              <a:rPr lang="en" sz="3600">
                <a:latin typeface="PT Sans Narrow"/>
                <a:ea typeface="PT Sans Narrow"/>
                <a:cs typeface="PT Sans Narrow"/>
                <a:sym typeface="PT Sans Narrow"/>
              </a:rPr>
              <a:t>“[Our bubbles] are homogeneous”</a:t>
            </a:r>
          </a:p>
          <a:p>
            <a:pPr lvl="0" rtl="0">
              <a:spcBef>
                <a:spcPts val="0"/>
              </a:spcBef>
              <a:buNone/>
            </a:pPr>
            <a:r>
              <a:t/>
            </a:r>
            <a:endParaRPr sz="3600">
              <a:latin typeface="PT Sans Narrow"/>
              <a:ea typeface="PT Sans Narrow"/>
              <a:cs typeface="PT Sans Narrow"/>
              <a:sym typeface="PT Sans Narrow"/>
            </a:endParaRPr>
          </a:p>
          <a:p>
            <a:pPr lvl="0" rtl="0">
              <a:spcBef>
                <a:spcPts val="0"/>
              </a:spcBef>
              <a:buNone/>
            </a:pPr>
            <a:r>
              <a:t/>
            </a:r>
            <a:endParaRPr sz="2400">
              <a:latin typeface="PT Sans Narrow"/>
              <a:ea typeface="PT Sans Narrow"/>
              <a:cs typeface="PT Sans Narrow"/>
              <a:sym typeface="PT Sans Narrow"/>
            </a:endParaRPr>
          </a:p>
          <a:p>
            <a:pPr lvl="0" rtl="0">
              <a:spcBef>
                <a:spcPts val="0"/>
              </a:spcBef>
              <a:buNone/>
            </a:pPr>
            <a:r>
              <a:t/>
            </a:r>
            <a:endParaRPr sz="2400">
              <a:latin typeface="PT Sans Narrow"/>
              <a:ea typeface="PT Sans Narrow"/>
              <a:cs typeface="PT Sans Narrow"/>
              <a:sym typeface="PT Sans Narrow"/>
            </a:endParaRPr>
          </a:p>
          <a:p>
            <a:pPr lvl="0" rtl="0">
              <a:spcBef>
                <a:spcPts val="0"/>
              </a:spcBef>
              <a:buNone/>
            </a:pPr>
            <a:r>
              <a:t/>
            </a:r>
            <a:endParaRPr sz="2400">
              <a:latin typeface="PT Sans Narrow"/>
              <a:ea typeface="PT Sans Narrow"/>
              <a:cs typeface="PT Sans Narrow"/>
              <a:sym typeface="PT Sans Narrow"/>
            </a:endParaRPr>
          </a:p>
          <a:p>
            <a:pPr lvl="0" rtl="0">
              <a:spcBef>
                <a:spcPts val="0"/>
              </a:spcBef>
              <a:buNone/>
            </a:pPr>
            <a:r>
              <a:t/>
            </a:r>
            <a:endParaRPr sz="2400">
              <a:latin typeface="PT Sans Narrow"/>
              <a:ea typeface="PT Sans Narrow"/>
              <a:cs typeface="PT Sans Narrow"/>
              <a:sym typeface="PT Sans Narrow"/>
            </a:endParaRPr>
          </a:p>
          <a:p>
            <a:pPr lvl="0" rtl="0">
              <a:spcBef>
                <a:spcPts val="0"/>
              </a:spcBef>
              <a:buNone/>
            </a:pPr>
            <a:r>
              <a:t/>
            </a:r>
            <a:endParaRPr sz="2400">
              <a:latin typeface="PT Sans Narrow"/>
              <a:ea typeface="PT Sans Narrow"/>
              <a:cs typeface="PT Sans Narrow"/>
              <a:sym typeface="PT Sans Narrow"/>
            </a:endParaRPr>
          </a:p>
          <a:p>
            <a:pPr lvl="0" rtl="0">
              <a:spcBef>
                <a:spcPts val="0"/>
              </a:spcBef>
              <a:buNone/>
            </a:pPr>
            <a:r>
              <a:t/>
            </a:r>
            <a:endParaRPr sz="2400">
              <a:latin typeface="PT Sans Narrow"/>
              <a:ea typeface="PT Sans Narrow"/>
              <a:cs typeface="PT Sans Narrow"/>
              <a:sym typeface="PT Sans Narrow"/>
            </a:endParaRPr>
          </a:p>
        </p:txBody>
      </p:sp>
      <p:sp>
        <p:nvSpPr>
          <p:cNvPr id="139" name="Shape 139"/>
          <p:cNvSpPr txBox="1"/>
          <p:nvPr/>
        </p:nvSpPr>
        <p:spPr>
          <a:xfrm>
            <a:off x="3289625" y="2312187"/>
            <a:ext cx="5338200" cy="689700"/>
          </a:xfrm>
          <a:prstGeom prst="rect">
            <a:avLst/>
          </a:prstGeom>
          <a:noFill/>
          <a:ln>
            <a:noFill/>
          </a:ln>
        </p:spPr>
        <p:txBody>
          <a:bodyPr anchorCtr="0" anchor="t" bIns="91425" lIns="91425" rIns="91425" tIns="91425">
            <a:noAutofit/>
          </a:bodyPr>
          <a:lstStyle/>
          <a:p>
            <a:pPr lvl="0" rtl="0">
              <a:spcBef>
                <a:spcPts val="0"/>
              </a:spcBef>
              <a:buNone/>
            </a:pPr>
            <a:r>
              <a:rPr lang="en" sz="3000">
                <a:latin typeface="PT Sans Narrow"/>
                <a:ea typeface="PT Sans Narrow"/>
                <a:cs typeface="PT Sans Narrow"/>
                <a:sym typeface="PT Sans Narrow"/>
              </a:rPr>
              <a:t>“I’m sad that my vote doesn’t count”</a:t>
            </a:r>
          </a:p>
          <a:p>
            <a:pPr lvl="0" rtl="0">
              <a:spcBef>
                <a:spcPts val="0"/>
              </a:spcBef>
              <a:buNone/>
            </a:pPr>
            <a:r>
              <a:t/>
            </a:r>
            <a:endParaRPr sz="2400">
              <a:latin typeface="PT Sans Narrow"/>
              <a:ea typeface="PT Sans Narrow"/>
              <a:cs typeface="PT Sans Narrow"/>
              <a:sym typeface="PT Sans Narrow"/>
            </a:endParaRPr>
          </a:p>
          <a:p>
            <a:pPr lvl="0" rtl="0">
              <a:spcBef>
                <a:spcPts val="0"/>
              </a:spcBef>
              <a:buNone/>
            </a:pPr>
            <a:r>
              <a:t/>
            </a:r>
            <a:endParaRPr sz="2400">
              <a:latin typeface="PT Sans Narrow"/>
              <a:ea typeface="PT Sans Narrow"/>
              <a:cs typeface="PT Sans Narrow"/>
              <a:sym typeface="PT Sans Narrow"/>
            </a:endParaRPr>
          </a:p>
          <a:p>
            <a:pPr lvl="0" rtl="0">
              <a:spcBef>
                <a:spcPts val="0"/>
              </a:spcBef>
              <a:buNone/>
            </a:pPr>
            <a:r>
              <a:t/>
            </a:r>
            <a:endParaRPr sz="2400">
              <a:latin typeface="PT Sans Narrow"/>
              <a:ea typeface="PT Sans Narrow"/>
              <a:cs typeface="PT Sans Narrow"/>
              <a:sym typeface="PT Sans Narrow"/>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