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Proxima Nov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roximaNova-italic.fntdata"/><Relationship Id="rId10" Type="http://schemas.openxmlformats.org/officeDocument/2006/relationships/slide" Target="slides/slide5.xml"/><Relationship Id="rId32" Type="http://schemas.openxmlformats.org/officeDocument/2006/relationships/font" Target="fonts/ProximaNova-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roximaNova-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Bonnie was attending a lecture series on the election held at Stanford when we asked her to talk about news and politics.  She is a teacher who tries her best to keep up with politics, but says she misses the details on occasion.  She shared stories about her own experiences voting as well as concerns about some of her friends and their news sources.  She told us about how once, after a lot of careful research, she voted for a Republican, despite being “very liberal” and warned us to “not tell her husband” because he’d make fun of her for it.  It was interesting to hear about the time she spent looking into issue and candidates that allowed her to make an informed decision and not just vote on party lines.  She also expressed concerns that some of her friends only got news from “alternative” sources and was worried that these people her creating their own realities, since with so much information on the internet, it is easy to find places where everyone is in agreement with your views.</a:t>
            </a:r>
          </a:p>
          <a:p>
            <a:pPr lvl="0" rtl="0">
              <a:lnSpc>
                <a:spcPct val="115000"/>
              </a:lnSpc>
              <a:spcBef>
                <a:spcPts val="0"/>
              </a:spcBef>
              <a:buNone/>
            </a:pPr>
            <a:r>
              <a:t/>
            </a:r>
            <a:endParaRPr sz="1200"/>
          </a:p>
          <a:p>
            <a:pPr lvl="0">
              <a:lnSpc>
                <a:spcPct val="115000"/>
              </a:lnSpc>
              <a:spcBef>
                <a:spcPts val="0"/>
              </a:spcBef>
              <a:buNone/>
            </a:pPr>
            <a:r>
              <a:rPr lang="en" sz="1200"/>
              <a:t>We met Bonnie who needs a way of ensuring that the news she is seeking out is not biased because she is worried that she, like many of her friends, could be creating her “own reality” with one-sided news. It would be game-changing if we could create a way to show Bonnie how her news sources may be slanted and suggest ways or sources that could give her a more unbiased view of what is going on with politics today.</a:t>
            </a:r>
          </a:p>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Bonnie was attending a lecture series on the election held at Stanford when we asked her to talk about news and politics.  She is a teacher who tries her best to keep up with politics, but says she misses the details on occasion.  She shared stories about her own experiences voting as well as concerns about some of her friends and their news sources.  She told us about how once, after a lot of careful research, she voted for a Republican, despite being “very liberal” and warned us to “not tell her husband” because he’d make fun of her for it.  It was interesting to hear about the time she spent looking into issue and candidates that allowed her to make an informed decision and not just vote on party lines.  She also expressed concerns that some of her friends only got news from “alternative” sources and was worried that these people her creating their own realities, since with so much information on the internet, it is easy to find places where everyone is in agreement with your views.</a:t>
            </a:r>
          </a:p>
          <a:p>
            <a:pPr lvl="0" rtl="0">
              <a:lnSpc>
                <a:spcPct val="115000"/>
              </a:lnSpc>
              <a:spcBef>
                <a:spcPts val="0"/>
              </a:spcBef>
              <a:buNone/>
            </a:pPr>
            <a:r>
              <a:t/>
            </a:r>
            <a:endParaRPr sz="1200"/>
          </a:p>
          <a:p>
            <a:pPr lvl="0" rtl="0">
              <a:lnSpc>
                <a:spcPct val="115000"/>
              </a:lnSpc>
              <a:spcBef>
                <a:spcPts val="0"/>
              </a:spcBef>
              <a:buNone/>
            </a:pPr>
            <a:r>
              <a:rPr lang="en" sz="1200"/>
              <a:t>We met Bonnie who needs a way of ensuring that the news she is seeking out is not biased because she is worried that she, like many of her friends, could be creating her “own reality” with one-sided news. It would be game-changing if we could create a way to show Bonnie how her news sources may be slanted and suggest ways or sources that could give her a more unbiased view of what is going on with politics today.</a:t>
            </a:r>
          </a:p>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8" name="Shape 2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Consistent questioning across individuals</a:t>
            </a:r>
          </a:p>
          <a:p>
            <a:pPr lvl="0" rtl="0">
              <a:spcBef>
                <a:spcPts val="0"/>
              </a:spcBef>
              <a:buNone/>
            </a:pPr>
            <a:r>
              <a:rPr lang="en"/>
              <a:t>Pros: aren’t scattered about with our questions and thus able to discern some kind of pattern</a:t>
            </a:r>
          </a:p>
          <a:p>
            <a:pPr lvl="0" rtl="0">
              <a:spcBef>
                <a:spcPts val="0"/>
              </a:spcBef>
              <a:buNone/>
            </a:pPr>
            <a:r>
              <a:rPr lang="en"/>
              <a:t>Cons: Maybe asking the same questions also reduces new insights (but that is why we asked follow-up questions)</a:t>
            </a:r>
          </a:p>
          <a:p>
            <a:pPr lvl="0" rtl="0">
              <a:lnSpc>
                <a:spcPct val="115000"/>
              </a:lnSpc>
              <a:spcBef>
                <a:spcPts val="0"/>
              </a:spcBef>
              <a:spcAft>
                <a:spcPts val="1600"/>
              </a:spcAft>
              <a:buNone/>
            </a:pPr>
            <a:r>
              <a:rPr lang="en" sz="1200">
                <a:latin typeface="Proxima Nova"/>
                <a:ea typeface="Proxima Nova"/>
                <a:cs typeface="Proxima Nova"/>
                <a:sym typeface="Proxima Nova"/>
              </a:rPr>
              <a:t>How was the voting experience for you? </a:t>
            </a:r>
          </a:p>
          <a:p>
            <a:pPr lvl="0" rtl="0">
              <a:lnSpc>
                <a:spcPct val="115000"/>
              </a:lnSpc>
              <a:spcBef>
                <a:spcPts val="0"/>
              </a:spcBef>
              <a:spcAft>
                <a:spcPts val="1600"/>
              </a:spcAft>
              <a:buNone/>
            </a:pPr>
            <a:r>
              <a:rPr lang="en" sz="1200">
                <a:latin typeface="Proxima Nova"/>
                <a:ea typeface="Proxima Nova"/>
                <a:cs typeface="Proxima Nova"/>
                <a:sym typeface="Proxima Nova"/>
              </a:rPr>
              <a:t>How do you decide how to vote on an issue? </a:t>
            </a:r>
          </a:p>
          <a:p>
            <a:pPr lvl="0" rtl="0">
              <a:lnSpc>
                <a:spcPct val="115000"/>
              </a:lnSpc>
              <a:spcBef>
                <a:spcPts val="0"/>
              </a:spcBef>
              <a:spcAft>
                <a:spcPts val="1600"/>
              </a:spcAft>
              <a:buNone/>
            </a:pPr>
            <a:r>
              <a:rPr lang="en" sz="1200">
                <a:latin typeface="Proxima Nova"/>
                <a:ea typeface="Proxima Nova"/>
                <a:cs typeface="Proxima Nova"/>
                <a:sym typeface="Proxima Nova"/>
              </a:rPr>
              <a:t>How often do you see media that supports/contradicts your own opinion?</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voted on a referendum? How was that experience different?</a:t>
            </a:r>
          </a:p>
          <a:p>
            <a:pPr lvl="0" rtl="0">
              <a:lnSpc>
                <a:spcPct val="115000"/>
              </a:lnSpc>
              <a:spcBef>
                <a:spcPts val="0"/>
              </a:spcBef>
              <a:spcAft>
                <a:spcPts val="1600"/>
              </a:spcAft>
              <a:buNone/>
            </a:pPr>
            <a:r>
              <a:rPr lang="en" sz="1200">
                <a:latin typeface="Proxima Nova"/>
                <a:ea typeface="Proxima Nova"/>
                <a:cs typeface="Proxima Nova"/>
                <a:sym typeface="Proxima Nova"/>
              </a:rPr>
              <a:t>What would you want to know about referendums beforehand?</a:t>
            </a:r>
          </a:p>
          <a:p>
            <a:pPr lvl="0" rtl="0">
              <a:lnSpc>
                <a:spcPct val="115000"/>
              </a:lnSpc>
              <a:spcBef>
                <a:spcPts val="0"/>
              </a:spcBef>
              <a:spcAft>
                <a:spcPts val="1600"/>
              </a:spcAft>
              <a:buNone/>
            </a:pPr>
            <a:r>
              <a:rPr lang="en" sz="1200">
                <a:latin typeface="Proxima Nova"/>
                <a:ea typeface="Proxima Nova"/>
                <a:cs typeface="Proxima Nova"/>
                <a:sym typeface="Proxima Nova"/>
              </a:rPr>
              <a:t>Have you ever taken a quiz about politics that tells you which politicians/ideologies you align with most? Was it accurate/surprising/…?</a:t>
            </a:r>
          </a:p>
          <a:p>
            <a:pPr lvl="0" rtl="0">
              <a:lnSpc>
                <a:spcPct val="115000"/>
              </a:lnSpc>
              <a:spcBef>
                <a:spcPts val="0"/>
              </a:spcBef>
              <a:spcAft>
                <a:spcPts val="1600"/>
              </a:spcAft>
              <a:buNone/>
            </a:pPr>
            <a:r>
              <a:rPr lang="en" sz="1200">
                <a:latin typeface="Proxima Nova"/>
                <a:ea typeface="Proxima Nova"/>
                <a:cs typeface="Proxima Nova"/>
                <a:sym typeface="Proxima Nova"/>
              </a:rPr>
              <a:t>How do you feel while reading something (political) that you disagree with?</a:t>
            </a:r>
          </a:p>
          <a:p>
            <a:pPr lvl="0" rtl="0">
              <a:spcBef>
                <a:spcPts val="0"/>
              </a:spcBef>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 name="Shape 11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We met Bryan Powell, a 22-year old student at the University of Texas. We were amazed to learn that he almost never sees news articles or opinions that he disagrees with, but still considers himself more informed than almost everyone else. It would be game-changing if there were a way for people like Bryan to understand how biased their sources of information are and for them to have an easy, balanced way of staying informed.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Ages: college to teaching college for decades</a:t>
            </a:r>
          </a:p>
          <a:p>
            <a:pPr lvl="0" rtl="0">
              <a:spcBef>
                <a:spcPts val="0"/>
              </a:spcBef>
              <a:buNone/>
            </a:pPr>
            <a:r>
              <a:rPr lang="en"/>
              <a:t>Interests: From political experts to those who aren’t actually interested in politics (beyond what affects them)</a:t>
            </a:r>
          </a:p>
          <a:p>
            <a:pPr lvl="0" rtl="0">
              <a:spcBef>
                <a:spcPts val="0"/>
              </a:spcBef>
              <a:buNone/>
            </a:pPr>
            <a:r>
              <a:rPr lang="en"/>
              <a:t>Very wide ranging racial demographics, about equal split of genders</a:t>
            </a:r>
          </a:p>
          <a:p>
            <a:pPr lvl="0" rtl="0">
              <a:spcBef>
                <a:spcPts val="0"/>
              </a:spcBef>
              <a:buNone/>
            </a:pPr>
            <a:r>
              <a:rPr lang="en"/>
              <a:t>From conservative to liberal</a:t>
            </a:r>
          </a:p>
          <a:p>
            <a:pPr lvl="0" rtl="0">
              <a:spcBef>
                <a:spcPts val="0"/>
              </a:spcBef>
              <a:buNone/>
            </a:pPr>
            <a:r>
              <a:rPr lang="en"/>
              <a:t>Why chosen: from people on the street to the very informed</a:t>
            </a:r>
          </a:p>
          <a:p>
            <a:pPr lvl="0" rtl="0">
              <a:spcBef>
                <a:spcPts val="0"/>
              </a:spcBef>
              <a:buNone/>
            </a:pPr>
            <a:r>
              <a:rPr lang="en"/>
              <a:t>Where: NorCal to SoCal (via phone), recruited on and off campus in the general area</a:t>
            </a:r>
          </a:p>
          <a:p>
            <a:pPr lvl="0" rtl="0">
              <a:spcBef>
                <a:spcPts val="0"/>
              </a:spcBef>
              <a:buNone/>
            </a:pPr>
            <a:r>
              <a:rPr lang="en"/>
              <a:t>WHO: Students, professor, IT support, soldier, social justice warriors and researchers. </a:t>
            </a: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We talked to Taylor Streaty at Coupa Cafe, a liberal from Nashville, Tennessee. She also grew up in an area with extreme opposing views to that of her own. Taylor’s biggest complaint was that her news feed consisted mainly of people with strong, opposing views from her own. She found these views “icky” and they made her angry and upset. She was, however, interested in learning  how people with opposing views understand the world.</a:t>
            </a:r>
          </a:p>
          <a:p>
            <a:pPr lvl="0" rtl="0">
              <a:lnSpc>
                <a:spcPct val="115000"/>
              </a:lnSpc>
              <a:spcBef>
                <a:spcPts val="0"/>
              </a:spcBef>
              <a:buNone/>
            </a:pPr>
            <a:r>
              <a:t/>
            </a:r>
            <a:endParaRPr sz="1200"/>
          </a:p>
          <a:p>
            <a:pPr lvl="0" rtl="0">
              <a:lnSpc>
                <a:spcPct val="115000"/>
              </a:lnSpc>
              <a:spcBef>
                <a:spcPts val="0"/>
              </a:spcBef>
              <a:buNone/>
            </a:pPr>
            <a:r>
              <a:rPr lang="en" sz="1200"/>
              <a:t>We met Taylor Streaty who needs a social news feed that is more well rounded and less one-sided because the majority of her friends from home have extreme views opposite to those of her own. These opposing, extreme views made Taylor upset and angry, and less likely to read the news and understand where the other side was coming from. It would be game changing if Taylor could diversify her news feed and receive a more well-rounded version of the news.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buNone/>
            </a:pPr>
            <a:r>
              <a:rPr lang="en" sz="1200"/>
              <a:t>We talked to Taylor Streaty at Coupa Cafe, a liberal from Nashville, Tennessee. She also grew up in an area with extreme opposing views to that of her own. Taylor’s biggest complaint was that her news feed consisted mainly of people with strong, opposing views from her own. She found these views “icky” and they made her angry and upset. She was, however, interested in learning  how people with opposing views understand the world.</a:t>
            </a:r>
          </a:p>
          <a:p>
            <a:pPr lvl="0" rtl="0">
              <a:lnSpc>
                <a:spcPct val="115000"/>
              </a:lnSpc>
              <a:spcBef>
                <a:spcPts val="0"/>
              </a:spcBef>
              <a:buNone/>
            </a:pPr>
            <a:r>
              <a:t/>
            </a:r>
            <a:endParaRPr sz="1200"/>
          </a:p>
          <a:p>
            <a:pPr lvl="0" rtl="0">
              <a:lnSpc>
                <a:spcPct val="115000"/>
              </a:lnSpc>
              <a:spcBef>
                <a:spcPts val="0"/>
              </a:spcBef>
              <a:buNone/>
            </a:pPr>
            <a:r>
              <a:rPr lang="en" sz="1200"/>
              <a:t>We met Taylor Streaty who needs a social news feed that is more well rounded and less one-sided because the majority of her friends from home have extreme views opposite to those of her own. These opposing, extreme views made Taylor upset and angry, and less likely to read the news and understand where the other side was coming from. It would be game changing if Taylor could diversify her news feed and receive a more well-rounded version of the news.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54" name="Shape 54"/>
        <p:cNvGrpSpPr/>
        <p:nvPr/>
      </p:nvGrpSpPr>
      <p:grpSpPr>
        <a:xfrm>
          <a:off x="0" y="0"/>
          <a:ext cx="0" cy="0"/>
          <a:chOff x="0" y="0"/>
          <a:chExt cx="0" cy="0"/>
        </a:xfrm>
      </p:grpSpPr>
      <p:cxnSp>
        <p:nvCxnSpPr>
          <p:cNvPr id="55" name="Shape 55"/>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56" name="Shape 56"/>
          <p:cNvSpPr txBox="1"/>
          <p:nvPr>
            <p:ph type="ctrTitle"/>
          </p:nvPr>
        </p:nvSpPr>
        <p:spPr>
          <a:xfrm>
            <a:off x="510450" y="1257300"/>
            <a:ext cx="8123100" cy="1588500"/>
          </a:xfrm>
          <a:prstGeom prst="rect">
            <a:avLst/>
          </a:prstGeom>
        </p:spPr>
        <p:txBody>
          <a:bodyPr anchorCtr="0" anchor="b" bIns="91425" lIns="91425" rIns="91425" tIns="91425"/>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p:txBody>
      </p:sp>
      <p:sp>
        <p:nvSpPr>
          <p:cNvPr id="57" name="Shape 57"/>
          <p:cNvSpPr txBox="1"/>
          <p:nvPr>
            <p:ph idx="1" type="subTitle"/>
          </p:nvPr>
        </p:nvSpPr>
        <p:spPr>
          <a:xfrm>
            <a:off x="510450" y="3182312"/>
            <a:ext cx="8123100" cy="630000"/>
          </a:xfrm>
          <a:prstGeom prst="rect">
            <a:avLst/>
          </a:prstGeom>
        </p:spPr>
        <p:txBody>
          <a:bodyPr anchorCtr="0" anchor="t" bIns="91425" lIns="91425" rIns="91425" tIns="91425"/>
          <a:lstStyle>
            <a:lvl1pPr lvl="0" rtl="0">
              <a:lnSpc>
                <a:spcPct val="100000"/>
              </a:lnSpc>
              <a:spcBef>
                <a:spcPts val="0"/>
              </a:spcBef>
              <a:spcAft>
                <a:spcPts val="0"/>
              </a:spcAft>
              <a:buClr>
                <a:schemeClr val="lt1"/>
              </a:buClr>
              <a:buSzPct val="100000"/>
              <a:buNone/>
              <a:defRPr sz="2400">
                <a:solidFill>
                  <a:schemeClr val="lt1"/>
                </a:solidFill>
              </a:defRPr>
            </a:lvl1pPr>
            <a:lvl2pPr lvl="1" rtl="0">
              <a:lnSpc>
                <a:spcPct val="100000"/>
              </a:lnSpc>
              <a:spcBef>
                <a:spcPts val="0"/>
              </a:spcBef>
              <a:spcAft>
                <a:spcPts val="0"/>
              </a:spcAft>
              <a:buClr>
                <a:schemeClr val="lt1"/>
              </a:buClr>
              <a:buSzPct val="100000"/>
              <a:buNone/>
              <a:defRPr sz="2400">
                <a:solidFill>
                  <a:schemeClr val="lt1"/>
                </a:solidFill>
              </a:defRPr>
            </a:lvl2pPr>
            <a:lvl3pPr lvl="2" rtl="0">
              <a:lnSpc>
                <a:spcPct val="100000"/>
              </a:lnSpc>
              <a:spcBef>
                <a:spcPts val="0"/>
              </a:spcBef>
              <a:spcAft>
                <a:spcPts val="0"/>
              </a:spcAft>
              <a:buClr>
                <a:schemeClr val="lt1"/>
              </a:buClr>
              <a:buSzPct val="100000"/>
              <a:buNone/>
              <a:defRPr sz="2400">
                <a:solidFill>
                  <a:schemeClr val="lt1"/>
                </a:solidFill>
              </a:defRPr>
            </a:lvl3pPr>
            <a:lvl4pPr lvl="3" rtl="0">
              <a:lnSpc>
                <a:spcPct val="100000"/>
              </a:lnSpc>
              <a:spcBef>
                <a:spcPts val="0"/>
              </a:spcBef>
              <a:spcAft>
                <a:spcPts val="0"/>
              </a:spcAft>
              <a:buClr>
                <a:schemeClr val="lt1"/>
              </a:buClr>
              <a:buSzPct val="100000"/>
              <a:buNone/>
              <a:defRPr sz="2400">
                <a:solidFill>
                  <a:schemeClr val="lt1"/>
                </a:solidFill>
              </a:defRPr>
            </a:lvl4pPr>
            <a:lvl5pPr lvl="4" rtl="0">
              <a:lnSpc>
                <a:spcPct val="100000"/>
              </a:lnSpc>
              <a:spcBef>
                <a:spcPts val="0"/>
              </a:spcBef>
              <a:spcAft>
                <a:spcPts val="0"/>
              </a:spcAft>
              <a:buClr>
                <a:schemeClr val="lt1"/>
              </a:buClr>
              <a:buSzPct val="100000"/>
              <a:buNone/>
              <a:defRPr sz="2400">
                <a:solidFill>
                  <a:schemeClr val="lt1"/>
                </a:solidFill>
              </a:defRPr>
            </a:lvl5pPr>
            <a:lvl6pPr lvl="5" rtl="0">
              <a:lnSpc>
                <a:spcPct val="100000"/>
              </a:lnSpc>
              <a:spcBef>
                <a:spcPts val="0"/>
              </a:spcBef>
              <a:spcAft>
                <a:spcPts val="0"/>
              </a:spcAft>
              <a:buClr>
                <a:schemeClr val="lt1"/>
              </a:buClr>
              <a:buSzPct val="100000"/>
              <a:buNone/>
              <a:defRPr sz="2400">
                <a:solidFill>
                  <a:schemeClr val="lt1"/>
                </a:solidFill>
              </a:defRPr>
            </a:lvl6pPr>
            <a:lvl7pPr lvl="6" rtl="0">
              <a:lnSpc>
                <a:spcPct val="100000"/>
              </a:lnSpc>
              <a:spcBef>
                <a:spcPts val="0"/>
              </a:spcBef>
              <a:spcAft>
                <a:spcPts val="0"/>
              </a:spcAft>
              <a:buClr>
                <a:schemeClr val="lt1"/>
              </a:buClr>
              <a:buSzPct val="100000"/>
              <a:buNone/>
              <a:defRPr sz="2400">
                <a:solidFill>
                  <a:schemeClr val="lt1"/>
                </a:solidFill>
              </a:defRPr>
            </a:lvl7pPr>
            <a:lvl8pPr lvl="7" rtl="0">
              <a:lnSpc>
                <a:spcPct val="100000"/>
              </a:lnSpc>
              <a:spcBef>
                <a:spcPts val="0"/>
              </a:spcBef>
              <a:spcAft>
                <a:spcPts val="0"/>
              </a:spcAft>
              <a:buClr>
                <a:schemeClr val="lt1"/>
              </a:buClr>
              <a:buSzPct val="100000"/>
              <a:buNone/>
              <a:defRPr sz="2400">
                <a:solidFill>
                  <a:schemeClr val="lt1"/>
                </a:solidFill>
              </a:defRPr>
            </a:lvl8pPr>
            <a:lvl9pPr lvl="8" rtl="0">
              <a:lnSpc>
                <a:spcPct val="100000"/>
              </a:lnSpc>
              <a:spcBef>
                <a:spcPts val="0"/>
              </a:spcBef>
              <a:spcAft>
                <a:spcPts val="0"/>
              </a:spcAft>
              <a:buClr>
                <a:schemeClr val="lt1"/>
              </a:buClr>
              <a:buSzPct val="100000"/>
              <a:buNone/>
              <a:defRPr sz="2400">
                <a:solidFill>
                  <a:schemeClr val="lt1"/>
                </a:solidFill>
              </a:defRPr>
            </a:lvl9pPr>
          </a:lstStyle>
          <a:p/>
        </p:txBody>
      </p:sp>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9" name="Shape 59"/>
        <p:cNvGrpSpPr/>
        <p:nvPr/>
      </p:nvGrpSpPr>
      <p:grpSpPr>
        <a:xfrm>
          <a:off x="0" y="0"/>
          <a:ext cx="0" cy="0"/>
          <a:chOff x="0" y="0"/>
          <a:chExt cx="0" cy="0"/>
        </a:xfrm>
      </p:grpSpPr>
      <p:cxnSp>
        <p:nvCxnSpPr>
          <p:cNvPr id="60" name="Shape 60"/>
          <p:cNvCxnSpPr/>
          <p:nvPr/>
        </p:nvCxnSpPr>
        <p:spPr>
          <a:xfrm>
            <a:off x="0" y="2998150"/>
            <a:ext cx="9144000" cy="0"/>
          </a:xfrm>
          <a:prstGeom prst="straightConnector1">
            <a:avLst/>
          </a:prstGeom>
          <a:noFill/>
          <a:ln cap="flat" cmpd="sng" w="19050">
            <a:solidFill>
              <a:schemeClr val="lt2"/>
            </a:solidFill>
            <a:prstDash val="solid"/>
            <a:round/>
            <a:headEnd len="med" w="med" type="none"/>
            <a:tailEnd len="med" w="med" type="none"/>
          </a:ln>
        </p:spPr>
      </p:cxnSp>
      <p:sp>
        <p:nvSpPr>
          <p:cNvPr id="61" name="Shape 61"/>
          <p:cNvSpPr txBox="1"/>
          <p:nvPr>
            <p:ph type="title"/>
          </p:nvPr>
        </p:nvSpPr>
        <p:spPr>
          <a:xfrm>
            <a:off x="510450" y="2057400"/>
            <a:ext cx="8123100" cy="778800"/>
          </a:xfrm>
          <a:prstGeom prst="rect">
            <a:avLst/>
          </a:prstGeom>
        </p:spPr>
        <p:txBody>
          <a:bodyPr anchorCtr="0" anchor="b" bIns="91425" lIns="91425" rIns="91425" tIns="91425"/>
          <a:lstStyle>
            <a:lvl1pPr lvl="0" rtl="0">
              <a:spcBef>
                <a:spcPts val="0"/>
              </a:spcBef>
              <a:buClr>
                <a:schemeClr val="lt1"/>
              </a:buClr>
              <a:buSzPct val="100000"/>
              <a:defRPr sz="3600">
                <a:solidFill>
                  <a:schemeClr val="lt1"/>
                </a:solidFill>
              </a:defRPr>
            </a:lvl1pPr>
            <a:lvl2pPr lvl="1" rtl="0">
              <a:spcBef>
                <a:spcPts val="0"/>
              </a:spcBef>
              <a:buClr>
                <a:schemeClr val="lt1"/>
              </a:buClr>
              <a:buSzPct val="100000"/>
              <a:defRPr sz="3600">
                <a:solidFill>
                  <a:schemeClr val="lt1"/>
                </a:solidFill>
              </a:defRPr>
            </a:lvl2pPr>
            <a:lvl3pPr lvl="2" rtl="0">
              <a:spcBef>
                <a:spcPts val="0"/>
              </a:spcBef>
              <a:buClr>
                <a:schemeClr val="lt1"/>
              </a:buClr>
              <a:buSzPct val="100000"/>
              <a:defRPr sz="3600">
                <a:solidFill>
                  <a:schemeClr val="lt1"/>
                </a:solidFill>
              </a:defRPr>
            </a:lvl3pPr>
            <a:lvl4pPr lvl="3" rtl="0">
              <a:spcBef>
                <a:spcPts val="0"/>
              </a:spcBef>
              <a:buClr>
                <a:schemeClr val="lt1"/>
              </a:buClr>
              <a:buSzPct val="100000"/>
              <a:defRPr sz="3600">
                <a:solidFill>
                  <a:schemeClr val="lt1"/>
                </a:solidFill>
              </a:defRPr>
            </a:lvl4pPr>
            <a:lvl5pPr lvl="4" rtl="0">
              <a:spcBef>
                <a:spcPts val="0"/>
              </a:spcBef>
              <a:buClr>
                <a:schemeClr val="lt1"/>
              </a:buClr>
              <a:buSzPct val="100000"/>
              <a:defRPr sz="3600">
                <a:solidFill>
                  <a:schemeClr val="lt1"/>
                </a:solidFill>
              </a:defRPr>
            </a:lvl5pPr>
            <a:lvl6pPr lvl="5" rtl="0">
              <a:spcBef>
                <a:spcPts val="0"/>
              </a:spcBef>
              <a:buClr>
                <a:schemeClr val="lt1"/>
              </a:buClr>
              <a:buSzPct val="100000"/>
              <a:defRPr sz="3600">
                <a:solidFill>
                  <a:schemeClr val="lt1"/>
                </a:solidFill>
              </a:defRPr>
            </a:lvl6pPr>
            <a:lvl7pPr lvl="6" rtl="0">
              <a:spcBef>
                <a:spcPts val="0"/>
              </a:spcBef>
              <a:buClr>
                <a:schemeClr val="lt1"/>
              </a:buClr>
              <a:buSzPct val="100000"/>
              <a:defRPr sz="3600">
                <a:solidFill>
                  <a:schemeClr val="lt1"/>
                </a:solidFill>
              </a:defRPr>
            </a:lvl7pPr>
            <a:lvl8pPr lvl="7" rtl="0">
              <a:spcBef>
                <a:spcPts val="0"/>
              </a:spcBef>
              <a:buClr>
                <a:schemeClr val="lt1"/>
              </a:buClr>
              <a:buSzPct val="100000"/>
              <a:defRPr sz="3600">
                <a:solidFill>
                  <a:schemeClr val="lt1"/>
                </a:solidFill>
              </a:defRPr>
            </a:lvl8pPr>
            <a:lvl9pPr lvl="8" rtl="0">
              <a:spcBef>
                <a:spcPts val="0"/>
              </a:spcBef>
              <a:buClr>
                <a:schemeClr val="lt1"/>
              </a:buClr>
              <a:buSzPct val="100000"/>
              <a:defRPr sz="3600">
                <a:solidFill>
                  <a:schemeClr val="lt1"/>
                </a:solidFill>
              </a:defRPr>
            </a:lvl9pPr>
          </a:lstStyle>
          <a:p/>
        </p:txBody>
      </p:sp>
      <p:sp>
        <p:nvSpPr>
          <p:cNvPr id="62" name="Shape 6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63" name="Shape 63"/>
        <p:cNvGrpSpPr/>
        <p:nvPr/>
      </p:nvGrpSpPr>
      <p:grpSpPr>
        <a:xfrm>
          <a:off x="0" y="0"/>
          <a:ext cx="0" cy="0"/>
          <a:chOff x="0" y="0"/>
          <a:chExt cx="0" cy="0"/>
        </a:xfrm>
      </p:grpSpPr>
      <p:sp>
        <p:nvSpPr>
          <p:cNvPr id="64" name="Shape 6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65" name="Shape 6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6" name="Shape 66"/>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67" name="Shape 6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1" name="Shape 71"/>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2" name="Shape 7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5" name="Shape 7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76" name="Shape 76"/>
        <p:cNvGrpSpPr/>
        <p:nvPr/>
      </p:nvGrpSpPr>
      <p:grpSpPr>
        <a:xfrm>
          <a:off x="0" y="0"/>
          <a:ext cx="0" cy="0"/>
          <a:chOff x="0" y="0"/>
          <a:chExt cx="0" cy="0"/>
        </a:xfrm>
      </p:grpSpPr>
      <p:sp>
        <p:nvSpPr>
          <p:cNvPr id="77" name="Shape 77"/>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78" name="Shape 78"/>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79" name="Shape 7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80" name="Shape 80"/>
        <p:cNvGrpSpPr/>
        <p:nvPr/>
      </p:nvGrpSpPr>
      <p:grpSpPr>
        <a:xfrm>
          <a:off x="0" y="0"/>
          <a:ext cx="0" cy="0"/>
          <a:chOff x="0" y="0"/>
          <a:chExt cx="0" cy="0"/>
        </a:xfrm>
      </p:grpSpPr>
      <p:sp>
        <p:nvSpPr>
          <p:cNvPr id="81" name="Shape 81"/>
          <p:cNvSpPr txBox="1"/>
          <p:nvPr>
            <p:ph type="title"/>
          </p:nvPr>
        </p:nvSpPr>
        <p:spPr>
          <a:xfrm>
            <a:off x="490250" y="526350"/>
            <a:ext cx="57975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83" name="Shape 83"/>
        <p:cNvGrpSpPr/>
        <p:nvPr/>
      </p:nvGrpSpPr>
      <p:grpSpPr>
        <a:xfrm>
          <a:off x="0" y="0"/>
          <a:ext cx="0" cy="0"/>
          <a:chOff x="0" y="0"/>
          <a:chExt cx="0" cy="0"/>
        </a:xfrm>
      </p:grpSpPr>
      <p:sp>
        <p:nvSpPr>
          <p:cNvPr id="84" name="Shape 84"/>
          <p:cNvSpPr/>
          <p:nvPr/>
        </p:nvSpPr>
        <p:spPr>
          <a:xfrm>
            <a:off x="4572000" y="75"/>
            <a:ext cx="4572000" cy="5143500"/>
          </a:xfrm>
          <a:prstGeom prst="rect">
            <a:avLst/>
          </a:prstGeom>
          <a:solidFill>
            <a:schemeClr val="dk1"/>
          </a:solidFill>
          <a:ln>
            <a:noFill/>
          </a:ln>
        </p:spPr>
        <p:txBody>
          <a:bodyPr anchorCtr="0" anchor="ctr" bIns="91425" lIns="91425" rIns="91425" tIns="91425">
            <a:noAutofit/>
          </a:bodyPr>
          <a:lstStyle/>
          <a:p>
            <a:pPr lvl="0">
              <a:spcBef>
                <a:spcPts val="0"/>
              </a:spcBef>
              <a:buNone/>
            </a:pPr>
            <a:r>
              <a:t/>
            </a:r>
            <a:endParaRPr/>
          </a:p>
        </p:txBody>
      </p:sp>
      <p:cxnSp>
        <p:nvCxnSpPr>
          <p:cNvPr id="85" name="Shape 85"/>
          <p:cNvCxnSpPr/>
          <p:nvPr/>
        </p:nvCxnSpPr>
        <p:spPr>
          <a:xfrm>
            <a:off x="5029675" y="4495500"/>
            <a:ext cx="468300" cy="0"/>
          </a:xfrm>
          <a:prstGeom prst="straightConnector1">
            <a:avLst/>
          </a:prstGeom>
          <a:noFill/>
          <a:ln cap="flat" cmpd="sng" w="19050">
            <a:solidFill>
              <a:schemeClr val="lt2"/>
            </a:solidFill>
            <a:prstDash val="solid"/>
            <a:round/>
            <a:headEnd len="med" w="med" type="none"/>
            <a:tailEnd len="med" w="med" type="none"/>
          </a:ln>
        </p:spPr>
      </p:cxnSp>
      <p:sp>
        <p:nvSpPr>
          <p:cNvPr id="86" name="Shape 86"/>
          <p:cNvSpPr txBox="1"/>
          <p:nvPr>
            <p:ph type="title"/>
          </p:nvPr>
        </p:nvSpPr>
        <p:spPr>
          <a:xfrm>
            <a:off x="265500" y="1205825"/>
            <a:ext cx="4045200" cy="15096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87" name="Shape 87"/>
          <p:cNvSpPr txBox="1"/>
          <p:nvPr>
            <p:ph idx="1" type="subTitle"/>
          </p:nvPr>
        </p:nvSpPr>
        <p:spPr>
          <a:xfrm>
            <a:off x="265500" y="2769000"/>
            <a:ext cx="4045200" cy="13455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88" name="Shape 88"/>
          <p:cNvSpPr txBox="1"/>
          <p:nvPr>
            <p:ph idx="2" type="body"/>
          </p:nvPr>
        </p:nvSpPr>
        <p:spPr>
          <a:xfrm>
            <a:off x="4939500" y="724200"/>
            <a:ext cx="3837000" cy="3695100"/>
          </a:xfrm>
          <a:prstGeom prst="rect">
            <a:avLst/>
          </a:prstGeom>
        </p:spPr>
        <p:txBody>
          <a:bodyPr anchorCtr="0" anchor="ctr" bIns="91425" lIns="91425" rIns="91425" tIns="91425"/>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p:txBody>
      </p:sp>
      <p:sp>
        <p:nvSpPr>
          <p:cNvPr id="89" name="Shape 8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solidFill>
                  <a:schemeClr val="lt1"/>
                </a:solidFil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0" name="Shape 90"/>
        <p:cNvGrpSpPr/>
        <p:nvPr/>
      </p:nvGrpSpPr>
      <p:grpSpPr>
        <a:xfrm>
          <a:off x="0" y="0"/>
          <a:ext cx="0" cy="0"/>
          <a:chOff x="0" y="0"/>
          <a:chExt cx="0" cy="0"/>
        </a:xfrm>
      </p:grpSpPr>
      <p:sp>
        <p:nvSpPr>
          <p:cNvPr id="91" name="Shape 91"/>
          <p:cNvSpPr txBox="1"/>
          <p:nvPr>
            <p:ph idx="1" type="body"/>
          </p:nvPr>
        </p:nvSpPr>
        <p:spPr>
          <a:xfrm>
            <a:off x="311700" y="4236825"/>
            <a:ext cx="5998800" cy="598800"/>
          </a:xfrm>
          <a:prstGeom prst="rect">
            <a:avLst/>
          </a:prstGeom>
        </p:spPr>
        <p:txBody>
          <a:bodyPr anchorCtr="0" anchor="ctr" bIns="91425" lIns="91425" rIns="91425" tIns="91425"/>
          <a:lstStyle>
            <a:lvl1pPr lvl="0" rtl="0">
              <a:lnSpc>
                <a:spcPct val="100000"/>
              </a:lnSpc>
              <a:spcBef>
                <a:spcPts val="0"/>
              </a:spcBef>
              <a:spcAft>
                <a:spcPts val="0"/>
              </a:spcAft>
              <a:buSzPct val="100000"/>
              <a:buNone/>
              <a:defRPr sz="2100"/>
            </a:lvl1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93" name="Shape 93"/>
        <p:cNvGrpSpPr/>
        <p:nvPr/>
      </p:nvGrpSpPr>
      <p:grpSpPr>
        <a:xfrm>
          <a:off x="0" y="0"/>
          <a:ext cx="0" cy="0"/>
          <a:chOff x="0" y="0"/>
          <a:chExt cx="0" cy="0"/>
        </a:xfrm>
      </p:grpSpPr>
      <p:sp>
        <p:nvSpPr>
          <p:cNvPr id="94" name="Shape 94"/>
          <p:cNvSpPr/>
          <p:nvPr/>
        </p:nvSpPr>
        <p:spPr>
          <a:xfrm>
            <a:off x="0" y="5045700"/>
            <a:ext cx="9144000" cy="978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311700" y="991475"/>
            <a:ext cx="8520600" cy="1917900"/>
          </a:xfrm>
          <a:prstGeom prst="rect">
            <a:avLst/>
          </a:prstGeom>
        </p:spPr>
        <p:txBody>
          <a:bodyPr anchorCtr="0" anchor="ctr" bIns="91425" lIns="91425" rIns="91425" tIns="91425"/>
          <a:lstStyle>
            <a:lvl1pPr lvl="0" rtl="0" algn="ctr">
              <a:spcBef>
                <a:spcPts val="0"/>
              </a:spcBef>
              <a:buSzPct val="100000"/>
              <a:defRPr b="1" sz="14000"/>
            </a:lvl1pPr>
            <a:lvl2pPr lvl="1" rtl="0" algn="ctr">
              <a:spcBef>
                <a:spcPts val="0"/>
              </a:spcBef>
              <a:buSzPct val="100000"/>
              <a:defRPr b="1" sz="14000"/>
            </a:lvl2pPr>
            <a:lvl3pPr lvl="2" rtl="0" algn="ctr">
              <a:spcBef>
                <a:spcPts val="0"/>
              </a:spcBef>
              <a:buSzPct val="100000"/>
              <a:defRPr b="1" sz="14000"/>
            </a:lvl3pPr>
            <a:lvl4pPr lvl="3" rtl="0" algn="ctr">
              <a:spcBef>
                <a:spcPts val="0"/>
              </a:spcBef>
              <a:buSzPct val="100000"/>
              <a:defRPr b="1" sz="14000"/>
            </a:lvl4pPr>
            <a:lvl5pPr lvl="4" rtl="0" algn="ctr">
              <a:spcBef>
                <a:spcPts val="0"/>
              </a:spcBef>
              <a:buSzPct val="100000"/>
              <a:defRPr b="1" sz="14000"/>
            </a:lvl5pPr>
            <a:lvl6pPr lvl="5" rtl="0" algn="ctr">
              <a:spcBef>
                <a:spcPts val="0"/>
              </a:spcBef>
              <a:buSzPct val="100000"/>
              <a:defRPr b="1" sz="14000"/>
            </a:lvl6pPr>
            <a:lvl7pPr lvl="6" rtl="0" algn="ctr">
              <a:spcBef>
                <a:spcPts val="0"/>
              </a:spcBef>
              <a:buSzPct val="100000"/>
              <a:defRPr b="1" sz="14000"/>
            </a:lvl7pPr>
            <a:lvl8pPr lvl="7" rtl="0" algn="ctr">
              <a:spcBef>
                <a:spcPts val="0"/>
              </a:spcBef>
              <a:buSzPct val="100000"/>
              <a:defRPr b="1" sz="14000"/>
            </a:lvl8pPr>
            <a:lvl9pPr lvl="8" rtl="0" algn="ctr">
              <a:spcBef>
                <a:spcPts val="0"/>
              </a:spcBef>
              <a:buSzPct val="100000"/>
              <a:defRPr b="1" sz="14000"/>
            </a:lvl9pPr>
          </a:lstStyle>
          <a:p/>
        </p:txBody>
      </p:sp>
      <p:sp>
        <p:nvSpPr>
          <p:cNvPr id="96" name="Shape 96"/>
          <p:cNvSpPr txBox="1"/>
          <p:nvPr>
            <p:ph idx="1" type="body"/>
          </p:nvPr>
        </p:nvSpPr>
        <p:spPr>
          <a:xfrm>
            <a:off x="311700" y="3071300"/>
            <a:ext cx="8520600" cy="901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97" name="Shape 9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8" name="Shape 98"/>
        <p:cNvGrpSpPr/>
        <p:nvPr/>
      </p:nvGrpSpPr>
      <p:grpSpPr>
        <a:xfrm>
          <a:off x="0" y="0"/>
          <a:ext cx="0" cy="0"/>
          <a:chOff x="0" y="0"/>
          <a:chExt cx="0" cy="0"/>
        </a:xfrm>
      </p:grpSpPr>
      <p:sp>
        <p:nvSpPr>
          <p:cNvPr id="99" name="Shape 9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434343"/>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p:txBody>
      </p:sp>
      <p:sp>
        <p:nvSpPr>
          <p:cNvPr id="53" name="Shape 53"/>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00.jpg"/><Relationship Id="rId4" Type="http://schemas.openxmlformats.org/officeDocument/2006/relationships/image" Target="../media/image01.png"/><Relationship Id="rId5" Type="http://schemas.openxmlformats.org/officeDocument/2006/relationships/image" Target="../media/image05.jpg"/><Relationship Id="rId6" Type="http://schemas.openxmlformats.org/officeDocument/2006/relationships/image" Target="../media/image0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0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0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0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08.png"/><Relationship Id="rId4" Type="http://schemas.openxmlformats.org/officeDocument/2006/relationships/image" Target="../media/image06.jpg"/><Relationship Id="rId5" Type="http://schemas.openxmlformats.org/officeDocument/2006/relationships/image" Target="../media/image09.jpg"/><Relationship Id="rId6" Type="http://schemas.openxmlformats.org/officeDocument/2006/relationships/image" Target="../media/image13.png"/><Relationship Id="rId7" Type="http://schemas.openxmlformats.org/officeDocument/2006/relationships/image" Target="../media/image04.png"/><Relationship Id="rId8" Type="http://schemas.openxmlformats.org/officeDocument/2006/relationships/image" Target="../media/image0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ctrTitle"/>
          </p:nvPr>
        </p:nvSpPr>
        <p:spPr>
          <a:xfrm>
            <a:off x="0" y="205100"/>
            <a:ext cx="9064200" cy="1140600"/>
          </a:xfrm>
          <a:prstGeom prst="rect">
            <a:avLst/>
          </a:prstGeom>
        </p:spPr>
        <p:txBody>
          <a:bodyPr anchorCtr="0" anchor="b" bIns="91425" lIns="91425" rIns="91425" tIns="91425">
            <a:noAutofit/>
          </a:bodyPr>
          <a:lstStyle/>
          <a:p>
            <a:pPr lvl="0" rtl="0" algn="ctr">
              <a:spcBef>
                <a:spcPts val="0"/>
              </a:spcBef>
              <a:buNone/>
            </a:pPr>
            <a:r>
              <a:rPr b="1" lang="en" sz="4600"/>
              <a:t>POV and Experience Prototypes</a:t>
            </a:r>
          </a:p>
        </p:txBody>
      </p:sp>
      <p:sp>
        <p:nvSpPr>
          <p:cNvPr id="105" name="Shape 105"/>
          <p:cNvSpPr txBox="1"/>
          <p:nvPr>
            <p:ph idx="1" type="subTitle"/>
          </p:nvPr>
        </p:nvSpPr>
        <p:spPr>
          <a:xfrm>
            <a:off x="311700" y="1421900"/>
            <a:ext cx="8520600" cy="1326900"/>
          </a:xfrm>
          <a:prstGeom prst="rect">
            <a:avLst/>
          </a:prstGeom>
        </p:spPr>
        <p:txBody>
          <a:bodyPr anchorCtr="0" anchor="t" bIns="91425" lIns="91425" rIns="91425" tIns="91425">
            <a:noAutofit/>
          </a:bodyPr>
          <a:lstStyle/>
          <a:p>
            <a:pPr lvl="0" rtl="0">
              <a:spcBef>
                <a:spcPts val="0"/>
              </a:spcBef>
              <a:buNone/>
            </a:pPr>
            <a:r>
              <a:rPr b="1" lang="en" sz="2100"/>
              <a:t>Team:</a:t>
            </a:r>
            <a:r>
              <a:rPr lang="en" sz="2100"/>
              <a:t> Laura B, Matthew C, Leslie K, Saamon L</a:t>
            </a:r>
          </a:p>
          <a:p>
            <a:pPr lvl="0" rtl="0">
              <a:spcBef>
                <a:spcPts val="0"/>
              </a:spcBef>
              <a:buNone/>
            </a:pPr>
            <a:r>
              <a:rPr b="1" lang="en" sz="2100"/>
              <a:t>Studio:</a:t>
            </a:r>
            <a:r>
              <a:rPr lang="en" sz="2100"/>
              <a:t> Digital Democracy</a:t>
            </a:r>
          </a:p>
          <a:p>
            <a:pPr lvl="0" rtl="0">
              <a:spcBef>
                <a:spcPts val="0"/>
              </a:spcBef>
              <a:buNone/>
            </a:pPr>
            <a:r>
              <a:rPr b="1" lang="en" sz="2100"/>
              <a:t>Presenter:</a:t>
            </a:r>
            <a:r>
              <a:rPr lang="en" sz="2100"/>
              <a:t> Matthew C</a:t>
            </a:r>
          </a:p>
        </p:txBody>
      </p:sp>
      <p:pic>
        <p:nvPicPr>
          <p:cNvPr id="106" name="Shape 106"/>
          <p:cNvPicPr preferRelativeResize="0"/>
          <p:nvPr/>
        </p:nvPicPr>
        <p:blipFill>
          <a:blip r:embed="rId3">
            <a:alphaModFix/>
          </a:blip>
          <a:stretch>
            <a:fillRect/>
          </a:stretch>
        </p:blipFill>
        <p:spPr>
          <a:xfrm>
            <a:off x="4667275" y="3179600"/>
            <a:ext cx="1862000" cy="1862000"/>
          </a:xfrm>
          <a:prstGeom prst="rect">
            <a:avLst/>
          </a:prstGeom>
          <a:noFill/>
          <a:ln cap="flat" cmpd="sng" w="9525">
            <a:solidFill>
              <a:srgbClr val="000000"/>
            </a:solidFill>
            <a:prstDash val="solid"/>
            <a:round/>
            <a:headEnd len="med" w="med" type="none"/>
            <a:tailEnd len="med" w="med" type="none"/>
          </a:ln>
        </p:spPr>
      </p:pic>
      <p:pic>
        <p:nvPicPr>
          <p:cNvPr id="107" name="Shape 107"/>
          <p:cNvPicPr preferRelativeResize="0"/>
          <p:nvPr/>
        </p:nvPicPr>
        <p:blipFill>
          <a:blip r:embed="rId4">
            <a:alphaModFix/>
          </a:blip>
          <a:stretch>
            <a:fillRect/>
          </a:stretch>
        </p:blipFill>
        <p:spPr>
          <a:xfrm>
            <a:off x="6837624" y="3179599"/>
            <a:ext cx="1862000" cy="1862000"/>
          </a:xfrm>
          <a:prstGeom prst="rect">
            <a:avLst/>
          </a:prstGeom>
          <a:noFill/>
          <a:ln cap="flat" cmpd="sng" w="9525">
            <a:solidFill>
              <a:srgbClr val="000000"/>
            </a:solidFill>
            <a:prstDash val="solid"/>
            <a:round/>
            <a:headEnd len="med" w="med" type="none"/>
            <a:tailEnd len="med" w="med" type="none"/>
          </a:ln>
        </p:spPr>
      </p:pic>
      <p:pic>
        <p:nvPicPr>
          <p:cNvPr id="108" name="Shape 108"/>
          <p:cNvPicPr preferRelativeResize="0"/>
          <p:nvPr/>
        </p:nvPicPr>
        <p:blipFill rotWithShape="1">
          <a:blip r:embed="rId5">
            <a:alphaModFix/>
          </a:blip>
          <a:srcRect b="54228" l="27516" r="11593" t="9054"/>
          <a:stretch/>
        </p:blipFill>
        <p:spPr>
          <a:xfrm>
            <a:off x="447152" y="3179599"/>
            <a:ext cx="1741422" cy="1862000"/>
          </a:xfrm>
          <a:prstGeom prst="rect">
            <a:avLst/>
          </a:prstGeom>
          <a:noFill/>
          <a:ln cap="flat" cmpd="sng" w="9525">
            <a:solidFill>
              <a:schemeClr val="dk1"/>
            </a:solidFill>
            <a:prstDash val="solid"/>
            <a:round/>
            <a:headEnd len="med" w="med" type="none"/>
            <a:tailEnd len="med" w="med" type="none"/>
          </a:ln>
        </p:spPr>
      </p:pic>
      <p:pic>
        <p:nvPicPr>
          <p:cNvPr id="109" name="Shape 109"/>
          <p:cNvPicPr preferRelativeResize="0"/>
          <p:nvPr/>
        </p:nvPicPr>
        <p:blipFill>
          <a:blip r:embed="rId6">
            <a:alphaModFix/>
          </a:blip>
          <a:stretch>
            <a:fillRect/>
          </a:stretch>
        </p:blipFill>
        <p:spPr>
          <a:xfrm>
            <a:off x="2496924" y="3179599"/>
            <a:ext cx="1862000" cy="1862000"/>
          </a:xfrm>
          <a:prstGeom prst="rect">
            <a:avLst/>
          </a:prstGeom>
          <a:noFill/>
          <a:ln cap="flat" cmpd="sng" w="9525">
            <a:solidFill>
              <a:srgbClr val="000000"/>
            </a:solidFill>
            <a:prstDash val="solid"/>
            <a:round/>
            <a:headEnd len="med" w="med" type="none"/>
            <a:tailEnd len="med" w="med"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idx="1" type="body"/>
          </p:nvPr>
        </p:nvSpPr>
        <p:spPr>
          <a:xfrm>
            <a:off x="250025" y="1230400"/>
            <a:ext cx="5873100" cy="36174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Who needed an easier way to learn about down-ballot issues </a:t>
            </a:r>
          </a:p>
          <a:p>
            <a:pPr indent="-381000" lvl="0" marL="457200" rtl="0">
              <a:spcBef>
                <a:spcPts val="0"/>
              </a:spcBef>
              <a:buClr>
                <a:srgbClr val="FFFFFF"/>
              </a:buClr>
              <a:buSzPct val="100000"/>
              <a:buChar char="●"/>
            </a:pPr>
            <a:r>
              <a:rPr lang="en" sz="2400">
                <a:solidFill>
                  <a:srgbClr val="FFFFFF"/>
                </a:solidFill>
              </a:rPr>
              <a:t>Because she reports to “not know much” about down-the-ballot issues </a:t>
            </a:r>
          </a:p>
          <a:p>
            <a:pPr lvl="0" rtl="0">
              <a:spcBef>
                <a:spcPts val="0"/>
              </a:spcBef>
              <a:buNone/>
            </a:pPr>
            <a:r>
              <a:t/>
            </a:r>
            <a:endParaRPr sz="1400">
              <a:solidFill>
                <a:srgbClr val="FFFFFF"/>
              </a:solidFill>
            </a:endParaRPr>
          </a:p>
          <a:p>
            <a:pPr lvl="0" rtl="0">
              <a:spcBef>
                <a:spcPts val="0"/>
              </a:spcBef>
              <a:buNone/>
            </a:pPr>
            <a:r>
              <a:t/>
            </a:r>
            <a:endParaRPr sz="2400">
              <a:solidFill>
                <a:srgbClr val="FFFF00"/>
              </a:solidFill>
              <a:latin typeface="Arial"/>
              <a:ea typeface="Arial"/>
              <a:cs typeface="Arial"/>
              <a:sym typeface="Arial"/>
            </a:endParaRPr>
          </a:p>
        </p:txBody>
      </p:sp>
      <p:cxnSp>
        <p:nvCxnSpPr>
          <p:cNvPr id="182" name="Shape 18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83" name="Shape 18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2: Maria</a:t>
            </a:r>
          </a:p>
        </p:txBody>
      </p:sp>
      <p:pic>
        <p:nvPicPr>
          <p:cNvPr descr="IMG_9990.JPG" id="184" name="Shape 184"/>
          <p:cNvPicPr preferRelativeResize="0"/>
          <p:nvPr/>
        </p:nvPicPr>
        <p:blipFill rotWithShape="1">
          <a:blip r:embed="rId3">
            <a:alphaModFix/>
          </a:blip>
          <a:srcRect b="38401" l="10234" r="17021" t="7043"/>
          <a:stretch/>
        </p:blipFill>
        <p:spPr>
          <a:xfrm>
            <a:off x="5932975" y="1413749"/>
            <a:ext cx="3066249" cy="3066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sp>
        <p:nvSpPr>
          <p:cNvPr id="189" name="Shape 189"/>
          <p:cNvSpPr txBox="1"/>
          <p:nvPr>
            <p:ph idx="1" type="body"/>
          </p:nvPr>
        </p:nvSpPr>
        <p:spPr>
          <a:xfrm>
            <a:off x="250025" y="1230400"/>
            <a:ext cx="5873100" cy="36174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Who needed an easier way to learn about down-ballot issues </a:t>
            </a:r>
          </a:p>
          <a:p>
            <a:pPr indent="-381000" lvl="0" marL="457200" rtl="0">
              <a:spcBef>
                <a:spcPts val="0"/>
              </a:spcBef>
              <a:buClr>
                <a:srgbClr val="FFFFFF"/>
              </a:buClr>
              <a:buSzPct val="100000"/>
              <a:buChar char="●"/>
            </a:pPr>
            <a:r>
              <a:rPr lang="en" sz="2400">
                <a:solidFill>
                  <a:srgbClr val="FFFFFF"/>
                </a:solidFill>
              </a:rPr>
              <a:t>Because she reports to “not know much” about down-the-ballot issues </a:t>
            </a:r>
          </a:p>
          <a:p>
            <a:pPr lvl="0" rtl="0">
              <a:spcBef>
                <a:spcPts val="0"/>
              </a:spcBef>
              <a:buNone/>
            </a:pPr>
            <a:r>
              <a:t/>
            </a:r>
            <a:endParaRPr sz="1400">
              <a:solidFill>
                <a:srgbClr val="FFFFFF"/>
              </a:solidFill>
            </a:endParaRPr>
          </a:p>
          <a:p>
            <a:pPr lvl="0" rtl="0">
              <a:spcBef>
                <a:spcPts val="0"/>
              </a:spcBef>
              <a:buNone/>
            </a:pPr>
            <a:r>
              <a:rPr lang="en" sz="2400">
                <a:solidFill>
                  <a:srgbClr val="FFFF00"/>
                </a:solidFill>
              </a:rPr>
              <a:t>Game-changer: one-stop shop to see the pros/cons of a proposal in an unbiased fashion</a:t>
            </a:r>
          </a:p>
        </p:txBody>
      </p:sp>
      <p:cxnSp>
        <p:nvCxnSpPr>
          <p:cNvPr id="190" name="Shape 190"/>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91" name="Shape 191"/>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2: Maria</a:t>
            </a:r>
          </a:p>
        </p:txBody>
      </p:sp>
      <p:pic>
        <p:nvPicPr>
          <p:cNvPr descr="IMG_9990.JPG" id="192" name="Shape 192"/>
          <p:cNvPicPr preferRelativeResize="0"/>
          <p:nvPr/>
        </p:nvPicPr>
        <p:blipFill rotWithShape="1">
          <a:blip r:embed="rId3">
            <a:alphaModFix/>
          </a:blip>
          <a:srcRect b="38401" l="10234" r="17021" t="7043"/>
          <a:stretch/>
        </p:blipFill>
        <p:spPr>
          <a:xfrm>
            <a:off x="5932975" y="1413749"/>
            <a:ext cx="3066249" cy="306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cxnSp>
        <p:nvCxnSpPr>
          <p:cNvPr id="197" name="Shape 197"/>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98" name="Shape 198"/>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3: Bonnie</a:t>
            </a:r>
          </a:p>
        </p:txBody>
      </p:sp>
      <p:pic>
        <p:nvPicPr>
          <p:cNvPr id="199" name="Shape 199"/>
          <p:cNvPicPr preferRelativeResize="0"/>
          <p:nvPr/>
        </p:nvPicPr>
        <p:blipFill>
          <a:blip r:embed="rId3">
            <a:alphaModFix/>
          </a:blip>
          <a:stretch>
            <a:fillRect/>
          </a:stretch>
        </p:blipFill>
        <p:spPr>
          <a:xfrm>
            <a:off x="5967950" y="1419275"/>
            <a:ext cx="3096300" cy="3096300"/>
          </a:xfrm>
          <a:prstGeom prst="rect">
            <a:avLst/>
          </a:prstGeom>
          <a:noFill/>
          <a:ln>
            <a:noFill/>
          </a:ln>
        </p:spPr>
      </p:pic>
      <p:sp>
        <p:nvSpPr>
          <p:cNvPr id="200" name="Shape 200"/>
          <p:cNvSpPr txBox="1"/>
          <p:nvPr/>
        </p:nvSpPr>
        <p:spPr>
          <a:xfrm>
            <a:off x="7034150" y="3978175"/>
            <a:ext cx="1116300" cy="399000"/>
          </a:xfrm>
          <a:prstGeom prst="rect">
            <a:avLst/>
          </a:prstGeom>
          <a:noFill/>
          <a:ln>
            <a:noFill/>
          </a:ln>
        </p:spPr>
        <p:txBody>
          <a:bodyPr anchorCtr="0" anchor="t" bIns="91425" lIns="91425" rIns="91425" tIns="91425">
            <a:noAutofit/>
          </a:bodyPr>
          <a:lstStyle/>
          <a:p>
            <a:pPr lvl="0" rtl="0">
              <a:spcBef>
                <a:spcPts val="0"/>
              </a:spcBef>
              <a:buNone/>
            </a:pPr>
            <a:r>
              <a:rPr lang="en" sz="2100">
                <a:solidFill>
                  <a:srgbClr val="FFFFFF"/>
                </a:solidFill>
                <a:latin typeface="Proxima Nova"/>
                <a:ea typeface="Proxima Nova"/>
                <a:cs typeface="Proxima Nova"/>
                <a:sym typeface="Proxima Nova"/>
              </a:rPr>
              <a:t>Bonnie</a:t>
            </a:r>
          </a:p>
        </p:txBody>
      </p:sp>
      <p:sp>
        <p:nvSpPr>
          <p:cNvPr id="201" name="Shape 201"/>
          <p:cNvSpPr txBox="1"/>
          <p:nvPr>
            <p:ph idx="1" type="body"/>
          </p:nvPr>
        </p:nvSpPr>
        <p:spPr>
          <a:xfrm>
            <a:off x="250025" y="1227575"/>
            <a:ext cx="5607000" cy="36351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Who needed a way of ensuring the news she reads is unbiased</a:t>
            </a:r>
          </a:p>
          <a:p>
            <a:pPr indent="-381000" lvl="0" marL="457200" rtl="0">
              <a:spcBef>
                <a:spcPts val="0"/>
              </a:spcBef>
              <a:buClr>
                <a:srgbClr val="FFFFFF"/>
              </a:buClr>
              <a:buSzPct val="100000"/>
              <a:buChar char="●"/>
            </a:pPr>
            <a:r>
              <a:rPr lang="en" sz="2400">
                <a:solidFill>
                  <a:srgbClr val="FFFFFF"/>
                </a:solidFill>
              </a:rPr>
              <a:t>Because she worries that, like her friends, she could be creating her “own reality” with one-sided news</a:t>
            </a:r>
          </a:p>
          <a:p>
            <a:pPr lvl="0" rtl="0">
              <a:spcBef>
                <a:spcPts val="0"/>
              </a:spcBef>
              <a:buNone/>
            </a:pPr>
            <a:r>
              <a:t/>
            </a:r>
            <a:endParaRPr sz="2400">
              <a:solidFill>
                <a:srgbClr val="FFFF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cxnSp>
        <p:nvCxnSpPr>
          <p:cNvPr id="206" name="Shape 20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07" name="Shape 20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3: Bonnie</a:t>
            </a:r>
          </a:p>
        </p:txBody>
      </p:sp>
      <p:pic>
        <p:nvPicPr>
          <p:cNvPr id="208" name="Shape 208"/>
          <p:cNvPicPr preferRelativeResize="0"/>
          <p:nvPr/>
        </p:nvPicPr>
        <p:blipFill>
          <a:blip r:embed="rId3">
            <a:alphaModFix/>
          </a:blip>
          <a:stretch>
            <a:fillRect/>
          </a:stretch>
        </p:blipFill>
        <p:spPr>
          <a:xfrm>
            <a:off x="5967950" y="1419275"/>
            <a:ext cx="3096300" cy="3096300"/>
          </a:xfrm>
          <a:prstGeom prst="rect">
            <a:avLst/>
          </a:prstGeom>
          <a:noFill/>
          <a:ln>
            <a:noFill/>
          </a:ln>
        </p:spPr>
      </p:pic>
      <p:sp>
        <p:nvSpPr>
          <p:cNvPr id="209" name="Shape 209"/>
          <p:cNvSpPr txBox="1"/>
          <p:nvPr/>
        </p:nvSpPr>
        <p:spPr>
          <a:xfrm>
            <a:off x="7034150" y="3978175"/>
            <a:ext cx="1116300" cy="399000"/>
          </a:xfrm>
          <a:prstGeom prst="rect">
            <a:avLst/>
          </a:prstGeom>
          <a:noFill/>
          <a:ln>
            <a:noFill/>
          </a:ln>
        </p:spPr>
        <p:txBody>
          <a:bodyPr anchorCtr="0" anchor="t" bIns="91425" lIns="91425" rIns="91425" tIns="91425">
            <a:noAutofit/>
          </a:bodyPr>
          <a:lstStyle/>
          <a:p>
            <a:pPr lvl="0" rtl="0">
              <a:spcBef>
                <a:spcPts val="0"/>
              </a:spcBef>
              <a:buNone/>
            </a:pPr>
            <a:r>
              <a:rPr lang="en" sz="2100">
                <a:solidFill>
                  <a:srgbClr val="FFFFFF"/>
                </a:solidFill>
                <a:latin typeface="Proxima Nova"/>
                <a:ea typeface="Proxima Nova"/>
                <a:cs typeface="Proxima Nova"/>
                <a:sym typeface="Proxima Nova"/>
              </a:rPr>
              <a:t>Bonnie</a:t>
            </a:r>
          </a:p>
        </p:txBody>
      </p:sp>
      <p:sp>
        <p:nvSpPr>
          <p:cNvPr id="210" name="Shape 210"/>
          <p:cNvSpPr txBox="1"/>
          <p:nvPr>
            <p:ph idx="1" type="body"/>
          </p:nvPr>
        </p:nvSpPr>
        <p:spPr>
          <a:xfrm>
            <a:off x="250025" y="1227575"/>
            <a:ext cx="5607000" cy="36351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Who needed a way of ensuring the news she reads is unbiased</a:t>
            </a:r>
          </a:p>
          <a:p>
            <a:pPr indent="-381000" lvl="0" marL="457200" rtl="0">
              <a:spcBef>
                <a:spcPts val="0"/>
              </a:spcBef>
              <a:buClr>
                <a:srgbClr val="FFFFFF"/>
              </a:buClr>
              <a:buSzPct val="100000"/>
              <a:buChar char="●"/>
            </a:pPr>
            <a:r>
              <a:rPr lang="en" sz="2400">
                <a:solidFill>
                  <a:srgbClr val="FFFFFF"/>
                </a:solidFill>
              </a:rPr>
              <a:t>Because she worries that, like her friends, she could be creating her “own reality” with one-sided news</a:t>
            </a:r>
          </a:p>
          <a:p>
            <a:pPr lvl="0" rtl="0">
              <a:spcBef>
                <a:spcPts val="0"/>
              </a:spcBef>
              <a:buNone/>
            </a:pPr>
            <a:r>
              <a:t/>
            </a:r>
            <a:endParaRPr sz="600">
              <a:solidFill>
                <a:srgbClr val="FFFFFF"/>
              </a:solidFill>
            </a:endParaRPr>
          </a:p>
          <a:p>
            <a:pPr lvl="0" rtl="0">
              <a:spcBef>
                <a:spcPts val="0"/>
              </a:spcBef>
              <a:buNone/>
            </a:pPr>
            <a:r>
              <a:rPr lang="en" sz="2400">
                <a:solidFill>
                  <a:srgbClr val="FFFF00"/>
                </a:solidFill>
              </a:rPr>
              <a:t>Game-changer: suggestions to get unbiased view of politics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HMWs and</a:t>
            </a:r>
          </a:p>
          <a:p>
            <a:pPr lvl="0" rtl="0" algn="ctr">
              <a:spcBef>
                <a:spcPts val="0"/>
              </a:spcBef>
              <a:buNone/>
            </a:pPr>
            <a:r>
              <a:rPr b="1" lang="en"/>
              <a:t>Experience Prototypes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cxnSp>
        <p:nvCxnSpPr>
          <p:cNvPr id="220" name="Shape 220"/>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21" name="Shape 221"/>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How might we…</a:t>
            </a:r>
          </a:p>
          <a:p>
            <a:pPr lvl="0" rtl="0">
              <a:spcBef>
                <a:spcPts val="0"/>
              </a:spcBef>
              <a:buNone/>
            </a:pPr>
            <a:r>
              <a:t/>
            </a:r>
            <a:endParaRPr b="1" sz="4800">
              <a:solidFill>
                <a:schemeClr val="lt1"/>
              </a:solidFill>
            </a:endParaRPr>
          </a:p>
        </p:txBody>
      </p:sp>
      <p:sp>
        <p:nvSpPr>
          <p:cNvPr id="222" name="Shape 222"/>
          <p:cNvSpPr txBox="1"/>
          <p:nvPr>
            <p:ph idx="4294967295" type="ctrTitle"/>
          </p:nvPr>
        </p:nvSpPr>
        <p:spPr>
          <a:xfrm>
            <a:off x="865450" y="1756325"/>
            <a:ext cx="5642100" cy="2484300"/>
          </a:xfrm>
          <a:prstGeom prst="rect">
            <a:avLst/>
          </a:prstGeom>
        </p:spPr>
        <p:txBody>
          <a:bodyPr anchorCtr="0" anchor="t" bIns="91425" lIns="91425" rIns="91425" tIns="91425">
            <a:noAutofit/>
          </a:bodyPr>
          <a:lstStyle/>
          <a:p>
            <a:pPr lvl="0" rtl="0">
              <a:lnSpc>
                <a:spcPct val="115000"/>
              </a:lnSpc>
              <a:spcBef>
                <a:spcPts val="0"/>
              </a:spcBef>
              <a:buNone/>
            </a:pPr>
            <a:r>
              <a:rPr b="1" lang="en" sz="3600">
                <a:solidFill>
                  <a:schemeClr val="lt1"/>
                </a:solidFill>
                <a:latin typeface="Arial"/>
                <a:ea typeface="Arial"/>
                <a:cs typeface="Arial"/>
                <a:sym typeface="Arial"/>
              </a:rPr>
              <a:t>Help people </a:t>
            </a:r>
            <a:r>
              <a:rPr b="1" lang="en" sz="3600">
                <a:solidFill>
                  <a:srgbClr val="FFFF00"/>
                </a:solidFill>
                <a:latin typeface="Arial"/>
                <a:ea typeface="Arial"/>
                <a:cs typeface="Arial"/>
                <a:sym typeface="Arial"/>
              </a:rPr>
              <a:t>understand/ visualize</a:t>
            </a:r>
            <a:r>
              <a:rPr b="1" lang="en" sz="3600">
                <a:solidFill>
                  <a:schemeClr val="lt1"/>
                </a:solidFill>
                <a:latin typeface="Arial"/>
                <a:ea typeface="Arial"/>
                <a:cs typeface="Arial"/>
                <a:sym typeface="Arial"/>
              </a:rPr>
              <a:t> the biases of their news sources</a:t>
            </a:r>
          </a:p>
        </p:txBody>
      </p:sp>
      <p:sp>
        <p:nvSpPr>
          <p:cNvPr id="223" name="Shape 223"/>
          <p:cNvSpPr txBox="1"/>
          <p:nvPr/>
        </p:nvSpPr>
        <p:spPr>
          <a:xfrm rot="1175579">
            <a:off x="6345522" y="1426166"/>
            <a:ext cx="1938650" cy="3249616"/>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 sz="20000">
                <a:solidFill>
                  <a:srgbClr val="FFFFFF"/>
                </a:solidFill>
              </a:rPr>
              <a:t>?</a:t>
            </a:r>
            <a:r>
              <a:rPr b="1" lang="en" sz="3600">
                <a:solidFill>
                  <a:srgbClr val="FFFFFF"/>
                </a:solidFill>
              </a:rPr>
              <a:t>  </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ph idx="1" type="body"/>
          </p:nvPr>
        </p:nvSpPr>
        <p:spPr>
          <a:xfrm>
            <a:off x="250025" y="1230400"/>
            <a:ext cx="55773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Char char="●"/>
            </a:pPr>
            <a:r>
              <a:rPr lang="en" sz="2600">
                <a:solidFill>
                  <a:srgbClr val="FFFFFF"/>
                </a:solidFill>
              </a:rPr>
              <a:t>Give users feedback on their sources of news</a:t>
            </a:r>
          </a:p>
          <a:p>
            <a:pPr indent="-393700" lvl="0" marL="457200" rtl="0">
              <a:spcBef>
                <a:spcPts val="0"/>
              </a:spcBef>
              <a:buClr>
                <a:srgbClr val="FFFFFF"/>
              </a:buClr>
              <a:buSzPct val="100000"/>
              <a:buChar char="●"/>
            </a:pPr>
            <a:r>
              <a:rPr lang="en" sz="2600">
                <a:solidFill>
                  <a:srgbClr val="FFFFFF"/>
                </a:solidFill>
              </a:rPr>
              <a:t>Users get sources from sources other than articles</a:t>
            </a:r>
          </a:p>
          <a:p>
            <a:pPr indent="-393700" lvl="0" marL="457200" rtl="0">
              <a:spcBef>
                <a:spcPts val="0"/>
              </a:spcBef>
              <a:buClr>
                <a:srgbClr val="FFFFFF"/>
              </a:buClr>
              <a:buSzPct val="100000"/>
              <a:buChar char="●"/>
            </a:pPr>
            <a:r>
              <a:rPr lang="en" sz="2600">
                <a:solidFill>
                  <a:srgbClr val="FFFFFF"/>
                </a:solidFill>
              </a:rPr>
              <a:t>Most people have not read many articles</a:t>
            </a:r>
          </a:p>
        </p:txBody>
      </p:sp>
      <p:cxnSp>
        <p:nvCxnSpPr>
          <p:cNvPr id="229" name="Shape 22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30" name="Shape 230"/>
          <p:cNvSpPr txBox="1"/>
          <p:nvPr>
            <p:ph type="title"/>
          </p:nvPr>
        </p:nvSpPr>
        <p:spPr>
          <a:xfrm>
            <a:off x="326225" y="102125"/>
            <a:ext cx="8520600" cy="913500"/>
          </a:xfrm>
          <a:prstGeom prst="rect">
            <a:avLst/>
          </a:prstGeom>
        </p:spPr>
        <p:txBody>
          <a:bodyPr anchorCtr="0" anchor="t" bIns="91425" lIns="91425" rIns="91425" tIns="91425">
            <a:noAutofit/>
          </a:bodyPr>
          <a:lstStyle/>
          <a:p>
            <a:pPr lvl="0">
              <a:spcBef>
                <a:spcPts val="0"/>
              </a:spcBef>
              <a:buNone/>
            </a:pPr>
            <a:r>
              <a:rPr b="1" lang="en" sz="4800">
                <a:solidFill>
                  <a:schemeClr val="lt1"/>
                </a:solidFill>
              </a:rPr>
              <a:t>Experience Prototype 1</a:t>
            </a:r>
          </a:p>
          <a:p>
            <a:pPr lvl="0" rtl="0">
              <a:spcBef>
                <a:spcPts val="0"/>
              </a:spcBef>
              <a:buNone/>
            </a:pPr>
            <a:r>
              <a:t/>
            </a:r>
            <a:endParaRPr b="1" sz="4800">
              <a:solidFill>
                <a:schemeClr val="lt1"/>
              </a:solidFill>
            </a:endParaRPr>
          </a:p>
          <a:p>
            <a:pPr lvl="0" rtl="0">
              <a:spcBef>
                <a:spcPts val="0"/>
              </a:spcBef>
              <a:buNone/>
            </a:pPr>
            <a:r>
              <a:t/>
            </a:r>
            <a:endParaRPr b="1" sz="4800">
              <a:solidFill>
                <a:schemeClr val="lt1"/>
              </a:solidFill>
            </a:endParaRPr>
          </a:p>
        </p:txBody>
      </p:sp>
      <p:pic>
        <p:nvPicPr>
          <p:cNvPr descr="Screen Shot 2016-10-13 at 3.33.38 PM.png" id="231" name="Shape 231"/>
          <p:cNvPicPr preferRelativeResize="0"/>
          <p:nvPr/>
        </p:nvPicPr>
        <p:blipFill rotWithShape="1">
          <a:blip r:embed="rId3">
            <a:alphaModFix/>
          </a:blip>
          <a:srcRect b="17972" l="0" r="0" t="0"/>
          <a:stretch/>
        </p:blipFill>
        <p:spPr>
          <a:xfrm>
            <a:off x="6098650" y="1139350"/>
            <a:ext cx="2571750" cy="3810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5" name="Shape 235"/>
        <p:cNvGrpSpPr/>
        <p:nvPr/>
      </p:nvGrpSpPr>
      <p:grpSpPr>
        <a:xfrm>
          <a:off x="0" y="0"/>
          <a:ext cx="0" cy="0"/>
          <a:chOff x="0" y="0"/>
          <a:chExt cx="0" cy="0"/>
        </a:xfrm>
      </p:grpSpPr>
      <p:cxnSp>
        <p:nvCxnSpPr>
          <p:cNvPr id="236" name="Shape 23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37" name="Shape 23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How might we…</a:t>
            </a:r>
          </a:p>
          <a:p>
            <a:pPr lvl="0" rtl="0">
              <a:spcBef>
                <a:spcPts val="0"/>
              </a:spcBef>
              <a:buNone/>
            </a:pPr>
            <a:r>
              <a:t/>
            </a:r>
            <a:endParaRPr b="1" sz="4800">
              <a:solidFill>
                <a:schemeClr val="lt1"/>
              </a:solidFill>
            </a:endParaRPr>
          </a:p>
        </p:txBody>
      </p:sp>
      <p:sp>
        <p:nvSpPr>
          <p:cNvPr id="238" name="Shape 238"/>
          <p:cNvSpPr txBox="1"/>
          <p:nvPr>
            <p:ph idx="4294967295" type="ctrTitle"/>
          </p:nvPr>
        </p:nvSpPr>
        <p:spPr>
          <a:xfrm>
            <a:off x="865450" y="1756325"/>
            <a:ext cx="5642100" cy="2484300"/>
          </a:xfrm>
          <a:prstGeom prst="rect">
            <a:avLst/>
          </a:prstGeom>
        </p:spPr>
        <p:txBody>
          <a:bodyPr anchorCtr="0" anchor="t" bIns="91425" lIns="91425" rIns="91425" tIns="91425">
            <a:noAutofit/>
          </a:bodyPr>
          <a:lstStyle/>
          <a:p>
            <a:pPr lvl="0" rtl="0">
              <a:lnSpc>
                <a:spcPct val="115000"/>
              </a:lnSpc>
              <a:spcBef>
                <a:spcPts val="0"/>
              </a:spcBef>
              <a:buNone/>
            </a:pPr>
            <a:r>
              <a:rPr b="1" lang="en" sz="3600">
                <a:solidFill>
                  <a:schemeClr val="lt1"/>
                </a:solidFill>
              </a:rPr>
              <a:t>Help people receive a more </a:t>
            </a:r>
            <a:r>
              <a:rPr b="1" lang="en" sz="3600">
                <a:solidFill>
                  <a:srgbClr val="FFFF00"/>
                </a:solidFill>
              </a:rPr>
              <a:t>well-rounded </a:t>
            </a:r>
            <a:r>
              <a:rPr b="1" lang="en" sz="3600">
                <a:solidFill>
                  <a:schemeClr val="lt1"/>
                </a:solidFill>
              </a:rPr>
              <a:t>version of the news</a:t>
            </a:r>
          </a:p>
        </p:txBody>
      </p:sp>
      <p:sp>
        <p:nvSpPr>
          <p:cNvPr id="239" name="Shape 239"/>
          <p:cNvSpPr txBox="1"/>
          <p:nvPr/>
        </p:nvSpPr>
        <p:spPr>
          <a:xfrm rot="1175343">
            <a:off x="6372202" y="1271662"/>
            <a:ext cx="1017384" cy="3249616"/>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 sz="20000">
                <a:solidFill>
                  <a:srgbClr val="FFFFFF"/>
                </a:solidFill>
              </a:rPr>
              <a:t>?</a:t>
            </a:r>
            <a:r>
              <a:rPr b="1" lang="en" sz="3600">
                <a:solidFill>
                  <a:srgbClr val="FFFFFF"/>
                </a:solidFill>
              </a:rPr>
              <a:t>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idx="1" type="body"/>
          </p:nvPr>
        </p:nvSpPr>
        <p:spPr>
          <a:xfrm>
            <a:off x="250025" y="1230400"/>
            <a:ext cx="53544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Char char="●"/>
            </a:pPr>
            <a:r>
              <a:rPr lang="en" sz="2600">
                <a:solidFill>
                  <a:srgbClr val="FFFFFF"/>
                </a:solidFill>
              </a:rPr>
              <a:t>Users read opposing viewpoint first</a:t>
            </a:r>
          </a:p>
          <a:p>
            <a:pPr indent="-393700" lvl="0" marL="457200" rtl="0">
              <a:spcBef>
                <a:spcPts val="0"/>
              </a:spcBef>
              <a:buClr>
                <a:srgbClr val="FFFFFF"/>
              </a:buClr>
              <a:buSzPct val="100000"/>
              <a:buChar char="●"/>
            </a:pPr>
            <a:r>
              <a:rPr lang="en" sz="2600">
                <a:solidFill>
                  <a:srgbClr val="FFFFFF"/>
                </a:solidFill>
              </a:rPr>
              <a:t>“Interesting” and “</a:t>
            </a:r>
            <a:r>
              <a:rPr lang="en" sz="2600">
                <a:solidFill>
                  <a:srgbClr val="FFFF00"/>
                </a:solidFill>
              </a:rPr>
              <a:t>enlightening</a:t>
            </a:r>
            <a:r>
              <a:rPr lang="en" sz="2600">
                <a:solidFill>
                  <a:srgbClr val="FFFFFF"/>
                </a:solidFill>
              </a:rPr>
              <a:t>” to see both articles at once</a:t>
            </a:r>
          </a:p>
          <a:p>
            <a:pPr indent="-393700" lvl="0" marL="457200" rtl="0">
              <a:spcBef>
                <a:spcPts val="0"/>
              </a:spcBef>
              <a:buClr>
                <a:srgbClr val="FFFFFF"/>
              </a:buClr>
              <a:buSzPct val="100000"/>
              <a:buChar char="●"/>
            </a:pPr>
            <a:r>
              <a:rPr lang="en" sz="2600">
                <a:solidFill>
                  <a:srgbClr val="FFFFFF"/>
                </a:solidFill>
              </a:rPr>
              <a:t>Still </a:t>
            </a:r>
            <a:r>
              <a:rPr lang="en" sz="2600">
                <a:solidFill>
                  <a:srgbClr val="FFFF00"/>
                </a:solidFill>
              </a:rPr>
              <a:t>distrustful</a:t>
            </a:r>
            <a:r>
              <a:rPr lang="en" sz="2600">
                <a:solidFill>
                  <a:srgbClr val="FFFFFF"/>
                </a:solidFill>
              </a:rPr>
              <a:t> of opposing news source’s legitimacy </a:t>
            </a:r>
          </a:p>
        </p:txBody>
      </p:sp>
      <p:cxnSp>
        <p:nvCxnSpPr>
          <p:cNvPr id="245" name="Shape 24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46" name="Shape 24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Experience Prototype 2</a:t>
            </a:r>
          </a:p>
          <a:p>
            <a:pPr lvl="0" rtl="0">
              <a:spcBef>
                <a:spcPts val="0"/>
              </a:spcBef>
              <a:buNone/>
            </a:pPr>
            <a:r>
              <a:t/>
            </a:r>
            <a:endParaRPr b="1" sz="4800">
              <a:solidFill>
                <a:schemeClr val="lt1"/>
              </a:solidFill>
            </a:endParaRPr>
          </a:p>
          <a:p>
            <a:pPr lvl="0" rtl="0">
              <a:spcBef>
                <a:spcPts val="0"/>
              </a:spcBef>
              <a:buNone/>
            </a:pPr>
            <a:r>
              <a:t/>
            </a:r>
            <a:endParaRPr b="1" sz="4800">
              <a:solidFill>
                <a:schemeClr val="lt1"/>
              </a:solidFill>
            </a:endParaRPr>
          </a:p>
        </p:txBody>
      </p:sp>
      <p:pic>
        <p:nvPicPr>
          <p:cNvPr id="247" name="Shape 247"/>
          <p:cNvPicPr preferRelativeResize="0"/>
          <p:nvPr/>
        </p:nvPicPr>
        <p:blipFill rotWithShape="1">
          <a:blip r:embed="rId3">
            <a:alphaModFix/>
          </a:blip>
          <a:srcRect b="11896" l="0" r="0" t="11896"/>
          <a:stretch/>
        </p:blipFill>
        <p:spPr>
          <a:xfrm>
            <a:off x="5786450" y="1415387"/>
            <a:ext cx="3060375" cy="31097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1" name="Shape 251"/>
        <p:cNvGrpSpPr/>
        <p:nvPr/>
      </p:nvGrpSpPr>
      <p:grpSpPr>
        <a:xfrm>
          <a:off x="0" y="0"/>
          <a:ext cx="0" cy="0"/>
          <a:chOff x="0" y="0"/>
          <a:chExt cx="0" cy="0"/>
        </a:xfrm>
      </p:grpSpPr>
      <p:cxnSp>
        <p:nvCxnSpPr>
          <p:cNvPr id="252" name="Shape 252"/>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53" name="Shape 253"/>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How might we…</a:t>
            </a:r>
          </a:p>
          <a:p>
            <a:pPr lvl="0" rtl="0">
              <a:spcBef>
                <a:spcPts val="0"/>
              </a:spcBef>
              <a:buNone/>
            </a:pPr>
            <a:r>
              <a:t/>
            </a:r>
            <a:endParaRPr b="1" sz="4800">
              <a:solidFill>
                <a:schemeClr val="lt1"/>
              </a:solidFill>
            </a:endParaRPr>
          </a:p>
        </p:txBody>
      </p:sp>
      <p:sp>
        <p:nvSpPr>
          <p:cNvPr id="254" name="Shape 254"/>
          <p:cNvSpPr txBox="1"/>
          <p:nvPr>
            <p:ph idx="4294967295" type="ctrTitle"/>
          </p:nvPr>
        </p:nvSpPr>
        <p:spPr>
          <a:xfrm>
            <a:off x="865450" y="1756325"/>
            <a:ext cx="5642100" cy="24843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b="1" lang="en" sz="3600">
                <a:solidFill>
                  <a:srgbClr val="FFFF00"/>
                </a:solidFill>
                <a:latin typeface="Arial"/>
                <a:ea typeface="Arial"/>
                <a:cs typeface="Arial"/>
                <a:sym typeface="Arial"/>
              </a:rPr>
              <a:t>disincentivize</a:t>
            </a:r>
            <a:r>
              <a:rPr b="1" lang="en" sz="3600">
                <a:solidFill>
                  <a:srgbClr val="FFFFFF"/>
                </a:solidFill>
                <a:latin typeface="Arial"/>
                <a:ea typeface="Arial"/>
                <a:cs typeface="Arial"/>
                <a:sym typeface="Arial"/>
              </a:rPr>
              <a:t> people from reading one-sided news </a:t>
            </a:r>
            <a:r>
              <a:rPr lang="en" sz="3600">
                <a:solidFill>
                  <a:srgbClr val="FFFFFF"/>
                </a:solidFill>
                <a:latin typeface="Arial"/>
                <a:ea typeface="Arial"/>
                <a:cs typeface="Arial"/>
                <a:sym typeface="Arial"/>
              </a:rPr>
              <a:t>  </a:t>
            </a:r>
          </a:p>
        </p:txBody>
      </p:sp>
      <p:sp>
        <p:nvSpPr>
          <p:cNvPr id="255" name="Shape 255"/>
          <p:cNvSpPr txBox="1"/>
          <p:nvPr/>
        </p:nvSpPr>
        <p:spPr>
          <a:xfrm rot="1175343">
            <a:off x="6372202" y="1271662"/>
            <a:ext cx="1017384" cy="3249616"/>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b="1" lang="en" sz="20000">
                <a:solidFill>
                  <a:srgbClr val="FFFFFF"/>
                </a:solidFill>
              </a:rPr>
              <a:t>?</a:t>
            </a:r>
            <a:r>
              <a:rPr b="1" lang="en" sz="3600">
                <a:solidFill>
                  <a:srgbClr val="FFFFFF"/>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326225" y="102125"/>
            <a:ext cx="8520600" cy="5727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Problem Domain</a:t>
            </a:r>
          </a:p>
        </p:txBody>
      </p:sp>
      <p:cxnSp>
        <p:nvCxnSpPr>
          <p:cNvPr id="115" name="Shape 11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16" name="Shape 116"/>
          <p:cNvSpPr/>
          <p:nvPr/>
        </p:nvSpPr>
        <p:spPr>
          <a:xfrm>
            <a:off x="1817925" y="1169100"/>
            <a:ext cx="5143500" cy="36000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7" name="Shape 117"/>
          <p:cNvSpPr txBox="1"/>
          <p:nvPr>
            <p:ph idx="4294967295" type="ctrTitle"/>
          </p:nvPr>
        </p:nvSpPr>
        <p:spPr>
          <a:xfrm>
            <a:off x="2012401" y="1389075"/>
            <a:ext cx="3750900" cy="1482900"/>
          </a:xfrm>
          <a:prstGeom prst="rect">
            <a:avLst/>
          </a:prstGeom>
        </p:spPr>
        <p:txBody>
          <a:bodyPr anchorCtr="0" anchor="ctr" bIns="91425" lIns="91425" rIns="91425" tIns="91425">
            <a:noAutofit/>
          </a:bodyPr>
          <a:lstStyle/>
          <a:p>
            <a:pPr lvl="0" rtl="0" algn="ctr">
              <a:spcBef>
                <a:spcPts val="0"/>
              </a:spcBef>
              <a:buNone/>
            </a:pPr>
            <a:r>
              <a:rPr b="1" lang="en" sz="3000">
                <a:solidFill>
                  <a:schemeClr val="lt1"/>
                </a:solidFill>
              </a:rPr>
              <a:t>Uninformed </a:t>
            </a:r>
          </a:p>
          <a:p>
            <a:pPr lvl="0" rtl="0" algn="ctr">
              <a:spcBef>
                <a:spcPts val="0"/>
              </a:spcBef>
              <a:buNone/>
            </a:pPr>
            <a:r>
              <a:rPr b="1" lang="en" sz="3000">
                <a:solidFill>
                  <a:schemeClr val="lt1"/>
                </a:solidFill>
              </a:rPr>
              <a:t>Politics</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idx="1" type="body"/>
          </p:nvPr>
        </p:nvSpPr>
        <p:spPr>
          <a:xfrm>
            <a:off x="250025" y="1267250"/>
            <a:ext cx="57108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Char char="●"/>
            </a:pPr>
            <a:r>
              <a:rPr lang="en" sz="2600">
                <a:solidFill>
                  <a:srgbClr val="FFFFFF"/>
                </a:solidFill>
              </a:rPr>
              <a:t>Naturally </a:t>
            </a:r>
            <a:r>
              <a:rPr lang="en" sz="2600">
                <a:solidFill>
                  <a:srgbClr val="FFFF00"/>
                </a:solidFill>
              </a:rPr>
              <a:t>alternated</a:t>
            </a:r>
            <a:r>
              <a:rPr lang="en" sz="2600">
                <a:solidFill>
                  <a:srgbClr val="FFFFFF"/>
                </a:solidFill>
              </a:rPr>
              <a:t> reading articles from different sides</a:t>
            </a:r>
          </a:p>
          <a:p>
            <a:pPr indent="-393700" lvl="0" marL="457200" rtl="0">
              <a:spcBef>
                <a:spcPts val="0"/>
              </a:spcBef>
              <a:buClr>
                <a:srgbClr val="FFFFFF"/>
              </a:buClr>
              <a:buSzPct val="100000"/>
              <a:buChar char="●"/>
            </a:pPr>
            <a:r>
              <a:rPr lang="en" sz="2600">
                <a:solidFill>
                  <a:srgbClr val="FFFFFF"/>
                </a:solidFill>
              </a:rPr>
              <a:t>“Made sense” to read articles from </a:t>
            </a:r>
            <a:r>
              <a:rPr lang="en" sz="2600">
                <a:solidFill>
                  <a:srgbClr val="FFFF00"/>
                </a:solidFill>
              </a:rPr>
              <a:t>both sides</a:t>
            </a:r>
          </a:p>
          <a:p>
            <a:pPr indent="-393700" lvl="0" marL="457200" rtl="0">
              <a:spcBef>
                <a:spcPts val="0"/>
              </a:spcBef>
              <a:buClr>
                <a:srgbClr val="FFFFFF"/>
              </a:buClr>
              <a:buSzPct val="100000"/>
              <a:buChar char="●"/>
            </a:pPr>
            <a:r>
              <a:rPr lang="en" sz="2600">
                <a:solidFill>
                  <a:srgbClr val="FFFFFF"/>
                </a:solidFill>
              </a:rPr>
              <a:t>People tend to be </a:t>
            </a:r>
            <a:r>
              <a:rPr lang="en" sz="2600">
                <a:solidFill>
                  <a:srgbClr val="FFFF00"/>
                </a:solidFill>
              </a:rPr>
              <a:t>more open-minded</a:t>
            </a:r>
            <a:r>
              <a:rPr lang="en" sz="2600">
                <a:solidFill>
                  <a:srgbClr val="FFFFFF"/>
                </a:solidFill>
              </a:rPr>
              <a:t> if they can see that their news is one-sided  </a:t>
            </a:r>
          </a:p>
        </p:txBody>
      </p:sp>
      <p:cxnSp>
        <p:nvCxnSpPr>
          <p:cNvPr id="261" name="Shape 261"/>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62" name="Shape 262"/>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Experience Prototype 3</a:t>
            </a:r>
          </a:p>
          <a:p>
            <a:pPr lvl="0" rtl="0">
              <a:spcBef>
                <a:spcPts val="0"/>
              </a:spcBef>
              <a:buNone/>
            </a:pPr>
            <a:r>
              <a:t/>
            </a:r>
            <a:endParaRPr b="1" sz="4800">
              <a:solidFill>
                <a:schemeClr val="lt1"/>
              </a:solidFill>
            </a:endParaRPr>
          </a:p>
          <a:p>
            <a:pPr lvl="0" rtl="0">
              <a:spcBef>
                <a:spcPts val="0"/>
              </a:spcBef>
              <a:buNone/>
            </a:pPr>
            <a:r>
              <a:t/>
            </a:r>
            <a:endParaRPr b="1" sz="4800">
              <a:solidFill>
                <a:schemeClr val="lt1"/>
              </a:solidFill>
            </a:endParaRPr>
          </a:p>
        </p:txBody>
      </p:sp>
      <p:pic>
        <p:nvPicPr>
          <p:cNvPr id="263" name="Shape 263"/>
          <p:cNvPicPr preferRelativeResize="0"/>
          <p:nvPr/>
        </p:nvPicPr>
        <p:blipFill>
          <a:blip r:embed="rId3">
            <a:alphaModFix/>
          </a:blip>
          <a:stretch>
            <a:fillRect/>
          </a:stretch>
        </p:blipFill>
        <p:spPr>
          <a:xfrm>
            <a:off x="6158100" y="1230400"/>
            <a:ext cx="2609774" cy="3479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7" name="Shape 267"/>
        <p:cNvGrpSpPr/>
        <p:nvPr/>
      </p:nvGrpSpPr>
      <p:grpSpPr>
        <a:xfrm>
          <a:off x="0" y="0"/>
          <a:ext cx="0" cy="0"/>
          <a:chOff x="0" y="0"/>
          <a:chExt cx="0" cy="0"/>
        </a:xfrm>
      </p:grpSpPr>
      <p:sp>
        <p:nvSpPr>
          <p:cNvPr id="268" name="Shape 268"/>
          <p:cNvSpPr txBox="1"/>
          <p:nvPr>
            <p:ph idx="1" type="body"/>
          </p:nvPr>
        </p:nvSpPr>
        <p:spPr>
          <a:xfrm>
            <a:off x="250025" y="1267250"/>
            <a:ext cx="81528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AutoNum type="arabicPeriod"/>
            </a:pPr>
            <a:r>
              <a:rPr lang="en" sz="2600">
                <a:solidFill>
                  <a:srgbClr val="FFFF00"/>
                </a:solidFill>
              </a:rPr>
              <a:t>Difficult to classify</a:t>
            </a:r>
            <a:r>
              <a:rPr lang="en" sz="2600">
                <a:solidFill>
                  <a:srgbClr val="FFFFFF"/>
                </a:solidFill>
              </a:rPr>
              <a:t> a news source as liberal or conservative </a:t>
            </a:r>
          </a:p>
          <a:p>
            <a:pPr lvl="0" rtl="0">
              <a:spcBef>
                <a:spcPts val="0"/>
              </a:spcBef>
              <a:buNone/>
            </a:pPr>
            <a:r>
              <a:t/>
            </a:r>
            <a:endParaRPr sz="2600">
              <a:solidFill>
                <a:srgbClr val="FFFF00"/>
              </a:solidFill>
            </a:endParaRPr>
          </a:p>
        </p:txBody>
      </p:sp>
      <p:cxnSp>
        <p:nvCxnSpPr>
          <p:cNvPr id="269" name="Shape 269"/>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70" name="Shape 270"/>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Key Takeaways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idx="1" type="body"/>
          </p:nvPr>
        </p:nvSpPr>
        <p:spPr>
          <a:xfrm>
            <a:off x="250025" y="1267250"/>
            <a:ext cx="81528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AutoNum type="arabicPeriod"/>
            </a:pPr>
            <a:r>
              <a:rPr lang="en" sz="2600">
                <a:solidFill>
                  <a:srgbClr val="FFFF00"/>
                </a:solidFill>
              </a:rPr>
              <a:t>Difficult to classify</a:t>
            </a:r>
            <a:r>
              <a:rPr lang="en" sz="2600">
                <a:solidFill>
                  <a:srgbClr val="FFFFFF"/>
                </a:solidFill>
              </a:rPr>
              <a:t> a news source as liberal or conservative </a:t>
            </a:r>
          </a:p>
          <a:p>
            <a:pPr indent="-393700" lvl="0" marL="457200" rtl="0">
              <a:spcBef>
                <a:spcPts val="0"/>
              </a:spcBef>
              <a:buClr>
                <a:srgbClr val="FFFFFF"/>
              </a:buClr>
              <a:buSzPct val="100000"/>
              <a:buAutoNum type="arabicPeriod"/>
            </a:pPr>
            <a:r>
              <a:rPr lang="en" sz="2600">
                <a:solidFill>
                  <a:srgbClr val="FFFFFF"/>
                </a:solidFill>
              </a:rPr>
              <a:t>People tend to be </a:t>
            </a:r>
            <a:r>
              <a:rPr lang="en" sz="2600">
                <a:solidFill>
                  <a:srgbClr val="FFFF00"/>
                </a:solidFill>
              </a:rPr>
              <a:t>more open-minded</a:t>
            </a:r>
            <a:r>
              <a:rPr lang="en" sz="2600">
                <a:solidFill>
                  <a:srgbClr val="FFFFFF"/>
                </a:solidFill>
              </a:rPr>
              <a:t> when presented with both sides </a:t>
            </a:r>
          </a:p>
          <a:p>
            <a:pPr lvl="0" rtl="0">
              <a:spcBef>
                <a:spcPts val="0"/>
              </a:spcBef>
              <a:buNone/>
            </a:pPr>
            <a:r>
              <a:t/>
            </a:r>
            <a:endParaRPr sz="2600">
              <a:solidFill>
                <a:srgbClr val="FFFF00"/>
              </a:solidFill>
            </a:endParaRPr>
          </a:p>
        </p:txBody>
      </p:sp>
      <p:cxnSp>
        <p:nvCxnSpPr>
          <p:cNvPr id="276" name="Shape 27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77" name="Shape 27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Key Takeaways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 name="Shape 281"/>
        <p:cNvGrpSpPr/>
        <p:nvPr/>
      </p:nvGrpSpPr>
      <p:grpSpPr>
        <a:xfrm>
          <a:off x="0" y="0"/>
          <a:ext cx="0" cy="0"/>
          <a:chOff x="0" y="0"/>
          <a:chExt cx="0" cy="0"/>
        </a:xfrm>
      </p:grpSpPr>
      <p:sp>
        <p:nvSpPr>
          <p:cNvPr id="282" name="Shape 282"/>
          <p:cNvSpPr txBox="1"/>
          <p:nvPr>
            <p:ph idx="1" type="body"/>
          </p:nvPr>
        </p:nvSpPr>
        <p:spPr>
          <a:xfrm>
            <a:off x="250025" y="1267250"/>
            <a:ext cx="81528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AutoNum type="arabicPeriod"/>
            </a:pPr>
            <a:r>
              <a:rPr lang="en" sz="2600">
                <a:solidFill>
                  <a:srgbClr val="FFFF00"/>
                </a:solidFill>
              </a:rPr>
              <a:t>Difficult to classify</a:t>
            </a:r>
            <a:r>
              <a:rPr lang="en" sz="2600">
                <a:solidFill>
                  <a:srgbClr val="FFFFFF"/>
                </a:solidFill>
              </a:rPr>
              <a:t> a news source as liberal or conservative </a:t>
            </a:r>
          </a:p>
          <a:p>
            <a:pPr indent="-393700" lvl="0" marL="457200" rtl="0">
              <a:spcBef>
                <a:spcPts val="0"/>
              </a:spcBef>
              <a:buClr>
                <a:srgbClr val="FFFFFF"/>
              </a:buClr>
              <a:buSzPct val="100000"/>
              <a:buAutoNum type="arabicPeriod"/>
            </a:pPr>
            <a:r>
              <a:rPr lang="en" sz="2600">
                <a:solidFill>
                  <a:srgbClr val="FFFFFF"/>
                </a:solidFill>
              </a:rPr>
              <a:t>People tend to be </a:t>
            </a:r>
            <a:r>
              <a:rPr lang="en" sz="2600">
                <a:solidFill>
                  <a:srgbClr val="FFFF00"/>
                </a:solidFill>
              </a:rPr>
              <a:t>more open-minded</a:t>
            </a:r>
            <a:r>
              <a:rPr lang="en" sz="2600">
                <a:solidFill>
                  <a:srgbClr val="FFFFFF"/>
                </a:solidFill>
              </a:rPr>
              <a:t> when presented with both sides </a:t>
            </a:r>
          </a:p>
          <a:p>
            <a:pPr indent="-393700" lvl="0" marL="457200" rtl="0">
              <a:spcBef>
                <a:spcPts val="0"/>
              </a:spcBef>
              <a:buClr>
                <a:srgbClr val="FFFFFF"/>
              </a:buClr>
              <a:buSzPct val="100000"/>
              <a:buAutoNum type="arabicPeriod"/>
            </a:pPr>
            <a:r>
              <a:rPr lang="en" sz="2600">
                <a:solidFill>
                  <a:srgbClr val="FFFFFF"/>
                </a:solidFill>
              </a:rPr>
              <a:t>In order to improve one-sided news people would have to </a:t>
            </a:r>
            <a:r>
              <a:rPr lang="en" sz="2600">
                <a:solidFill>
                  <a:srgbClr val="FFFF00"/>
                </a:solidFill>
              </a:rPr>
              <a:t>double the amount they read</a:t>
            </a:r>
          </a:p>
        </p:txBody>
      </p:sp>
      <p:cxnSp>
        <p:nvCxnSpPr>
          <p:cNvPr id="283" name="Shape 28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84" name="Shape 284"/>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Key Takeaways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 name="Shape 288"/>
        <p:cNvGrpSpPr/>
        <p:nvPr/>
      </p:nvGrpSpPr>
      <p:grpSpPr>
        <a:xfrm>
          <a:off x="0" y="0"/>
          <a:ext cx="0" cy="0"/>
          <a:chOff x="0" y="0"/>
          <a:chExt cx="0" cy="0"/>
        </a:xfrm>
      </p:grpSpPr>
      <p:sp>
        <p:nvSpPr>
          <p:cNvPr id="289" name="Shape 289"/>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Appendix</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 name="Shape 293"/>
        <p:cNvGrpSpPr/>
        <p:nvPr/>
      </p:nvGrpSpPr>
      <p:grpSpPr>
        <a:xfrm>
          <a:off x="0" y="0"/>
          <a:ext cx="0" cy="0"/>
          <a:chOff x="0" y="0"/>
          <a:chExt cx="0" cy="0"/>
        </a:xfrm>
      </p:grpSpPr>
      <p:sp>
        <p:nvSpPr>
          <p:cNvPr id="294" name="Shape 294"/>
          <p:cNvSpPr txBox="1"/>
          <p:nvPr>
            <p:ph idx="1" type="body"/>
          </p:nvPr>
        </p:nvSpPr>
        <p:spPr>
          <a:xfrm>
            <a:off x="250025" y="1267250"/>
            <a:ext cx="8152800" cy="3479700"/>
          </a:xfrm>
          <a:prstGeom prst="rect">
            <a:avLst/>
          </a:prstGeom>
          <a:noFill/>
        </p:spPr>
        <p:txBody>
          <a:bodyPr anchorCtr="0" anchor="t" bIns="91425" lIns="91425" rIns="91425" tIns="91425">
            <a:noAutofit/>
          </a:bodyPr>
          <a:lstStyle/>
          <a:p>
            <a:pPr indent="-393700" lvl="0" marL="457200" rtl="0">
              <a:spcBef>
                <a:spcPts val="0"/>
              </a:spcBef>
              <a:buClr>
                <a:srgbClr val="FFFFFF"/>
              </a:buClr>
              <a:buSzPct val="100000"/>
              <a:buAutoNum type="arabicPeriod"/>
            </a:pPr>
            <a:r>
              <a:rPr lang="en" sz="2600">
                <a:solidFill>
                  <a:srgbClr val="FFFFFF"/>
                </a:solidFill>
              </a:rPr>
              <a:t>Interview Notes </a:t>
            </a:r>
          </a:p>
          <a:p>
            <a:pPr indent="-393700" lvl="1" marL="914400" rtl="0">
              <a:spcBef>
                <a:spcPts val="0"/>
              </a:spcBef>
              <a:buSzPct val="100000"/>
              <a:buAutoNum type="alphaLcPeriod"/>
            </a:pPr>
            <a:r>
              <a:rPr lang="en" sz="2600">
                <a:solidFill>
                  <a:srgbClr val="FFFFFF"/>
                </a:solidFill>
              </a:rPr>
              <a:t>https://docs.google.com/document/d/1SDZV-Kwmp4f9Zjnz1Nx-3jqIye1yclxeO53lUIA2ZYQ/edit</a:t>
            </a:r>
          </a:p>
          <a:p>
            <a:pPr indent="0" lvl="0" marL="0" rtl="0">
              <a:spcBef>
                <a:spcPts val="0"/>
              </a:spcBef>
              <a:buNone/>
            </a:pPr>
            <a:r>
              <a:t/>
            </a:r>
            <a:endParaRPr sz="2600">
              <a:solidFill>
                <a:srgbClr val="FFFFFF"/>
              </a:solidFill>
            </a:endParaRPr>
          </a:p>
        </p:txBody>
      </p:sp>
      <p:cxnSp>
        <p:nvCxnSpPr>
          <p:cNvPr id="295" name="Shape 295"/>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296" name="Shape 296"/>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Notes</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326225" y="102125"/>
            <a:ext cx="8520600" cy="5727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Problem Domain</a:t>
            </a:r>
          </a:p>
        </p:txBody>
      </p:sp>
      <p:cxnSp>
        <p:nvCxnSpPr>
          <p:cNvPr id="123" name="Shape 123"/>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24" name="Shape 124"/>
          <p:cNvSpPr/>
          <p:nvPr/>
        </p:nvSpPr>
        <p:spPr>
          <a:xfrm>
            <a:off x="1817925" y="1169100"/>
            <a:ext cx="5143500" cy="36000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5" name="Shape 125"/>
          <p:cNvSpPr/>
          <p:nvPr/>
        </p:nvSpPr>
        <p:spPr>
          <a:xfrm>
            <a:off x="3326025" y="2675375"/>
            <a:ext cx="2920200" cy="1789800"/>
          </a:xfrm>
          <a:prstGeom prst="ellipse">
            <a:avLst/>
          </a:prstGeom>
          <a:solidFill>
            <a:srgbClr val="434343"/>
          </a:solidFill>
          <a:ln cap="flat" cmpd="sng" w="9525">
            <a:solidFill>
              <a:srgbClr val="66666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6" name="Shape 126"/>
          <p:cNvSpPr txBox="1"/>
          <p:nvPr>
            <p:ph idx="4294967295" type="ctrTitle"/>
          </p:nvPr>
        </p:nvSpPr>
        <p:spPr>
          <a:xfrm>
            <a:off x="2012401" y="1389075"/>
            <a:ext cx="3750900" cy="1482900"/>
          </a:xfrm>
          <a:prstGeom prst="rect">
            <a:avLst/>
          </a:prstGeom>
        </p:spPr>
        <p:txBody>
          <a:bodyPr anchorCtr="0" anchor="ctr" bIns="91425" lIns="91425" rIns="91425" tIns="91425">
            <a:noAutofit/>
          </a:bodyPr>
          <a:lstStyle/>
          <a:p>
            <a:pPr lvl="0" rtl="0" algn="ctr">
              <a:spcBef>
                <a:spcPts val="0"/>
              </a:spcBef>
              <a:buNone/>
            </a:pPr>
            <a:r>
              <a:rPr b="1" lang="en" sz="3000">
                <a:solidFill>
                  <a:schemeClr val="lt1"/>
                </a:solidFill>
              </a:rPr>
              <a:t>Uninformed </a:t>
            </a:r>
          </a:p>
          <a:p>
            <a:pPr lvl="0" rtl="0" algn="ctr">
              <a:spcBef>
                <a:spcPts val="0"/>
              </a:spcBef>
              <a:buNone/>
            </a:pPr>
            <a:r>
              <a:rPr b="1" lang="en" sz="3000">
                <a:solidFill>
                  <a:schemeClr val="lt1"/>
                </a:solidFill>
              </a:rPr>
              <a:t>Politics</a:t>
            </a:r>
          </a:p>
        </p:txBody>
      </p:sp>
      <p:sp>
        <p:nvSpPr>
          <p:cNvPr id="127" name="Shape 127"/>
          <p:cNvSpPr txBox="1"/>
          <p:nvPr>
            <p:ph idx="4294967295" type="ctrTitle"/>
          </p:nvPr>
        </p:nvSpPr>
        <p:spPr>
          <a:xfrm>
            <a:off x="2945026" y="2795775"/>
            <a:ext cx="3750900" cy="1482900"/>
          </a:xfrm>
          <a:prstGeom prst="rect">
            <a:avLst/>
          </a:prstGeom>
        </p:spPr>
        <p:txBody>
          <a:bodyPr anchorCtr="0" anchor="ctr" bIns="91425" lIns="91425" rIns="91425" tIns="91425">
            <a:noAutofit/>
          </a:bodyPr>
          <a:lstStyle/>
          <a:p>
            <a:pPr lvl="0" rtl="0" algn="ctr">
              <a:spcBef>
                <a:spcPts val="0"/>
              </a:spcBef>
              <a:buNone/>
            </a:pPr>
            <a:r>
              <a:rPr b="1" lang="en" sz="3000">
                <a:solidFill>
                  <a:schemeClr val="lt1"/>
                </a:solidFill>
              </a:rPr>
              <a:t>One-Sided </a:t>
            </a:r>
          </a:p>
          <a:p>
            <a:pPr lvl="0" rtl="0" algn="ctr">
              <a:spcBef>
                <a:spcPts val="0"/>
              </a:spcBef>
              <a:buNone/>
            </a:pPr>
            <a:r>
              <a:rPr b="1" lang="en" sz="3000">
                <a:solidFill>
                  <a:schemeClr val="lt1"/>
                </a:solidFill>
              </a:rPr>
              <a:t>News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Initial POV</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 name="Shape 136"/>
        <p:cNvGrpSpPr/>
        <p:nvPr/>
      </p:nvGrpSpPr>
      <p:grpSpPr>
        <a:xfrm>
          <a:off x="0" y="0"/>
          <a:ext cx="0" cy="0"/>
          <a:chOff x="0" y="0"/>
          <a:chExt cx="0" cy="0"/>
        </a:xfrm>
      </p:grpSpPr>
      <p:sp>
        <p:nvSpPr>
          <p:cNvPr id="137" name="Shape 137"/>
          <p:cNvSpPr txBox="1"/>
          <p:nvPr>
            <p:ph idx="1" type="body"/>
          </p:nvPr>
        </p:nvSpPr>
        <p:spPr>
          <a:xfrm>
            <a:off x="250025" y="1230400"/>
            <a:ext cx="5110500" cy="3479700"/>
          </a:xfrm>
          <a:prstGeom prst="rect">
            <a:avLst/>
          </a:prstGeom>
          <a:noFill/>
        </p:spPr>
        <p:txBody>
          <a:bodyPr anchorCtr="0" anchor="t" bIns="91425" lIns="91425" rIns="91425" tIns="91425">
            <a:noAutofit/>
          </a:bodyPr>
          <a:lstStyle/>
          <a:p>
            <a:pPr indent="-368300" lvl="0" marL="457200" rtl="0">
              <a:lnSpc>
                <a:spcPct val="100000"/>
              </a:lnSpc>
              <a:spcBef>
                <a:spcPts val="0"/>
              </a:spcBef>
              <a:spcAft>
                <a:spcPts val="0"/>
              </a:spcAft>
              <a:buClr>
                <a:srgbClr val="FFFFFF"/>
              </a:buClr>
              <a:buSzPct val="100000"/>
              <a:buChar char="●"/>
            </a:pPr>
            <a:r>
              <a:rPr lang="en" sz="2200">
                <a:solidFill>
                  <a:srgbClr val="FFFFFF"/>
                </a:solidFill>
              </a:rPr>
              <a:t>Almost </a:t>
            </a:r>
            <a:r>
              <a:rPr lang="en" sz="2200">
                <a:solidFill>
                  <a:srgbClr val="FFFF00"/>
                </a:solidFill>
              </a:rPr>
              <a:t>never</a:t>
            </a:r>
            <a:r>
              <a:rPr lang="en" sz="2200">
                <a:solidFill>
                  <a:srgbClr val="FFFFFF"/>
                </a:solidFill>
              </a:rPr>
              <a:t> sees news articles or opinions that he disagrees with</a:t>
            </a:r>
          </a:p>
          <a:p>
            <a:pPr lvl="0" rtl="0">
              <a:lnSpc>
                <a:spcPct val="100000"/>
              </a:lnSpc>
              <a:spcBef>
                <a:spcPts val="0"/>
              </a:spcBef>
              <a:spcAft>
                <a:spcPts val="0"/>
              </a:spcAft>
              <a:buNone/>
            </a:pPr>
            <a:r>
              <a:t/>
            </a:r>
            <a:endParaRPr sz="2200">
              <a:solidFill>
                <a:srgbClr val="FFFFFF"/>
              </a:solidFill>
            </a:endParaRPr>
          </a:p>
          <a:p>
            <a:pPr indent="-368300" lvl="0" marL="457200" rtl="0">
              <a:lnSpc>
                <a:spcPct val="100000"/>
              </a:lnSpc>
              <a:spcBef>
                <a:spcPts val="0"/>
              </a:spcBef>
              <a:spcAft>
                <a:spcPts val="0"/>
              </a:spcAft>
              <a:buClr>
                <a:srgbClr val="FFFFFF"/>
              </a:buClr>
              <a:buSzPct val="100000"/>
              <a:buChar char="●"/>
            </a:pPr>
            <a:r>
              <a:rPr lang="en" sz="2200">
                <a:solidFill>
                  <a:srgbClr val="FFFFFF"/>
                </a:solidFill>
              </a:rPr>
              <a:t>Still considers himself </a:t>
            </a:r>
            <a:r>
              <a:rPr lang="en" sz="2200">
                <a:solidFill>
                  <a:srgbClr val="FFFF00"/>
                </a:solidFill>
              </a:rPr>
              <a:t>more informed</a:t>
            </a:r>
            <a:r>
              <a:rPr lang="en" sz="2200">
                <a:solidFill>
                  <a:srgbClr val="FFFFFF"/>
                </a:solidFill>
              </a:rPr>
              <a:t> than almost everyone else</a:t>
            </a:r>
          </a:p>
          <a:p>
            <a:pPr lvl="0" rtl="0">
              <a:lnSpc>
                <a:spcPct val="100000"/>
              </a:lnSpc>
              <a:spcBef>
                <a:spcPts val="0"/>
              </a:spcBef>
              <a:spcAft>
                <a:spcPts val="0"/>
              </a:spcAft>
              <a:buNone/>
            </a:pPr>
            <a:r>
              <a:t/>
            </a:r>
            <a:endParaRPr sz="2200">
              <a:solidFill>
                <a:srgbClr val="FFFFFF"/>
              </a:solidFill>
            </a:endParaRPr>
          </a:p>
          <a:p>
            <a:pPr indent="-368300" lvl="0" marL="457200" rtl="0">
              <a:lnSpc>
                <a:spcPct val="100000"/>
              </a:lnSpc>
              <a:spcBef>
                <a:spcPts val="0"/>
              </a:spcBef>
              <a:spcAft>
                <a:spcPts val="0"/>
              </a:spcAft>
              <a:buClr>
                <a:srgbClr val="FFFFFF"/>
              </a:buClr>
              <a:buSzPct val="100000"/>
              <a:buChar char="●"/>
            </a:pPr>
            <a:r>
              <a:rPr lang="en" sz="2200">
                <a:solidFill>
                  <a:srgbClr val="FFFFFF"/>
                </a:solidFill>
              </a:rPr>
              <a:t>Want to help him </a:t>
            </a:r>
            <a:r>
              <a:rPr lang="en" sz="2200">
                <a:solidFill>
                  <a:srgbClr val="FFFF00"/>
                </a:solidFill>
              </a:rPr>
              <a:t>understand</a:t>
            </a:r>
            <a:r>
              <a:rPr lang="en" sz="2200">
                <a:solidFill>
                  <a:srgbClr val="FFFFFF"/>
                </a:solidFill>
              </a:rPr>
              <a:t> news </a:t>
            </a:r>
            <a:r>
              <a:rPr lang="en" sz="2200">
                <a:solidFill>
                  <a:srgbClr val="FFFF00"/>
                </a:solidFill>
              </a:rPr>
              <a:t>biases</a:t>
            </a:r>
            <a:r>
              <a:rPr lang="en" sz="2200">
                <a:solidFill>
                  <a:srgbClr val="FFFFFF"/>
                </a:solidFill>
              </a:rPr>
              <a:t> and have easy, balanced way to stay informed</a:t>
            </a:r>
          </a:p>
        </p:txBody>
      </p:sp>
      <p:cxnSp>
        <p:nvCxnSpPr>
          <p:cNvPr id="138" name="Shape 138"/>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39" name="Shape 139"/>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Initial POV</a:t>
            </a:r>
          </a:p>
        </p:txBody>
      </p:sp>
      <p:pic>
        <p:nvPicPr>
          <p:cNvPr id="140" name="Shape 140"/>
          <p:cNvPicPr preferRelativeResize="0"/>
          <p:nvPr/>
        </p:nvPicPr>
        <p:blipFill>
          <a:blip r:embed="rId3">
            <a:alphaModFix/>
          </a:blip>
          <a:stretch>
            <a:fillRect/>
          </a:stretch>
        </p:blipFill>
        <p:spPr>
          <a:xfrm>
            <a:off x="5592799" y="1230387"/>
            <a:ext cx="3170524" cy="31705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ctrTitle"/>
          </p:nvPr>
        </p:nvSpPr>
        <p:spPr>
          <a:xfrm>
            <a:off x="232200" y="1682725"/>
            <a:ext cx="8520600" cy="1140600"/>
          </a:xfrm>
          <a:prstGeom prst="rect">
            <a:avLst/>
          </a:prstGeom>
        </p:spPr>
        <p:txBody>
          <a:bodyPr anchorCtr="0" anchor="b" bIns="91425" lIns="91425" rIns="91425" tIns="91425">
            <a:noAutofit/>
          </a:bodyPr>
          <a:lstStyle/>
          <a:p>
            <a:pPr lvl="0" rtl="0" algn="ctr">
              <a:spcBef>
                <a:spcPts val="0"/>
              </a:spcBef>
              <a:buNone/>
            </a:pPr>
            <a:r>
              <a:rPr b="1" lang="en"/>
              <a:t>Additional Needfinding</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cxnSp>
        <p:nvCxnSpPr>
          <p:cNvPr id="150" name="Shape 150"/>
          <p:cNvCxnSpPr/>
          <p:nvPr/>
        </p:nvCxnSpPr>
        <p:spPr>
          <a:xfrm>
            <a:off x="-16375" y="1015600"/>
            <a:ext cx="9173100" cy="49200"/>
          </a:xfrm>
          <a:prstGeom prst="straightConnector1">
            <a:avLst/>
          </a:prstGeom>
          <a:noFill/>
          <a:ln cap="flat" cmpd="sng" w="28575">
            <a:solidFill>
              <a:schemeClr val="lt2"/>
            </a:solidFill>
            <a:prstDash val="solid"/>
            <a:round/>
            <a:headEnd len="lg" w="lg" type="none"/>
            <a:tailEnd len="lg" w="lg" type="none"/>
          </a:ln>
        </p:spPr>
      </p:cxnSp>
      <p:sp>
        <p:nvSpPr>
          <p:cNvPr id="151" name="Shape 151"/>
          <p:cNvSpPr txBox="1"/>
          <p:nvPr>
            <p:ph type="title"/>
          </p:nvPr>
        </p:nvSpPr>
        <p:spPr>
          <a:xfrm>
            <a:off x="326225" y="102125"/>
            <a:ext cx="8520600" cy="8526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Who we interviewed</a:t>
            </a:r>
          </a:p>
        </p:txBody>
      </p:sp>
      <p:pic>
        <p:nvPicPr>
          <p:cNvPr id="152" name="Shape 152"/>
          <p:cNvPicPr preferRelativeResize="0"/>
          <p:nvPr/>
        </p:nvPicPr>
        <p:blipFill rotWithShape="1">
          <a:blip r:embed="rId3">
            <a:alphaModFix/>
          </a:blip>
          <a:srcRect b="0" l="0" r="0" t="11878"/>
          <a:stretch/>
        </p:blipFill>
        <p:spPr>
          <a:xfrm>
            <a:off x="848775" y="1204400"/>
            <a:ext cx="1665763" cy="1700224"/>
          </a:xfrm>
          <a:prstGeom prst="rect">
            <a:avLst/>
          </a:prstGeom>
          <a:noFill/>
          <a:ln>
            <a:noFill/>
          </a:ln>
        </p:spPr>
      </p:pic>
      <p:pic>
        <p:nvPicPr>
          <p:cNvPr id="153" name="Shape 153"/>
          <p:cNvPicPr preferRelativeResize="0"/>
          <p:nvPr/>
        </p:nvPicPr>
        <p:blipFill>
          <a:blip r:embed="rId4">
            <a:alphaModFix/>
          </a:blip>
          <a:stretch>
            <a:fillRect/>
          </a:stretch>
        </p:blipFill>
        <p:spPr>
          <a:xfrm>
            <a:off x="2677575" y="1201875"/>
            <a:ext cx="1700225" cy="1700225"/>
          </a:xfrm>
          <a:prstGeom prst="rect">
            <a:avLst/>
          </a:prstGeom>
          <a:noFill/>
          <a:ln>
            <a:noFill/>
          </a:ln>
        </p:spPr>
      </p:pic>
      <p:pic>
        <p:nvPicPr>
          <p:cNvPr descr="IMG_9990.JPG" id="154" name="Shape 154"/>
          <p:cNvPicPr preferRelativeResize="0"/>
          <p:nvPr/>
        </p:nvPicPr>
        <p:blipFill rotWithShape="1">
          <a:blip r:embed="rId5">
            <a:alphaModFix/>
          </a:blip>
          <a:srcRect b="38401" l="10234" r="17021" t="7043"/>
          <a:stretch/>
        </p:blipFill>
        <p:spPr>
          <a:xfrm>
            <a:off x="4593675" y="1204400"/>
            <a:ext cx="1700224" cy="1700224"/>
          </a:xfrm>
          <a:prstGeom prst="rect">
            <a:avLst/>
          </a:prstGeom>
          <a:noFill/>
          <a:ln>
            <a:noFill/>
          </a:ln>
        </p:spPr>
      </p:pic>
      <p:pic>
        <p:nvPicPr>
          <p:cNvPr id="155" name="Shape 155"/>
          <p:cNvPicPr preferRelativeResize="0"/>
          <p:nvPr/>
        </p:nvPicPr>
        <p:blipFill rotWithShape="1">
          <a:blip r:embed="rId6">
            <a:alphaModFix/>
          </a:blip>
          <a:srcRect b="17567" l="0" r="0" t="6841"/>
          <a:stretch/>
        </p:blipFill>
        <p:spPr>
          <a:xfrm>
            <a:off x="1686975" y="3044224"/>
            <a:ext cx="1665775" cy="1684900"/>
          </a:xfrm>
          <a:prstGeom prst="rect">
            <a:avLst/>
          </a:prstGeom>
          <a:noFill/>
          <a:ln>
            <a:noFill/>
          </a:ln>
        </p:spPr>
      </p:pic>
      <p:pic>
        <p:nvPicPr>
          <p:cNvPr id="156" name="Shape 156"/>
          <p:cNvPicPr preferRelativeResize="0"/>
          <p:nvPr/>
        </p:nvPicPr>
        <p:blipFill>
          <a:blip r:embed="rId7">
            <a:alphaModFix/>
          </a:blip>
          <a:stretch>
            <a:fillRect/>
          </a:stretch>
        </p:blipFill>
        <p:spPr>
          <a:xfrm>
            <a:off x="3591975" y="3039175"/>
            <a:ext cx="1700225" cy="1700225"/>
          </a:xfrm>
          <a:prstGeom prst="rect">
            <a:avLst/>
          </a:prstGeom>
          <a:noFill/>
          <a:ln>
            <a:noFill/>
          </a:ln>
        </p:spPr>
      </p:pic>
      <p:pic>
        <p:nvPicPr>
          <p:cNvPr id="157" name="Shape 157"/>
          <p:cNvPicPr preferRelativeResize="0"/>
          <p:nvPr/>
        </p:nvPicPr>
        <p:blipFill>
          <a:blip r:embed="rId8">
            <a:alphaModFix/>
          </a:blip>
          <a:stretch>
            <a:fillRect/>
          </a:stretch>
        </p:blipFill>
        <p:spPr>
          <a:xfrm>
            <a:off x="6522499" y="1201875"/>
            <a:ext cx="1702749" cy="1702749"/>
          </a:xfrm>
          <a:prstGeom prst="rect">
            <a:avLst/>
          </a:prstGeom>
          <a:noFill/>
          <a:ln>
            <a:noFill/>
          </a:ln>
        </p:spPr>
      </p:pic>
      <p:pic>
        <p:nvPicPr>
          <p:cNvPr id="158" name="Shape 158"/>
          <p:cNvPicPr preferRelativeResize="0"/>
          <p:nvPr/>
        </p:nvPicPr>
        <p:blipFill>
          <a:blip r:embed="rId7">
            <a:alphaModFix/>
          </a:blip>
          <a:stretch>
            <a:fillRect/>
          </a:stretch>
        </p:blipFill>
        <p:spPr>
          <a:xfrm>
            <a:off x="5584275" y="3036562"/>
            <a:ext cx="1700225" cy="1700225"/>
          </a:xfrm>
          <a:prstGeom prst="rect">
            <a:avLst/>
          </a:prstGeom>
          <a:noFill/>
          <a:ln>
            <a:noFill/>
          </a:ln>
        </p:spPr>
      </p:pic>
      <p:sp>
        <p:nvSpPr>
          <p:cNvPr id="159" name="Shape 159"/>
          <p:cNvSpPr txBox="1"/>
          <p:nvPr/>
        </p:nvSpPr>
        <p:spPr>
          <a:xfrm>
            <a:off x="4028375" y="4340325"/>
            <a:ext cx="1116300" cy="399000"/>
          </a:xfrm>
          <a:prstGeom prst="rect">
            <a:avLst/>
          </a:prstGeom>
          <a:noFill/>
          <a:ln>
            <a:noFill/>
          </a:ln>
        </p:spPr>
        <p:txBody>
          <a:bodyPr anchorCtr="0" anchor="t" bIns="91425" lIns="91425" rIns="91425" tIns="91425">
            <a:noAutofit/>
          </a:bodyPr>
          <a:lstStyle/>
          <a:p>
            <a:pPr lvl="0">
              <a:spcBef>
                <a:spcPts val="0"/>
              </a:spcBef>
              <a:buNone/>
            </a:pPr>
            <a:r>
              <a:rPr lang="en" sz="1800">
                <a:solidFill>
                  <a:srgbClr val="FFFFFF"/>
                </a:solidFill>
                <a:latin typeface="Proxima Nova"/>
                <a:ea typeface="Proxima Nova"/>
                <a:cs typeface="Proxima Nova"/>
                <a:sym typeface="Proxima Nova"/>
              </a:rPr>
              <a:t>Bonnie</a:t>
            </a:r>
          </a:p>
        </p:txBody>
      </p:sp>
      <p:sp>
        <p:nvSpPr>
          <p:cNvPr id="160" name="Shape 160"/>
          <p:cNvSpPr txBox="1"/>
          <p:nvPr/>
        </p:nvSpPr>
        <p:spPr>
          <a:xfrm>
            <a:off x="6181051" y="4340325"/>
            <a:ext cx="597600" cy="399000"/>
          </a:xfrm>
          <a:prstGeom prst="rect">
            <a:avLst/>
          </a:prstGeom>
          <a:noFill/>
          <a:ln>
            <a:noFill/>
          </a:ln>
        </p:spPr>
        <p:txBody>
          <a:bodyPr anchorCtr="0" anchor="t" bIns="91425" lIns="91425" rIns="91425" tIns="91425">
            <a:noAutofit/>
          </a:bodyPr>
          <a:lstStyle/>
          <a:p>
            <a:pPr lvl="0">
              <a:spcBef>
                <a:spcPts val="0"/>
              </a:spcBef>
              <a:buNone/>
            </a:pPr>
            <a:r>
              <a:rPr lang="en" sz="1800">
                <a:solidFill>
                  <a:srgbClr val="FFFFFF"/>
                </a:solidFill>
                <a:latin typeface="Proxima Nova"/>
                <a:ea typeface="Proxima Nova"/>
                <a:cs typeface="Proxima Nova"/>
                <a:sym typeface="Proxima Nova"/>
              </a:rPr>
              <a:t>Pat</a:t>
            </a:r>
          </a:p>
          <a:p>
            <a:pPr lvl="0" rtl="0">
              <a:spcBef>
                <a:spcPts val="0"/>
              </a:spcBef>
              <a:buNone/>
            </a:pPr>
            <a:r>
              <a:t/>
            </a:r>
            <a:endParaRPr sz="1700">
              <a:solidFill>
                <a:srgbClr val="FFFFFF"/>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 name="Shape 164"/>
        <p:cNvGrpSpPr/>
        <p:nvPr/>
      </p:nvGrpSpPr>
      <p:grpSpPr>
        <a:xfrm>
          <a:off x="0" y="0"/>
          <a:ext cx="0" cy="0"/>
          <a:chOff x="0" y="0"/>
          <a:chExt cx="0" cy="0"/>
        </a:xfrm>
      </p:grpSpPr>
      <p:sp>
        <p:nvSpPr>
          <p:cNvPr id="165" name="Shape 165"/>
          <p:cNvSpPr txBox="1"/>
          <p:nvPr>
            <p:ph idx="1" type="body"/>
          </p:nvPr>
        </p:nvSpPr>
        <p:spPr>
          <a:xfrm>
            <a:off x="250025" y="1230400"/>
            <a:ext cx="5482200" cy="36174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Facebook news feed primarily opposing views </a:t>
            </a:r>
          </a:p>
          <a:p>
            <a:pPr indent="-381000" lvl="0" marL="457200" rtl="0">
              <a:spcBef>
                <a:spcPts val="0"/>
              </a:spcBef>
              <a:buClr>
                <a:srgbClr val="FFFFFF"/>
              </a:buClr>
              <a:buSzPct val="100000"/>
              <a:buChar char="●"/>
            </a:pPr>
            <a:r>
              <a:rPr lang="en" sz="2400">
                <a:solidFill>
                  <a:srgbClr val="FFFFFF"/>
                </a:solidFill>
              </a:rPr>
              <a:t>Extreme views made her feel “icky”</a:t>
            </a:r>
          </a:p>
          <a:p>
            <a:pPr indent="-381000" lvl="0" marL="457200" rtl="0">
              <a:spcBef>
                <a:spcPts val="0"/>
              </a:spcBef>
              <a:buClr>
                <a:srgbClr val="FFFFFF"/>
              </a:buClr>
              <a:buSzPct val="100000"/>
              <a:buChar char="●"/>
            </a:pPr>
            <a:r>
              <a:rPr lang="en" sz="2400">
                <a:solidFill>
                  <a:srgbClr val="FFFFFF"/>
                </a:solidFill>
              </a:rPr>
              <a:t>Wants to understand how the other side things</a:t>
            </a:r>
          </a:p>
          <a:p>
            <a:pPr lvl="0" rtl="0">
              <a:spcBef>
                <a:spcPts val="0"/>
              </a:spcBef>
              <a:buNone/>
            </a:pPr>
            <a:r>
              <a:t/>
            </a:r>
            <a:endParaRPr sz="1200">
              <a:solidFill>
                <a:srgbClr val="FFFFFF"/>
              </a:solidFill>
            </a:endParaRPr>
          </a:p>
          <a:p>
            <a:pPr lvl="0" rtl="0">
              <a:spcBef>
                <a:spcPts val="0"/>
              </a:spcBef>
              <a:buNone/>
            </a:pPr>
            <a:r>
              <a:t/>
            </a:r>
            <a:endParaRPr sz="2400">
              <a:solidFill>
                <a:srgbClr val="FFFF00"/>
              </a:solidFill>
            </a:endParaRPr>
          </a:p>
        </p:txBody>
      </p:sp>
      <p:cxnSp>
        <p:nvCxnSpPr>
          <p:cNvPr id="166" name="Shape 166"/>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67" name="Shape 167"/>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1: Taylor</a:t>
            </a:r>
          </a:p>
        </p:txBody>
      </p:sp>
      <p:pic>
        <p:nvPicPr>
          <p:cNvPr id="168" name="Shape 168"/>
          <p:cNvPicPr preferRelativeResize="0"/>
          <p:nvPr/>
        </p:nvPicPr>
        <p:blipFill rotWithShape="1">
          <a:blip r:embed="rId3">
            <a:alphaModFix/>
          </a:blip>
          <a:srcRect b="0" l="0" r="0" t="11878"/>
          <a:stretch/>
        </p:blipFill>
        <p:spPr>
          <a:xfrm>
            <a:off x="5732250" y="1338574"/>
            <a:ext cx="3197250" cy="32633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idx="1" type="body"/>
          </p:nvPr>
        </p:nvSpPr>
        <p:spPr>
          <a:xfrm>
            <a:off x="250025" y="1230400"/>
            <a:ext cx="5482200" cy="3617400"/>
          </a:xfrm>
          <a:prstGeom prst="rect">
            <a:avLst/>
          </a:prstGeom>
          <a:noFill/>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Facebook news feed primarily opposing views </a:t>
            </a:r>
          </a:p>
          <a:p>
            <a:pPr indent="-381000" lvl="0" marL="457200" rtl="0">
              <a:spcBef>
                <a:spcPts val="0"/>
              </a:spcBef>
              <a:buClr>
                <a:srgbClr val="FFFFFF"/>
              </a:buClr>
              <a:buSzPct val="100000"/>
              <a:buChar char="●"/>
            </a:pPr>
            <a:r>
              <a:rPr lang="en" sz="2400">
                <a:solidFill>
                  <a:srgbClr val="FFFFFF"/>
                </a:solidFill>
              </a:rPr>
              <a:t>Extreme views made her feel “icky”</a:t>
            </a:r>
          </a:p>
          <a:p>
            <a:pPr indent="-381000" lvl="0" marL="457200" rtl="0">
              <a:spcBef>
                <a:spcPts val="0"/>
              </a:spcBef>
              <a:buClr>
                <a:srgbClr val="FFFFFF"/>
              </a:buClr>
              <a:buSzPct val="100000"/>
              <a:buChar char="●"/>
            </a:pPr>
            <a:r>
              <a:rPr lang="en" sz="2400">
                <a:solidFill>
                  <a:srgbClr val="FFFFFF"/>
                </a:solidFill>
              </a:rPr>
              <a:t>Wants to understand how the other side things</a:t>
            </a:r>
          </a:p>
          <a:p>
            <a:pPr lvl="0" rtl="0">
              <a:spcBef>
                <a:spcPts val="0"/>
              </a:spcBef>
              <a:buNone/>
            </a:pPr>
            <a:r>
              <a:t/>
            </a:r>
            <a:endParaRPr sz="1200">
              <a:solidFill>
                <a:srgbClr val="FFFFFF"/>
              </a:solidFill>
            </a:endParaRPr>
          </a:p>
          <a:p>
            <a:pPr lvl="0" rtl="0">
              <a:spcBef>
                <a:spcPts val="0"/>
              </a:spcBef>
              <a:buNone/>
            </a:pPr>
            <a:r>
              <a:rPr lang="en" sz="2400">
                <a:solidFill>
                  <a:srgbClr val="FFFF00"/>
                </a:solidFill>
              </a:rPr>
              <a:t>Game-changer: social news feed that is more well-rounded </a:t>
            </a:r>
          </a:p>
        </p:txBody>
      </p:sp>
      <p:cxnSp>
        <p:nvCxnSpPr>
          <p:cNvPr id="174" name="Shape 174"/>
          <p:cNvCxnSpPr/>
          <p:nvPr/>
        </p:nvCxnSpPr>
        <p:spPr>
          <a:xfrm>
            <a:off x="-16375" y="1015600"/>
            <a:ext cx="9205800" cy="32700"/>
          </a:xfrm>
          <a:prstGeom prst="straightConnector1">
            <a:avLst/>
          </a:prstGeom>
          <a:noFill/>
          <a:ln cap="flat" cmpd="sng" w="28575">
            <a:solidFill>
              <a:schemeClr val="lt2"/>
            </a:solidFill>
            <a:prstDash val="solid"/>
            <a:round/>
            <a:headEnd len="lg" w="lg" type="none"/>
            <a:tailEnd len="lg" w="lg" type="none"/>
          </a:ln>
        </p:spPr>
      </p:cxnSp>
      <p:sp>
        <p:nvSpPr>
          <p:cNvPr id="175" name="Shape 175"/>
          <p:cNvSpPr txBox="1"/>
          <p:nvPr>
            <p:ph type="title"/>
          </p:nvPr>
        </p:nvSpPr>
        <p:spPr>
          <a:xfrm>
            <a:off x="326225" y="102125"/>
            <a:ext cx="8520600" cy="913500"/>
          </a:xfrm>
          <a:prstGeom prst="rect">
            <a:avLst/>
          </a:prstGeom>
        </p:spPr>
        <p:txBody>
          <a:bodyPr anchorCtr="0" anchor="t" bIns="91425" lIns="91425" rIns="91425" tIns="91425">
            <a:noAutofit/>
          </a:bodyPr>
          <a:lstStyle/>
          <a:p>
            <a:pPr lvl="0" rtl="0">
              <a:spcBef>
                <a:spcPts val="0"/>
              </a:spcBef>
              <a:buNone/>
            </a:pPr>
            <a:r>
              <a:rPr b="1" lang="en" sz="4800">
                <a:solidFill>
                  <a:schemeClr val="lt1"/>
                </a:solidFill>
              </a:rPr>
              <a:t>POV 1: Taylor</a:t>
            </a:r>
          </a:p>
        </p:txBody>
      </p:sp>
      <p:pic>
        <p:nvPicPr>
          <p:cNvPr id="176" name="Shape 176"/>
          <p:cNvPicPr preferRelativeResize="0"/>
          <p:nvPr/>
        </p:nvPicPr>
        <p:blipFill rotWithShape="1">
          <a:blip r:embed="rId3">
            <a:alphaModFix/>
          </a:blip>
          <a:srcRect b="0" l="0" r="0" t="11878"/>
          <a:stretch/>
        </p:blipFill>
        <p:spPr>
          <a:xfrm>
            <a:off x="5732250" y="1338574"/>
            <a:ext cx="3197250" cy="32633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