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Proxima Nova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roximaNova-regular.fntdata"/><Relationship Id="rId21" Type="http://schemas.openxmlformats.org/officeDocument/2006/relationships/slide" Target="slides/slide17.xml"/><Relationship Id="rId24" Type="http://schemas.openxmlformats.org/officeDocument/2006/relationships/font" Target="fonts/ProximaNova-italic.fntdata"/><Relationship Id="rId23" Type="http://schemas.openxmlformats.org/officeDocument/2006/relationships/font" Target="fonts/ProximaNova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ProximaNova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SAY-DO-THINK-FEEL</a:t>
            </a:r>
          </a:p>
          <a:p>
            <a:pPr lvl="0">
              <a:spcBef>
                <a:spcPts val="0"/>
              </a:spcBef>
              <a:buNone/>
            </a:pPr>
            <a:r>
              <a:rPr b="1" lang="en" u="sng"/>
              <a:t>Do:</a:t>
            </a:r>
            <a:r>
              <a:rPr lang="en"/>
              <a:t> many people do not read documentation before voting.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People take online quizzes to reinforce beliefs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People will seek out information but tend to disregard information that contradicts their behavior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u="sng"/>
              <a:t>Think: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Naive realism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This is because people are given a lot of info through social media--True!--but it is often a lot of slanted news.And people don’t compare objectively their beliefs to others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en" u="sng"/>
              <a:t>Feel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Proud and patriotic about their voting habits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Confused about how to vote and skeptical of others (and their own) ability to be informed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Frustrated and annoyed with other voters and media that go against their “common sense” beliefs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One of the biggest takeaways is that we don’t have an answer for...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Consistent questioning across individuals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Pros: aren’t scattered about with our questions and thus able to discern some kind of pattern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Cons: Maybe asking the same questions also reduces new insights (but that is why we asked follow-up questions)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accent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/>
              <a:t>One of the biggest takeaways is that we don’t have an answer for...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Ages: college to teaching college for decades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Interests: From political experts to those who aren’t actually interested in politics (beyond what affects them)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Very wide ranging racial demographics, about equal split of genders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From conservative to liberal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Why chosen: from people on the street to the very informed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Where: NorCal to SoCal (via phone), recruited on and off campus in the general area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WHO: Students, professor, IT support, soldier, social justice warriors and researchers.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Consistent questioning across individuals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Pros: aren’t scattered about with our questions and thus able to discern some kind of pattern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Cons: Maybe asking the same questions also reduces new insights (but that is why we asked follow-up questions)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How was the voting experience for you?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How do you decide how to vote on an issue? 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How often do you see media that supports/contradicts your own opinion?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Have you ever voted on a referendum? How was that experience different?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What would you want to know about referendums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beforehand?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Have you ever taken a quiz about politics that tells you which politicians/ideologies you align with most? Was it accurate/surprising/…?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How do you feel while reading something (political) that you disagree with?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Consistent questioning across individuals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Pros: aren’t scattered about with our questions and thus able to discern some kind of pattern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Cons: Maybe asking the same questions also reduces new insights (but that is why we asked follow-up questions)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How was the voting experience for you?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How do you decide how to vote on an issue?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How often do you see media that supports/contradicts your own opinion?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Have you ever voted on a referendum? How was that experience different?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What would you want to know about referendums beforehand?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Have you ever taken a quiz about politics that tells you which politicians/ideologies you align with most? Was it accurate/surprising/…?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How do you feel while reading something (political) that you disagree with?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Consistent questioning across individuals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Pros: aren’t scattered about with our questions and thus able to discern some kind of pattern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Cons: Maybe asking the same questions also reduces new insights (but that is why we asked follow-up questions)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How was the voting experience for you?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How do you decide how to vote on an issue?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How often do you see media that supports/contradicts your own opinion?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Have you ever voted on a referendum? How was that experience different?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What would you want to know about referendums beforehand?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Have you ever taken a quiz about politics that tells you which politicians/ideologies you align with most? Was it accurate/surprising/…?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200">
                <a:latin typeface="Proxima Nova"/>
                <a:ea typeface="Proxima Nova"/>
                <a:cs typeface="Proxima Nova"/>
                <a:sym typeface="Proxima Nova"/>
              </a:rPr>
              <a:t>How do you feel while reading something (political) that you disagree with?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200"/>
              <a:t>People are really excited to vote for candidates BUT about issues people are unsure about like say Prop 66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/>
              <a:t>Candidates: YEAH EXCITED issues: Ummmm what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510450" y="3182312"/>
            <a:ext cx="8123100" cy="630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b="1" sz="14000"/>
            </a:lvl1pPr>
            <a:lvl2pPr lvl="1" algn="ctr">
              <a:spcBef>
                <a:spcPts val="0"/>
              </a:spcBef>
              <a:buSzPct val="100000"/>
              <a:defRPr b="1" sz="14000"/>
            </a:lvl2pPr>
            <a:lvl3pPr lvl="2" algn="ctr">
              <a:spcBef>
                <a:spcPts val="0"/>
              </a:spcBef>
              <a:buSzPct val="100000"/>
              <a:defRPr b="1" sz="14000"/>
            </a:lvl3pPr>
            <a:lvl4pPr lvl="3" algn="ctr">
              <a:spcBef>
                <a:spcPts val="0"/>
              </a:spcBef>
              <a:buSzPct val="100000"/>
              <a:defRPr b="1" sz="14000"/>
            </a:lvl4pPr>
            <a:lvl5pPr lvl="4" algn="ctr">
              <a:spcBef>
                <a:spcPts val="0"/>
              </a:spcBef>
              <a:buSzPct val="100000"/>
              <a:defRPr b="1" sz="14000"/>
            </a:lvl5pPr>
            <a:lvl6pPr lvl="5" algn="ctr">
              <a:spcBef>
                <a:spcPts val="0"/>
              </a:spcBef>
              <a:buSzPct val="100000"/>
              <a:defRPr b="1" sz="14000"/>
            </a:lvl6pPr>
            <a:lvl7pPr lvl="6" algn="ctr">
              <a:spcBef>
                <a:spcPts val="0"/>
              </a:spcBef>
              <a:buSzPct val="100000"/>
              <a:defRPr b="1" sz="14000"/>
            </a:lvl7pPr>
            <a:lvl8pPr lvl="7" algn="ctr">
              <a:spcBef>
                <a:spcPts val="0"/>
              </a:spcBef>
              <a:buSzPct val="100000"/>
              <a:defRPr b="1" sz="14000"/>
            </a:lvl8pPr>
            <a:lvl9pPr lvl="8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hape 15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" name="Shape 16"/>
          <p:cNvSpPr txBox="1"/>
          <p:nvPr>
            <p:ph type="title"/>
          </p:nvPr>
        </p:nvSpPr>
        <p:spPr>
          <a:xfrm>
            <a:off x="510450" y="2057400"/>
            <a:ext cx="8123100" cy="778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43434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Proxima Nova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Proxima Nova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Relationship Id="rId4" Type="http://schemas.openxmlformats.org/officeDocument/2006/relationships/image" Target="../media/image02.png"/><Relationship Id="rId5" Type="http://schemas.openxmlformats.org/officeDocument/2006/relationships/image" Target="../media/image10.jpg"/><Relationship Id="rId6" Type="http://schemas.openxmlformats.org/officeDocument/2006/relationships/image" Target="../media/image0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jpg"/><Relationship Id="rId4" Type="http://schemas.openxmlformats.org/officeDocument/2006/relationships/image" Target="../media/image07.jpg"/><Relationship Id="rId11" Type="http://schemas.openxmlformats.org/officeDocument/2006/relationships/image" Target="../media/image17.png"/><Relationship Id="rId10" Type="http://schemas.openxmlformats.org/officeDocument/2006/relationships/image" Target="../media/image12.jpg"/><Relationship Id="rId9" Type="http://schemas.openxmlformats.org/officeDocument/2006/relationships/image" Target="../media/image13.jpg"/><Relationship Id="rId5" Type="http://schemas.openxmlformats.org/officeDocument/2006/relationships/image" Target="../media/image06.jpg"/><Relationship Id="rId6" Type="http://schemas.openxmlformats.org/officeDocument/2006/relationships/image" Target="../media/image03.jpg"/><Relationship Id="rId7" Type="http://schemas.openxmlformats.org/officeDocument/2006/relationships/image" Target="../media/image18.jpg"/><Relationship Id="rId8" Type="http://schemas.openxmlformats.org/officeDocument/2006/relationships/image" Target="../media/image0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Relationship Id="rId4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11700" y="205100"/>
            <a:ext cx="8520600" cy="1140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en"/>
              <a:t>Needfinding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11700" y="1421900"/>
            <a:ext cx="8520600" cy="1681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100"/>
              <a:t>Team:</a:t>
            </a:r>
            <a:r>
              <a:rPr lang="en" sz="2100"/>
              <a:t> Laura Brouckman, Matthew Chen, Leslie Kurt, Saamon Legoski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100"/>
              <a:t>Studio:</a:t>
            </a:r>
            <a:r>
              <a:rPr lang="en" sz="2100"/>
              <a:t> Digital Democracy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2100"/>
              <a:t>Presenter:</a:t>
            </a:r>
            <a:r>
              <a:rPr lang="en" sz="2100"/>
              <a:t> Saamon Legoski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7275" y="3179600"/>
            <a:ext cx="1862000" cy="186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62" name="Shape 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37624" y="3179599"/>
            <a:ext cx="1862000" cy="186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5">
            <a:alphaModFix/>
          </a:blip>
          <a:srcRect b="54228" l="27516" r="11593" t="9054"/>
          <a:stretch/>
        </p:blipFill>
        <p:spPr>
          <a:xfrm>
            <a:off x="447152" y="3179599"/>
            <a:ext cx="1741422" cy="18620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pic>
      <p:pic>
        <p:nvPicPr>
          <p:cNvPr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496924" y="3179599"/>
            <a:ext cx="1862000" cy="18620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ctrTitle"/>
          </p:nvPr>
        </p:nvSpPr>
        <p:spPr>
          <a:xfrm>
            <a:off x="232200" y="1682725"/>
            <a:ext cx="8520600" cy="1140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Analysis / Empathy Map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body"/>
          </p:nvPr>
        </p:nvSpPr>
        <p:spPr>
          <a:xfrm>
            <a:off x="33000" y="501150"/>
            <a:ext cx="4537200" cy="1968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rgbClr val="FFFFFF"/>
                </a:solidFill>
              </a:rPr>
              <a:t>“People tend to stick to what they believe in”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rgbClr val="FFFFFF"/>
                </a:solidFill>
              </a:rPr>
              <a:t>“I do more research than the average person”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rgbClr val="FFFFFF"/>
                </a:solidFill>
              </a:rPr>
              <a:t>“It feels good to have something come up that you agree with”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700">
              <a:solidFill>
                <a:srgbClr val="FFFFFF"/>
              </a:solidFill>
            </a:endParaRPr>
          </a:p>
        </p:txBody>
      </p:sp>
      <p:cxnSp>
        <p:nvCxnSpPr>
          <p:cNvPr id="142" name="Shape 142"/>
          <p:cNvCxnSpPr/>
          <p:nvPr/>
        </p:nvCxnSpPr>
        <p:spPr>
          <a:xfrm flipH="1">
            <a:off x="4553675" y="147425"/>
            <a:ext cx="16500" cy="48324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3" name="Shape 143"/>
          <p:cNvCxnSpPr/>
          <p:nvPr/>
        </p:nvCxnSpPr>
        <p:spPr>
          <a:xfrm>
            <a:off x="109325" y="2786275"/>
            <a:ext cx="8961600" cy="33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44" name="Shape 144"/>
          <p:cNvSpPr txBox="1"/>
          <p:nvPr>
            <p:ph type="title"/>
          </p:nvPr>
        </p:nvSpPr>
        <p:spPr>
          <a:xfrm>
            <a:off x="4630450" y="2743375"/>
            <a:ext cx="22833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FFFF00"/>
                </a:solidFill>
              </a:rPr>
              <a:t>Feel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5" name="Shape 145"/>
          <p:cNvSpPr txBox="1"/>
          <p:nvPr>
            <p:ph type="title"/>
          </p:nvPr>
        </p:nvSpPr>
        <p:spPr>
          <a:xfrm>
            <a:off x="4630450" y="58100"/>
            <a:ext cx="37104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FFFF00"/>
                </a:solidFill>
              </a:rPr>
              <a:t>Do</a:t>
            </a:r>
          </a:p>
        </p:txBody>
      </p:sp>
      <p:sp>
        <p:nvSpPr>
          <p:cNvPr id="146" name="Shape 146"/>
          <p:cNvSpPr txBox="1"/>
          <p:nvPr>
            <p:ph type="title"/>
          </p:nvPr>
        </p:nvSpPr>
        <p:spPr>
          <a:xfrm>
            <a:off x="33000" y="2743375"/>
            <a:ext cx="27000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FFFF00"/>
                </a:solidFill>
              </a:rPr>
              <a:t>Think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 txBox="1"/>
          <p:nvPr>
            <p:ph type="title"/>
          </p:nvPr>
        </p:nvSpPr>
        <p:spPr>
          <a:xfrm>
            <a:off x="33125" y="-4975"/>
            <a:ext cx="39291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b="1" lang="en">
                <a:solidFill>
                  <a:srgbClr val="FFFF00"/>
                </a:solidFill>
              </a:rPr>
              <a:t>Say</a:t>
            </a:r>
            <a:r>
              <a:rPr lang="en">
                <a:solidFill>
                  <a:srgbClr val="FFFFFF"/>
                </a:solidFill>
              </a:rPr>
              <a:t> </a:t>
            </a:r>
            <a:r>
              <a:rPr lang="en"/>
              <a:t>    						</a:t>
            </a:r>
            <a:r>
              <a:rPr lang="en">
                <a:solidFill>
                  <a:srgbClr val="FFFFFF"/>
                </a:solidFill>
              </a:rPr>
              <a:t>	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606800" y="567725"/>
            <a:ext cx="4537200" cy="2175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FFFFFF"/>
                </a:solidFill>
              </a:rPr>
              <a:t>People do not read </a:t>
            </a:r>
            <a:r>
              <a:rPr lang="en" sz="1700">
                <a:solidFill>
                  <a:srgbClr val="FFFFFF"/>
                </a:solidFill>
              </a:rPr>
              <a:t>documentation</a:t>
            </a:r>
            <a:r>
              <a:rPr lang="en" sz="1700">
                <a:solidFill>
                  <a:srgbClr val="FFFFFF"/>
                </a:solidFill>
              </a:rPr>
              <a:t> </a:t>
            </a:r>
          </a:p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FFFFFF"/>
                </a:solidFill>
              </a:rPr>
              <a:t>Main source of the news is social media</a:t>
            </a:r>
          </a:p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FFFFFF"/>
                </a:solidFill>
              </a:rPr>
              <a:t>Know more about politicians than propositions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rgbClr val="FFFFFF"/>
                </a:solidFill>
              </a:rPr>
              <a:t>Seeing one sided media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4606800" y="3247900"/>
            <a:ext cx="4537200" cy="187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FFFFFF"/>
                </a:solidFill>
              </a:rPr>
              <a:t>Proud/ patriotic </a:t>
            </a:r>
          </a:p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FFFFFF"/>
                </a:solidFill>
              </a:rPr>
              <a:t>Confused/ skeptical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700">
                <a:solidFill>
                  <a:srgbClr val="FFFFFF"/>
                </a:solidFill>
              </a:rPr>
              <a:t>Annoyed/ frustrated </a:t>
            </a:r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93250" y="3171700"/>
            <a:ext cx="4537200" cy="1874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FFFFFF"/>
                </a:solidFill>
              </a:rPr>
              <a:t>Their beliefs are more legitimate than others</a:t>
            </a:r>
          </a:p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FFFFFF"/>
                </a:solidFill>
              </a:rPr>
              <a:t>They are more informed than others </a:t>
            </a:r>
          </a:p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FFFFFF"/>
                </a:solidFill>
              </a:rPr>
              <a:t>They are getting a well-rounded version of news through social media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152475"/>
            <a:ext cx="4029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Media sources that compare </a:t>
            </a:r>
            <a:r>
              <a:rPr b="1" lang="en">
                <a:solidFill>
                  <a:srgbClr val="FFFF00"/>
                </a:solidFill>
              </a:rPr>
              <a:t>opposing views 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Way of helping people understand propositions and</a:t>
            </a:r>
            <a:r>
              <a:rPr b="1" lang="en">
                <a:solidFill>
                  <a:srgbClr val="FFFF00"/>
                </a:solidFill>
              </a:rPr>
              <a:t> how to vote</a:t>
            </a:r>
            <a:r>
              <a:rPr lang="en">
                <a:solidFill>
                  <a:srgbClr val="FFFFFF"/>
                </a:solidFill>
              </a:rPr>
              <a:t> on them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56" name="Shape 156"/>
          <p:cNvCxnSpPr/>
          <p:nvPr/>
        </p:nvCxnSpPr>
        <p:spPr>
          <a:xfrm flipH="1">
            <a:off x="4553675" y="147425"/>
            <a:ext cx="16500" cy="48324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57" name="Shape 157"/>
          <p:cNvSpPr txBox="1"/>
          <p:nvPr>
            <p:ph idx="1" type="body"/>
          </p:nvPr>
        </p:nvSpPr>
        <p:spPr>
          <a:xfrm>
            <a:off x="4782850" y="1152475"/>
            <a:ext cx="4029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Everyone seemed to feel like they were </a:t>
            </a:r>
            <a:r>
              <a:rPr b="1" lang="en">
                <a:solidFill>
                  <a:srgbClr val="FFFF00"/>
                </a:solidFill>
              </a:rPr>
              <a:t>more educated</a:t>
            </a:r>
            <a:r>
              <a:rPr lang="en">
                <a:solidFill>
                  <a:srgbClr val="FFFFFF"/>
                </a:solidFill>
              </a:rPr>
              <a:t> than the average voter </a:t>
            </a:r>
            <a:br>
              <a:rPr lang="en">
                <a:solidFill>
                  <a:srgbClr val="FFFFFF"/>
                </a:solidFill>
              </a:rPr>
            </a:b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People had their own </a:t>
            </a:r>
            <a:r>
              <a:rPr b="1" lang="en">
                <a:solidFill>
                  <a:srgbClr val="FFFF00"/>
                </a:solidFill>
              </a:rPr>
              <a:t>individual method</a:t>
            </a:r>
            <a:r>
              <a:rPr lang="en">
                <a:solidFill>
                  <a:srgbClr val="FFFFFF"/>
                </a:solidFill>
              </a:rPr>
              <a:t> on how to determine how to vote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3001" y="2937575"/>
            <a:ext cx="2225099" cy="1917751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>
            <p:ph type="title"/>
          </p:nvPr>
        </p:nvSpPr>
        <p:spPr>
          <a:xfrm>
            <a:off x="326225" y="102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chemeClr val="lt1"/>
                </a:solidFill>
              </a:rPr>
              <a:t>      Needs                 Insights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4" name="Shape 164"/>
          <p:cNvCxnSpPr/>
          <p:nvPr/>
        </p:nvCxnSpPr>
        <p:spPr>
          <a:xfrm>
            <a:off x="-16375" y="1015600"/>
            <a:ext cx="9205800" cy="327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8439300" cy="34164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Everyone thinks that he/she is more informed than other people</a:t>
            </a:r>
            <a:br>
              <a:rPr lang="en" sz="2000">
                <a:solidFill>
                  <a:schemeClr val="lt1"/>
                </a:solidFill>
              </a:rPr>
            </a:br>
          </a:p>
          <a:p>
            <a:pPr indent="-355600" lvl="0" marL="45720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People are getting one-sided news</a:t>
            </a:r>
            <a:br>
              <a:rPr lang="en" sz="2000">
                <a:solidFill>
                  <a:schemeClr val="lt1"/>
                </a:solidFill>
              </a:rPr>
            </a:br>
          </a:p>
          <a:p>
            <a:pPr indent="-355600" lvl="0" marL="457200">
              <a:spcBef>
                <a:spcPts val="0"/>
              </a:spcBef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People struggle to vote in smaller elections and on policies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66" name="Shape 166"/>
          <p:cNvSpPr txBox="1"/>
          <p:nvPr>
            <p:ph type="title"/>
          </p:nvPr>
        </p:nvSpPr>
        <p:spPr>
          <a:xfrm>
            <a:off x="326225" y="102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chemeClr val="lt1"/>
                </a:solidFill>
              </a:rPr>
              <a:t>Conclusion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1723050" y="3367975"/>
            <a:ext cx="5616600" cy="12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300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How informed do people need to be to vote?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ctrTitle"/>
          </p:nvPr>
        </p:nvSpPr>
        <p:spPr>
          <a:xfrm>
            <a:off x="232200" y="1682725"/>
            <a:ext cx="8520600" cy="1140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Appendix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What questions we asked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78" name="Shape 178"/>
          <p:cNvCxnSpPr/>
          <p:nvPr/>
        </p:nvCxnSpPr>
        <p:spPr>
          <a:xfrm>
            <a:off x="-16375" y="1015600"/>
            <a:ext cx="9205800" cy="327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4925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900">
                <a:solidFill>
                  <a:srgbClr val="FFFFFF"/>
                </a:solidFill>
              </a:rPr>
              <a:t>How was the voting experience for you? </a:t>
            </a:r>
          </a:p>
          <a:p>
            <a:pPr indent="-34925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900">
                <a:solidFill>
                  <a:srgbClr val="FFFFFF"/>
                </a:solidFill>
              </a:rPr>
              <a:t>How do you decide how to vote on an issue? </a:t>
            </a:r>
          </a:p>
          <a:p>
            <a:pPr indent="-34925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900">
                <a:solidFill>
                  <a:srgbClr val="FFFFFF"/>
                </a:solidFill>
              </a:rPr>
              <a:t>How often do you see media that supports/contradicts your own opinion?</a:t>
            </a:r>
          </a:p>
          <a:p>
            <a:pPr indent="-34925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900">
                <a:solidFill>
                  <a:srgbClr val="FFFFFF"/>
                </a:solidFill>
              </a:rPr>
              <a:t>Have you ever voted on a referendum? How was that experience different?</a:t>
            </a:r>
          </a:p>
          <a:p>
            <a:pPr indent="-34925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900">
                <a:solidFill>
                  <a:srgbClr val="FFFFFF"/>
                </a:solidFill>
              </a:rPr>
              <a:t>What would you want to know about referendums beforehand?</a:t>
            </a:r>
          </a:p>
          <a:p>
            <a:pPr indent="-34925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900">
                <a:solidFill>
                  <a:srgbClr val="FFFFFF"/>
                </a:solidFill>
              </a:rPr>
              <a:t>Have you ever taken a quiz about politics that tells you which politicians/ideologies you align with most? Was it accurate/surprising/…?</a:t>
            </a:r>
          </a:p>
          <a:p>
            <a:pPr indent="-34925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900">
                <a:solidFill>
                  <a:srgbClr val="FFFFFF"/>
                </a:solidFill>
              </a:rPr>
              <a:t>How do you feel while reading something (political) that you disagree with?</a:t>
            </a:r>
          </a:p>
          <a:p>
            <a:pPr indent="-32385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-"/>
            </a:pPr>
            <a:r>
              <a:t/>
            </a:r>
            <a:endParaRPr sz="1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Interview Contradictions </a:t>
            </a:r>
          </a:p>
        </p:txBody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</a:rPr>
              <a:t>Do you think people would benefit from reading articles from the other side? </a:t>
            </a:r>
          </a:p>
          <a:p>
            <a:pPr indent="-34925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900">
                <a:solidFill>
                  <a:srgbClr val="FFFFFF"/>
                </a:solidFill>
              </a:rPr>
              <a:t>People would become </a:t>
            </a:r>
            <a:r>
              <a:rPr b="1" lang="en" sz="1900">
                <a:solidFill>
                  <a:srgbClr val="FFFF00"/>
                </a:solidFill>
              </a:rPr>
              <a:t>more </a:t>
            </a:r>
            <a:r>
              <a:rPr b="1" lang="en" sz="1900">
                <a:solidFill>
                  <a:srgbClr val="FFFF00"/>
                </a:solidFill>
              </a:rPr>
              <a:t>partisan</a:t>
            </a:r>
            <a:r>
              <a:rPr lang="en" sz="1900">
                <a:solidFill>
                  <a:srgbClr val="FFFFFF"/>
                </a:solidFill>
              </a:rPr>
              <a:t> with contradictory information</a:t>
            </a:r>
          </a:p>
          <a:p>
            <a:pPr indent="-34925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900">
                <a:solidFill>
                  <a:srgbClr val="FFFFFF"/>
                </a:solidFill>
              </a:rPr>
              <a:t>People with stronger views would read articles with opposing views and information would </a:t>
            </a:r>
            <a:r>
              <a:rPr b="1" lang="en" sz="1900">
                <a:solidFill>
                  <a:srgbClr val="FFFF00"/>
                </a:solidFill>
              </a:rPr>
              <a:t>go in one ear and out the other</a:t>
            </a:r>
          </a:p>
          <a:p>
            <a:pPr indent="-34925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-"/>
            </a:pPr>
            <a:r>
              <a:rPr lang="en" sz="1900">
                <a:solidFill>
                  <a:srgbClr val="FFFFFF"/>
                </a:solidFill>
              </a:rPr>
              <a:t>People with more moderate views would </a:t>
            </a:r>
            <a:r>
              <a:rPr b="1" lang="en" sz="1900">
                <a:solidFill>
                  <a:srgbClr val="FFFF00"/>
                </a:solidFill>
              </a:rPr>
              <a:t>benefit</a:t>
            </a:r>
            <a:r>
              <a:rPr lang="en" sz="1900">
                <a:solidFill>
                  <a:srgbClr val="FFFFFF"/>
                </a:solidFill>
              </a:rPr>
              <a:t> from reading articles with opposing views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0" name="Shape 190"/>
          <p:cNvCxnSpPr/>
          <p:nvPr/>
        </p:nvCxnSpPr>
        <p:spPr>
          <a:xfrm>
            <a:off x="-16375" y="1015600"/>
            <a:ext cx="9205800" cy="327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91" name="Shape 191"/>
          <p:cNvSpPr txBox="1"/>
          <p:nvPr>
            <p:ph type="title"/>
          </p:nvPr>
        </p:nvSpPr>
        <p:spPr>
          <a:xfrm>
            <a:off x="326225" y="102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chemeClr val="lt1"/>
                </a:solidFill>
              </a:rPr>
              <a:t>Notes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326225" y="1389075"/>
            <a:ext cx="8520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rgbClr val="FFFFFF"/>
                </a:solidFill>
              </a:rPr>
              <a:t>Empathy Map</a:t>
            </a:r>
          </a:p>
          <a:p>
            <a:pPr indent="-228600" lvl="0" marL="45720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goo.gl/r4Zyju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Interview Notes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goo.gl/2UmnoG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goo.gl/iQShRm</a:t>
            </a:r>
          </a:p>
          <a:p>
            <a:pPr indent="-228600" lvl="0" marL="457200" rtl="0">
              <a:spcBef>
                <a:spcPts val="0"/>
              </a:spcBef>
              <a:buClr>
                <a:srgbClr val="FFFFFF"/>
              </a:buClr>
              <a:buChar char="●"/>
            </a:pPr>
            <a:r>
              <a:rPr lang="en">
                <a:solidFill>
                  <a:srgbClr val="FFFFFF"/>
                </a:solidFill>
              </a:rPr>
              <a:t>goo.gl/NKEwy1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326225" y="102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chemeClr val="lt1"/>
                </a:solidFill>
              </a:rPr>
              <a:t>Problem Domain</a:t>
            </a:r>
          </a:p>
        </p:txBody>
      </p:sp>
      <p:cxnSp>
        <p:nvCxnSpPr>
          <p:cNvPr id="70" name="Shape 70"/>
          <p:cNvCxnSpPr/>
          <p:nvPr/>
        </p:nvCxnSpPr>
        <p:spPr>
          <a:xfrm>
            <a:off x="-16375" y="1015600"/>
            <a:ext cx="9205800" cy="327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1" name="Shape 71"/>
          <p:cNvSpPr txBox="1"/>
          <p:nvPr>
            <p:ph idx="4294967295" type="ctrTitle"/>
          </p:nvPr>
        </p:nvSpPr>
        <p:spPr>
          <a:xfrm>
            <a:off x="-30971" y="1765400"/>
            <a:ext cx="6132600" cy="25479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 sz="6600">
                <a:solidFill>
                  <a:schemeClr val="lt1"/>
                </a:solidFill>
              </a:rPr>
              <a:t>(Un) Informed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6600">
                <a:solidFill>
                  <a:schemeClr val="lt1"/>
                </a:solidFill>
              </a:rPr>
              <a:t>Politics</a:t>
            </a:r>
          </a:p>
        </p:txBody>
      </p:sp>
      <p:pic>
        <p:nvPicPr>
          <p:cNvPr descr="pic.jpg"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5250" y="1163074"/>
            <a:ext cx="2766799" cy="37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ctrTitle"/>
          </p:nvPr>
        </p:nvSpPr>
        <p:spPr>
          <a:xfrm>
            <a:off x="232200" y="1682725"/>
            <a:ext cx="8520600" cy="1140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Needfinding Methodology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1150" y="1218325"/>
            <a:ext cx="1700225" cy="1700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erwin Smith"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250" y="1227125"/>
            <a:ext cx="1700225" cy="17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Shape 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51350" y="1218325"/>
            <a:ext cx="1700224" cy="17002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lyson Beebe" id="85" name="Shape 8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1450" y="1227125"/>
            <a:ext cx="1700225" cy="17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7">
            <a:alphaModFix/>
          </a:blip>
          <a:srcRect b="17790" l="0" r="0" t="0"/>
          <a:stretch/>
        </p:blipFill>
        <p:spPr>
          <a:xfrm>
            <a:off x="134425" y="3119149"/>
            <a:ext cx="1700224" cy="173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51674" y="3119150"/>
            <a:ext cx="1700225" cy="17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553150" y="3136737"/>
            <a:ext cx="1700225" cy="17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50200" y="3136749"/>
            <a:ext cx="1700224" cy="1700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" name="Shape 90"/>
          <p:cNvCxnSpPr/>
          <p:nvPr/>
        </p:nvCxnSpPr>
        <p:spPr>
          <a:xfrm>
            <a:off x="-16375" y="1015600"/>
            <a:ext cx="9173100" cy="492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1" name="Shape 91"/>
          <p:cNvSpPr txBox="1"/>
          <p:nvPr>
            <p:ph type="title"/>
          </p:nvPr>
        </p:nvSpPr>
        <p:spPr>
          <a:xfrm>
            <a:off x="326225" y="102125"/>
            <a:ext cx="8520600" cy="85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chemeClr val="lt1"/>
                </a:solidFill>
              </a:rPr>
              <a:t>Who we interviewed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11">
            <a:alphaModFix/>
          </a:blip>
          <a:srcRect b="17479" l="0" r="21593" t="23686"/>
          <a:stretch/>
        </p:blipFill>
        <p:spPr>
          <a:xfrm>
            <a:off x="7354624" y="3136750"/>
            <a:ext cx="1700225" cy="1700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250025" y="1230400"/>
            <a:ext cx="5121300" cy="34164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Voting experience</a:t>
            </a:r>
            <a:br>
              <a:rPr lang="en" sz="2400">
                <a:solidFill>
                  <a:srgbClr val="FFFFFF"/>
                </a:solidFill>
              </a:rPr>
            </a:b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Media the viewer sees</a:t>
            </a:r>
            <a:br>
              <a:rPr lang="en" sz="2400">
                <a:solidFill>
                  <a:srgbClr val="FFFFFF"/>
                </a:solidFill>
              </a:rPr>
            </a:br>
          </a:p>
          <a:p>
            <a:pPr indent="-381000" lvl="0" marL="457200" rtl="0">
              <a:spcBef>
                <a:spcPts val="0"/>
              </a:spcBef>
              <a:buClr>
                <a:srgbClr val="FFFFFF"/>
              </a:buClr>
              <a:buSzPct val="100000"/>
              <a:buChar char="●"/>
            </a:pPr>
            <a:r>
              <a:rPr lang="en" sz="2400">
                <a:solidFill>
                  <a:srgbClr val="FFFFFF"/>
                </a:solidFill>
              </a:rPr>
              <a:t>Deciding how to vote on an issue</a:t>
            </a:r>
          </a:p>
        </p:txBody>
      </p:sp>
      <p:cxnSp>
        <p:nvCxnSpPr>
          <p:cNvPr id="98" name="Shape 98"/>
          <p:cNvCxnSpPr/>
          <p:nvPr/>
        </p:nvCxnSpPr>
        <p:spPr>
          <a:xfrm>
            <a:off x="-16375" y="1015600"/>
            <a:ext cx="9205800" cy="327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5800" y="1354312"/>
            <a:ext cx="3246500" cy="2434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>
            <p:ph type="title"/>
          </p:nvPr>
        </p:nvSpPr>
        <p:spPr>
          <a:xfrm>
            <a:off x="326225" y="102125"/>
            <a:ext cx="8520600" cy="91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chemeClr val="lt1"/>
                </a:solidFill>
              </a:rPr>
              <a:t>We asked about…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ctrTitle"/>
          </p:nvPr>
        </p:nvSpPr>
        <p:spPr>
          <a:xfrm>
            <a:off x="232200" y="1682725"/>
            <a:ext cx="8520600" cy="1140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en"/>
              <a:t>Interview Results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0" name="Shape 110"/>
          <p:cNvCxnSpPr/>
          <p:nvPr/>
        </p:nvCxnSpPr>
        <p:spPr>
          <a:xfrm>
            <a:off x="-16375" y="1015600"/>
            <a:ext cx="9205800" cy="327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5332200" cy="34164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chemeClr val="lt1"/>
                </a:solidFill>
              </a:rPr>
              <a:t>How educated the voter feels: 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“Only </a:t>
            </a:r>
            <a:r>
              <a:rPr b="1" lang="en">
                <a:solidFill>
                  <a:srgbClr val="FFFF00"/>
                </a:solidFill>
              </a:rPr>
              <a:t>2% of voters read</a:t>
            </a:r>
            <a:r>
              <a:rPr lang="en">
                <a:solidFill>
                  <a:schemeClr val="lt1"/>
                </a:solidFill>
              </a:rPr>
              <a:t> as much as I read”</a:t>
            </a:r>
          </a:p>
          <a:p>
            <a:pPr indent="-342900" lvl="1" marL="914400" rtl="0">
              <a:spcBef>
                <a:spcPts val="0"/>
              </a:spcBef>
              <a:buClr>
                <a:schemeClr val="lt1"/>
              </a:buClr>
              <a:buSzPct val="100000"/>
              <a:buChar char="○"/>
            </a:pPr>
            <a:r>
              <a:rPr lang="en" sz="1800">
                <a:solidFill>
                  <a:schemeClr val="lt1"/>
                </a:solidFill>
              </a:rPr>
              <a:t>“I only read </a:t>
            </a:r>
            <a:r>
              <a:rPr lang="en" sz="1800">
                <a:solidFill>
                  <a:srgbClr val="FFFFFF"/>
                </a:solidFill>
              </a:rPr>
              <a:t>what comes in the mail</a:t>
            </a:r>
            <a:r>
              <a:rPr lang="en" sz="1800">
                <a:solidFill>
                  <a:schemeClr val="lt1"/>
                </a:solidFill>
              </a:rPr>
              <a:t>”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“I think that I am </a:t>
            </a:r>
            <a:r>
              <a:rPr b="1" lang="en">
                <a:solidFill>
                  <a:srgbClr val="FFFF00"/>
                </a:solidFill>
              </a:rPr>
              <a:t>more educated</a:t>
            </a:r>
            <a:r>
              <a:rPr lang="en">
                <a:solidFill>
                  <a:schemeClr val="lt1"/>
                </a:solidFill>
              </a:rPr>
              <a:t> than the average voter”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“When I voted, I had a hard time feeling like an educated voter”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12" name="Shape 112"/>
          <p:cNvSpPr txBox="1"/>
          <p:nvPr>
            <p:ph type="title"/>
          </p:nvPr>
        </p:nvSpPr>
        <p:spPr>
          <a:xfrm>
            <a:off x="326225" y="102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chemeClr val="lt1"/>
                </a:solidFill>
              </a:rPr>
              <a:t>Interview Contradictions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3894" y="1291725"/>
            <a:ext cx="3299057" cy="3277063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/>
          <p:nvPr/>
        </p:nvSpPr>
        <p:spPr>
          <a:xfrm>
            <a:off x="8120179" y="4368333"/>
            <a:ext cx="822900" cy="200400"/>
          </a:xfrm>
          <a:prstGeom prst="rect">
            <a:avLst/>
          </a:prstGeom>
          <a:solidFill>
            <a:srgbClr val="EB4305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Shape 119"/>
          <p:cNvCxnSpPr/>
          <p:nvPr/>
        </p:nvCxnSpPr>
        <p:spPr>
          <a:xfrm>
            <a:off x="-16375" y="1015600"/>
            <a:ext cx="9205800" cy="327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0" name="Shape 120"/>
          <p:cNvSpPr txBox="1"/>
          <p:nvPr>
            <p:ph idx="1" type="body"/>
          </p:nvPr>
        </p:nvSpPr>
        <p:spPr>
          <a:xfrm>
            <a:off x="311700" y="1152475"/>
            <a:ext cx="5332200" cy="34164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100">
                <a:solidFill>
                  <a:schemeClr val="lt1"/>
                </a:solidFill>
              </a:rPr>
              <a:t>“I look at articles published by [opposing view news source] so I can...”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“...</a:t>
            </a:r>
            <a:r>
              <a:rPr b="1" lang="en">
                <a:solidFill>
                  <a:srgbClr val="FFFF00"/>
                </a:solidFill>
              </a:rPr>
              <a:t>argue</a:t>
            </a:r>
            <a:r>
              <a:rPr lang="en">
                <a:solidFill>
                  <a:schemeClr val="lt1"/>
                </a:solidFill>
              </a:rPr>
              <a:t> more with conservative friends...I don’t use it for its ideas or news”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“...have an educated </a:t>
            </a:r>
            <a:r>
              <a:rPr b="1" lang="en">
                <a:solidFill>
                  <a:srgbClr val="FFFF00"/>
                </a:solidFill>
              </a:rPr>
              <a:t>conversation</a:t>
            </a:r>
            <a:r>
              <a:rPr lang="en">
                <a:solidFill>
                  <a:schemeClr val="lt1"/>
                </a:solidFill>
              </a:rPr>
              <a:t> with the other side”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“...</a:t>
            </a:r>
            <a:r>
              <a:rPr b="1" lang="en">
                <a:solidFill>
                  <a:srgbClr val="FFFF00"/>
                </a:solidFill>
              </a:rPr>
              <a:t>fact check</a:t>
            </a:r>
            <a:r>
              <a:rPr lang="en">
                <a:solidFill>
                  <a:schemeClr val="lt1"/>
                </a:solidFill>
              </a:rPr>
              <a:t> my own opinions”</a:t>
            </a:r>
          </a:p>
          <a:p>
            <a:pPr indent="-228600" lvl="0" marL="457200" rtl="0">
              <a:spcBef>
                <a:spcPts val="0"/>
              </a:spcBef>
              <a:buClr>
                <a:schemeClr val="lt1"/>
              </a:buClr>
              <a:buChar char="●"/>
            </a:pPr>
            <a:r>
              <a:rPr lang="en">
                <a:solidFill>
                  <a:schemeClr val="lt1"/>
                </a:solidFill>
              </a:rPr>
              <a:t>“...sometimes </a:t>
            </a:r>
            <a:r>
              <a:rPr b="1" lang="en">
                <a:solidFill>
                  <a:srgbClr val="FFFF00"/>
                </a:solidFill>
              </a:rPr>
              <a:t>refine</a:t>
            </a:r>
            <a:r>
              <a:rPr lang="en">
                <a:solidFill>
                  <a:schemeClr val="lt1"/>
                </a:solidFill>
              </a:rPr>
              <a:t> my own ideas about an issue”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21" name="Shape 121"/>
          <p:cNvSpPr txBox="1"/>
          <p:nvPr>
            <p:ph type="title"/>
          </p:nvPr>
        </p:nvSpPr>
        <p:spPr>
          <a:xfrm>
            <a:off x="326225" y="102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chemeClr val="lt1"/>
                </a:solidFill>
              </a:rPr>
              <a:t>Interview Contradictions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0741" y="1145925"/>
            <a:ext cx="2876084" cy="1981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 rotWithShape="1">
          <a:blip r:embed="rId4">
            <a:alphaModFix/>
          </a:blip>
          <a:srcRect b="0" l="0" r="0" t="13194"/>
          <a:stretch/>
        </p:blipFill>
        <p:spPr>
          <a:xfrm>
            <a:off x="6511000" y="3225300"/>
            <a:ext cx="1981750" cy="1720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Shape 128"/>
          <p:cNvCxnSpPr/>
          <p:nvPr/>
        </p:nvCxnSpPr>
        <p:spPr>
          <a:xfrm>
            <a:off x="-16375" y="1015600"/>
            <a:ext cx="9205800" cy="3270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8415900" cy="3416400"/>
          </a:xfrm>
          <a:prstGeom prst="rect">
            <a:avLst/>
          </a:prstGeom>
          <a:noFill/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Misalignment between </a:t>
            </a:r>
            <a:r>
              <a:rPr b="1" lang="en" sz="2000">
                <a:solidFill>
                  <a:srgbClr val="FFFF00"/>
                </a:solidFill>
              </a:rPr>
              <a:t>issues</a:t>
            </a:r>
            <a:r>
              <a:rPr lang="en" sz="2000">
                <a:solidFill>
                  <a:schemeClr val="lt1"/>
                </a:solidFill>
              </a:rPr>
              <a:t> people supported and the </a:t>
            </a:r>
            <a:r>
              <a:rPr b="1" lang="en" sz="2000">
                <a:solidFill>
                  <a:srgbClr val="FFFF00"/>
                </a:solidFill>
              </a:rPr>
              <a:t>candidates</a:t>
            </a:r>
            <a:r>
              <a:rPr lang="en" sz="2000">
                <a:solidFill>
                  <a:schemeClr val="lt1"/>
                </a:solidFill>
              </a:rPr>
              <a:t> they voted for</a:t>
            </a:r>
          </a:p>
          <a:p>
            <a:pPr indent="-355600" lvl="0" marL="45720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People do not think about </a:t>
            </a:r>
            <a:r>
              <a:rPr b="1" lang="en" sz="2000">
                <a:solidFill>
                  <a:srgbClr val="FFFF00"/>
                </a:solidFill>
              </a:rPr>
              <a:t>how</a:t>
            </a:r>
            <a:r>
              <a:rPr lang="en" sz="2000">
                <a:solidFill>
                  <a:schemeClr val="lt1"/>
                </a:solidFill>
              </a:rPr>
              <a:t> they get their information</a:t>
            </a:r>
          </a:p>
          <a:p>
            <a:pPr indent="-355600" lvl="0" marL="457200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ct val="100000"/>
              <a:buChar char="●"/>
            </a:pPr>
            <a:r>
              <a:rPr lang="en" sz="2000">
                <a:solidFill>
                  <a:schemeClr val="lt1"/>
                </a:solidFill>
              </a:rPr>
              <a:t>Interviewees were candid about their </a:t>
            </a:r>
            <a:r>
              <a:rPr b="1" lang="en" sz="2000">
                <a:solidFill>
                  <a:srgbClr val="FFFF00"/>
                </a:solidFill>
              </a:rPr>
              <a:t>shortcomings</a:t>
            </a:r>
            <a:r>
              <a:rPr lang="en" sz="2000">
                <a:solidFill>
                  <a:schemeClr val="lt1"/>
                </a:solidFill>
              </a:rPr>
              <a:t> </a:t>
            </a:r>
          </a:p>
        </p:txBody>
      </p:sp>
      <p:sp>
        <p:nvSpPr>
          <p:cNvPr id="130" name="Shape 130"/>
          <p:cNvSpPr txBox="1"/>
          <p:nvPr>
            <p:ph type="title"/>
          </p:nvPr>
        </p:nvSpPr>
        <p:spPr>
          <a:xfrm>
            <a:off x="326225" y="1021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4800">
                <a:solidFill>
                  <a:schemeClr val="lt1"/>
                </a:solidFill>
              </a:rPr>
              <a:t>Interview Surprises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9424" y="3049525"/>
            <a:ext cx="3785150" cy="159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