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Proxima Nova"/>
      <p:regular r:id="rId33"/>
      <p:bold r:id="rId34"/>
      <p:italic r:id="rId35"/>
      <p:boldItalic r:id="rId36"/>
    </p:embeddedFont>
    <p:embeddedFont>
      <p:font typeface="Source Sans Pr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font" Target="fonts/SourceSansPr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ProximaNova-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ProximaNova-italic.fntdata"/><Relationship Id="rId12" Type="http://schemas.openxmlformats.org/officeDocument/2006/relationships/slide" Target="slides/slide7.xml"/><Relationship Id="rId34" Type="http://schemas.openxmlformats.org/officeDocument/2006/relationships/font" Target="fonts/ProximaNova-bold.fntdata"/><Relationship Id="rId15" Type="http://schemas.openxmlformats.org/officeDocument/2006/relationships/slide" Target="slides/slide10.xml"/><Relationship Id="rId37" Type="http://schemas.openxmlformats.org/officeDocument/2006/relationships/font" Target="fonts/SourceSansPro-regular.fntdata"/><Relationship Id="rId14" Type="http://schemas.openxmlformats.org/officeDocument/2006/relationships/slide" Target="slides/slide9.xml"/><Relationship Id="rId36" Type="http://schemas.openxmlformats.org/officeDocument/2006/relationships/font" Target="fonts/ProximaNova-boldItalic.fntdata"/><Relationship Id="rId17" Type="http://schemas.openxmlformats.org/officeDocument/2006/relationships/slide" Target="slides/slide12.xml"/><Relationship Id="rId39" Type="http://schemas.openxmlformats.org/officeDocument/2006/relationships/font" Target="fonts/SourceSansPro-italic.fntdata"/><Relationship Id="rId16" Type="http://schemas.openxmlformats.org/officeDocument/2006/relationships/slide" Target="slides/slide11.xml"/><Relationship Id="rId38" Type="http://schemas.openxmlformats.org/officeDocument/2006/relationships/font" Target="fonts/SourceSansPr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6" name="Shape 1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7" name="Shape 1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6" name="Shape 1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0" name="Shape 210"/>
        <p:cNvGrpSpPr/>
        <p:nvPr/>
      </p:nvGrpSpPr>
      <p:grpSpPr>
        <a:xfrm>
          <a:off x="0" y="0"/>
          <a:ext cx="0" cy="0"/>
          <a:chOff x="0" y="0"/>
          <a:chExt cx="0" cy="0"/>
        </a:xfrm>
      </p:grpSpPr>
      <p:sp>
        <p:nvSpPr>
          <p:cNvPr id="211" name="Shape 2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2" name="Shape 2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7" name="Shape 2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457200" lvl="0">
              <a:lnSpc>
                <a:spcPct val="115000"/>
              </a:lnSpc>
              <a:spcBef>
                <a:spcPts val="0"/>
              </a:spcBef>
              <a:buNone/>
            </a:pPr>
            <a:r>
              <a:rPr lang="en">
                <a:latin typeface="Source Sans Pro"/>
                <a:ea typeface="Source Sans Pro"/>
                <a:cs typeface="Source Sans Pro"/>
                <a:sym typeface="Source Sans Pro"/>
              </a:rPr>
              <a:t>Overall, testing the lo-fi prototype went very well. Most of the feedback received was positive, and the negative feedback was mostly minor usability or cosmetic issues, as well as some suggestions for new features to include.  The three users all found the interface very visual and intuitive; all three were able to accomplish the tasks we gave them without difficulty and seemed to enjoy the process.  Two users were competitive with their “friends” on the app, saying that they were sad to be only second or third in the rankings and would read more so they could win. This was excellent feedback, as it backed up our hypothesis that competition would inspire users to read a higher quantity and diversity of news.</a:t>
            </a:r>
          </a:p>
          <a:p>
            <a:pPr indent="457200" lvl="0" rtl="0">
              <a:lnSpc>
                <a:spcPct val="115000"/>
              </a:lnSpc>
              <a:spcBef>
                <a:spcPts val="0"/>
              </a:spcBef>
              <a:buNone/>
            </a:pPr>
            <a:r>
              <a:rPr lang="en">
                <a:latin typeface="Source Sans Pro"/>
                <a:ea typeface="Source Sans Pro"/>
                <a:cs typeface="Source Sans Pro"/>
                <a:sym typeface="Source Sans Pro"/>
              </a:rPr>
              <a:t>Some of the negative feedback we received from the app was initial confusion on the opening pie chart screen. Once users figured out what data was being displayed, they intuitively clicked on the pie chart to see more information, but some of them were initially confused about what was being displayed. We also learned that some of our icons could be better chosen; for example the settings icon on the ranking screen doesn’t really convey that it is used to change how people are ranked, and the info icon on the home screen doesn’t indicate that it will show users a color code.  One suggestion we received that we may incorporate going forward was the idea of letting users see what articles their friends have read.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0" name="Shape 230"/>
        <p:cNvGrpSpPr/>
        <p:nvPr/>
      </p:nvGrpSpPr>
      <p:grpSpPr>
        <a:xfrm>
          <a:off x="0" y="0"/>
          <a:ext cx="0" cy="0"/>
          <a:chOff x="0" y="0"/>
          <a:chExt cx="0" cy="0"/>
        </a:xfrm>
      </p:grpSpPr>
      <p:sp>
        <p:nvSpPr>
          <p:cNvPr id="231" name="Shape 2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2" name="Shape 2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2" name="Shape 1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0" name="Shape 2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8" name="Shape 2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6" name="Shape 2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2" name="Shape 262"/>
        <p:cNvGrpSpPr/>
        <p:nvPr/>
      </p:nvGrpSpPr>
      <p:grpSpPr>
        <a:xfrm>
          <a:off x="0" y="0"/>
          <a:ext cx="0" cy="0"/>
          <a:chOff x="0" y="0"/>
          <a:chExt cx="0" cy="0"/>
        </a:xfrm>
      </p:grpSpPr>
      <p:sp>
        <p:nvSpPr>
          <p:cNvPr id="263" name="Shape 2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4" name="Shape 2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2" name="Shape 2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7" name="Shape 2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2" name="Shape 2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1" name="Shape 1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8" name="Shape 1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8" name="Shape 1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54" name="Shape 54"/>
        <p:cNvGrpSpPr/>
        <p:nvPr/>
      </p:nvGrpSpPr>
      <p:grpSpPr>
        <a:xfrm>
          <a:off x="0" y="0"/>
          <a:ext cx="0" cy="0"/>
          <a:chOff x="0" y="0"/>
          <a:chExt cx="0" cy="0"/>
        </a:xfrm>
      </p:grpSpPr>
      <p:cxnSp>
        <p:nvCxnSpPr>
          <p:cNvPr id="55" name="Shape 55"/>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56" name="Shape 56"/>
          <p:cNvSpPr txBox="1"/>
          <p:nvPr>
            <p:ph type="ctrTitle"/>
          </p:nvPr>
        </p:nvSpPr>
        <p:spPr>
          <a:xfrm>
            <a:off x="510450" y="1257300"/>
            <a:ext cx="8123100" cy="1588500"/>
          </a:xfrm>
          <a:prstGeom prst="rect">
            <a:avLst/>
          </a:prstGeom>
        </p:spPr>
        <p:txBody>
          <a:bodyPr anchorCtr="0" anchor="b" bIns="91425" lIns="91425" rIns="91425" tIns="91425"/>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p:txBody>
      </p:sp>
      <p:sp>
        <p:nvSpPr>
          <p:cNvPr id="57" name="Shape 57"/>
          <p:cNvSpPr txBox="1"/>
          <p:nvPr>
            <p:ph idx="1" type="subTitle"/>
          </p:nvPr>
        </p:nvSpPr>
        <p:spPr>
          <a:xfrm>
            <a:off x="510450" y="3182312"/>
            <a:ext cx="8123100" cy="630000"/>
          </a:xfrm>
          <a:prstGeom prst="rect">
            <a:avLst/>
          </a:prstGeom>
        </p:spPr>
        <p:txBody>
          <a:bodyPr anchorCtr="0" anchor="t" bIns="91425" lIns="91425" rIns="91425" tIns="91425"/>
          <a:lstStyle>
            <a:lvl1pPr lvl="0" rtl="0">
              <a:lnSpc>
                <a:spcPct val="100000"/>
              </a:lnSpc>
              <a:spcBef>
                <a:spcPts val="0"/>
              </a:spcBef>
              <a:spcAft>
                <a:spcPts val="0"/>
              </a:spcAft>
              <a:buClr>
                <a:schemeClr val="lt1"/>
              </a:buClr>
              <a:buSzPct val="100000"/>
              <a:buNone/>
              <a:defRPr sz="2400">
                <a:solidFill>
                  <a:schemeClr val="lt1"/>
                </a:solidFill>
              </a:defRPr>
            </a:lvl1pPr>
            <a:lvl2pPr lvl="1" rtl="0">
              <a:lnSpc>
                <a:spcPct val="100000"/>
              </a:lnSpc>
              <a:spcBef>
                <a:spcPts val="0"/>
              </a:spcBef>
              <a:spcAft>
                <a:spcPts val="0"/>
              </a:spcAft>
              <a:buClr>
                <a:schemeClr val="lt1"/>
              </a:buClr>
              <a:buSzPct val="100000"/>
              <a:buNone/>
              <a:defRPr sz="2400">
                <a:solidFill>
                  <a:schemeClr val="lt1"/>
                </a:solidFill>
              </a:defRPr>
            </a:lvl2pPr>
            <a:lvl3pPr lvl="2" rtl="0">
              <a:lnSpc>
                <a:spcPct val="100000"/>
              </a:lnSpc>
              <a:spcBef>
                <a:spcPts val="0"/>
              </a:spcBef>
              <a:spcAft>
                <a:spcPts val="0"/>
              </a:spcAft>
              <a:buClr>
                <a:schemeClr val="lt1"/>
              </a:buClr>
              <a:buSzPct val="100000"/>
              <a:buNone/>
              <a:defRPr sz="2400">
                <a:solidFill>
                  <a:schemeClr val="lt1"/>
                </a:solidFill>
              </a:defRPr>
            </a:lvl3pPr>
            <a:lvl4pPr lvl="3" rtl="0">
              <a:lnSpc>
                <a:spcPct val="100000"/>
              </a:lnSpc>
              <a:spcBef>
                <a:spcPts val="0"/>
              </a:spcBef>
              <a:spcAft>
                <a:spcPts val="0"/>
              </a:spcAft>
              <a:buClr>
                <a:schemeClr val="lt1"/>
              </a:buClr>
              <a:buSzPct val="100000"/>
              <a:buNone/>
              <a:defRPr sz="2400">
                <a:solidFill>
                  <a:schemeClr val="lt1"/>
                </a:solidFill>
              </a:defRPr>
            </a:lvl4pPr>
            <a:lvl5pPr lvl="4" rtl="0">
              <a:lnSpc>
                <a:spcPct val="100000"/>
              </a:lnSpc>
              <a:spcBef>
                <a:spcPts val="0"/>
              </a:spcBef>
              <a:spcAft>
                <a:spcPts val="0"/>
              </a:spcAft>
              <a:buClr>
                <a:schemeClr val="lt1"/>
              </a:buClr>
              <a:buSzPct val="100000"/>
              <a:buNone/>
              <a:defRPr sz="2400">
                <a:solidFill>
                  <a:schemeClr val="lt1"/>
                </a:solidFill>
              </a:defRPr>
            </a:lvl5pPr>
            <a:lvl6pPr lvl="5" rtl="0">
              <a:lnSpc>
                <a:spcPct val="100000"/>
              </a:lnSpc>
              <a:spcBef>
                <a:spcPts val="0"/>
              </a:spcBef>
              <a:spcAft>
                <a:spcPts val="0"/>
              </a:spcAft>
              <a:buClr>
                <a:schemeClr val="lt1"/>
              </a:buClr>
              <a:buSzPct val="100000"/>
              <a:buNone/>
              <a:defRPr sz="2400">
                <a:solidFill>
                  <a:schemeClr val="lt1"/>
                </a:solidFill>
              </a:defRPr>
            </a:lvl6pPr>
            <a:lvl7pPr lvl="6" rtl="0">
              <a:lnSpc>
                <a:spcPct val="100000"/>
              </a:lnSpc>
              <a:spcBef>
                <a:spcPts val="0"/>
              </a:spcBef>
              <a:spcAft>
                <a:spcPts val="0"/>
              </a:spcAft>
              <a:buClr>
                <a:schemeClr val="lt1"/>
              </a:buClr>
              <a:buSzPct val="100000"/>
              <a:buNone/>
              <a:defRPr sz="2400">
                <a:solidFill>
                  <a:schemeClr val="lt1"/>
                </a:solidFill>
              </a:defRPr>
            </a:lvl7pPr>
            <a:lvl8pPr lvl="7" rtl="0">
              <a:lnSpc>
                <a:spcPct val="100000"/>
              </a:lnSpc>
              <a:spcBef>
                <a:spcPts val="0"/>
              </a:spcBef>
              <a:spcAft>
                <a:spcPts val="0"/>
              </a:spcAft>
              <a:buClr>
                <a:schemeClr val="lt1"/>
              </a:buClr>
              <a:buSzPct val="100000"/>
              <a:buNone/>
              <a:defRPr sz="2400">
                <a:solidFill>
                  <a:schemeClr val="lt1"/>
                </a:solidFill>
              </a:defRPr>
            </a:lvl8pPr>
            <a:lvl9pPr lvl="8" rtl="0">
              <a:lnSpc>
                <a:spcPct val="100000"/>
              </a:lnSpc>
              <a:spcBef>
                <a:spcPts val="0"/>
              </a:spcBef>
              <a:spcAft>
                <a:spcPts val="0"/>
              </a:spcAft>
              <a:buClr>
                <a:schemeClr val="lt1"/>
              </a:buClr>
              <a:buSzPct val="100000"/>
              <a:buNone/>
              <a:defRPr sz="2400">
                <a:solidFill>
                  <a:schemeClr val="lt1"/>
                </a:solidFill>
              </a:defRPr>
            </a:lvl9pPr>
          </a:lstStyle>
          <a:p/>
        </p:txBody>
      </p:sp>
      <p:sp>
        <p:nvSpPr>
          <p:cNvPr id="58" name="Shape 5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59" name="Shape 59"/>
        <p:cNvGrpSpPr/>
        <p:nvPr/>
      </p:nvGrpSpPr>
      <p:grpSpPr>
        <a:xfrm>
          <a:off x="0" y="0"/>
          <a:ext cx="0" cy="0"/>
          <a:chOff x="0" y="0"/>
          <a:chExt cx="0" cy="0"/>
        </a:xfrm>
      </p:grpSpPr>
      <p:cxnSp>
        <p:nvCxnSpPr>
          <p:cNvPr id="60" name="Shape 60"/>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61" name="Shape 61"/>
          <p:cNvSpPr txBox="1"/>
          <p:nvPr>
            <p:ph type="title"/>
          </p:nvPr>
        </p:nvSpPr>
        <p:spPr>
          <a:xfrm>
            <a:off x="510450" y="2057400"/>
            <a:ext cx="8123100" cy="778800"/>
          </a:xfrm>
          <a:prstGeom prst="rect">
            <a:avLst/>
          </a:prstGeom>
        </p:spPr>
        <p:txBody>
          <a:bodyPr anchorCtr="0" anchor="b" bIns="91425" lIns="91425" rIns="91425" tIns="91425"/>
          <a:lstStyle>
            <a:lvl1pPr lvl="0" rtl="0">
              <a:spcBef>
                <a:spcPts val="0"/>
              </a:spcBef>
              <a:buClr>
                <a:schemeClr val="lt1"/>
              </a:buClr>
              <a:buSzPct val="100000"/>
              <a:defRPr sz="3600">
                <a:solidFill>
                  <a:schemeClr val="lt1"/>
                </a:solidFill>
              </a:defRPr>
            </a:lvl1pPr>
            <a:lvl2pPr lvl="1" rtl="0">
              <a:spcBef>
                <a:spcPts val="0"/>
              </a:spcBef>
              <a:buClr>
                <a:schemeClr val="lt1"/>
              </a:buClr>
              <a:buSzPct val="100000"/>
              <a:defRPr sz="3600">
                <a:solidFill>
                  <a:schemeClr val="lt1"/>
                </a:solidFill>
              </a:defRPr>
            </a:lvl2pPr>
            <a:lvl3pPr lvl="2" rtl="0">
              <a:spcBef>
                <a:spcPts val="0"/>
              </a:spcBef>
              <a:buClr>
                <a:schemeClr val="lt1"/>
              </a:buClr>
              <a:buSzPct val="100000"/>
              <a:defRPr sz="3600">
                <a:solidFill>
                  <a:schemeClr val="lt1"/>
                </a:solidFill>
              </a:defRPr>
            </a:lvl3pPr>
            <a:lvl4pPr lvl="3" rtl="0">
              <a:spcBef>
                <a:spcPts val="0"/>
              </a:spcBef>
              <a:buClr>
                <a:schemeClr val="lt1"/>
              </a:buClr>
              <a:buSzPct val="100000"/>
              <a:defRPr sz="3600">
                <a:solidFill>
                  <a:schemeClr val="lt1"/>
                </a:solidFill>
              </a:defRPr>
            </a:lvl4pPr>
            <a:lvl5pPr lvl="4" rtl="0">
              <a:spcBef>
                <a:spcPts val="0"/>
              </a:spcBef>
              <a:buClr>
                <a:schemeClr val="lt1"/>
              </a:buClr>
              <a:buSzPct val="100000"/>
              <a:defRPr sz="3600">
                <a:solidFill>
                  <a:schemeClr val="lt1"/>
                </a:solidFill>
              </a:defRPr>
            </a:lvl5pPr>
            <a:lvl6pPr lvl="5" rtl="0">
              <a:spcBef>
                <a:spcPts val="0"/>
              </a:spcBef>
              <a:buClr>
                <a:schemeClr val="lt1"/>
              </a:buClr>
              <a:buSzPct val="100000"/>
              <a:defRPr sz="3600">
                <a:solidFill>
                  <a:schemeClr val="lt1"/>
                </a:solidFill>
              </a:defRPr>
            </a:lvl6pPr>
            <a:lvl7pPr lvl="6" rtl="0">
              <a:spcBef>
                <a:spcPts val="0"/>
              </a:spcBef>
              <a:buClr>
                <a:schemeClr val="lt1"/>
              </a:buClr>
              <a:buSzPct val="100000"/>
              <a:defRPr sz="3600">
                <a:solidFill>
                  <a:schemeClr val="lt1"/>
                </a:solidFill>
              </a:defRPr>
            </a:lvl7pPr>
            <a:lvl8pPr lvl="7" rtl="0">
              <a:spcBef>
                <a:spcPts val="0"/>
              </a:spcBef>
              <a:buClr>
                <a:schemeClr val="lt1"/>
              </a:buClr>
              <a:buSzPct val="100000"/>
              <a:defRPr sz="3600">
                <a:solidFill>
                  <a:schemeClr val="lt1"/>
                </a:solidFill>
              </a:defRPr>
            </a:lvl8pPr>
            <a:lvl9pPr lvl="8" rtl="0">
              <a:spcBef>
                <a:spcPts val="0"/>
              </a:spcBef>
              <a:buClr>
                <a:schemeClr val="lt1"/>
              </a:buClr>
              <a:buSzPct val="100000"/>
              <a:defRPr sz="3600">
                <a:solidFill>
                  <a:schemeClr val="lt1"/>
                </a:solidFill>
              </a:defRPr>
            </a:lvl9pPr>
          </a:lstStyle>
          <a:p/>
        </p:txBody>
      </p:sp>
      <p:sp>
        <p:nvSpPr>
          <p:cNvPr id="62" name="Shape 6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63" name="Shape 63"/>
        <p:cNvGrpSpPr/>
        <p:nvPr/>
      </p:nvGrpSpPr>
      <p:grpSpPr>
        <a:xfrm>
          <a:off x="0" y="0"/>
          <a:ext cx="0" cy="0"/>
          <a:chOff x="0" y="0"/>
          <a:chExt cx="0" cy="0"/>
        </a:xfrm>
      </p:grpSpPr>
      <p:sp>
        <p:nvSpPr>
          <p:cNvPr id="64" name="Shape 64"/>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65" name="Shape 65"/>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6" name="Shape 66"/>
          <p:cNvSpPr txBox="1"/>
          <p:nvPr>
            <p:ph idx="1" type="body"/>
          </p:nvPr>
        </p:nvSpPr>
        <p:spPr>
          <a:xfrm>
            <a:off x="311700" y="1152475"/>
            <a:ext cx="8520600" cy="34164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7" name="Shape 6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68" name="Shape 68"/>
        <p:cNvGrpSpPr/>
        <p:nvPr/>
      </p:nvGrpSpPr>
      <p:grpSpPr>
        <a:xfrm>
          <a:off x="0" y="0"/>
          <a:ext cx="0" cy="0"/>
          <a:chOff x="0" y="0"/>
          <a:chExt cx="0" cy="0"/>
        </a:xfrm>
      </p:grpSpPr>
      <p:sp>
        <p:nvSpPr>
          <p:cNvPr id="69" name="Shape 69"/>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0" name="Shape 70"/>
          <p:cNvSpPr txBox="1"/>
          <p:nvPr>
            <p:ph idx="1" type="body"/>
          </p:nvPr>
        </p:nvSpPr>
        <p:spPr>
          <a:xfrm>
            <a:off x="3117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1" name="Shape 71"/>
          <p:cNvSpPr txBox="1"/>
          <p:nvPr>
            <p:ph idx="2" type="body"/>
          </p:nvPr>
        </p:nvSpPr>
        <p:spPr>
          <a:xfrm>
            <a:off x="48324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2" name="Shape 7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73" name="Shape 73"/>
        <p:cNvGrpSpPr/>
        <p:nvPr/>
      </p:nvGrpSpPr>
      <p:grpSpPr>
        <a:xfrm>
          <a:off x="0" y="0"/>
          <a:ext cx="0" cy="0"/>
          <a:chOff x="0" y="0"/>
          <a:chExt cx="0" cy="0"/>
        </a:xfrm>
      </p:grpSpPr>
      <p:sp>
        <p:nvSpPr>
          <p:cNvPr id="74" name="Shape 74"/>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5" name="Shape 7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76" name="Shape 76"/>
        <p:cNvGrpSpPr/>
        <p:nvPr/>
      </p:nvGrpSpPr>
      <p:grpSpPr>
        <a:xfrm>
          <a:off x="0" y="0"/>
          <a:ext cx="0" cy="0"/>
          <a:chOff x="0" y="0"/>
          <a:chExt cx="0" cy="0"/>
        </a:xfrm>
      </p:grpSpPr>
      <p:sp>
        <p:nvSpPr>
          <p:cNvPr id="77" name="Shape 77"/>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78" name="Shape 78"/>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9" name="Shape 7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80" name="Shape 80"/>
        <p:cNvGrpSpPr/>
        <p:nvPr/>
      </p:nvGrpSpPr>
      <p:grpSpPr>
        <a:xfrm>
          <a:off x="0" y="0"/>
          <a:ext cx="0" cy="0"/>
          <a:chOff x="0" y="0"/>
          <a:chExt cx="0" cy="0"/>
        </a:xfrm>
      </p:grpSpPr>
      <p:sp>
        <p:nvSpPr>
          <p:cNvPr id="81" name="Shape 81"/>
          <p:cNvSpPr txBox="1"/>
          <p:nvPr>
            <p:ph type="title"/>
          </p:nvPr>
        </p:nvSpPr>
        <p:spPr>
          <a:xfrm>
            <a:off x="490250" y="526350"/>
            <a:ext cx="5797500" cy="4090800"/>
          </a:xfrm>
          <a:prstGeom prst="rect">
            <a:avLst/>
          </a:prstGeom>
        </p:spPr>
        <p:txBody>
          <a:bodyPr anchorCtr="0" anchor="ctr"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82" name="Shape 8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83" name="Shape 83"/>
        <p:cNvGrpSpPr/>
        <p:nvPr/>
      </p:nvGrpSpPr>
      <p:grpSpPr>
        <a:xfrm>
          <a:off x="0" y="0"/>
          <a:ext cx="0" cy="0"/>
          <a:chOff x="0" y="0"/>
          <a:chExt cx="0" cy="0"/>
        </a:xfrm>
      </p:grpSpPr>
      <p:sp>
        <p:nvSpPr>
          <p:cNvPr id="84" name="Shape 84"/>
          <p:cNvSpPr/>
          <p:nvPr/>
        </p:nvSpPr>
        <p:spPr>
          <a:xfrm>
            <a:off x="4572000" y="7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85" name="Shape 85"/>
          <p:cNvCxnSpPr/>
          <p:nvPr/>
        </p:nvCxnSpPr>
        <p:spPr>
          <a:xfrm>
            <a:off x="5029675" y="4495500"/>
            <a:ext cx="468300" cy="0"/>
          </a:xfrm>
          <a:prstGeom prst="straightConnector1">
            <a:avLst/>
          </a:prstGeom>
          <a:noFill/>
          <a:ln cap="flat" cmpd="sng" w="19050">
            <a:solidFill>
              <a:schemeClr val="lt2"/>
            </a:solidFill>
            <a:prstDash val="solid"/>
            <a:round/>
            <a:headEnd len="med" w="med" type="none"/>
            <a:tailEnd len="med" w="med" type="none"/>
          </a:ln>
        </p:spPr>
      </p:cxnSp>
      <p:sp>
        <p:nvSpPr>
          <p:cNvPr id="86" name="Shape 86"/>
          <p:cNvSpPr txBox="1"/>
          <p:nvPr>
            <p:ph type="title"/>
          </p:nvPr>
        </p:nvSpPr>
        <p:spPr>
          <a:xfrm>
            <a:off x="265500" y="1205825"/>
            <a:ext cx="4045200" cy="1509600"/>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87" name="Shape 87"/>
          <p:cNvSpPr txBox="1"/>
          <p:nvPr>
            <p:ph idx="1" type="subTitle"/>
          </p:nvPr>
        </p:nvSpPr>
        <p:spPr>
          <a:xfrm>
            <a:off x="265500" y="2769000"/>
            <a:ext cx="4045200" cy="13455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88" name="Shape 88"/>
          <p:cNvSpPr txBox="1"/>
          <p:nvPr>
            <p:ph idx="2" type="body"/>
          </p:nvPr>
        </p:nvSpPr>
        <p:spPr>
          <a:xfrm>
            <a:off x="4939500" y="724200"/>
            <a:ext cx="3837000" cy="3695100"/>
          </a:xfrm>
          <a:prstGeom prst="rect">
            <a:avLst/>
          </a:prstGeom>
        </p:spPr>
        <p:txBody>
          <a:bodyPr anchorCtr="0" anchor="ctr" bIns="91425" lIns="91425" rIns="91425" tIns="91425"/>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p:txBody>
      </p:sp>
      <p:sp>
        <p:nvSpPr>
          <p:cNvPr id="89" name="Shape 8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90" name="Shape 90"/>
        <p:cNvGrpSpPr/>
        <p:nvPr/>
      </p:nvGrpSpPr>
      <p:grpSpPr>
        <a:xfrm>
          <a:off x="0" y="0"/>
          <a:ext cx="0" cy="0"/>
          <a:chOff x="0" y="0"/>
          <a:chExt cx="0" cy="0"/>
        </a:xfrm>
      </p:grpSpPr>
      <p:sp>
        <p:nvSpPr>
          <p:cNvPr id="91" name="Shape 91"/>
          <p:cNvSpPr txBox="1"/>
          <p:nvPr>
            <p:ph idx="1" type="body"/>
          </p:nvPr>
        </p:nvSpPr>
        <p:spPr>
          <a:xfrm>
            <a:off x="311700" y="4236825"/>
            <a:ext cx="5998800" cy="598800"/>
          </a:xfrm>
          <a:prstGeom prst="rect">
            <a:avLst/>
          </a:prstGeom>
        </p:spPr>
        <p:txBody>
          <a:bodyPr anchorCtr="0" anchor="ctr" bIns="91425" lIns="91425" rIns="91425" tIns="91425"/>
          <a:lstStyle>
            <a:lvl1pPr lvl="0" rtl="0">
              <a:lnSpc>
                <a:spcPct val="100000"/>
              </a:lnSpc>
              <a:spcBef>
                <a:spcPts val="0"/>
              </a:spcBef>
              <a:spcAft>
                <a:spcPts val="0"/>
              </a:spcAft>
              <a:buSzPct val="100000"/>
              <a:buNone/>
              <a:defRPr sz="2100"/>
            </a:lvl1pPr>
          </a:lstStyle>
          <a:p/>
        </p:txBody>
      </p:sp>
      <p:sp>
        <p:nvSpPr>
          <p:cNvPr id="92" name="Shape 9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93" name="Shape 93"/>
        <p:cNvGrpSpPr/>
        <p:nvPr/>
      </p:nvGrpSpPr>
      <p:grpSpPr>
        <a:xfrm>
          <a:off x="0" y="0"/>
          <a:ext cx="0" cy="0"/>
          <a:chOff x="0" y="0"/>
          <a:chExt cx="0" cy="0"/>
        </a:xfrm>
      </p:grpSpPr>
      <p:sp>
        <p:nvSpPr>
          <p:cNvPr id="94" name="Shape 94"/>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95" name="Shape 95"/>
          <p:cNvSpPr txBox="1"/>
          <p:nvPr>
            <p:ph type="title"/>
          </p:nvPr>
        </p:nvSpPr>
        <p:spPr>
          <a:xfrm>
            <a:off x="311700" y="991475"/>
            <a:ext cx="8520600" cy="1917900"/>
          </a:xfrm>
          <a:prstGeom prst="rect">
            <a:avLst/>
          </a:prstGeom>
        </p:spPr>
        <p:txBody>
          <a:bodyPr anchorCtr="0" anchor="ctr" bIns="91425" lIns="91425" rIns="91425" tIns="91425"/>
          <a:lstStyle>
            <a:lvl1pPr lvl="0" rtl="0" algn="ctr">
              <a:spcBef>
                <a:spcPts val="0"/>
              </a:spcBef>
              <a:buSzPct val="100000"/>
              <a:defRPr b="1" sz="14000"/>
            </a:lvl1pPr>
            <a:lvl2pPr lvl="1" rtl="0" algn="ctr">
              <a:spcBef>
                <a:spcPts val="0"/>
              </a:spcBef>
              <a:buSzPct val="100000"/>
              <a:defRPr b="1" sz="14000"/>
            </a:lvl2pPr>
            <a:lvl3pPr lvl="2" rtl="0" algn="ctr">
              <a:spcBef>
                <a:spcPts val="0"/>
              </a:spcBef>
              <a:buSzPct val="100000"/>
              <a:defRPr b="1" sz="14000"/>
            </a:lvl3pPr>
            <a:lvl4pPr lvl="3" rtl="0" algn="ctr">
              <a:spcBef>
                <a:spcPts val="0"/>
              </a:spcBef>
              <a:buSzPct val="100000"/>
              <a:defRPr b="1" sz="14000"/>
            </a:lvl4pPr>
            <a:lvl5pPr lvl="4" rtl="0" algn="ctr">
              <a:spcBef>
                <a:spcPts val="0"/>
              </a:spcBef>
              <a:buSzPct val="100000"/>
              <a:defRPr b="1" sz="14000"/>
            </a:lvl5pPr>
            <a:lvl6pPr lvl="5" rtl="0" algn="ctr">
              <a:spcBef>
                <a:spcPts val="0"/>
              </a:spcBef>
              <a:buSzPct val="100000"/>
              <a:defRPr b="1" sz="14000"/>
            </a:lvl6pPr>
            <a:lvl7pPr lvl="6" rtl="0" algn="ctr">
              <a:spcBef>
                <a:spcPts val="0"/>
              </a:spcBef>
              <a:buSzPct val="100000"/>
              <a:defRPr b="1" sz="14000"/>
            </a:lvl7pPr>
            <a:lvl8pPr lvl="7" rtl="0" algn="ctr">
              <a:spcBef>
                <a:spcPts val="0"/>
              </a:spcBef>
              <a:buSzPct val="100000"/>
              <a:defRPr b="1" sz="14000"/>
            </a:lvl8pPr>
            <a:lvl9pPr lvl="8" rtl="0" algn="ctr">
              <a:spcBef>
                <a:spcPts val="0"/>
              </a:spcBef>
              <a:buSzPct val="100000"/>
              <a:defRPr b="1" sz="14000"/>
            </a:lvl9pPr>
          </a:lstStyle>
          <a:p/>
        </p:txBody>
      </p:sp>
      <p:sp>
        <p:nvSpPr>
          <p:cNvPr id="96" name="Shape 96"/>
          <p:cNvSpPr txBox="1"/>
          <p:nvPr>
            <p:ph idx="1" type="body"/>
          </p:nvPr>
        </p:nvSpPr>
        <p:spPr>
          <a:xfrm>
            <a:off x="311700" y="3071300"/>
            <a:ext cx="8520600" cy="901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97" name="Shape 9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98" name="Shape 98"/>
        <p:cNvGrpSpPr/>
        <p:nvPr/>
      </p:nvGrpSpPr>
      <p:grpSpPr>
        <a:xfrm>
          <a:off x="0" y="0"/>
          <a:ext cx="0" cy="0"/>
          <a:chOff x="0" y="0"/>
          <a:chExt cx="0" cy="0"/>
        </a:xfrm>
      </p:grpSpPr>
      <p:sp>
        <p:nvSpPr>
          <p:cNvPr id="99" name="Shape 9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434343"/>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311700" y="445025"/>
            <a:ext cx="8520600" cy="572700"/>
          </a:xfrm>
          <a:prstGeom prst="rect">
            <a:avLst/>
          </a:prstGeom>
          <a:noFill/>
          <a:ln>
            <a:noFill/>
          </a:ln>
        </p:spPr>
        <p:txBody>
          <a:bodyPr anchorCtr="0" anchor="t" bIns="91425" lIns="91425" rIns="91425" tIns="91425"/>
          <a:lstStyle>
            <a:lvl1pPr lvl="0"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1pPr>
            <a:lvl2pPr lvl="1"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2pPr>
            <a:lvl3pPr lvl="2"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3pPr>
            <a:lvl4pPr lvl="3"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4pPr>
            <a:lvl5pPr lvl="4"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5pPr>
            <a:lvl6pPr lvl="5"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6pPr>
            <a:lvl7pPr lvl="6"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7pPr>
            <a:lvl8pPr lvl="7"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8pPr>
            <a:lvl9pPr lvl="8"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9pPr>
          </a:lstStyle>
          <a:p/>
        </p:txBody>
      </p:sp>
      <p:sp>
        <p:nvSpPr>
          <p:cNvPr id="52" name="Shape 52"/>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accent3"/>
              </a:buClr>
              <a:buSzPct val="100000"/>
              <a:buFont typeface="Proxima Nova"/>
              <a:defRPr sz="1800">
                <a:solidFill>
                  <a:schemeClr val="accent3"/>
                </a:solidFill>
                <a:latin typeface="Proxima Nova"/>
                <a:ea typeface="Proxima Nova"/>
                <a:cs typeface="Proxima Nova"/>
                <a:sym typeface="Proxima Nova"/>
              </a:defRPr>
            </a:lvl1pPr>
            <a:lvl2pPr lvl="1"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2pPr>
            <a:lvl3pPr lvl="2"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3pPr>
            <a:lvl4pPr lvl="3"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4pPr>
            <a:lvl5pPr lvl="4"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5pPr>
            <a:lvl6pPr lvl="5"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6pPr>
            <a:lvl7pPr lvl="6"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7pPr>
            <a:lvl8pPr lvl="7"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8pPr>
            <a:lvl9pPr lvl="8"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9pPr>
          </a:lstStyle>
          <a:p/>
        </p:txBody>
      </p:sp>
      <p:sp>
        <p:nvSpPr>
          <p:cNvPr id="53" name="Shape 53"/>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1"/>
                </a:solidFill>
                <a:latin typeface="Proxima Nova"/>
                <a:ea typeface="Proxima Nova"/>
                <a:cs typeface="Proxima Nova"/>
                <a:sym typeface="Proxima Nova"/>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01.jpg"/><Relationship Id="rId4" Type="http://schemas.openxmlformats.org/officeDocument/2006/relationships/image" Target="../media/image02.png"/><Relationship Id="rId5" Type="http://schemas.openxmlformats.org/officeDocument/2006/relationships/image" Target="../media/image03.jpg"/><Relationship Id="rId6" Type="http://schemas.openxmlformats.org/officeDocument/2006/relationships/image" Target="../media/image0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0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08.jpg"/><Relationship Id="rId4" Type="http://schemas.openxmlformats.org/officeDocument/2006/relationships/image" Target="../media/image0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0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0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1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0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0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3" name="Shape 103"/>
        <p:cNvGrpSpPr/>
        <p:nvPr/>
      </p:nvGrpSpPr>
      <p:grpSpPr>
        <a:xfrm>
          <a:off x="0" y="0"/>
          <a:ext cx="0" cy="0"/>
          <a:chOff x="0" y="0"/>
          <a:chExt cx="0" cy="0"/>
        </a:xfrm>
      </p:grpSpPr>
      <p:sp>
        <p:nvSpPr>
          <p:cNvPr id="104" name="Shape 104"/>
          <p:cNvSpPr txBox="1"/>
          <p:nvPr>
            <p:ph type="ctrTitle"/>
          </p:nvPr>
        </p:nvSpPr>
        <p:spPr>
          <a:xfrm>
            <a:off x="311700" y="205100"/>
            <a:ext cx="8520600" cy="1140600"/>
          </a:xfrm>
          <a:prstGeom prst="rect">
            <a:avLst/>
          </a:prstGeom>
        </p:spPr>
        <p:txBody>
          <a:bodyPr anchorCtr="0" anchor="b" bIns="91425" lIns="91425" rIns="91425" tIns="91425">
            <a:noAutofit/>
          </a:bodyPr>
          <a:lstStyle/>
          <a:p>
            <a:pPr lvl="0" rtl="0" algn="ctr">
              <a:spcBef>
                <a:spcPts val="0"/>
              </a:spcBef>
              <a:buNone/>
            </a:pPr>
            <a:r>
              <a:rPr b="1" lang="en"/>
              <a:t>Low-Fi Prototype</a:t>
            </a:r>
          </a:p>
        </p:txBody>
      </p:sp>
      <p:sp>
        <p:nvSpPr>
          <p:cNvPr id="105" name="Shape 105"/>
          <p:cNvSpPr txBox="1"/>
          <p:nvPr>
            <p:ph idx="1" type="subTitle"/>
          </p:nvPr>
        </p:nvSpPr>
        <p:spPr>
          <a:xfrm>
            <a:off x="311700" y="1421900"/>
            <a:ext cx="8520600" cy="1681500"/>
          </a:xfrm>
          <a:prstGeom prst="rect">
            <a:avLst/>
          </a:prstGeom>
        </p:spPr>
        <p:txBody>
          <a:bodyPr anchorCtr="0" anchor="t" bIns="91425" lIns="91425" rIns="91425" tIns="91425">
            <a:noAutofit/>
          </a:bodyPr>
          <a:lstStyle/>
          <a:p>
            <a:pPr lvl="0" rtl="0">
              <a:spcBef>
                <a:spcPts val="0"/>
              </a:spcBef>
              <a:buNone/>
            </a:pPr>
            <a:r>
              <a:rPr b="1" lang="en" sz="2100"/>
              <a:t>Team:</a:t>
            </a:r>
            <a:r>
              <a:rPr lang="en" sz="2100"/>
              <a:t> Laura Brouckman, Matthew Chen, Leslie Kurt, Saamon Legoski</a:t>
            </a:r>
          </a:p>
          <a:p>
            <a:pPr lvl="0" rtl="0">
              <a:spcBef>
                <a:spcPts val="0"/>
              </a:spcBef>
              <a:buNone/>
            </a:pPr>
            <a:r>
              <a:rPr b="1" lang="en" sz="2100"/>
              <a:t>Studio:</a:t>
            </a:r>
            <a:r>
              <a:rPr lang="en" sz="2100"/>
              <a:t> Digital Democracy</a:t>
            </a:r>
          </a:p>
          <a:p>
            <a:pPr lvl="0" rtl="0">
              <a:spcBef>
                <a:spcPts val="0"/>
              </a:spcBef>
              <a:buNone/>
            </a:pPr>
            <a:r>
              <a:rPr b="1" lang="en" sz="2100"/>
              <a:t>Presenter:</a:t>
            </a:r>
            <a:r>
              <a:rPr lang="en" sz="2100"/>
              <a:t> Laura Brouckman</a:t>
            </a:r>
          </a:p>
        </p:txBody>
      </p:sp>
      <p:pic>
        <p:nvPicPr>
          <p:cNvPr id="106" name="Shape 106"/>
          <p:cNvPicPr preferRelativeResize="0"/>
          <p:nvPr/>
        </p:nvPicPr>
        <p:blipFill>
          <a:blip r:embed="rId3">
            <a:alphaModFix/>
          </a:blip>
          <a:stretch>
            <a:fillRect/>
          </a:stretch>
        </p:blipFill>
        <p:spPr>
          <a:xfrm>
            <a:off x="4667275" y="3179600"/>
            <a:ext cx="1862000" cy="1862000"/>
          </a:xfrm>
          <a:prstGeom prst="rect">
            <a:avLst/>
          </a:prstGeom>
          <a:noFill/>
          <a:ln cap="flat" cmpd="sng" w="9525">
            <a:solidFill>
              <a:srgbClr val="000000"/>
            </a:solidFill>
            <a:prstDash val="solid"/>
            <a:round/>
            <a:headEnd len="med" w="med" type="none"/>
            <a:tailEnd len="med" w="med" type="none"/>
          </a:ln>
        </p:spPr>
      </p:pic>
      <p:pic>
        <p:nvPicPr>
          <p:cNvPr id="107" name="Shape 107"/>
          <p:cNvPicPr preferRelativeResize="0"/>
          <p:nvPr/>
        </p:nvPicPr>
        <p:blipFill>
          <a:blip r:embed="rId4">
            <a:alphaModFix/>
          </a:blip>
          <a:stretch>
            <a:fillRect/>
          </a:stretch>
        </p:blipFill>
        <p:spPr>
          <a:xfrm>
            <a:off x="6837624" y="3179599"/>
            <a:ext cx="1862000" cy="1862000"/>
          </a:xfrm>
          <a:prstGeom prst="rect">
            <a:avLst/>
          </a:prstGeom>
          <a:noFill/>
          <a:ln cap="flat" cmpd="sng" w="9525">
            <a:solidFill>
              <a:srgbClr val="000000"/>
            </a:solidFill>
            <a:prstDash val="solid"/>
            <a:round/>
            <a:headEnd len="med" w="med" type="none"/>
            <a:tailEnd len="med" w="med" type="none"/>
          </a:ln>
        </p:spPr>
      </p:pic>
      <p:pic>
        <p:nvPicPr>
          <p:cNvPr id="108" name="Shape 108"/>
          <p:cNvPicPr preferRelativeResize="0"/>
          <p:nvPr/>
        </p:nvPicPr>
        <p:blipFill rotWithShape="1">
          <a:blip r:embed="rId5">
            <a:alphaModFix/>
          </a:blip>
          <a:srcRect b="54228" l="27516" r="11593" t="9054"/>
          <a:stretch/>
        </p:blipFill>
        <p:spPr>
          <a:xfrm>
            <a:off x="447152" y="3179599"/>
            <a:ext cx="1741422" cy="1862000"/>
          </a:xfrm>
          <a:prstGeom prst="rect">
            <a:avLst/>
          </a:prstGeom>
          <a:noFill/>
          <a:ln cap="flat" cmpd="sng" w="9525">
            <a:solidFill>
              <a:schemeClr val="dk1"/>
            </a:solidFill>
            <a:prstDash val="solid"/>
            <a:round/>
            <a:headEnd len="med" w="med" type="none"/>
            <a:tailEnd len="med" w="med" type="none"/>
          </a:ln>
        </p:spPr>
      </p:pic>
      <p:pic>
        <p:nvPicPr>
          <p:cNvPr id="109" name="Shape 109"/>
          <p:cNvPicPr preferRelativeResize="0"/>
          <p:nvPr/>
        </p:nvPicPr>
        <p:blipFill>
          <a:blip r:embed="rId6">
            <a:alphaModFix/>
          </a:blip>
          <a:stretch>
            <a:fillRect/>
          </a:stretch>
        </p:blipFill>
        <p:spPr>
          <a:xfrm>
            <a:off x="2496924" y="3179599"/>
            <a:ext cx="1862000" cy="1862000"/>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7" name="Shape 167"/>
        <p:cNvGrpSpPr/>
        <p:nvPr/>
      </p:nvGrpSpPr>
      <p:grpSpPr>
        <a:xfrm>
          <a:off x="0" y="0"/>
          <a:ext cx="0" cy="0"/>
          <a:chOff x="0" y="0"/>
          <a:chExt cx="0" cy="0"/>
        </a:xfrm>
      </p:grpSpPr>
      <p:cxnSp>
        <p:nvCxnSpPr>
          <p:cNvPr id="168" name="Shape 168"/>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69" name="Shape 169"/>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Task #3</a:t>
            </a:r>
          </a:p>
        </p:txBody>
      </p:sp>
      <p:pic>
        <p:nvPicPr>
          <p:cNvPr id="170" name="Shape 170"/>
          <p:cNvPicPr preferRelativeResize="0"/>
          <p:nvPr/>
        </p:nvPicPr>
        <p:blipFill rotWithShape="1">
          <a:blip r:embed="rId3">
            <a:alphaModFix/>
          </a:blip>
          <a:srcRect b="12139" l="5076" r="8582" t="1332"/>
          <a:stretch/>
        </p:blipFill>
        <p:spPr>
          <a:xfrm>
            <a:off x="5192400" y="1174650"/>
            <a:ext cx="2761799" cy="3693199"/>
          </a:xfrm>
          <a:prstGeom prst="rect">
            <a:avLst/>
          </a:prstGeom>
          <a:noFill/>
          <a:ln>
            <a:noFill/>
          </a:ln>
        </p:spPr>
      </p:pic>
      <p:sp>
        <p:nvSpPr>
          <p:cNvPr id="171" name="Shape 171"/>
          <p:cNvSpPr txBox="1"/>
          <p:nvPr>
            <p:ph idx="1" type="body"/>
          </p:nvPr>
        </p:nvSpPr>
        <p:spPr>
          <a:xfrm>
            <a:off x="703300" y="1603850"/>
            <a:ext cx="3888600" cy="3416400"/>
          </a:xfrm>
          <a:prstGeom prst="rect">
            <a:avLst/>
          </a:prstGeom>
          <a:noFill/>
        </p:spPr>
        <p:txBody>
          <a:bodyPr anchorCtr="0" anchor="t" bIns="91425" lIns="91425" rIns="91425" tIns="91425">
            <a:noAutofit/>
          </a:bodyPr>
          <a:lstStyle/>
          <a:p>
            <a:pPr lvl="0" rtl="0">
              <a:spcBef>
                <a:spcPts val="0"/>
              </a:spcBef>
              <a:spcAft>
                <a:spcPts val="0"/>
              </a:spcAft>
              <a:buNone/>
            </a:pPr>
            <a:r>
              <a:rPr lang="en" sz="3600">
                <a:solidFill>
                  <a:srgbClr val="FFFF00"/>
                </a:solidFill>
                <a:latin typeface="Source Sans Pro"/>
                <a:ea typeface="Source Sans Pro"/>
                <a:cs typeface="Source Sans Pro"/>
                <a:sym typeface="Source Sans Pro"/>
              </a:rPr>
              <a:t>Compare</a:t>
            </a:r>
            <a:r>
              <a:rPr lang="en" sz="3600">
                <a:solidFill>
                  <a:srgbClr val="FFFFFF"/>
                </a:solidFill>
                <a:latin typeface="Source Sans Pro"/>
                <a:ea typeface="Source Sans Pro"/>
                <a:cs typeface="Source Sans Pro"/>
                <a:sym typeface="Source Sans Pro"/>
              </a:rPr>
              <a:t> and </a:t>
            </a:r>
            <a:r>
              <a:rPr lang="en" sz="3600">
                <a:solidFill>
                  <a:srgbClr val="FFFF00"/>
                </a:solidFill>
                <a:latin typeface="Source Sans Pro"/>
                <a:ea typeface="Source Sans Pro"/>
                <a:cs typeface="Source Sans Pro"/>
                <a:sym typeface="Source Sans Pro"/>
              </a:rPr>
              <a:t>compete</a:t>
            </a:r>
            <a:r>
              <a:rPr lang="en" sz="3600">
                <a:solidFill>
                  <a:srgbClr val="FFFFFF"/>
                </a:solidFill>
                <a:latin typeface="Source Sans Pro"/>
                <a:ea typeface="Source Sans Pro"/>
                <a:cs typeface="Source Sans Pro"/>
                <a:sym typeface="Source Sans Pro"/>
              </a:rPr>
              <a:t> with other users</a:t>
            </a:r>
            <a:r>
              <a:rPr lang="en" sz="3600">
                <a:solidFill>
                  <a:srgbClr val="FFFF00"/>
                </a:solidFill>
                <a:latin typeface="Source Sans Pro"/>
                <a:ea typeface="Source Sans Pro"/>
                <a:cs typeface="Source Sans Pro"/>
                <a:sym typeface="Source Sans Pro"/>
              </a:rPr>
              <a:t> </a:t>
            </a:r>
          </a:p>
          <a:p>
            <a:pPr lvl="0" rtl="0">
              <a:spcBef>
                <a:spcPts val="0"/>
              </a:spcBef>
              <a:buNone/>
            </a:pPr>
            <a:r>
              <a:t/>
            </a:r>
            <a:endParaRPr sz="3600">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5" name="Shape 175"/>
        <p:cNvGrpSpPr/>
        <p:nvPr/>
      </p:nvGrpSpPr>
      <p:grpSpPr>
        <a:xfrm>
          <a:off x="0" y="0"/>
          <a:ext cx="0" cy="0"/>
          <a:chOff x="0" y="0"/>
          <a:chExt cx="0" cy="0"/>
        </a:xfrm>
      </p:grpSpPr>
      <p:sp>
        <p:nvSpPr>
          <p:cNvPr id="176" name="Shape 176"/>
          <p:cNvSpPr txBox="1"/>
          <p:nvPr>
            <p:ph type="ctrTitle"/>
          </p:nvPr>
        </p:nvSpPr>
        <p:spPr>
          <a:xfrm>
            <a:off x="232200" y="1682725"/>
            <a:ext cx="8520600" cy="1140600"/>
          </a:xfrm>
          <a:prstGeom prst="rect">
            <a:avLst/>
          </a:prstGeom>
        </p:spPr>
        <p:txBody>
          <a:bodyPr anchorCtr="0" anchor="b" bIns="91425" lIns="91425" rIns="91425" tIns="91425">
            <a:noAutofit/>
          </a:bodyPr>
          <a:lstStyle/>
          <a:p>
            <a:pPr lvl="0" rtl="0" algn="ctr">
              <a:spcBef>
                <a:spcPts val="0"/>
              </a:spcBef>
              <a:buNone/>
            </a:pPr>
            <a:r>
              <a:rPr b="1" lang="en"/>
              <a:t>Prototype Structure</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 name="Shape 180"/>
        <p:cNvGrpSpPr/>
        <p:nvPr/>
      </p:nvGrpSpPr>
      <p:grpSpPr>
        <a:xfrm>
          <a:off x="0" y="0"/>
          <a:ext cx="0" cy="0"/>
          <a:chOff x="0" y="0"/>
          <a:chExt cx="0" cy="0"/>
        </a:xfrm>
      </p:grpSpPr>
      <p:cxnSp>
        <p:nvCxnSpPr>
          <p:cNvPr id="181" name="Shape 181"/>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82" name="Shape 182"/>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Prototype Structure</a:t>
            </a:r>
          </a:p>
        </p:txBody>
      </p:sp>
      <p:pic>
        <p:nvPicPr>
          <p:cNvPr id="183" name="Shape 183"/>
          <p:cNvPicPr preferRelativeResize="0"/>
          <p:nvPr/>
        </p:nvPicPr>
        <p:blipFill rotWithShape="1">
          <a:blip r:embed="rId3">
            <a:alphaModFix/>
          </a:blip>
          <a:srcRect b="2413" l="5225" r="3098" t="2556"/>
          <a:stretch/>
        </p:blipFill>
        <p:spPr>
          <a:xfrm>
            <a:off x="4559175" y="1164600"/>
            <a:ext cx="3551575" cy="3698999"/>
          </a:xfrm>
          <a:prstGeom prst="rect">
            <a:avLst/>
          </a:prstGeom>
          <a:noFill/>
          <a:ln>
            <a:noFill/>
          </a:ln>
        </p:spPr>
      </p:pic>
      <p:sp>
        <p:nvSpPr>
          <p:cNvPr id="184" name="Shape 184"/>
          <p:cNvSpPr txBox="1"/>
          <p:nvPr>
            <p:ph idx="1" type="body"/>
          </p:nvPr>
        </p:nvSpPr>
        <p:spPr>
          <a:xfrm>
            <a:off x="703300" y="1603850"/>
            <a:ext cx="3357900" cy="2151900"/>
          </a:xfrm>
          <a:prstGeom prst="rect">
            <a:avLst/>
          </a:prstGeom>
          <a:noFill/>
        </p:spPr>
        <p:txBody>
          <a:bodyPr anchorCtr="0" anchor="t" bIns="91425" lIns="91425" rIns="91425" tIns="91425">
            <a:noAutofit/>
          </a:bodyPr>
          <a:lstStyle/>
          <a:p>
            <a:pPr lvl="0" rtl="0">
              <a:spcBef>
                <a:spcPts val="0"/>
              </a:spcBef>
              <a:spcAft>
                <a:spcPts val="0"/>
              </a:spcAft>
              <a:buNone/>
            </a:pPr>
            <a:r>
              <a:rPr lang="en" sz="3600">
                <a:solidFill>
                  <a:srgbClr val="FFFFFF"/>
                </a:solidFill>
                <a:latin typeface="Source Sans Pro"/>
                <a:ea typeface="Source Sans Pro"/>
                <a:cs typeface="Source Sans Pro"/>
                <a:sym typeface="Source Sans Pro"/>
              </a:rPr>
              <a:t>Register/ Log-in Interface</a:t>
            </a:r>
            <a:r>
              <a:rPr lang="en" sz="3600">
                <a:solidFill>
                  <a:srgbClr val="FFFF00"/>
                </a:solidFill>
                <a:latin typeface="Source Sans Pro"/>
                <a:ea typeface="Source Sans Pro"/>
                <a:cs typeface="Source Sans Pro"/>
                <a:sym typeface="Source Sans Pro"/>
              </a:rPr>
              <a:t>  </a:t>
            </a:r>
          </a:p>
          <a:p>
            <a:pPr lvl="0" rtl="0">
              <a:spcBef>
                <a:spcPts val="0"/>
              </a:spcBef>
              <a:buNone/>
            </a:pPr>
            <a:r>
              <a:t/>
            </a:r>
            <a:endParaRPr sz="3600">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8" name="Shape 188"/>
        <p:cNvGrpSpPr/>
        <p:nvPr/>
      </p:nvGrpSpPr>
      <p:grpSpPr>
        <a:xfrm>
          <a:off x="0" y="0"/>
          <a:ext cx="0" cy="0"/>
          <a:chOff x="0" y="0"/>
          <a:chExt cx="0" cy="0"/>
        </a:xfrm>
      </p:grpSpPr>
      <p:cxnSp>
        <p:nvCxnSpPr>
          <p:cNvPr id="189" name="Shape 189"/>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90" name="Shape 190"/>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Prototype Structure</a:t>
            </a:r>
          </a:p>
        </p:txBody>
      </p:sp>
      <p:sp>
        <p:nvSpPr>
          <p:cNvPr id="191" name="Shape 191"/>
          <p:cNvSpPr txBox="1"/>
          <p:nvPr>
            <p:ph idx="1" type="body"/>
          </p:nvPr>
        </p:nvSpPr>
        <p:spPr>
          <a:xfrm>
            <a:off x="-371975" y="2165475"/>
            <a:ext cx="5337000" cy="2889000"/>
          </a:xfrm>
          <a:prstGeom prst="rect">
            <a:avLst/>
          </a:prstGeom>
          <a:noFill/>
        </p:spPr>
        <p:txBody>
          <a:bodyPr anchorCtr="0" anchor="t" bIns="91425" lIns="91425" rIns="91425" tIns="91425">
            <a:noAutofit/>
          </a:bodyPr>
          <a:lstStyle/>
          <a:p>
            <a:pPr lvl="0" rtl="0">
              <a:spcBef>
                <a:spcPts val="0"/>
              </a:spcBef>
              <a:spcAft>
                <a:spcPts val="0"/>
              </a:spcAft>
              <a:buNone/>
            </a:pPr>
            <a:r>
              <a:t/>
            </a:r>
            <a:endParaRPr sz="3600">
              <a:solidFill>
                <a:srgbClr val="FFFFFF"/>
              </a:solidFill>
              <a:latin typeface="Source Sans Pro"/>
              <a:ea typeface="Source Sans Pro"/>
              <a:cs typeface="Source Sans Pro"/>
              <a:sym typeface="Source Sans Pro"/>
            </a:endParaRPr>
          </a:p>
          <a:p>
            <a:pPr indent="-381000" lvl="0" marL="914400" rtl="0">
              <a:spcBef>
                <a:spcPts val="0"/>
              </a:spcBef>
              <a:spcAft>
                <a:spcPts val="0"/>
              </a:spcAft>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View/ update weekly goals</a:t>
            </a:r>
          </a:p>
          <a:p>
            <a:pPr indent="-381000" lvl="0" marL="914400" rtl="0">
              <a:spcBef>
                <a:spcPts val="0"/>
              </a:spcBef>
              <a:spcAft>
                <a:spcPts val="0"/>
              </a:spcAft>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See specific articles </a:t>
            </a:r>
          </a:p>
          <a:p>
            <a:pPr indent="-381000" lvl="0" marL="914400" rtl="0">
              <a:spcBef>
                <a:spcPts val="0"/>
              </a:spcBef>
              <a:spcAft>
                <a:spcPts val="0"/>
              </a:spcAft>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View your progress over time</a:t>
            </a:r>
          </a:p>
          <a:p>
            <a:pPr lvl="0" rtl="0">
              <a:spcBef>
                <a:spcPts val="0"/>
              </a:spcBef>
              <a:spcAft>
                <a:spcPts val="0"/>
              </a:spcAft>
              <a:buNone/>
            </a:pPr>
            <a:r>
              <a:t/>
            </a:r>
            <a:endParaRPr sz="2400">
              <a:solidFill>
                <a:srgbClr val="FFFFFF"/>
              </a:solidFill>
              <a:latin typeface="Source Sans Pro"/>
              <a:ea typeface="Source Sans Pro"/>
              <a:cs typeface="Source Sans Pro"/>
              <a:sym typeface="Source Sans Pro"/>
            </a:endParaRPr>
          </a:p>
          <a:p>
            <a:pPr lvl="0" rtl="0">
              <a:spcBef>
                <a:spcPts val="0"/>
              </a:spcBef>
              <a:buNone/>
            </a:pPr>
            <a:r>
              <a:t/>
            </a:r>
            <a:endParaRPr sz="2400">
              <a:solidFill>
                <a:srgbClr val="FFFFFF"/>
              </a:solidFill>
              <a:latin typeface="Arial"/>
              <a:ea typeface="Arial"/>
              <a:cs typeface="Arial"/>
              <a:sym typeface="Arial"/>
            </a:endParaRPr>
          </a:p>
        </p:txBody>
      </p:sp>
      <p:sp>
        <p:nvSpPr>
          <p:cNvPr id="192" name="Shape 192"/>
          <p:cNvSpPr txBox="1"/>
          <p:nvPr>
            <p:ph idx="1" type="body"/>
          </p:nvPr>
        </p:nvSpPr>
        <p:spPr>
          <a:xfrm>
            <a:off x="236725" y="1221525"/>
            <a:ext cx="4804500" cy="1324500"/>
          </a:xfrm>
          <a:prstGeom prst="rect">
            <a:avLst/>
          </a:prstGeom>
          <a:noFill/>
        </p:spPr>
        <p:txBody>
          <a:bodyPr anchorCtr="0" anchor="t" bIns="91425" lIns="91425" rIns="91425" tIns="91425">
            <a:noAutofit/>
          </a:bodyPr>
          <a:lstStyle/>
          <a:p>
            <a:pPr lvl="0" rtl="0">
              <a:spcBef>
                <a:spcPts val="0"/>
              </a:spcBef>
              <a:spcAft>
                <a:spcPts val="0"/>
              </a:spcAft>
              <a:buNone/>
            </a:pPr>
            <a:r>
              <a:rPr lang="en" sz="3600">
                <a:solidFill>
                  <a:srgbClr val="FFFFFF"/>
                </a:solidFill>
                <a:latin typeface="Source Sans Pro"/>
                <a:ea typeface="Source Sans Pro"/>
                <a:cs typeface="Source Sans Pro"/>
                <a:sym typeface="Source Sans Pro"/>
              </a:rPr>
              <a:t>View breakdown of news sources</a:t>
            </a:r>
          </a:p>
        </p:txBody>
      </p:sp>
      <p:pic>
        <p:nvPicPr>
          <p:cNvPr id="193" name="Shape 193"/>
          <p:cNvPicPr preferRelativeResize="0"/>
          <p:nvPr/>
        </p:nvPicPr>
        <p:blipFill>
          <a:blip r:embed="rId3">
            <a:alphaModFix/>
          </a:blip>
          <a:stretch>
            <a:fillRect/>
          </a:stretch>
        </p:blipFill>
        <p:spPr>
          <a:xfrm>
            <a:off x="4460699" y="1503375"/>
            <a:ext cx="4147424" cy="29780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7" name="Shape 197"/>
        <p:cNvGrpSpPr/>
        <p:nvPr/>
      </p:nvGrpSpPr>
      <p:grpSpPr>
        <a:xfrm>
          <a:off x="0" y="0"/>
          <a:ext cx="0" cy="0"/>
          <a:chOff x="0" y="0"/>
          <a:chExt cx="0" cy="0"/>
        </a:xfrm>
      </p:grpSpPr>
      <p:cxnSp>
        <p:nvCxnSpPr>
          <p:cNvPr id="198" name="Shape 198"/>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99" name="Shape 199"/>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Prototype Structure</a:t>
            </a:r>
          </a:p>
        </p:txBody>
      </p:sp>
      <p:pic>
        <p:nvPicPr>
          <p:cNvPr id="200" name="Shape 200"/>
          <p:cNvPicPr preferRelativeResize="0"/>
          <p:nvPr/>
        </p:nvPicPr>
        <p:blipFill rotWithShape="1">
          <a:blip r:embed="rId3">
            <a:alphaModFix/>
          </a:blip>
          <a:srcRect b="-2526" l="7405" r="14803" t="11302"/>
          <a:stretch/>
        </p:blipFill>
        <p:spPr>
          <a:xfrm>
            <a:off x="4137724" y="1476850"/>
            <a:ext cx="4010398" cy="3221049"/>
          </a:xfrm>
          <a:prstGeom prst="rect">
            <a:avLst/>
          </a:prstGeom>
          <a:noFill/>
          <a:ln>
            <a:noFill/>
          </a:ln>
        </p:spPr>
      </p:pic>
      <p:sp>
        <p:nvSpPr>
          <p:cNvPr id="201" name="Shape 201"/>
          <p:cNvSpPr txBox="1"/>
          <p:nvPr>
            <p:ph idx="1" type="body"/>
          </p:nvPr>
        </p:nvSpPr>
        <p:spPr>
          <a:xfrm>
            <a:off x="236725" y="1221525"/>
            <a:ext cx="4804500" cy="1324500"/>
          </a:xfrm>
          <a:prstGeom prst="rect">
            <a:avLst/>
          </a:prstGeom>
          <a:noFill/>
        </p:spPr>
        <p:txBody>
          <a:bodyPr anchorCtr="0" anchor="t" bIns="91425" lIns="91425" rIns="91425" tIns="91425">
            <a:noAutofit/>
          </a:bodyPr>
          <a:lstStyle/>
          <a:p>
            <a:pPr lvl="0" rtl="0">
              <a:spcBef>
                <a:spcPts val="0"/>
              </a:spcBef>
              <a:spcAft>
                <a:spcPts val="0"/>
              </a:spcAft>
              <a:buNone/>
            </a:pPr>
            <a:r>
              <a:rPr lang="en" sz="3600">
                <a:solidFill>
                  <a:srgbClr val="FFFFFF"/>
                </a:solidFill>
                <a:latin typeface="Source Sans Pro"/>
                <a:ea typeface="Source Sans Pro"/>
                <a:cs typeface="Source Sans Pro"/>
                <a:sym typeface="Source Sans Pro"/>
              </a:rPr>
              <a:t>Compare with </a:t>
            </a:r>
          </a:p>
          <a:p>
            <a:pPr lvl="0" rtl="0">
              <a:spcBef>
                <a:spcPts val="0"/>
              </a:spcBef>
              <a:spcAft>
                <a:spcPts val="0"/>
              </a:spcAft>
              <a:buNone/>
            </a:pPr>
            <a:r>
              <a:rPr lang="en" sz="3600">
                <a:solidFill>
                  <a:srgbClr val="FFFFFF"/>
                </a:solidFill>
                <a:latin typeface="Source Sans Pro"/>
                <a:ea typeface="Source Sans Pro"/>
                <a:cs typeface="Source Sans Pro"/>
                <a:sym typeface="Source Sans Pro"/>
              </a:rPr>
              <a:t>friends</a:t>
            </a:r>
          </a:p>
        </p:txBody>
      </p:sp>
      <p:sp>
        <p:nvSpPr>
          <p:cNvPr id="202" name="Shape 202"/>
          <p:cNvSpPr txBox="1"/>
          <p:nvPr>
            <p:ph idx="1" type="body"/>
          </p:nvPr>
        </p:nvSpPr>
        <p:spPr>
          <a:xfrm>
            <a:off x="-371975" y="2165475"/>
            <a:ext cx="4089600" cy="2889000"/>
          </a:xfrm>
          <a:prstGeom prst="rect">
            <a:avLst/>
          </a:prstGeom>
          <a:noFill/>
        </p:spPr>
        <p:txBody>
          <a:bodyPr anchorCtr="0" anchor="t" bIns="91425" lIns="91425" rIns="91425" tIns="91425">
            <a:noAutofit/>
          </a:bodyPr>
          <a:lstStyle/>
          <a:p>
            <a:pPr lvl="0" rtl="0">
              <a:spcBef>
                <a:spcPts val="0"/>
              </a:spcBef>
              <a:spcAft>
                <a:spcPts val="0"/>
              </a:spcAft>
              <a:buNone/>
            </a:pPr>
            <a:r>
              <a:t/>
            </a:r>
            <a:endParaRPr sz="3600">
              <a:solidFill>
                <a:srgbClr val="FFFFFF"/>
              </a:solidFill>
              <a:latin typeface="Source Sans Pro"/>
              <a:ea typeface="Source Sans Pro"/>
              <a:cs typeface="Source Sans Pro"/>
              <a:sym typeface="Source Sans Pro"/>
            </a:endParaRPr>
          </a:p>
          <a:p>
            <a:pPr indent="-381000" lvl="0" marL="914400" rtl="0">
              <a:spcBef>
                <a:spcPts val="0"/>
              </a:spcBef>
              <a:spcAft>
                <a:spcPts val="0"/>
              </a:spcAft>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View your rankings </a:t>
            </a:r>
          </a:p>
          <a:p>
            <a:pPr indent="-381000" lvl="0" marL="914400" rtl="0">
              <a:spcBef>
                <a:spcPts val="0"/>
              </a:spcBef>
              <a:spcAft>
                <a:spcPts val="0"/>
              </a:spcAft>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Add friends</a:t>
            </a:r>
          </a:p>
          <a:p>
            <a:pPr indent="-381000" lvl="0" marL="914400" rtl="0">
              <a:spcBef>
                <a:spcPts val="0"/>
              </a:spcBef>
              <a:spcAft>
                <a:spcPts val="0"/>
              </a:spcAft>
              <a:buClr>
                <a:srgbClr val="FFFFFF"/>
              </a:buClr>
              <a:buSzPct val="100000"/>
              <a:buFont typeface="Source Sans Pro"/>
              <a:buChar char="●"/>
            </a:pPr>
            <a:r>
              <a:rPr lang="en" sz="2400">
                <a:solidFill>
                  <a:srgbClr val="FFFFFF"/>
                </a:solidFill>
                <a:latin typeface="Source Sans Pro"/>
                <a:ea typeface="Source Sans Pro"/>
                <a:cs typeface="Source Sans Pro"/>
                <a:sym typeface="Source Sans Pro"/>
              </a:rPr>
              <a:t>View more information on your friends</a:t>
            </a:r>
          </a:p>
          <a:p>
            <a:pPr lvl="0" rtl="0">
              <a:spcBef>
                <a:spcPts val="0"/>
              </a:spcBef>
              <a:spcAft>
                <a:spcPts val="0"/>
              </a:spcAft>
              <a:buNone/>
            </a:pPr>
            <a:r>
              <a:t/>
            </a:r>
            <a:endParaRPr sz="2400">
              <a:solidFill>
                <a:srgbClr val="FFFFFF"/>
              </a:solidFill>
              <a:latin typeface="Source Sans Pro"/>
              <a:ea typeface="Source Sans Pro"/>
              <a:cs typeface="Source Sans Pro"/>
              <a:sym typeface="Source Sans Pro"/>
            </a:endParaRPr>
          </a:p>
          <a:p>
            <a:pPr lvl="0" rtl="0">
              <a:spcBef>
                <a:spcPts val="0"/>
              </a:spcBef>
              <a:buNone/>
            </a:pPr>
            <a:r>
              <a:t/>
            </a:r>
            <a:endParaRPr sz="2400">
              <a:solidFill>
                <a:srgbClr val="FFFFF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 name="Shape 206"/>
        <p:cNvGrpSpPr/>
        <p:nvPr/>
      </p:nvGrpSpPr>
      <p:grpSpPr>
        <a:xfrm>
          <a:off x="0" y="0"/>
          <a:ext cx="0" cy="0"/>
          <a:chOff x="0" y="0"/>
          <a:chExt cx="0" cy="0"/>
        </a:xfrm>
      </p:grpSpPr>
      <p:cxnSp>
        <p:nvCxnSpPr>
          <p:cNvPr id="207" name="Shape 207"/>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08" name="Shape 208"/>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Prototype Structure</a:t>
            </a:r>
          </a:p>
        </p:txBody>
      </p:sp>
      <p:pic>
        <p:nvPicPr>
          <p:cNvPr id="209" name="Shape 209"/>
          <p:cNvPicPr preferRelativeResize="0"/>
          <p:nvPr/>
        </p:nvPicPr>
        <p:blipFill>
          <a:blip r:embed="rId3">
            <a:alphaModFix/>
          </a:blip>
          <a:stretch>
            <a:fillRect/>
          </a:stretch>
        </p:blipFill>
        <p:spPr>
          <a:xfrm>
            <a:off x="1915240" y="1177924"/>
            <a:ext cx="4856325" cy="372367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3" name="Shape 213"/>
        <p:cNvGrpSpPr/>
        <p:nvPr/>
      </p:nvGrpSpPr>
      <p:grpSpPr>
        <a:xfrm>
          <a:off x="0" y="0"/>
          <a:ext cx="0" cy="0"/>
          <a:chOff x="0" y="0"/>
          <a:chExt cx="0" cy="0"/>
        </a:xfrm>
      </p:grpSpPr>
      <p:sp>
        <p:nvSpPr>
          <p:cNvPr id="214" name="Shape 214"/>
          <p:cNvSpPr txBox="1"/>
          <p:nvPr>
            <p:ph type="ctrTitle"/>
          </p:nvPr>
        </p:nvSpPr>
        <p:spPr>
          <a:xfrm>
            <a:off x="232200" y="1682725"/>
            <a:ext cx="8520600" cy="1140600"/>
          </a:xfrm>
          <a:prstGeom prst="rect">
            <a:avLst/>
          </a:prstGeom>
        </p:spPr>
        <p:txBody>
          <a:bodyPr anchorCtr="0" anchor="b" bIns="91425" lIns="91425" rIns="91425" tIns="91425">
            <a:noAutofit/>
          </a:bodyPr>
          <a:lstStyle/>
          <a:p>
            <a:pPr lvl="0" rtl="0" algn="ctr">
              <a:spcBef>
                <a:spcPts val="0"/>
              </a:spcBef>
              <a:buNone/>
            </a:pPr>
            <a:r>
              <a:rPr b="1" lang="en"/>
              <a:t>Method and Results</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8" name="Shape 218"/>
        <p:cNvGrpSpPr/>
        <p:nvPr/>
      </p:nvGrpSpPr>
      <p:grpSpPr>
        <a:xfrm>
          <a:off x="0" y="0"/>
          <a:ext cx="0" cy="0"/>
          <a:chOff x="0" y="0"/>
          <a:chExt cx="0" cy="0"/>
        </a:xfrm>
      </p:grpSpPr>
      <p:cxnSp>
        <p:nvCxnSpPr>
          <p:cNvPr id="219" name="Shape 219"/>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20" name="Shape 220"/>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Experimental Methods</a:t>
            </a:r>
          </a:p>
        </p:txBody>
      </p:sp>
      <p:pic>
        <p:nvPicPr>
          <p:cNvPr id="221" name="Shape 221"/>
          <p:cNvPicPr preferRelativeResize="0"/>
          <p:nvPr/>
        </p:nvPicPr>
        <p:blipFill rotWithShape="1">
          <a:blip r:embed="rId3">
            <a:alphaModFix/>
          </a:blip>
          <a:srcRect b="1205" l="0" r="0" t="0"/>
          <a:stretch/>
        </p:blipFill>
        <p:spPr>
          <a:xfrm rot="-5400000">
            <a:off x="2657713" y="479873"/>
            <a:ext cx="3857625" cy="5081476"/>
          </a:xfrm>
          <a:prstGeom prst="rect">
            <a:avLst/>
          </a:prstGeom>
          <a:noFill/>
          <a:ln>
            <a:noFill/>
          </a:ln>
        </p:spPr>
      </p:pic>
      <p:pic>
        <p:nvPicPr>
          <p:cNvPr id="222" name="Shape 222"/>
          <p:cNvPicPr preferRelativeResize="0"/>
          <p:nvPr/>
        </p:nvPicPr>
        <p:blipFill>
          <a:blip r:embed="rId4">
            <a:alphaModFix/>
          </a:blip>
          <a:stretch>
            <a:fillRect/>
          </a:stretch>
        </p:blipFill>
        <p:spPr>
          <a:xfrm>
            <a:off x="5944375" y="1244575"/>
            <a:ext cx="1337100" cy="1337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 name="Shape 226"/>
        <p:cNvGrpSpPr/>
        <p:nvPr/>
      </p:nvGrpSpPr>
      <p:grpSpPr>
        <a:xfrm>
          <a:off x="0" y="0"/>
          <a:ext cx="0" cy="0"/>
          <a:chOff x="0" y="0"/>
          <a:chExt cx="0" cy="0"/>
        </a:xfrm>
      </p:grpSpPr>
      <p:cxnSp>
        <p:nvCxnSpPr>
          <p:cNvPr id="227" name="Shape 227"/>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28" name="Shape 228"/>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Experimental Results </a:t>
            </a:r>
          </a:p>
        </p:txBody>
      </p:sp>
      <p:sp>
        <p:nvSpPr>
          <p:cNvPr id="229" name="Shape 229"/>
          <p:cNvSpPr txBox="1"/>
          <p:nvPr/>
        </p:nvSpPr>
        <p:spPr>
          <a:xfrm>
            <a:off x="1305900" y="1258925"/>
            <a:ext cx="6532200" cy="3584100"/>
          </a:xfrm>
          <a:prstGeom prst="rect">
            <a:avLst/>
          </a:prstGeom>
          <a:noFill/>
          <a:ln>
            <a:noFill/>
          </a:ln>
        </p:spPr>
        <p:txBody>
          <a:bodyPr anchorCtr="0" anchor="ctr" bIns="91425" lIns="91425" rIns="91425" tIns="91425">
            <a:noAutofit/>
          </a:bodyPr>
          <a:lstStyle/>
          <a:p>
            <a:pPr indent="-381000" lvl="0" marL="457200" rtl="0">
              <a:lnSpc>
                <a:spcPct val="115000"/>
              </a:lnSpc>
              <a:spcBef>
                <a:spcPts val="0"/>
              </a:spcBef>
              <a:buClr>
                <a:schemeClr val="lt2"/>
              </a:buClr>
              <a:buSzPct val="100000"/>
              <a:buFont typeface="Proxima Nova"/>
              <a:buChar char="+"/>
            </a:pPr>
            <a:r>
              <a:rPr lang="en" sz="2400">
                <a:solidFill>
                  <a:schemeClr val="lt2"/>
                </a:solidFill>
                <a:latin typeface="Proxima Nova"/>
                <a:ea typeface="Proxima Nova"/>
                <a:cs typeface="Proxima Nova"/>
                <a:sym typeface="Proxima Nova"/>
              </a:rPr>
              <a:t>Visual and intuitive interface</a:t>
            </a:r>
          </a:p>
          <a:p>
            <a:pPr indent="-381000" lvl="0" marL="457200" rtl="0">
              <a:lnSpc>
                <a:spcPct val="115000"/>
              </a:lnSpc>
              <a:spcBef>
                <a:spcPts val="0"/>
              </a:spcBef>
              <a:buClr>
                <a:schemeClr val="lt2"/>
              </a:buClr>
              <a:buSzPct val="100000"/>
              <a:buFont typeface="Proxima Nova"/>
              <a:buChar char="+"/>
            </a:pPr>
            <a:r>
              <a:rPr lang="en" sz="2400">
                <a:solidFill>
                  <a:schemeClr val="lt2"/>
                </a:solidFill>
                <a:latin typeface="Proxima Nova"/>
                <a:ea typeface="Proxima Nova"/>
                <a:cs typeface="Proxima Nova"/>
                <a:sym typeface="Proxima Nova"/>
              </a:rPr>
              <a:t>Inspired competition between users</a:t>
            </a:r>
          </a:p>
          <a:p>
            <a:pPr indent="-381000" lvl="0" marL="457200" rtl="0">
              <a:lnSpc>
                <a:spcPct val="115000"/>
              </a:lnSpc>
              <a:spcBef>
                <a:spcPts val="0"/>
              </a:spcBef>
              <a:buClr>
                <a:schemeClr val="lt2"/>
              </a:buClr>
              <a:buSzPct val="100000"/>
              <a:buFont typeface="Proxima Nova"/>
              <a:buChar char="+"/>
            </a:pPr>
            <a:r>
              <a:rPr lang="en" sz="2400">
                <a:solidFill>
                  <a:schemeClr val="lt2"/>
                </a:solidFill>
                <a:latin typeface="Proxima Nova"/>
                <a:ea typeface="Proxima Nova"/>
                <a:cs typeface="Proxima Nova"/>
                <a:sym typeface="Proxima Nova"/>
              </a:rPr>
              <a:t>Users understood their biases</a:t>
            </a:r>
          </a:p>
          <a:p>
            <a:pPr indent="-381000" lvl="0" marL="457200" rtl="0">
              <a:lnSpc>
                <a:spcPct val="115000"/>
              </a:lnSpc>
              <a:spcBef>
                <a:spcPts val="0"/>
              </a:spcBef>
              <a:buClr>
                <a:schemeClr val="lt2"/>
              </a:buClr>
              <a:buSzPct val="100000"/>
              <a:buFont typeface="Proxima Nova"/>
              <a:buChar char="+"/>
            </a:pPr>
            <a:r>
              <a:rPr lang="en" sz="2400">
                <a:solidFill>
                  <a:schemeClr val="lt2"/>
                </a:solidFill>
                <a:latin typeface="Proxima Nova"/>
                <a:ea typeface="Proxima Nova"/>
                <a:cs typeface="Proxima Nova"/>
                <a:sym typeface="Proxima Nova"/>
              </a:rPr>
              <a:t>Users “read” suggested articles</a:t>
            </a:r>
          </a:p>
          <a:p>
            <a:pPr lvl="0" rtl="0">
              <a:lnSpc>
                <a:spcPct val="115000"/>
              </a:lnSpc>
              <a:spcBef>
                <a:spcPts val="0"/>
              </a:spcBef>
              <a:buNone/>
            </a:pPr>
            <a:r>
              <a:t/>
            </a:r>
            <a:endParaRPr sz="2400">
              <a:solidFill>
                <a:schemeClr val="lt2"/>
              </a:solidFill>
              <a:latin typeface="Proxima Nova"/>
              <a:ea typeface="Proxima Nova"/>
              <a:cs typeface="Proxima Nova"/>
              <a:sym typeface="Proxima Nova"/>
            </a:endParaRPr>
          </a:p>
          <a:p>
            <a:pPr indent="-381000" lvl="0" marL="457200" rtl="0">
              <a:lnSpc>
                <a:spcPct val="115000"/>
              </a:lnSpc>
              <a:spcBef>
                <a:spcPts val="0"/>
              </a:spcBef>
              <a:buClr>
                <a:schemeClr val="accent5"/>
              </a:buClr>
              <a:buSzPct val="100000"/>
              <a:buFont typeface="Proxima Nova"/>
              <a:buChar char="-"/>
            </a:pPr>
            <a:r>
              <a:rPr lang="en" sz="2400">
                <a:solidFill>
                  <a:schemeClr val="accent5"/>
                </a:solidFill>
                <a:latin typeface="Proxima Nova"/>
                <a:ea typeface="Proxima Nova"/>
                <a:cs typeface="Proxima Nova"/>
                <a:sym typeface="Proxima Nova"/>
              </a:rPr>
              <a:t>Confusion over initial screen</a:t>
            </a:r>
          </a:p>
          <a:p>
            <a:pPr indent="-381000" lvl="0" marL="457200" rtl="0">
              <a:lnSpc>
                <a:spcPct val="115000"/>
              </a:lnSpc>
              <a:spcBef>
                <a:spcPts val="0"/>
              </a:spcBef>
              <a:buClr>
                <a:schemeClr val="accent5"/>
              </a:buClr>
              <a:buSzPct val="100000"/>
              <a:buFont typeface="Proxima Nova"/>
              <a:buChar char="-"/>
            </a:pPr>
            <a:r>
              <a:rPr lang="en" sz="2400">
                <a:solidFill>
                  <a:schemeClr val="accent5"/>
                </a:solidFill>
                <a:latin typeface="Proxima Nova"/>
                <a:ea typeface="Proxima Nova"/>
                <a:cs typeface="Proxima Nova"/>
                <a:sym typeface="Proxima Nova"/>
              </a:rPr>
              <a:t>Icon buttons sometimes surprised users</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3" name="Shape 233"/>
        <p:cNvGrpSpPr/>
        <p:nvPr/>
      </p:nvGrpSpPr>
      <p:grpSpPr>
        <a:xfrm>
          <a:off x="0" y="0"/>
          <a:ext cx="0" cy="0"/>
          <a:chOff x="0" y="0"/>
          <a:chExt cx="0" cy="0"/>
        </a:xfrm>
      </p:grpSpPr>
      <p:cxnSp>
        <p:nvCxnSpPr>
          <p:cNvPr id="234" name="Shape 234"/>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35" name="Shape 235"/>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UI Changes</a:t>
            </a:r>
          </a:p>
        </p:txBody>
      </p:sp>
      <p:pic>
        <p:nvPicPr>
          <p:cNvPr id="236" name="Shape 236"/>
          <p:cNvPicPr preferRelativeResize="0"/>
          <p:nvPr/>
        </p:nvPicPr>
        <p:blipFill>
          <a:blip r:embed="rId3">
            <a:alphaModFix/>
          </a:blip>
          <a:stretch>
            <a:fillRect/>
          </a:stretch>
        </p:blipFill>
        <p:spPr>
          <a:xfrm>
            <a:off x="439349" y="1300350"/>
            <a:ext cx="2622726" cy="3496976"/>
          </a:xfrm>
          <a:prstGeom prst="rect">
            <a:avLst/>
          </a:prstGeom>
          <a:noFill/>
          <a:ln>
            <a:noFill/>
          </a:ln>
        </p:spPr>
      </p:pic>
      <p:sp>
        <p:nvSpPr>
          <p:cNvPr id="237" name="Shape 237"/>
          <p:cNvSpPr txBox="1"/>
          <p:nvPr/>
        </p:nvSpPr>
        <p:spPr>
          <a:xfrm>
            <a:off x="3244350" y="1256800"/>
            <a:ext cx="5602500" cy="3584100"/>
          </a:xfrm>
          <a:prstGeom prst="rect">
            <a:avLst/>
          </a:prstGeom>
          <a:noFill/>
          <a:ln>
            <a:noFill/>
          </a:ln>
        </p:spPr>
        <p:txBody>
          <a:bodyPr anchorCtr="0" anchor="ctr" bIns="91425" lIns="91425" rIns="91425" tIns="91425">
            <a:noAutofit/>
          </a:bodyPr>
          <a:lstStyle/>
          <a:p>
            <a:pPr lvl="0" rtl="0">
              <a:lnSpc>
                <a:spcPct val="115000"/>
              </a:lnSpc>
              <a:spcBef>
                <a:spcPts val="0"/>
              </a:spcBef>
              <a:buNone/>
            </a:pPr>
            <a:r>
              <a:rPr lang="en" sz="2400">
                <a:solidFill>
                  <a:schemeClr val="accent5"/>
                </a:solidFill>
                <a:latin typeface="Proxima Nova"/>
                <a:ea typeface="Proxima Nova"/>
                <a:cs typeface="Proxima Nova"/>
                <a:sym typeface="Proxima Nova"/>
              </a:rPr>
              <a:t>Issue:</a:t>
            </a:r>
            <a:r>
              <a:rPr lang="en" sz="2400">
                <a:solidFill>
                  <a:srgbClr val="FFFFFF"/>
                </a:solidFill>
                <a:latin typeface="Proxima Nova"/>
                <a:ea typeface="Proxima Nova"/>
                <a:cs typeface="Proxima Nova"/>
                <a:sym typeface="Proxima Nova"/>
              </a:rPr>
              <a:t> Users were initially confused by what information this screen showed</a:t>
            </a:r>
          </a:p>
          <a:p>
            <a:pPr lvl="0" rtl="0">
              <a:lnSpc>
                <a:spcPct val="115000"/>
              </a:lnSpc>
              <a:spcBef>
                <a:spcPts val="0"/>
              </a:spcBef>
              <a:buNone/>
            </a:pPr>
            <a:r>
              <a:t/>
            </a:r>
            <a:endParaRPr sz="2400">
              <a:solidFill>
                <a:schemeClr val="accent2"/>
              </a:solidFill>
              <a:latin typeface="Proxima Nova"/>
              <a:ea typeface="Proxima Nova"/>
              <a:cs typeface="Proxima Nova"/>
              <a:sym typeface="Proxima Nova"/>
            </a:endParaRPr>
          </a:p>
          <a:p>
            <a:pPr lvl="0" rtl="0">
              <a:lnSpc>
                <a:spcPct val="115000"/>
              </a:lnSpc>
              <a:spcBef>
                <a:spcPts val="0"/>
              </a:spcBef>
              <a:buNone/>
            </a:pPr>
            <a:r>
              <a:rPr lang="en" sz="2400">
                <a:solidFill>
                  <a:schemeClr val="accent2"/>
                </a:solidFill>
                <a:latin typeface="Proxima Nova"/>
                <a:ea typeface="Proxima Nova"/>
                <a:cs typeface="Proxima Nova"/>
                <a:sym typeface="Proxima Nova"/>
              </a:rPr>
              <a:t>Solution: Add in labels to pie chart sections, add walkthrough for first-time users, add in button to take user to detail screens</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 name="Shape 113"/>
        <p:cNvGrpSpPr/>
        <p:nvPr/>
      </p:nvGrpSpPr>
      <p:grpSpPr>
        <a:xfrm>
          <a:off x="0" y="0"/>
          <a:ext cx="0" cy="0"/>
          <a:chOff x="0" y="0"/>
          <a:chExt cx="0" cy="0"/>
        </a:xfrm>
      </p:grpSpPr>
      <p:sp>
        <p:nvSpPr>
          <p:cNvPr id="114" name="Shape 114"/>
          <p:cNvSpPr txBox="1"/>
          <p:nvPr>
            <p:ph type="title"/>
          </p:nvPr>
        </p:nvSpPr>
        <p:spPr>
          <a:xfrm>
            <a:off x="326225" y="102125"/>
            <a:ext cx="8520600" cy="12009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Mission/Value Statement</a:t>
            </a:r>
          </a:p>
        </p:txBody>
      </p:sp>
      <p:cxnSp>
        <p:nvCxnSpPr>
          <p:cNvPr id="115" name="Shape 115"/>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16" name="Shape 116"/>
          <p:cNvSpPr txBox="1"/>
          <p:nvPr/>
        </p:nvSpPr>
        <p:spPr>
          <a:xfrm>
            <a:off x="395575" y="1455425"/>
            <a:ext cx="7658700" cy="3068100"/>
          </a:xfrm>
          <a:prstGeom prst="rect">
            <a:avLst/>
          </a:prstGeom>
          <a:noFill/>
          <a:ln>
            <a:noFill/>
          </a:ln>
        </p:spPr>
        <p:txBody>
          <a:bodyPr anchorCtr="0" anchor="ctr" bIns="91425" lIns="91425" rIns="91425" tIns="91425">
            <a:noAutofit/>
          </a:bodyPr>
          <a:lstStyle/>
          <a:p>
            <a:pPr lvl="0" algn="ctr">
              <a:spcBef>
                <a:spcPts val="0"/>
              </a:spcBef>
              <a:buNone/>
            </a:pPr>
            <a:r>
              <a:rPr i="1" lang="en" sz="5700">
                <a:solidFill>
                  <a:srgbClr val="FFFFFF"/>
                </a:solidFill>
              </a:rPr>
              <a:t>“</a:t>
            </a:r>
            <a:r>
              <a:rPr i="1" lang="en" sz="5700">
                <a:solidFill>
                  <a:srgbClr val="FFFFFF"/>
                </a:solidFill>
              </a:rPr>
              <a:t>DeBias yourself with </a:t>
            </a:r>
            <a:r>
              <a:rPr b="1" i="1" lang="en" sz="5700">
                <a:solidFill>
                  <a:srgbClr val="FFFFFF"/>
                </a:solidFill>
              </a:rPr>
              <a:t>diverse</a:t>
            </a:r>
            <a:r>
              <a:rPr i="1" lang="en" sz="5700">
                <a:solidFill>
                  <a:srgbClr val="FFFFFF"/>
                </a:solidFill>
              </a:rPr>
              <a:t> news sources!”</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1" name="Shape 241"/>
        <p:cNvGrpSpPr/>
        <p:nvPr/>
      </p:nvGrpSpPr>
      <p:grpSpPr>
        <a:xfrm>
          <a:off x="0" y="0"/>
          <a:ext cx="0" cy="0"/>
          <a:chOff x="0" y="0"/>
          <a:chExt cx="0" cy="0"/>
        </a:xfrm>
      </p:grpSpPr>
      <p:cxnSp>
        <p:nvCxnSpPr>
          <p:cNvPr id="242" name="Shape 242"/>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43" name="Shape 243"/>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UI Changes</a:t>
            </a:r>
          </a:p>
        </p:txBody>
      </p:sp>
      <p:pic>
        <p:nvPicPr>
          <p:cNvPr id="244" name="Shape 244"/>
          <p:cNvPicPr preferRelativeResize="0"/>
          <p:nvPr/>
        </p:nvPicPr>
        <p:blipFill>
          <a:blip r:embed="rId3">
            <a:alphaModFix/>
          </a:blip>
          <a:stretch>
            <a:fillRect/>
          </a:stretch>
        </p:blipFill>
        <p:spPr>
          <a:xfrm>
            <a:off x="439349" y="1300350"/>
            <a:ext cx="2622726" cy="3496976"/>
          </a:xfrm>
          <a:prstGeom prst="rect">
            <a:avLst/>
          </a:prstGeom>
          <a:noFill/>
          <a:ln>
            <a:noFill/>
          </a:ln>
        </p:spPr>
      </p:pic>
      <p:sp>
        <p:nvSpPr>
          <p:cNvPr id="245" name="Shape 245"/>
          <p:cNvSpPr txBox="1"/>
          <p:nvPr/>
        </p:nvSpPr>
        <p:spPr>
          <a:xfrm>
            <a:off x="3244350" y="1256800"/>
            <a:ext cx="5602500" cy="3584100"/>
          </a:xfrm>
          <a:prstGeom prst="rect">
            <a:avLst/>
          </a:prstGeom>
          <a:noFill/>
          <a:ln>
            <a:noFill/>
          </a:ln>
        </p:spPr>
        <p:txBody>
          <a:bodyPr anchorCtr="0" anchor="ctr" bIns="91425" lIns="91425" rIns="91425" tIns="91425">
            <a:noAutofit/>
          </a:bodyPr>
          <a:lstStyle/>
          <a:p>
            <a:pPr lvl="0" rtl="0">
              <a:lnSpc>
                <a:spcPct val="115000"/>
              </a:lnSpc>
              <a:spcBef>
                <a:spcPts val="0"/>
              </a:spcBef>
              <a:buNone/>
            </a:pPr>
            <a:r>
              <a:rPr lang="en" sz="2400">
                <a:solidFill>
                  <a:schemeClr val="accent5"/>
                </a:solidFill>
                <a:latin typeface="Proxima Nova"/>
                <a:ea typeface="Proxima Nova"/>
                <a:cs typeface="Proxima Nova"/>
                <a:sym typeface="Proxima Nova"/>
              </a:rPr>
              <a:t>Issue:</a:t>
            </a:r>
            <a:r>
              <a:rPr lang="en" sz="2400">
                <a:solidFill>
                  <a:srgbClr val="FFFFFF"/>
                </a:solidFill>
                <a:latin typeface="Proxima Nova"/>
                <a:ea typeface="Proxima Nova"/>
                <a:cs typeface="Proxima Nova"/>
                <a:sym typeface="Proxima Nova"/>
              </a:rPr>
              <a:t> Users were initially confused by what information this screen showed</a:t>
            </a:r>
          </a:p>
          <a:p>
            <a:pPr lvl="0" rtl="0">
              <a:lnSpc>
                <a:spcPct val="115000"/>
              </a:lnSpc>
              <a:spcBef>
                <a:spcPts val="0"/>
              </a:spcBef>
              <a:buNone/>
            </a:pPr>
            <a:r>
              <a:t/>
            </a:r>
            <a:endParaRPr sz="2400">
              <a:solidFill>
                <a:srgbClr val="FFFFFF"/>
              </a:solidFill>
              <a:latin typeface="Proxima Nova"/>
              <a:ea typeface="Proxima Nova"/>
              <a:cs typeface="Proxima Nova"/>
              <a:sym typeface="Proxima Nova"/>
            </a:endParaRPr>
          </a:p>
          <a:p>
            <a:pPr lvl="0" rtl="0">
              <a:lnSpc>
                <a:spcPct val="115000"/>
              </a:lnSpc>
              <a:spcBef>
                <a:spcPts val="0"/>
              </a:spcBef>
              <a:buNone/>
            </a:pPr>
            <a:r>
              <a:rPr lang="en" sz="2400">
                <a:solidFill>
                  <a:schemeClr val="lt2"/>
                </a:solidFill>
                <a:latin typeface="Proxima Nova"/>
                <a:ea typeface="Proxima Nova"/>
                <a:cs typeface="Proxima Nova"/>
                <a:sym typeface="Proxima Nova"/>
              </a:rPr>
              <a:t>Solution: </a:t>
            </a:r>
            <a:r>
              <a:rPr lang="en" sz="2400">
                <a:solidFill>
                  <a:srgbClr val="FFFFFF"/>
                </a:solidFill>
                <a:latin typeface="Proxima Nova"/>
                <a:ea typeface="Proxima Nova"/>
                <a:cs typeface="Proxima Nova"/>
                <a:sym typeface="Proxima Nova"/>
              </a:rPr>
              <a:t>Add in labels to pie chart sections, add walkthrough for first-time users, add in button to take user to detail screens</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9" name="Shape 249"/>
        <p:cNvGrpSpPr/>
        <p:nvPr/>
      </p:nvGrpSpPr>
      <p:grpSpPr>
        <a:xfrm>
          <a:off x="0" y="0"/>
          <a:ext cx="0" cy="0"/>
          <a:chOff x="0" y="0"/>
          <a:chExt cx="0" cy="0"/>
        </a:xfrm>
      </p:grpSpPr>
      <p:cxnSp>
        <p:nvCxnSpPr>
          <p:cNvPr id="250" name="Shape 250"/>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51" name="Shape 251"/>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UI Changes</a:t>
            </a:r>
          </a:p>
        </p:txBody>
      </p:sp>
      <p:sp>
        <p:nvSpPr>
          <p:cNvPr id="252" name="Shape 252"/>
          <p:cNvSpPr txBox="1"/>
          <p:nvPr/>
        </p:nvSpPr>
        <p:spPr>
          <a:xfrm>
            <a:off x="4616600" y="1141575"/>
            <a:ext cx="4230300" cy="3699300"/>
          </a:xfrm>
          <a:prstGeom prst="rect">
            <a:avLst/>
          </a:prstGeom>
          <a:noFill/>
          <a:ln>
            <a:noFill/>
          </a:ln>
        </p:spPr>
        <p:txBody>
          <a:bodyPr anchorCtr="0" anchor="ctr" bIns="91425" lIns="91425" rIns="91425" tIns="91425">
            <a:noAutofit/>
          </a:bodyPr>
          <a:lstStyle/>
          <a:p>
            <a:pPr lvl="0" rtl="0">
              <a:lnSpc>
                <a:spcPct val="115000"/>
              </a:lnSpc>
              <a:spcBef>
                <a:spcPts val="0"/>
              </a:spcBef>
              <a:buNone/>
            </a:pPr>
            <a:r>
              <a:rPr lang="en" sz="2400">
                <a:solidFill>
                  <a:schemeClr val="accent5"/>
                </a:solidFill>
                <a:latin typeface="Proxima Nova"/>
                <a:ea typeface="Proxima Nova"/>
                <a:cs typeface="Proxima Nova"/>
                <a:sym typeface="Proxima Nova"/>
              </a:rPr>
              <a:t>Issue:</a:t>
            </a:r>
            <a:r>
              <a:rPr lang="en" sz="2400">
                <a:solidFill>
                  <a:srgbClr val="FFFFFF"/>
                </a:solidFill>
                <a:latin typeface="Proxima Nova"/>
                <a:ea typeface="Proxima Nova"/>
                <a:cs typeface="Proxima Nova"/>
                <a:sym typeface="Proxima Nova"/>
              </a:rPr>
              <a:t> Some icons were misleading</a:t>
            </a:r>
          </a:p>
          <a:p>
            <a:pPr lvl="0" rtl="0">
              <a:lnSpc>
                <a:spcPct val="115000"/>
              </a:lnSpc>
              <a:spcBef>
                <a:spcPts val="0"/>
              </a:spcBef>
              <a:buNone/>
            </a:pPr>
            <a:r>
              <a:t/>
            </a:r>
            <a:endParaRPr sz="2400">
              <a:solidFill>
                <a:srgbClr val="FFFFFF"/>
              </a:solidFill>
              <a:latin typeface="Proxima Nova"/>
              <a:ea typeface="Proxima Nova"/>
              <a:cs typeface="Proxima Nova"/>
              <a:sym typeface="Proxima Nova"/>
            </a:endParaRPr>
          </a:p>
          <a:p>
            <a:pPr lvl="0" rtl="0">
              <a:lnSpc>
                <a:spcPct val="115000"/>
              </a:lnSpc>
              <a:spcBef>
                <a:spcPts val="0"/>
              </a:spcBef>
              <a:buNone/>
            </a:pPr>
            <a:r>
              <a:rPr lang="en" sz="2400">
                <a:solidFill>
                  <a:schemeClr val="accent2"/>
                </a:solidFill>
                <a:latin typeface="Proxima Nova"/>
                <a:ea typeface="Proxima Nova"/>
                <a:cs typeface="Proxima Nova"/>
                <a:sym typeface="Proxima Nova"/>
              </a:rPr>
              <a:t>Solution: </a:t>
            </a:r>
            <a:r>
              <a:rPr lang="en" sz="2400">
                <a:solidFill>
                  <a:schemeClr val="accent2"/>
                </a:solidFill>
                <a:latin typeface="Proxima Nova"/>
                <a:ea typeface="Proxima Nova"/>
                <a:cs typeface="Proxima Nova"/>
                <a:sym typeface="Proxima Nova"/>
              </a:rPr>
              <a:t>Rework icons to be more intuitive </a:t>
            </a:r>
          </a:p>
        </p:txBody>
      </p:sp>
      <p:pic>
        <p:nvPicPr>
          <p:cNvPr id="253" name="Shape 253"/>
          <p:cNvPicPr preferRelativeResize="0"/>
          <p:nvPr/>
        </p:nvPicPr>
        <p:blipFill rotWithShape="1">
          <a:blip r:embed="rId3">
            <a:alphaModFix/>
          </a:blip>
          <a:srcRect b="0" l="9788" r="6550" t="0"/>
          <a:stretch/>
        </p:blipFill>
        <p:spPr>
          <a:xfrm rot="-5400000">
            <a:off x="1114176" y="860251"/>
            <a:ext cx="2654348" cy="4230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7" name="Shape 257"/>
        <p:cNvGrpSpPr/>
        <p:nvPr/>
      </p:nvGrpSpPr>
      <p:grpSpPr>
        <a:xfrm>
          <a:off x="0" y="0"/>
          <a:ext cx="0" cy="0"/>
          <a:chOff x="0" y="0"/>
          <a:chExt cx="0" cy="0"/>
        </a:xfrm>
      </p:grpSpPr>
      <p:cxnSp>
        <p:nvCxnSpPr>
          <p:cNvPr id="258" name="Shape 258"/>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59" name="Shape 259"/>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UI Changes</a:t>
            </a:r>
          </a:p>
        </p:txBody>
      </p:sp>
      <p:sp>
        <p:nvSpPr>
          <p:cNvPr id="260" name="Shape 260"/>
          <p:cNvSpPr txBox="1"/>
          <p:nvPr/>
        </p:nvSpPr>
        <p:spPr>
          <a:xfrm>
            <a:off x="4616600" y="1141575"/>
            <a:ext cx="4230300" cy="3699300"/>
          </a:xfrm>
          <a:prstGeom prst="rect">
            <a:avLst/>
          </a:prstGeom>
          <a:noFill/>
          <a:ln>
            <a:noFill/>
          </a:ln>
        </p:spPr>
        <p:txBody>
          <a:bodyPr anchorCtr="0" anchor="ctr" bIns="91425" lIns="91425" rIns="91425" tIns="91425">
            <a:noAutofit/>
          </a:bodyPr>
          <a:lstStyle/>
          <a:p>
            <a:pPr lvl="0" rtl="0">
              <a:lnSpc>
                <a:spcPct val="115000"/>
              </a:lnSpc>
              <a:spcBef>
                <a:spcPts val="0"/>
              </a:spcBef>
              <a:buNone/>
            </a:pPr>
            <a:r>
              <a:rPr lang="en" sz="2400">
                <a:solidFill>
                  <a:schemeClr val="accent5"/>
                </a:solidFill>
                <a:latin typeface="Proxima Nova"/>
                <a:ea typeface="Proxima Nova"/>
                <a:cs typeface="Proxima Nova"/>
                <a:sym typeface="Proxima Nova"/>
              </a:rPr>
              <a:t>Issue:</a:t>
            </a:r>
            <a:r>
              <a:rPr lang="en" sz="2400">
                <a:solidFill>
                  <a:srgbClr val="FFFFFF"/>
                </a:solidFill>
                <a:latin typeface="Proxima Nova"/>
                <a:ea typeface="Proxima Nova"/>
                <a:cs typeface="Proxima Nova"/>
                <a:sym typeface="Proxima Nova"/>
              </a:rPr>
              <a:t> Some icons were misleading</a:t>
            </a:r>
          </a:p>
          <a:p>
            <a:pPr lvl="0" rtl="0">
              <a:lnSpc>
                <a:spcPct val="115000"/>
              </a:lnSpc>
              <a:spcBef>
                <a:spcPts val="0"/>
              </a:spcBef>
              <a:buNone/>
            </a:pPr>
            <a:r>
              <a:t/>
            </a:r>
            <a:endParaRPr sz="2400">
              <a:solidFill>
                <a:srgbClr val="FFFFFF"/>
              </a:solidFill>
              <a:latin typeface="Proxima Nova"/>
              <a:ea typeface="Proxima Nova"/>
              <a:cs typeface="Proxima Nova"/>
              <a:sym typeface="Proxima Nova"/>
            </a:endParaRPr>
          </a:p>
          <a:p>
            <a:pPr lvl="0" rtl="0">
              <a:lnSpc>
                <a:spcPct val="115000"/>
              </a:lnSpc>
              <a:spcBef>
                <a:spcPts val="0"/>
              </a:spcBef>
              <a:buNone/>
            </a:pPr>
            <a:r>
              <a:rPr lang="en" sz="2400">
                <a:solidFill>
                  <a:schemeClr val="lt2"/>
                </a:solidFill>
                <a:latin typeface="Proxima Nova"/>
                <a:ea typeface="Proxima Nova"/>
                <a:cs typeface="Proxima Nova"/>
                <a:sym typeface="Proxima Nova"/>
              </a:rPr>
              <a:t>Solution: </a:t>
            </a:r>
            <a:r>
              <a:rPr lang="en" sz="2400">
                <a:solidFill>
                  <a:srgbClr val="FFFFFF"/>
                </a:solidFill>
                <a:latin typeface="Proxima Nova"/>
                <a:ea typeface="Proxima Nova"/>
                <a:cs typeface="Proxima Nova"/>
                <a:sym typeface="Proxima Nova"/>
              </a:rPr>
              <a:t>Rework icons to be more intuitive </a:t>
            </a:r>
          </a:p>
        </p:txBody>
      </p:sp>
      <p:pic>
        <p:nvPicPr>
          <p:cNvPr id="261" name="Shape 261"/>
          <p:cNvPicPr preferRelativeResize="0"/>
          <p:nvPr/>
        </p:nvPicPr>
        <p:blipFill rotWithShape="1">
          <a:blip r:embed="rId3">
            <a:alphaModFix/>
          </a:blip>
          <a:srcRect b="0" l="9788" r="6550" t="0"/>
          <a:stretch/>
        </p:blipFill>
        <p:spPr>
          <a:xfrm rot="-5400000">
            <a:off x="1114176" y="860251"/>
            <a:ext cx="2654348" cy="4230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5" name="Shape 265"/>
        <p:cNvGrpSpPr/>
        <p:nvPr/>
      </p:nvGrpSpPr>
      <p:grpSpPr>
        <a:xfrm>
          <a:off x="0" y="0"/>
          <a:ext cx="0" cy="0"/>
          <a:chOff x="0" y="0"/>
          <a:chExt cx="0" cy="0"/>
        </a:xfrm>
      </p:grpSpPr>
      <p:cxnSp>
        <p:nvCxnSpPr>
          <p:cNvPr id="266" name="Shape 266"/>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67" name="Shape 267"/>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UI Changes</a:t>
            </a:r>
          </a:p>
        </p:txBody>
      </p:sp>
      <p:sp>
        <p:nvSpPr>
          <p:cNvPr id="268" name="Shape 268"/>
          <p:cNvSpPr txBox="1"/>
          <p:nvPr/>
        </p:nvSpPr>
        <p:spPr>
          <a:xfrm>
            <a:off x="3788825" y="1141575"/>
            <a:ext cx="5058000" cy="3699300"/>
          </a:xfrm>
          <a:prstGeom prst="rect">
            <a:avLst/>
          </a:prstGeom>
          <a:noFill/>
          <a:ln>
            <a:noFill/>
          </a:ln>
        </p:spPr>
        <p:txBody>
          <a:bodyPr anchorCtr="0" anchor="ctr" bIns="91425" lIns="91425" rIns="91425" tIns="91425">
            <a:noAutofit/>
          </a:bodyPr>
          <a:lstStyle/>
          <a:p>
            <a:pPr lvl="0" rtl="0">
              <a:lnSpc>
                <a:spcPct val="115000"/>
              </a:lnSpc>
              <a:spcBef>
                <a:spcPts val="0"/>
              </a:spcBef>
              <a:buNone/>
            </a:pPr>
            <a:r>
              <a:rPr lang="en" sz="2400">
                <a:solidFill>
                  <a:schemeClr val="accent5"/>
                </a:solidFill>
                <a:latin typeface="Proxima Nova"/>
                <a:ea typeface="Proxima Nova"/>
                <a:cs typeface="Proxima Nova"/>
                <a:sym typeface="Proxima Nova"/>
              </a:rPr>
              <a:t>Issue:</a:t>
            </a:r>
            <a:r>
              <a:rPr lang="en" sz="2400">
                <a:solidFill>
                  <a:srgbClr val="FFFFFF"/>
                </a:solidFill>
                <a:latin typeface="Proxima Nova"/>
                <a:ea typeface="Proxima Nova"/>
                <a:cs typeface="Proxima Nova"/>
                <a:sym typeface="Proxima Nova"/>
              </a:rPr>
              <a:t> Users wanted more information about their friends</a:t>
            </a:r>
          </a:p>
          <a:p>
            <a:pPr lvl="0" rtl="0">
              <a:lnSpc>
                <a:spcPct val="115000"/>
              </a:lnSpc>
              <a:spcBef>
                <a:spcPts val="0"/>
              </a:spcBef>
              <a:buNone/>
            </a:pPr>
            <a:r>
              <a:t/>
            </a:r>
            <a:endParaRPr sz="2400">
              <a:solidFill>
                <a:srgbClr val="FFFFFF"/>
              </a:solidFill>
              <a:latin typeface="Proxima Nova"/>
              <a:ea typeface="Proxima Nova"/>
              <a:cs typeface="Proxima Nova"/>
              <a:sym typeface="Proxima Nova"/>
            </a:endParaRPr>
          </a:p>
          <a:p>
            <a:pPr lvl="0" rtl="0">
              <a:lnSpc>
                <a:spcPct val="115000"/>
              </a:lnSpc>
              <a:spcBef>
                <a:spcPts val="0"/>
              </a:spcBef>
              <a:buNone/>
            </a:pPr>
            <a:r>
              <a:rPr lang="en" sz="2400">
                <a:solidFill>
                  <a:schemeClr val="accent2"/>
                </a:solidFill>
                <a:latin typeface="Proxima Nova"/>
                <a:ea typeface="Proxima Nova"/>
                <a:cs typeface="Proxima Nova"/>
                <a:sym typeface="Proxima Nova"/>
              </a:rPr>
              <a:t>Solution: </a:t>
            </a:r>
            <a:r>
              <a:rPr lang="en" sz="2400">
                <a:solidFill>
                  <a:schemeClr val="accent2"/>
                </a:solidFill>
                <a:latin typeface="Proxima Nova"/>
                <a:ea typeface="Proxima Nova"/>
                <a:cs typeface="Proxima Nova"/>
                <a:sym typeface="Proxima Nova"/>
              </a:rPr>
              <a:t>Add in a way for users to know what their friends have read, add privacy features so to control who sees user’s article information</a:t>
            </a:r>
          </a:p>
        </p:txBody>
      </p:sp>
      <p:pic>
        <p:nvPicPr>
          <p:cNvPr id="269" name="Shape 269"/>
          <p:cNvPicPr preferRelativeResize="0"/>
          <p:nvPr/>
        </p:nvPicPr>
        <p:blipFill rotWithShape="1">
          <a:blip r:embed="rId3">
            <a:alphaModFix/>
          </a:blip>
          <a:srcRect b="7867" l="52729" r="16275" t="42304"/>
          <a:stretch/>
        </p:blipFill>
        <p:spPr>
          <a:xfrm>
            <a:off x="451600" y="1290329"/>
            <a:ext cx="2944895" cy="355054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3" name="Shape 273"/>
        <p:cNvGrpSpPr/>
        <p:nvPr/>
      </p:nvGrpSpPr>
      <p:grpSpPr>
        <a:xfrm>
          <a:off x="0" y="0"/>
          <a:ext cx="0" cy="0"/>
          <a:chOff x="0" y="0"/>
          <a:chExt cx="0" cy="0"/>
        </a:xfrm>
      </p:grpSpPr>
      <p:cxnSp>
        <p:nvCxnSpPr>
          <p:cNvPr id="274" name="Shape 274"/>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75" name="Shape 275"/>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UI Changes</a:t>
            </a:r>
          </a:p>
        </p:txBody>
      </p:sp>
      <p:sp>
        <p:nvSpPr>
          <p:cNvPr id="276" name="Shape 276"/>
          <p:cNvSpPr txBox="1"/>
          <p:nvPr/>
        </p:nvSpPr>
        <p:spPr>
          <a:xfrm>
            <a:off x="3788825" y="1141575"/>
            <a:ext cx="5058000" cy="3699300"/>
          </a:xfrm>
          <a:prstGeom prst="rect">
            <a:avLst/>
          </a:prstGeom>
          <a:noFill/>
          <a:ln>
            <a:noFill/>
          </a:ln>
        </p:spPr>
        <p:txBody>
          <a:bodyPr anchorCtr="0" anchor="ctr" bIns="91425" lIns="91425" rIns="91425" tIns="91425">
            <a:noAutofit/>
          </a:bodyPr>
          <a:lstStyle/>
          <a:p>
            <a:pPr lvl="0" rtl="0">
              <a:lnSpc>
                <a:spcPct val="115000"/>
              </a:lnSpc>
              <a:spcBef>
                <a:spcPts val="0"/>
              </a:spcBef>
              <a:buNone/>
            </a:pPr>
            <a:r>
              <a:rPr lang="en" sz="2400">
                <a:solidFill>
                  <a:schemeClr val="accent5"/>
                </a:solidFill>
                <a:latin typeface="Proxima Nova"/>
                <a:ea typeface="Proxima Nova"/>
                <a:cs typeface="Proxima Nova"/>
                <a:sym typeface="Proxima Nova"/>
              </a:rPr>
              <a:t>Issue:</a:t>
            </a:r>
            <a:r>
              <a:rPr lang="en" sz="2400">
                <a:solidFill>
                  <a:srgbClr val="FFFFFF"/>
                </a:solidFill>
                <a:latin typeface="Proxima Nova"/>
                <a:ea typeface="Proxima Nova"/>
                <a:cs typeface="Proxima Nova"/>
                <a:sym typeface="Proxima Nova"/>
              </a:rPr>
              <a:t> Users wanted more information about their friends</a:t>
            </a:r>
          </a:p>
          <a:p>
            <a:pPr lvl="0" rtl="0">
              <a:lnSpc>
                <a:spcPct val="115000"/>
              </a:lnSpc>
              <a:spcBef>
                <a:spcPts val="0"/>
              </a:spcBef>
              <a:buNone/>
            </a:pPr>
            <a:r>
              <a:t/>
            </a:r>
            <a:endParaRPr sz="2400">
              <a:solidFill>
                <a:srgbClr val="FFFFFF"/>
              </a:solidFill>
              <a:latin typeface="Proxima Nova"/>
              <a:ea typeface="Proxima Nova"/>
              <a:cs typeface="Proxima Nova"/>
              <a:sym typeface="Proxima Nova"/>
            </a:endParaRPr>
          </a:p>
          <a:p>
            <a:pPr lvl="0" rtl="0">
              <a:lnSpc>
                <a:spcPct val="115000"/>
              </a:lnSpc>
              <a:spcBef>
                <a:spcPts val="0"/>
              </a:spcBef>
              <a:buNone/>
            </a:pPr>
            <a:r>
              <a:rPr lang="en" sz="2400">
                <a:solidFill>
                  <a:schemeClr val="lt2"/>
                </a:solidFill>
                <a:latin typeface="Proxima Nova"/>
                <a:ea typeface="Proxima Nova"/>
                <a:cs typeface="Proxima Nova"/>
                <a:sym typeface="Proxima Nova"/>
              </a:rPr>
              <a:t>Solution: </a:t>
            </a:r>
            <a:r>
              <a:rPr lang="en" sz="2400">
                <a:solidFill>
                  <a:srgbClr val="FFFFFF"/>
                </a:solidFill>
                <a:latin typeface="Proxima Nova"/>
                <a:ea typeface="Proxima Nova"/>
                <a:cs typeface="Proxima Nova"/>
                <a:sym typeface="Proxima Nova"/>
              </a:rPr>
              <a:t>Add in a way for users to know what their friends have read, add privacy features so to control who sees user’s article information</a:t>
            </a:r>
          </a:p>
        </p:txBody>
      </p:sp>
      <p:pic>
        <p:nvPicPr>
          <p:cNvPr id="277" name="Shape 277"/>
          <p:cNvPicPr preferRelativeResize="0"/>
          <p:nvPr/>
        </p:nvPicPr>
        <p:blipFill rotWithShape="1">
          <a:blip r:embed="rId3">
            <a:alphaModFix/>
          </a:blip>
          <a:srcRect b="7867" l="52729" r="16275" t="42304"/>
          <a:stretch/>
        </p:blipFill>
        <p:spPr>
          <a:xfrm>
            <a:off x="451600" y="1290329"/>
            <a:ext cx="2944895" cy="35505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1" name="Shape 281"/>
        <p:cNvGrpSpPr/>
        <p:nvPr/>
      </p:nvGrpSpPr>
      <p:grpSpPr>
        <a:xfrm>
          <a:off x="0" y="0"/>
          <a:ext cx="0" cy="0"/>
          <a:chOff x="0" y="0"/>
          <a:chExt cx="0" cy="0"/>
        </a:xfrm>
      </p:grpSpPr>
      <p:sp>
        <p:nvSpPr>
          <p:cNvPr id="282" name="Shape 282"/>
          <p:cNvSpPr txBox="1"/>
          <p:nvPr>
            <p:ph idx="1" type="body"/>
          </p:nvPr>
        </p:nvSpPr>
        <p:spPr>
          <a:xfrm>
            <a:off x="250025" y="1230400"/>
            <a:ext cx="8164800" cy="3416400"/>
          </a:xfrm>
          <a:prstGeom prst="rect">
            <a:avLst/>
          </a:prstGeom>
          <a:noFill/>
        </p:spPr>
        <p:txBody>
          <a:bodyPr anchorCtr="0" anchor="t" bIns="91425" lIns="91425" rIns="91425" tIns="91425">
            <a:noAutofit/>
          </a:bodyPr>
          <a:lstStyle/>
          <a:p>
            <a:pPr indent="-381000" lvl="0" marL="457200" rtl="0">
              <a:spcBef>
                <a:spcPts val="0"/>
              </a:spcBef>
              <a:buClr>
                <a:srgbClr val="FFFFFF"/>
              </a:buClr>
              <a:buSzPct val="100000"/>
              <a:buFont typeface="Arial"/>
              <a:buChar char="●"/>
            </a:pPr>
            <a:r>
              <a:rPr lang="en" sz="2400">
                <a:solidFill>
                  <a:srgbClr val="FFFFFF"/>
                </a:solidFill>
                <a:latin typeface="Arial"/>
                <a:ea typeface="Arial"/>
                <a:cs typeface="Arial"/>
                <a:sym typeface="Arial"/>
              </a:rPr>
              <a:t>People understood and liked the flow of information</a:t>
            </a:r>
          </a:p>
          <a:p>
            <a:pPr indent="-381000" lvl="0" marL="457200" rtl="0">
              <a:spcBef>
                <a:spcPts val="0"/>
              </a:spcBef>
              <a:buClr>
                <a:srgbClr val="FFFFFF"/>
              </a:buClr>
              <a:buSzPct val="100000"/>
              <a:buFont typeface="Arial"/>
              <a:buChar char="●"/>
            </a:pPr>
            <a:r>
              <a:rPr lang="en" sz="2400">
                <a:solidFill>
                  <a:schemeClr val="lt1"/>
                </a:solidFill>
                <a:latin typeface="Arial"/>
                <a:ea typeface="Arial"/>
                <a:cs typeface="Arial"/>
                <a:sym typeface="Arial"/>
              </a:rPr>
              <a:t>Important</a:t>
            </a:r>
            <a:r>
              <a:rPr lang="en" sz="2400">
                <a:solidFill>
                  <a:srgbClr val="FFFFFF"/>
                </a:solidFill>
                <a:latin typeface="Arial"/>
                <a:ea typeface="Arial"/>
                <a:cs typeface="Arial"/>
                <a:sym typeface="Arial"/>
              </a:rPr>
              <a:t> to be deliberate with icon images and making clear what is actually clickable</a:t>
            </a:r>
          </a:p>
          <a:p>
            <a:pPr indent="-381000" lvl="0" marL="457200" rtl="0">
              <a:spcBef>
                <a:spcPts val="0"/>
              </a:spcBef>
              <a:buClr>
                <a:srgbClr val="FFFFFF"/>
              </a:buClr>
              <a:buSzPct val="100000"/>
              <a:buFont typeface="Arial"/>
              <a:buChar char="●"/>
            </a:pPr>
            <a:r>
              <a:rPr lang="en" sz="2400">
                <a:solidFill>
                  <a:srgbClr val="FFFFFF"/>
                </a:solidFill>
                <a:latin typeface="Arial"/>
                <a:ea typeface="Arial"/>
                <a:cs typeface="Arial"/>
                <a:sym typeface="Arial"/>
              </a:rPr>
              <a:t>P</a:t>
            </a:r>
            <a:r>
              <a:rPr lang="en" sz="2400">
                <a:solidFill>
                  <a:srgbClr val="FFFFFF"/>
                </a:solidFill>
                <a:latin typeface="Arial"/>
                <a:ea typeface="Arial"/>
                <a:cs typeface="Arial"/>
                <a:sym typeface="Arial"/>
              </a:rPr>
              <a:t>rototype could not capture the long term aggregation of news </a:t>
            </a:r>
          </a:p>
        </p:txBody>
      </p:sp>
      <p:cxnSp>
        <p:nvCxnSpPr>
          <p:cNvPr id="283" name="Shape 283"/>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84" name="Shape 284"/>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Key Takeaways</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8" name="Shape 288"/>
        <p:cNvGrpSpPr/>
        <p:nvPr/>
      </p:nvGrpSpPr>
      <p:grpSpPr>
        <a:xfrm>
          <a:off x="0" y="0"/>
          <a:ext cx="0" cy="0"/>
          <a:chOff x="0" y="0"/>
          <a:chExt cx="0" cy="0"/>
        </a:xfrm>
      </p:grpSpPr>
      <p:sp>
        <p:nvSpPr>
          <p:cNvPr id="289" name="Shape 289"/>
          <p:cNvSpPr txBox="1"/>
          <p:nvPr>
            <p:ph type="ctrTitle"/>
          </p:nvPr>
        </p:nvSpPr>
        <p:spPr>
          <a:xfrm>
            <a:off x="232200" y="1682725"/>
            <a:ext cx="8520600" cy="1140600"/>
          </a:xfrm>
          <a:prstGeom prst="rect">
            <a:avLst/>
          </a:prstGeom>
        </p:spPr>
        <p:txBody>
          <a:bodyPr anchorCtr="0" anchor="b" bIns="91425" lIns="91425" rIns="91425" tIns="91425">
            <a:noAutofit/>
          </a:bodyPr>
          <a:lstStyle/>
          <a:p>
            <a:pPr lvl="0" rtl="0" algn="ctr">
              <a:spcBef>
                <a:spcPts val="0"/>
              </a:spcBef>
              <a:buNone/>
            </a:pPr>
            <a:r>
              <a:rPr b="1" lang="en"/>
              <a:t>Appendix</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3" name="Shape 293"/>
        <p:cNvGrpSpPr/>
        <p:nvPr/>
      </p:nvGrpSpPr>
      <p:grpSpPr>
        <a:xfrm>
          <a:off x="0" y="0"/>
          <a:ext cx="0" cy="0"/>
          <a:chOff x="0" y="0"/>
          <a:chExt cx="0" cy="0"/>
        </a:xfrm>
      </p:grpSpPr>
      <p:sp>
        <p:nvSpPr>
          <p:cNvPr id="294" name="Shape 294"/>
          <p:cNvSpPr txBox="1"/>
          <p:nvPr>
            <p:ph idx="1" type="body"/>
          </p:nvPr>
        </p:nvSpPr>
        <p:spPr>
          <a:xfrm>
            <a:off x="250025" y="1230400"/>
            <a:ext cx="5121300" cy="3416400"/>
          </a:xfrm>
          <a:prstGeom prst="rect">
            <a:avLst/>
          </a:prstGeom>
          <a:noFill/>
        </p:spPr>
        <p:txBody>
          <a:bodyPr anchorCtr="0" anchor="t" bIns="91425" lIns="91425" rIns="91425" tIns="91425">
            <a:noAutofit/>
          </a:bodyPr>
          <a:lstStyle/>
          <a:p>
            <a:pPr lvl="0" rtl="0">
              <a:spcBef>
                <a:spcPts val="0"/>
              </a:spcBef>
              <a:buNone/>
            </a:pPr>
            <a:r>
              <a:t/>
            </a:r>
            <a:endParaRPr sz="2400">
              <a:solidFill>
                <a:srgbClr val="000000"/>
              </a:solidFill>
              <a:latin typeface="Arial"/>
              <a:ea typeface="Arial"/>
              <a:cs typeface="Arial"/>
              <a:sym typeface="Arial"/>
            </a:endParaRPr>
          </a:p>
        </p:txBody>
      </p:sp>
      <p:cxnSp>
        <p:nvCxnSpPr>
          <p:cNvPr id="295" name="Shape 295"/>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96" name="Shape 296"/>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Notes</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sp>
        <p:nvSpPr>
          <p:cNvPr id="121" name="Shape 121"/>
          <p:cNvSpPr txBox="1"/>
          <p:nvPr>
            <p:ph type="ctrTitle"/>
          </p:nvPr>
        </p:nvSpPr>
        <p:spPr>
          <a:xfrm>
            <a:off x="232200" y="1682725"/>
            <a:ext cx="8520600" cy="1140600"/>
          </a:xfrm>
          <a:prstGeom prst="rect">
            <a:avLst/>
          </a:prstGeom>
        </p:spPr>
        <p:txBody>
          <a:bodyPr anchorCtr="0" anchor="b" bIns="91425" lIns="91425" rIns="91425" tIns="91425">
            <a:noAutofit/>
          </a:bodyPr>
          <a:lstStyle/>
          <a:p>
            <a:pPr lvl="0" rtl="0" algn="ctr">
              <a:spcBef>
                <a:spcPts val="0"/>
              </a:spcBef>
              <a:buNone/>
            </a:pPr>
            <a:r>
              <a:rPr b="1" lang="en"/>
              <a:t>UI Sketches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 name="Shape 125"/>
        <p:cNvGrpSpPr/>
        <p:nvPr/>
      </p:nvGrpSpPr>
      <p:grpSpPr>
        <a:xfrm>
          <a:off x="0" y="0"/>
          <a:ext cx="0" cy="0"/>
          <a:chOff x="0" y="0"/>
          <a:chExt cx="0" cy="0"/>
        </a:xfrm>
      </p:grpSpPr>
      <p:cxnSp>
        <p:nvCxnSpPr>
          <p:cNvPr id="126" name="Shape 126"/>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27" name="Shape 127"/>
          <p:cNvSpPr txBox="1"/>
          <p:nvPr>
            <p:ph type="title"/>
          </p:nvPr>
        </p:nvSpPr>
        <p:spPr>
          <a:xfrm>
            <a:off x="326225" y="102125"/>
            <a:ext cx="8520600" cy="913500"/>
          </a:xfrm>
          <a:prstGeom prst="rect">
            <a:avLst/>
          </a:prstGeom>
        </p:spPr>
        <p:txBody>
          <a:bodyPr anchorCtr="0" anchor="t" bIns="91425" lIns="91425" rIns="91425" tIns="91425">
            <a:noAutofit/>
          </a:bodyPr>
          <a:lstStyle/>
          <a:p>
            <a:pPr lvl="0">
              <a:spcBef>
                <a:spcPts val="0"/>
              </a:spcBef>
              <a:buNone/>
            </a:pPr>
            <a:r>
              <a:rPr b="1" lang="en" sz="4800">
                <a:solidFill>
                  <a:schemeClr val="lt1"/>
                </a:solidFill>
              </a:rPr>
              <a:t>Concept #1: iPhone App</a:t>
            </a:r>
          </a:p>
          <a:p>
            <a:pPr lvl="0" rtl="0">
              <a:spcBef>
                <a:spcPts val="0"/>
              </a:spcBef>
              <a:buNone/>
            </a:pPr>
            <a:r>
              <a:t/>
            </a:r>
            <a:endParaRPr b="1" sz="4800">
              <a:solidFill>
                <a:schemeClr val="lt1"/>
              </a:solidFill>
            </a:endParaRPr>
          </a:p>
        </p:txBody>
      </p:sp>
      <p:pic>
        <p:nvPicPr>
          <p:cNvPr id="128" name="Shape 128"/>
          <p:cNvPicPr preferRelativeResize="0"/>
          <p:nvPr/>
        </p:nvPicPr>
        <p:blipFill rotWithShape="1">
          <a:blip r:embed="rId3">
            <a:alphaModFix/>
          </a:blip>
          <a:srcRect b="19871" l="0" r="0" t="0"/>
          <a:stretch/>
        </p:blipFill>
        <p:spPr>
          <a:xfrm rot="-5400000">
            <a:off x="2794558" y="1077249"/>
            <a:ext cx="3583927" cy="38289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 name="Shape 132"/>
        <p:cNvGrpSpPr/>
        <p:nvPr/>
      </p:nvGrpSpPr>
      <p:grpSpPr>
        <a:xfrm>
          <a:off x="0" y="0"/>
          <a:ext cx="0" cy="0"/>
          <a:chOff x="0" y="0"/>
          <a:chExt cx="0" cy="0"/>
        </a:xfrm>
      </p:grpSpPr>
      <p:cxnSp>
        <p:nvCxnSpPr>
          <p:cNvPr id="133" name="Shape 133"/>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34" name="Shape 134"/>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Concept #2: Apple Watch</a:t>
            </a:r>
          </a:p>
          <a:p>
            <a:pPr lvl="0" rtl="0">
              <a:spcBef>
                <a:spcPts val="0"/>
              </a:spcBef>
              <a:buNone/>
            </a:pPr>
            <a:r>
              <a:t/>
            </a:r>
            <a:endParaRPr b="1" sz="4800">
              <a:solidFill>
                <a:schemeClr val="lt1"/>
              </a:solidFill>
            </a:endParaRPr>
          </a:p>
        </p:txBody>
      </p:sp>
      <p:pic>
        <p:nvPicPr>
          <p:cNvPr descr="foo.jpg" id="135" name="Shape 135"/>
          <p:cNvPicPr preferRelativeResize="0"/>
          <p:nvPr/>
        </p:nvPicPr>
        <p:blipFill rotWithShape="1">
          <a:blip r:embed="rId3">
            <a:alphaModFix/>
          </a:blip>
          <a:srcRect b="0" l="475" r="465" t="0"/>
          <a:stretch/>
        </p:blipFill>
        <p:spPr>
          <a:xfrm>
            <a:off x="1013700" y="1231100"/>
            <a:ext cx="7145649" cy="3519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 name="Shape 139"/>
        <p:cNvGrpSpPr/>
        <p:nvPr/>
      </p:nvGrpSpPr>
      <p:grpSpPr>
        <a:xfrm>
          <a:off x="0" y="0"/>
          <a:ext cx="0" cy="0"/>
          <a:chOff x="0" y="0"/>
          <a:chExt cx="0" cy="0"/>
        </a:xfrm>
      </p:grpSpPr>
      <p:cxnSp>
        <p:nvCxnSpPr>
          <p:cNvPr id="140" name="Shape 140"/>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41" name="Shape 141"/>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Selected Interface: #1</a:t>
            </a:r>
          </a:p>
        </p:txBody>
      </p:sp>
      <p:sp>
        <p:nvSpPr>
          <p:cNvPr id="142" name="Shape 142"/>
          <p:cNvSpPr txBox="1"/>
          <p:nvPr/>
        </p:nvSpPr>
        <p:spPr>
          <a:xfrm>
            <a:off x="428650" y="1225875"/>
            <a:ext cx="8760900" cy="3584100"/>
          </a:xfrm>
          <a:prstGeom prst="rect">
            <a:avLst/>
          </a:prstGeom>
          <a:noFill/>
          <a:ln>
            <a:noFill/>
          </a:ln>
        </p:spPr>
        <p:txBody>
          <a:bodyPr anchorCtr="0" anchor="ctr" bIns="91425" lIns="91425" rIns="91425" tIns="91425">
            <a:noAutofit/>
          </a:bodyPr>
          <a:lstStyle/>
          <a:p>
            <a:pPr indent="-381000" lvl="0" marL="457200" rtl="0">
              <a:lnSpc>
                <a:spcPct val="115000"/>
              </a:lnSpc>
              <a:spcBef>
                <a:spcPts val="0"/>
              </a:spcBef>
              <a:buClr>
                <a:schemeClr val="lt2"/>
              </a:buClr>
              <a:buSzPct val="100000"/>
              <a:buFont typeface="Proxima Nova"/>
              <a:buChar char="+"/>
            </a:pPr>
            <a:r>
              <a:rPr lang="en" sz="2400">
                <a:solidFill>
                  <a:schemeClr val="lt2"/>
                </a:solidFill>
                <a:latin typeface="Proxima Nova"/>
                <a:ea typeface="Proxima Nova"/>
                <a:cs typeface="Proxima Nova"/>
                <a:sym typeface="Proxima Nova"/>
              </a:rPr>
              <a:t>Clear layout</a:t>
            </a:r>
          </a:p>
          <a:p>
            <a:pPr indent="-381000" lvl="0" marL="457200" rtl="0">
              <a:lnSpc>
                <a:spcPct val="115000"/>
              </a:lnSpc>
              <a:spcBef>
                <a:spcPts val="0"/>
              </a:spcBef>
              <a:buClr>
                <a:schemeClr val="lt2"/>
              </a:buClr>
              <a:buSzPct val="100000"/>
              <a:buFont typeface="Proxima Nova"/>
              <a:buChar char="+"/>
            </a:pPr>
            <a:r>
              <a:rPr lang="en" sz="2400">
                <a:solidFill>
                  <a:schemeClr val="lt2"/>
                </a:solidFill>
                <a:latin typeface="Proxima Nova"/>
                <a:ea typeface="Proxima Nova"/>
                <a:cs typeface="Proxima Nova"/>
                <a:sym typeface="Proxima Nova"/>
              </a:rPr>
              <a:t>Multiple ways to visualize data</a:t>
            </a:r>
          </a:p>
          <a:p>
            <a:pPr indent="-381000" lvl="0" marL="457200" rtl="0">
              <a:lnSpc>
                <a:spcPct val="115000"/>
              </a:lnSpc>
              <a:spcBef>
                <a:spcPts val="0"/>
              </a:spcBef>
              <a:buClr>
                <a:schemeClr val="lt2"/>
              </a:buClr>
              <a:buSzPct val="100000"/>
              <a:buFont typeface="Proxima Nova"/>
              <a:buChar char="+"/>
            </a:pPr>
            <a:r>
              <a:rPr lang="en" sz="2400">
                <a:solidFill>
                  <a:schemeClr val="lt2"/>
                </a:solidFill>
                <a:latin typeface="Proxima Nova"/>
                <a:ea typeface="Proxima Nova"/>
                <a:cs typeface="Proxima Nova"/>
                <a:sym typeface="Proxima Nova"/>
              </a:rPr>
              <a:t>Divide between personal side of app and social side of app</a:t>
            </a:r>
          </a:p>
          <a:p>
            <a:pPr indent="-381000" lvl="0" marL="457200" rtl="0">
              <a:lnSpc>
                <a:spcPct val="115000"/>
              </a:lnSpc>
              <a:spcBef>
                <a:spcPts val="0"/>
              </a:spcBef>
              <a:buClr>
                <a:schemeClr val="lt2"/>
              </a:buClr>
              <a:buSzPct val="100000"/>
              <a:buFont typeface="Proxima Nova"/>
              <a:buChar char="+"/>
            </a:pPr>
            <a:r>
              <a:rPr lang="en" sz="2400">
                <a:solidFill>
                  <a:schemeClr val="lt2"/>
                </a:solidFill>
                <a:latin typeface="Proxima Nova"/>
                <a:ea typeface="Proxima Nova"/>
                <a:cs typeface="Proxima Nova"/>
                <a:sym typeface="Proxima Nova"/>
              </a:rPr>
              <a:t>Better platform</a:t>
            </a:r>
          </a:p>
          <a:p>
            <a:pPr lvl="0" rtl="0">
              <a:lnSpc>
                <a:spcPct val="115000"/>
              </a:lnSpc>
              <a:spcBef>
                <a:spcPts val="0"/>
              </a:spcBef>
              <a:buNone/>
            </a:pPr>
            <a:r>
              <a:t/>
            </a:r>
            <a:endParaRPr sz="2400">
              <a:solidFill>
                <a:schemeClr val="lt2"/>
              </a:solidFill>
              <a:latin typeface="Proxima Nova"/>
              <a:ea typeface="Proxima Nova"/>
              <a:cs typeface="Proxima Nova"/>
              <a:sym typeface="Proxima Nova"/>
            </a:endParaRPr>
          </a:p>
          <a:p>
            <a:pPr indent="-381000" lvl="0" marL="457200" rtl="0">
              <a:lnSpc>
                <a:spcPct val="115000"/>
              </a:lnSpc>
              <a:spcBef>
                <a:spcPts val="0"/>
              </a:spcBef>
              <a:buClr>
                <a:schemeClr val="accent5"/>
              </a:buClr>
              <a:buSzPct val="100000"/>
              <a:buFont typeface="Proxima Nova"/>
              <a:buChar char="-"/>
            </a:pPr>
            <a:r>
              <a:rPr lang="en" sz="2400">
                <a:solidFill>
                  <a:schemeClr val="accent5"/>
                </a:solidFill>
                <a:latin typeface="Proxima Nova"/>
                <a:ea typeface="Proxima Nova"/>
                <a:cs typeface="Proxima Nova"/>
                <a:sym typeface="Proxima Nova"/>
              </a:rPr>
              <a:t>Data is spread throughout multiple screens</a:t>
            </a:r>
          </a:p>
          <a:p>
            <a:pPr indent="-381000" lvl="0" marL="457200" rtl="0">
              <a:lnSpc>
                <a:spcPct val="115000"/>
              </a:lnSpc>
              <a:spcBef>
                <a:spcPts val="0"/>
              </a:spcBef>
              <a:buClr>
                <a:schemeClr val="accent5"/>
              </a:buClr>
              <a:buSzPct val="100000"/>
              <a:buFont typeface="Proxima Nova"/>
              <a:buChar char="-"/>
            </a:pPr>
            <a:r>
              <a:rPr lang="en" sz="2400">
                <a:solidFill>
                  <a:schemeClr val="accent5"/>
                </a:solidFill>
                <a:latin typeface="Proxima Nova"/>
                <a:ea typeface="Proxima Nova"/>
                <a:cs typeface="Proxima Nova"/>
                <a:sym typeface="Proxima Nova"/>
              </a:rPr>
              <a:t>Newsfeed is somewhat boring and </a:t>
            </a:r>
            <a:r>
              <a:rPr lang="en" sz="2400">
                <a:solidFill>
                  <a:schemeClr val="accent5"/>
                </a:solidFill>
                <a:latin typeface="Proxima Nova"/>
                <a:ea typeface="Proxima Nova"/>
                <a:cs typeface="Proxima Nova"/>
                <a:sym typeface="Proxima Nova"/>
              </a:rPr>
              <a:t>does not inspire competition</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6" name="Shape 146"/>
        <p:cNvGrpSpPr/>
        <p:nvPr/>
      </p:nvGrpSpPr>
      <p:grpSpPr>
        <a:xfrm>
          <a:off x="0" y="0"/>
          <a:ext cx="0" cy="0"/>
          <a:chOff x="0" y="0"/>
          <a:chExt cx="0" cy="0"/>
        </a:xfrm>
      </p:grpSpPr>
      <p:sp>
        <p:nvSpPr>
          <p:cNvPr id="147" name="Shape 147"/>
          <p:cNvSpPr txBox="1"/>
          <p:nvPr>
            <p:ph type="ctrTitle"/>
          </p:nvPr>
        </p:nvSpPr>
        <p:spPr>
          <a:xfrm>
            <a:off x="232200" y="1682725"/>
            <a:ext cx="8520600" cy="1140600"/>
          </a:xfrm>
          <a:prstGeom prst="rect">
            <a:avLst/>
          </a:prstGeom>
        </p:spPr>
        <p:txBody>
          <a:bodyPr anchorCtr="0" anchor="b" bIns="91425" lIns="91425" rIns="91425" tIns="91425">
            <a:noAutofit/>
          </a:bodyPr>
          <a:lstStyle/>
          <a:p>
            <a:pPr lvl="0" rtl="0" algn="ctr">
              <a:spcBef>
                <a:spcPts val="0"/>
              </a:spcBef>
              <a:buNone/>
            </a:pPr>
            <a:r>
              <a:rPr b="1" lang="en"/>
              <a:t>Tasks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1" name="Shape 151"/>
        <p:cNvGrpSpPr/>
        <p:nvPr/>
      </p:nvGrpSpPr>
      <p:grpSpPr>
        <a:xfrm>
          <a:off x="0" y="0"/>
          <a:ext cx="0" cy="0"/>
          <a:chOff x="0" y="0"/>
          <a:chExt cx="0" cy="0"/>
        </a:xfrm>
      </p:grpSpPr>
      <p:sp>
        <p:nvSpPr>
          <p:cNvPr id="152" name="Shape 152"/>
          <p:cNvSpPr txBox="1"/>
          <p:nvPr>
            <p:ph idx="1" type="body"/>
          </p:nvPr>
        </p:nvSpPr>
        <p:spPr>
          <a:xfrm>
            <a:off x="402425" y="1727100"/>
            <a:ext cx="4310700" cy="3416400"/>
          </a:xfrm>
          <a:prstGeom prst="rect">
            <a:avLst/>
          </a:prstGeom>
          <a:noFill/>
        </p:spPr>
        <p:txBody>
          <a:bodyPr anchorCtr="0" anchor="t" bIns="91425" lIns="91425" rIns="91425" tIns="91425">
            <a:noAutofit/>
          </a:bodyPr>
          <a:lstStyle/>
          <a:p>
            <a:pPr lvl="0">
              <a:spcBef>
                <a:spcPts val="0"/>
              </a:spcBef>
              <a:spcAft>
                <a:spcPts val="0"/>
              </a:spcAft>
              <a:buNone/>
            </a:pPr>
            <a:r>
              <a:rPr lang="en" sz="3600">
                <a:solidFill>
                  <a:srgbClr val="FFFFFF"/>
                </a:solidFill>
                <a:latin typeface="Source Sans Pro"/>
                <a:ea typeface="Source Sans Pro"/>
                <a:cs typeface="Source Sans Pro"/>
                <a:sym typeface="Source Sans Pro"/>
              </a:rPr>
              <a:t>Set goals for the </a:t>
            </a:r>
            <a:r>
              <a:rPr lang="en" sz="3600">
                <a:solidFill>
                  <a:srgbClr val="FFFF00"/>
                </a:solidFill>
                <a:latin typeface="Source Sans Pro"/>
                <a:ea typeface="Source Sans Pro"/>
                <a:cs typeface="Source Sans Pro"/>
                <a:sym typeface="Source Sans Pro"/>
              </a:rPr>
              <a:t>number</a:t>
            </a:r>
            <a:r>
              <a:rPr lang="en" sz="3600">
                <a:solidFill>
                  <a:srgbClr val="FFFFFF"/>
                </a:solidFill>
                <a:latin typeface="Source Sans Pro"/>
                <a:ea typeface="Source Sans Pro"/>
                <a:cs typeface="Source Sans Pro"/>
                <a:sym typeface="Source Sans Pro"/>
              </a:rPr>
              <a:t> and </a:t>
            </a:r>
            <a:r>
              <a:rPr lang="en" sz="3600">
                <a:solidFill>
                  <a:srgbClr val="FFFF00"/>
                </a:solidFill>
                <a:latin typeface="Source Sans Pro"/>
                <a:ea typeface="Source Sans Pro"/>
                <a:cs typeface="Source Sans Pro"/>
                <a:sym typeface="Source Sans Pro"/>
              </a:rPr>
              <a:t>diversity</a:t>
            </a:r>
            <a:r>
              <a:rPr lang="en" sz="3600">
                <a:solidFill>
                  <a:srgbClr val="FFFFFF"/>
                </a:solidFill>
                <a:latin typeface="Source Sans Pro"/>
                <a:ea typeface="Source Sans Pro"/>
                <a:cs typeface="Source Sans Pro"/>
                <a:sym typeface="Source Sans Pro"/>
              </a:rPr>
              <a:t> of articles to read in a week</a:t>
            </a:r>
          </a:p>
          <a:p>
            <a:pPr lvl="0" rtl="0">
              <a:spcBef>
                <a:spcPts val="0"/>
              </a:spcBef>
              <a:buNone/>
            </a:pPr>
            <a:r>
              <a:t/>
            </a:r>
            <a:endParaRPr sz="3600">
              <a:solidFill>
                <a:srgbClr val="FFFFFF"/>
              </a:solidFill>
              <a:latin typeface="Arial"/>
              <a:ea typeface="Arial"/>
              <a:cs typeface="Arial"/>
              <a:sym typeface="Arial"/>
            </a:endParaRPr>
          </a:p>
        </p:txBody>
      </p:sp>
      <p:cxnSp>
        <p:nvCxnSpPr>
          <p:cNvPr id="153" name="Shape 153"/>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54" name="Shape 154"/>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Task #1</a:t>
            </a:r>
          </a:p>
        </p:txBody>
      </p:sp>
      <p:pic>
        <p:nvPicPr>
          <p:cNvPr id="155" name="Shape 155"/>
          <p:cNvPicPr preferRelativeResize="0"/>
          <p:nvPr/>
        </p:nvPicPr>
        <p:blipFill rotWithShape="1">
          <a:blip r:embed="rId3">
            <a:alphaModFix/>
          </a:blip>
          <a:srcRect b="14188" l="7529" r="6323" t="7207"/>
          <a:stretch/>
        </p:blipFill>
        <p:spPr>
          <a:xfrm>
            <a:off x="5229899" y="1154201"/>
            <a:ext cx="3082824" cy="3748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9" name="Shape 159"/>
        <p:cNvGrpSpPr/>
        <p:nvPr/>
      </p:nvGrpSpPr>
      <p:grpSpPr>
        <a:xfrm>
          <a:off x="0" y="0"/>
          <a:ext cx="0" cy="0"/>
          <a:chOff x="0" y="0"/>
          <a:chExt cx="0" cy="0"/>
        </a:xfrm>
      </p:grpSpPr>
      <p:cxnSp>
        <p:nvCxnSpPr>
          <p:cNvPr id="160" name="Shape 160"/>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61" name="Shape 161"/>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Task #2</a:t>
            </a:r>
          </a:p>
        </p:txBody>
      </p:sp>
      <p:pic>
        <p:nvPicPr>
          <p:cNvPr id="162" name="Shape 162"/>
          <p:cNvPicPr preferRelativeResize="0"/>
          <p:nvPr/>
        </p:nvPicPr>
        <p:blipFill rotWithShape="1">
          <a:blip r:embed="rId3">
            <a:alphaModFix/>
          </a:blip>
          <a:srcRect b="27030" l="5045" r="1688" t="9726"/>
          <a:stretch/>
        </p:blipFill>
        <p:spPr>
          <a:xfrm>
            <a:off x="4704375" y="1190776"/>
            <a:ext cx="4066249" cy="3678488"/>
          </a:xfrm>
          <a:prstGeom prst="rect">
            <a:avLst/>
          </a:prstGeom>
          <a:noFill/>
          <a:ln>
            <a:noFill/>
          </a:ln>
        </p:spPr>
      </p:pic>
      <p:sp>
        <p:nvSpPr>
          <p:cNvPr id="163" name="Shape 163"/>
          <p:cNvSpPr txBox="1"/>
          <p:nvPr>
            <p:ph idx="1" type="body"/>
          </p:nvPr>
        </p:nvSpPr>
        <p:spPr>
          <a:xfrm>
            <a:off x="554825" y="1681475"/>
            <a:ext cx="3888600" cy="3416400"/>
          </a:xfrm>
          <a:prstGeom prst="rect">
            <a:avLst/>
          </a:prstGeom>
          <a:noFill/>
        </p:spPr>
        <p:txBody>
          <a:bodyPr anchorCtr="0" anchor="t" bIns="91425" lIns="91425" rIns="91425" tIns="91425">
            <a:noAutofit/>
          </a:bodyPr>
          <a:lstStyle/>
          <a:p>
            <a:pPr lvl="0" rtl="0">
              <a:spcBef>
                <a:spcPts val="0"/>
              </a:spcBef>
              <a:spcAft>
                <a:spcPts val="0"/>
              </a:spcAft>
              <a:buNone/>
            </a:pPr>
            <a:r>
              <a:rPr lang="en" sz="3600">
                <a:solidFill>
                  <a:srgbClr val="FFFFFF"/>
                </a:solidFill>
                <a:latin typeface="Source Sans Pro"/>
                <a:ea typeface="Source Sans Pro"/>
                <a:cs typeface="Source Sans Pro"/>
                <a:sym typeface="Source Sans Pro"/>
              </a:rPr>
              <a:t>Ensure that the user is aware of their </a:t>
            </a:r>
            <a:r>
              <a:rPr lang="en" sz="3600">
                <a:solidFill>
                  <a:srgbClr val="FFFF00"/>
                </a:solidFill>
                <a:latin typeface="Source Sans Pro"/>
                <a:ea typeface="Source Sans Pro"/>
                <a:cs typeface="Source Sans Pro"/>
                <a:sym typeface="Source Sans Pro"/>
              </a:rPr>
              <a:t>own biases </a:t>
            </a:r>
          </a:p>
          <a:p>
            <a:pPr lvl="0" rtl="0">
              <a:spcBef>
                <a:spcPts val="0"/>
              </a:spcBef>
              <a:buNone/>
            </a:pPr>
            <a:r>
              <a:t/>
            </a:r>
            <a:endParaRPr sz="3600">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