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Hello, today I will be presenting on our Lo-Fi prototype for Impromptu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final task is sharing a challenge with another user. First you click on the challenge a friend task, which lets you write a 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a:lnSpc>
                <a:spcPct val="115000"/>
              </a:lnSpc>
              <a:spcBef>
                <a:spcPts val="0"/>
              </a:spcBef>
              <a:buSzPct val="100000"/>
              <a:buAutoNum type="alphaLcPeriod"/>
            </a:pPr>
            <a:r>
              <a:rPr lang="en"/>
              <a:t>Participant 1 had difficulties with the original language and the feed screen. Some action words were ambiguous such as the instructions during onboarding, sharing to friends versus public posting, and sending a challenge versus submitting a challenge to the challenge bank. They also had trouble distinguishing between the Inbox and the Album as well as their purposes. It was unclear to them what the words “submit” and “share” meant on the </a:t>
            </a:r>
            <a:r>
              <a:rPr i="1" lang="en"/>
              <a:t>Create Your Challenge Screen</a:t>
            </a:r>
            <a:r>
              <a:rPr lang="en"/>
              <a:t> -- do I submit challenges to friends or share them to the </a:t>
            </a:r>
            <a:r>
              <a:rPr i="1" lang="en"/>
              <a:t>Challenge Bank</a:t>
            </a:r>
            <a:r>
              <a:rPr lang="en"/>
              <a:t>? She would have liked better onboarding in describing what each button does on the </a:t>
            </a:r>
            <a:r>
              <a:rPr i="1" lang="en"/>
              <a:t>Impromptu Feed</a:t>
            </a: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SzPct val="100000"/>
              <a:buAutoNum type="alphaLcPeriod"/>
            </a:pPr>
            <a:r>
              <a:rPr lang="en"/>
              <a:t>Participant 2 also had trouble understanding the language choices for user actions, similar to Participant 1. There was some confusion on how to navigate back and forth within the app, as well as difficulty understanding the wording for challenges. Participant 2 thought that the challenge “Play a song 2x as fast” meant to pull up a song on iTunes and have the playback be 2x as fast, rather than performing or singing a song 2x as fast.  One difficulty they foresaw was the amount of time it would take to record a “perfect” Impromptu, which may require lighting, makeup, and props and would impede on the fun of the app. Participant 2 was unclear about whether upload or share meant sharing with friends, or posting to the Impromptu Feed. They were curious about how messages and challenge requests were stored, and if there was a simple way to ignore challenge requests from friends. They were also confused when first viewing an Impromptu, and thought that it was a challenge request.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SzPct val="100000"/>
              <a:buAutoNum type="alphaLcPeriod"/>
            </a:pPr>
            <a:r>
              <a:rPr lang="en"/>
              <a:t>Participant 3 found our final revised prototype to be easier to interact with, but language choices for interactions could still use some tweaking. Participant 3 was mostly confused about the lack of interactivity in the onboarding screens, which may mean the onboarding screens were not intuitive enough or may require more textual instructions. Participant 3 wanted to see their “challenge history,” i.e., who challenged them and whom they challenged; they were unable to do so since that feature was not implemented. There was also ambiguity between the option to post to the Impromptu</a:t>
            </a:r>
            <a:r>
              <a:rPr i="1" lang="en"/>
              <a:t> </a:t>
            </a:r>
            <a:r>
              <a:rPr lang="en"/>
              <a:t>Feed and also to the participant’s actual Facebook timeline since the button was labeled “Post Publicly.”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During our needfinding, we found that many musicians wanted better ways to be able to leave their comfort zone. So our value proposition is that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Before we begin, I’d like to first give an overview of the entire presentation. First, I will cover the value proposition of our app. Then I will cover our prototyping process and how we refined our intial sketches into our final prototype. Afterwards, I will discuss the three tasks flows for our prototype. Then I will cover the experimental method for testing our prototype. Finally I will cover the results of our testing and discuss future changes.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Prototypes. Although it was suggested to perhaps sketch out different form factors like watch, mobile, or AR versions of the app, we felt that our solution would fit best in a mobile app as mobile phones are a widely avaliable video recording device. Instead, we tried out different ways to share the videos users created.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Here are the three initial storyboards for our prototype. In the first one, the videos users created would be visible to all the friends the user had on a semi-public feed, which could perhaps be imported from Facebook. In the second prototype, we explored explicitly specifying the friends each video would be sent to, and in the final prototype, we explored doing challenges in real time with a live interactive audience. Out of the three we felt that the weakest was real time sharing. This is because if each challenge is short, it was extremely unlikely that audience members would be online at the same time as the performer.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Here are our two more refined prototypes. Ultimately we combined aspects of both designs, as we felt that it was important to present the content in an approachable manner with a main feed, but that it was also important to provide users a way to share vulnerable moments in a safe 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first task was watching a challenge. It’s pretty simple, just tap on a video on the feed and it brings you to the video. The video has a description of the challenge, and you can also comment on the video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The next task was doing a challenge. First you press the Record an Impromptu button, which brings you to a description of the challenge. You can go back if you don’t like the challenge, or continue, which brings you to the camera, where you record the video. After recording the video, you can see a preview,of the video you recorded. You also have the option to save to your album, which is a list of the videos you have recorded, or you can send to a selected group of friends or post it to your public Impromptu Feed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6.png"/><Relationship Id="rId4"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09.jpg"/><Relationship Id="rId5"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3.png"/><Relationship Id="rId4"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Impromptu - Lo-Fi Prototype</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t>Qingping He, John Carlo Buenaflor, Chen Luo, Diego Hernandez</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Sharing a custom challenge</a:t>
            </a:r>
          </a:p>
        </p:txBody>
      </p:sp>
      <p:pic>
        <p:nvPicPr>
          <p:cNvPr descr="Capture4.PNG" id="125" name="Shape 125"/>
          <p:cNvPicPr preferRelativeResize="0"/>
          <p:nvPr/>
        </p:nvPicPr>
        <p:blipFill>
          <a:blip r:embed="rId3">
            <a:alphaModFix/>
          </a:blip>
          <a:stretch>
            <a:fillRect/>
          </a:stretch>
        </p:blipFill>
        <p:spPr>
          <a:xfrm>
            <a:off x="1663987" y="358574"/>
            <a:ext cx="5168324" cy="403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 type="body"/>
          </p:nvPr>
        </p:nvSpPr>
        <p:spPr>
          <a:xfrm>
            <a:off x="57150" y="4696825"/>
            <a:ext cx="8382000" cy="446700"/>
          </a:xfrm>
          <a:prstGeom prst="rect">
            <a:avLst/>
          </a:prstGeom>
        </p:spPr>
        <p:txBody>
          <a:bodyPr anchorCtr="0" anchor="ctr" bIns="91425" lIns="91425" rIns="91425" tIns="91425">
            <a:noAutofit/>
          </a:bodyPr>
          <a:lstStyle/>
          <a:p>
            <a:pPr lvl="0" rtl="0">
              <a:spcBef>
                <a:spcPts val="0"/>
              </a:spcBef>
              <a:buNone/>
            </a:pPr>
            <a:r>
              <a:rPr lang="en"/>
              <a:t>Sharing a custom challenge</a:t>
            </a:r>
          </a:p>
        </p:txBody>
      </p:sp>
      <p:pic>
        <p:nvPicPr>
          <p:cNvPr descr="Capture5.PNG" id="131" name="Shape 131"/>
          <p:cNvPicPr preferRelativeResize="0"/>
          <p:nvPr/>
        </p:nvPicPr>
        <p:blipFill>
          <a:blip r:embed="rId3">
            <a:alphaModFix/>
          </a:blip>
          <a:stretch>
            <a:fillRect/>
          </a:stretch>
        </p:blipFill>
        <p:spPr>
          <a:xfrm>
            <a:off x="1668437" y="1068412"/>
            <a:ext cx="1964078" cy="3006674"/>
          </a:xfrm>
          <a:prstGeom prst="rect">
            <a:avLst/>
          </a:prstGeom>
          <a:noFill/>
          <a:ln>
            <a:noFill/>
          </a:ln>
        </p:spPr>
      </p:pic>
      <p:pic>
        <p:nvPicPr>
          <p:cNvPr descr="Capture6.PNG" id="132" name="Shape 132"/>
          <p:cNvPicPr preferRelativeResize="0"/>
          <p:nvPr/>
        </p:nvPicPr>
        <p:blipFill>
          <a:blip r:embed="rId4">
            <a:alphaModFix/>
          </a:blip>
          <a:stretch>
            <a:fillRect/>
          </a:stretch>
        </p:blipFill>
        <p:spPr>
          <a:xfrm>
            <a:off x="3632512" y="1068424"/>
            <a:ext cx="3843048" cy="3006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idx="1" type="body"/>
          </p:nvPr>
        </p:nvSpPr>
        <p:spPr>
          <a:xfrm>
            <a:off x="57150" y="4696825"/>
            <a:ext cx="8382000" cy="446700"/>
          </a:xfrm>
          <a:prstGeom prst="rect">
            <a:avLst/>
          </a:prstGeom>
        </p:spPr>
        <p:txBody>
          <a:bodyPr anchorCtr="0" anchor="ctr" bIns="91425" lIns="91425" rIns="91425" tIns="91425">
            <a:noAutofit/>
          </a:bodyPr>
          <a:lstStyle/>
          <a:p>
            <a:pPr lvl="0" rtl="0">
              <a:spcBef>
                <a:spcPts val="0"/>
              </a:spcBef>
              <a:buNone/>
            </a:pPr>
            <a:r>
              <a:rPr lang="en"/>
              <a:t>Sharing a custom challenge</a:t>
            </a:r>
          </a:p>
        </p:txBody>
      </p:sp>
      <p:pic>
        <p:nvPicPr>
          <p:cNvPr descr="Capture7.PNG" id="138" name="Shape 138"/>
          <p:cNvPicPr preferRelativeResize="0"/>
          <p:nvPr/>
        </p:nvPicPr>
        <p:blipFill>
          <a:blip r:embed="rId3">
            <a:alphaModFix/>
          </a:blip>
          <a:stretch>
            <a:fillRect/>
          </a:stretch>
        </p:blipFill>
        <p:spPr>
          <a:xfrm>
            <a:off x="2311397" y="793276"/>
            <a:ext cx="4521199" cy="35569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a:t>Experimental Method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Experimental Method</a:t>
            </a:r>
          </a:p>
        </p:txBody>
      </p:sp>
      <p:sp>
        <p:nvSpPr>
          <p:cNvPr id="149" name="Shape 14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buNone/>
            </a:pPr>
            <a:r>
              <a:rPr lang="en"/>
              <a:t>Participants were mostly musicians</a:t>
            </a:r>
          </a:p>
          <a:p>
            <a:pPr lvl="0" rtl="0">
              <a:spcBef>
                <a:spcPts val="0"/>
              </a:spcBef>
              <a:buNone/>
            </a:pPr>
            <a:r>
              <a:rPr lang="en"/>
              <a:t>Interviewed in their natural habitat</a:t>
            </a:r>
          </a:p>
          <a:p>
            <a:pPr lvl="0">
              <a:spcBef>
                <a:spcPts val="0"/>
              </a:spcBef>
              <a:buNone/>
            </a:pPr>
            <a:r>
              <a:rPr lang="en"/>
              <a:t>Looked mainly for confusion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60950" y="2065350"/>
            <a:ext cx="8222100" cy="1012800"/>
          </a:xfrm>
          <a:prstGeom prst="rect">
            <a:avLst/>
          </a:prstGeom>
        </p:spPr>
        <p:txBody>
          <a:bodyPr anchorCtr="0" anchor="ctr" bIns="91425" lIns="91425" rIns="91425" tIns="91425">
            <a:noAutofit/>
          </a:bodyPr>
          <a:lstStyle/>
          <a:p>
            <a:pPr lvl="0" rtl="0">
              <a:spcBef>
                <a:spcPts val="0"/>
              </a:spcBef>
              <a:buNone/>
            </a:pPr>
            <a:r>
              <a:rPr lang="en"/>
              <a:t>Results/Discussion/Changes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226077" y="357800"/>
            <a:ext cx="2808000" cy="953400"/>
          </a:xfrm>
          <a:prstGeom prst="rect">
            <a:avLst/>
          </a:prstGeom>
        </p:spPr>
        <p:txBody>
          <a:bodyPr anchorCtr="0" anchor="b" bIns="91425" lIns="91425" rIns="91425" tIns="91425">
            <a:noAutofit/>
          </a:bodyPr>
          <a:lstStyle/>
          <a:p>
            <a:pPr lvl="0">
              <a:spcBef>
                <a:spcPts val="0"/>
              </a:spcBef>
              <a:buNone/>
            </a:pPr>
            <a:r>
              <a:rPr lang="en"/>
              <a:t>Participant #1</a:t>
            </a:r>
          </a:p>
        </p:txBody>
      </p:sp>
      <p:sp>
        <p:nvSpPr>
          <p:cNvPr id="160" name="Shape 160"/>
          <p:cNvSpPr txBox="1"/>
          <p:nvPr>
            <p:ph idx="1" type="body"/>
          </p:nvPr>
        </p:nvSpPr>
        <p:spPr>
          <a:xfrm>
            <a:off x="226075" y="1465800"/>
            <a:ext cx="2808000" cy="3163500"/>
          </a:xfrm>
          <a:prstGeom prst="rect">
            <a:avLst/>
          </a:prstGeom>
        </p:spPr>
        <p:txBody>
          <a:bodyPr anchorCtr="0" anchor="t" bIns="91425" lIns="91425" rIns="91425" tIns="91425">
            <a:noAutofit/>
          </a:bodyPr>
          <a:lstStyle/>
          <a:p>
            <a:pPr lvl="0">
              <a:spcBef>
                <a:spcPts val="0"/>
              </a:spcBef>
              <a:buNone/>
            </a:pPr>
            <a:r>
              <a:rPr lang="en"/>
              <a:t>Did not understand onboarding process</a:t>
            </a:r>
          </a:p>
          <a:p>
            <a:pPr lvl="0">
              <a:spcBef>
                <a:spcPts val="0"/>
              </a:spcBef>
              <a:buNone/>
            </a:pPr>
            <a:r>
              <a:rPr lang="en"/>
              <a:t>Confused by the wording on several buttons</a:t>
            </a:r>
          </a:p>
          <a:p>
            <a:pPr indent="-228600" lvl="0" marL="457200" rtl="0">
              <a:spcBef>
                <a:spcPts val="0"/>
              </a:spcBef>
            </a:pPr>
            <a:r>
              <a:rPr lang="en"/>
              <a:t>Inbox vs Album</a:t>
            </a:r>
          </a:p>
          <a:p>
            <a:pPr indent="-228600" lvl="0" marL="457200">
              <a:spcBef>
                <a:spcPts val="0"/>
              </a:spcBef>
            </a:pPr>
            <a:r>
              <a:rPr lang="en"/>
              <a:t>Submit vs Share</a:t>
            </a:r>
          </a:p>
          <a:p>
            <a:pPr lvl="0">
              <a:spcBef>
                <a:spcPts val="0"/>
              </a:spcBef>
              <a:buNone/>
            </a:pPr>
            <a:r>
              <a:t/>
            </a:r>
            <a:endParaRPr/>
          </a:p>
          <a:p>
            <a:pPr lvl="0">
              <a:spcBef>
                <a:spcPts val="0"/>
              </a:spcBef>
              <a:buNone/>
            </a:pPr>
            <a:r>
              <a:t/>
            </a:r>
            <a:endParaRPr/>
          </a:p>
        </p:txBody>
      </p:sp>
      <p:pic>
        <p:nvPicPr>
          <p:cNvPr descr="Capture8.PNG" id="161" name="Shape 161"/>
          <p:cNvPicPr preferRelativeResize="0"/>
          <p:nvPr/>
        </p:nvPicPr>
        <p:blipFill>
          <a:blip r:embed="rId3">
            <a:alphaModFix/>
          </a:blip>
          <a:stretch>
            <a:fillRect/>
          </a:stretch>
        </p:blipFill>
        <p:spPr>
          <a:xfrm>
            <a:off x="3284345" y="0"/>
            <a:ext cx="6877978"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226077" y="357800"/>
            <a:ext cx="2808000" cy="953400"/>
          </a:xfrm>
          <a:prstGeom prst="rect">
            <a:avLst/>
          </a:prstGeom>
        </p:spPr>
        <p:txBody>
          <a:bodyPr anchorCtr="0" anchor="b" bIns="91425" lIns="91425" rIns="91425" tIns="91425">
            <a:noAutofit/>
          </a:bodyPr>
          <a:lstStyle/>
          <a:p>
            <a:pPr lvl="0" rtl="0">
              <a:spcBef>
                <a:spcPts val="0"/>
              </a:spcBef>
              <a:buNone/>
            </a:pPr>
            <a:r>
              <a:rPr lang="en"/>
              <a:t>Participant #2</a:t>
            </a:r>
          </a:p>
        </p:txBody>
      </p:sp>
      <p:sp>
        <p:nvSpPr>
          <p:cNvPr id="167" name="Shape 167"/>
          <p:cNvSpPr txBox="1"/>
          <p:nvPr>
            <p:ph idx="1" type="body"/>
          </p:nvPr>
        </p:nvSpPr>
        <p:spPr>
          <a:xfrm>
            <a:off x="226075" y="1465800"/>
            <a:ext cx="2808000" cy="3163500"/>
          </a:xfrm>
          <a:prstGeom prst="rect">
            <a:avLst/>
          </a:prstGeom>
        </p:spPr>
        <p:txBody>
          <a:bodyPr anchorCtr="0" anchor="t" bIns="91425" lIns="91425" rIns="91425" tIns="91425">
            <a:noAutofit/>
          </a:bodyPr>
          <a:lstStyle/>
          <a:p>
            <a:pPr lvl="0" rtl="0">
              <a:spcBef>
                <a:spcPts val="0"/>
              </a:spcBef>
              <a:buNone/>
            </a:pPr>
            <a:r>
              <a:rPr lang="en"/>
              <a:t>Did not understand onboarding process</a:t>
            </a:r>
          </a:p>
          <a:p>
            <a:pPr lvl="0">
              <a:spcBef>
                <a:spcPts val="0"/>
              </a:spcBef>
              <a:buNone/>
            </a:pPr>
            <a:r>
              <a:rPr lang="en"/>
              <a:t>Confused by wording in the challenge description</a:t>
            </a:r>
          </a:p>
          <a:p>
            <a:pPr lvl="0">
              <a:spcBef>
                <a:spcPts val="0"/>
              </a:spcBef>
              <a:buNone/>
            </a:pPr>
            <a:r>
              <a:rPr lang="en"/>
              <a:t>Concerned about the difficulty of actually doing a challenge</a:t>
            </a:r>
          </a:p>
          <a:p>
            <a:pPr lvl="0" rtl="0">
              <a:spcBef>
                <a:spcPts val="0"/>
              </a:spcBef>
              <a:buNone/>
            </a:pPr>
            <a:r>
              <a:rPr lang="en"/>
              <a:t>Wanted a way to ignore challenge requests</a:t>
            </a:r>
          </a:p>
          <a:p>
            <a:pPr lvl="0" rtl="0">
              <a:spcBef>
                <a:spcPts val="0"/>
              </a:spcBef>
              <a:buNone/>
            </a:pPr>
            <a:r>
              <a:t/>
            </a:r>
            <a:endParaRPr/>
          </a:p>
          <a:p>
            <a:pPr lvl="0" rtl="0">
              <a:spcBef>
                <a:spcPts val="0"/>
              </a:spcBef>
              <a:buNone/>
            </a:pPr>
            <a:r>
              <a:t/>
            </a:r>
            <a:endParaRPr/>
          </a:p>
        </p:txBody>
      </p:sp>
      <p:pic>
        <p:nvPicPr>
          <p:cNvPr descr="Capture9.PNG" id="168" name="Shape 168"/>
          <p:cNvPicPr preferRelativeResize="0"/>
          <p:nvPr/>
        </p:nvPicPr>
        <p:blipFill>
          <a:blip r:embed="rId3">
            <a:alphaModFix/>
          </a:blip>
          <a:stretch>
            <a:fillRect/>
          </a:stretch>
        </p:blipFill>
        <p:spPr>
          <a:xfrm>
            <a:off x="4291170" y="1634145"/>
            <a:ext cx="3768299" cy="1875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Discussion/Changes</a:t>
            </a:r>
          </a:p>
        </p:txBody>
      </p:sp>
      <p:sp>
        <p:nvSpPr>
          <p:cNvPr id="174" name="Shape 17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Redrew the onboarding images</a:t>
            </a:r>
          </a:p>
          <a:p>
            <a:pPr indent="-228600" lvl="0" marL="457200" rtl="0">
              <a:spcBef>
                <a:spcPts val="0"/>
              </a:spcBef>
            </a:pPr>
            <a:r>
              <a:rPr lang="en"/>
              <a:t>Added explanations to empty pages</a:t>
            </a:r>
          </a:p>
          <a:p>
            <a:pPr indent="-228600" lvl="0" marL="457200" rtl="0">
              <a:spcBef>
                <a:spcPts val="0"/>
              </a:spcBef>
            </a:pPr>
            <a:r>
              <a:rPr lang="en"/>
              <a:t>Changed wording on several buttons</a:t>
            </a:r>
          </a:p>
          <a:p>
            <a:pPr indent="-228600" lvl="0" marL="457200">
              <a:spcBef>
                <a:spcPts val="0"/>
              </a:spcBef>
            </a:pPr>
            <a:r>
              <a:rPr lang="en"/>
              <a:t>Added the ability to ignore challenges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226077" y="357800"/>
            <a:ext cx="2808000" cy="953400"/>
          </a:xfrm>
          <a:prstGeom prst="rect">
            <a:avLst/>
          </a:prstGeom>
        </p:spPr>
        <p:txBody>
          <a:bodyPr anchorCtr="0" anchor="b" bIns="91425" lIns="91425" rIns="91425" tIns="91425">
            <a:noAutofit/>
          </a:bodyPr>
          <a:lstStyle/>
          <a:p>
            <a:pPr lvl="0" rtl="0">
              <a:spcBef>
                <a:spcPts val="0"/>
              </a:spcBef>
              <a:buNone/>
            </a:pPr>
            <a:r>
              <a:rPr lang="en"/>
              <a:t>Participant #3</a:t>
            </a:r>
          </a:p>
        </p:txBody>
      </p:sp>
      <p:sp>
        <p:nvSpPr>
          <p:cNvPr id="180" name="Shape 180"/>
          <p:cNvSpPr txBox="1"/>
          <p:nvPr>
            <p:ph idx="1" type="body"/>
          </p:nvPr>
        </p:nvSpPr>
        <p:spPr>
          <a:xfrm>
            <a:off x="226075" y="1465800"/>
            <a:ext cx="2808000" cy="3163500"/>
          </a:xfrm>
          <a:prstGeom prst="rect">
            <a:avLst/>
          </a:prstGeom>
        </p:spPr>
        <p:txBody>
          <a:bodyPr anchorCtr="0" anchor="t" bIns="91425" lIns="91425" rIns="91425" tIns="91425">
            <a:noAutofit/>
          </a:bodyPr>
          <a:lstStyle/>
          <a:p>
            <a:pPr lvl="0">
              <a:spcBef>
                <a:spcPts val="0"/>
              </a:spcBef>
              <a:buNone/>
            </a:pPr>
            <a:r>
              <a:rPr lang="en"/>
              <a:t>Was still confused by the onboarding process</a:t>
            </a:r>
          </a:p>
          <a:p>
            <a:pPr lvl="0">
              <a:spcBef>
                <a:spcPts val="0"/>
              </a:spcBef>
              <a:buNone/>
            </a:pPr>
            <a:r>
              <a:rPr lang="en"/>
              <a:t>Was not confused by the wording on </a:t>
            </a:r>
            <a:r>
              <a:rPr lang="en"/>
              <a:t>several buttons</a:t>
            </a:r>
          </a:p>
          <a:p>
            <a:pPr lvl="0">
              <a:spcBef>
                <a:spcPts val="0"/>
              </a:spcBef>
              <a:buNone/>
            </a:pPr>
            <a:r>
              <a:rPr lang="en"/>
              <a:t>Confused by </a:t>
            </a:r>
            <a:r>
              <a:rPr lang="en"/>
              <a:t>Impromptu Feed vs Facebook Feed</a:t>
            </a:r>
          </a:p>
          <a:p>
            <a:pPr lvl="0" rtl="0">
              <a:spcBef>
                <a:spcPts val="0"/>
              </a:spcBef>
              <a:buNone/>
            </a:pPr>
            <a:r>
              <a:rPr lang="en"/>
              <a:t>Wanted to see a challenge history</a:t>
            </a:r>
          </a:p>
          <a:p>
            <a:pPr lvl="0" rtl="0">
              <a:spcBef>
                <a:spcPts val="0"/>
              </a:spcBef>
              <a:buNone/>
            </a:pPr>
            <a:r>
              <a:t/>
            </a:r>
            <a:endParaRPr/>
          </a:p>
          <a:p>
            <a:pPr lvl="0" rtl="0">
              <a:spcBef>
                <a:spcPts val="0"/>
              </a:spcBef>
              <a:buNone/>
            </a:pPr>
            <a:r>
              <a:t/>
            </a:r>
            <a:endParaRPr/>
          </a:p>
        </p:txBody>
      </p:sp>
      <p:pic>
        <p:nvPicPr>
          <p:cNvPr descr="Capture10.PNG" id="181" name="Shape 181"/>
          <p:cNvPicPr preferRelativeResize="0"/>
          <p:nvPr/>
        </p:nvPicPr>
        <p:blipFill>
          <a:blip r:embed="rId3">
            <a:alphaModFix/>
          </a:blip>
          <a:stretch>
            <a:fillRect/>
          </a:stretch>
        </p:blipFill>
        <p:spPr>
          <a:xfrm>
            <a:off x="3586900" y="495625"/>
            <a:ext cx="5251999" cy="415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a:t>Value Proposition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Discussion/Changes</a:t>
            </a:r>
          </a:p>
        </p:txBody>
      </p:sp>
      <p:sp>
        <p:nvSpPr>
          <p:cNvPr id="187" name="Shape 18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Insert the onboarding images into a “fake” iPhone</a:t>
            </a:r>
          </a:p>
          <a:p>
            <a:pPr indent="-228600" lvl="0" marL="457200" rtl="0">
              <a:spcBef>
                <a:spcPts val="0"/>
              </a:spcBef>
            </a:pPr>
            <a:r>
              <a:rPr lang="en"/>
              <a:t>Change “Post to Public Feed” to “Post to My Impromptu Feed”</a:t>
            </a:r>
          </a:p>
          <a:p>
            <a:pPr indent="-228600" lvl="0" marL="457200">
              <a:spcBef>
                <a:spcPts val="0"/>
              </a:spcBef>
            </a:pPr>
            <a:r>
              <a:rPr lang="en"/>
              <a:t>Add a history of challenges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a:t>Thanks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60950" y="794850"/>
            <a:ext cx="8222100" cy="1012800"/>
          </a:xfrm>
          <a:prstGeom prst="rect">
            <a:avLst/>
          </a:prstGeom>
        </p:spPr>
        <p:txBody>
          <a:bodyPr anchorCtr="0" anchor="ctr" bIns="91425" lIns="91425" rIns="91425" tIns="91425">
            <a:noAutofit/>
          </a:bodyPr>
          <a:lstStyle/>
          <a:p>
            <a:pPr lvl="0" algn="ctr">
              <a:spcBef>
                <a:spcPts val="0"/>
              </a:spcBef>
              <a:buNone/>
            </a:pPr>
            <a:r>
              <a:rPr lang="en" sz="3200"/>
              <a:t>Overview</a:t>
            </a:r>
          </a:p>
        </p:txBody>
      </p:sp>
      <p:sp>
        <p:nvSpPr>
          <p:cNvPr id="198" name="Shape 198"/>
          <p:cNvSpPr txBox="1"/>
          <p:nvPr/>
        </p:nvSpPr>
        <p:spPr>
          <a:xfrm>
            <a:off x="2198400" y="1807650"/>
            <a:ext cx="4747200" cy="3005400"/>
          </a:xfrm>
          <a:prstGeom prst="rect">
            <a:avLst/>
          </a:prstGeom>
          <a:noFill/>
          <a:ln>
            <a:noFill/>
          </a:ln>
        </p:spPr>
        <p:txBody>
          <a:bodyPr anchorCtr="0" anchor="t" bIns="91425" lIns="91425" rIns="91425" tIns="91425">
            <a:noAutofit/>
          </a:bodyPr>
          <a:lstStyle/>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Value Proposition</a:t>
            </a:r>
          </a:p>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Prototypes</a:t>
            </a:r>
          </a:p>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Three Tasks</a:t>
            </a:r>
          </a:p>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Experimental Method</a:t>
            </a:r>
          </a:p>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Results</a:t>
            </a:r>
          </a:p>
          <a:p>
            <a:pPr indent="-342900" lvl="0" marL="457200" rtl="0" algn="ctr">
              <a:lnSpc>
                <a:spcPct val="115000"/>
              </a:lnSpc>
              <a:spcBef>
                <a:spcPts val="0"/>
              </a:spcBef>
              <a:spcAft>
                <a:spcPts val="1600"/>
              </a:spcAft>
              <a:buClr>
                <a:srgbClr val="FFFFFF"/>
              </a:buClr>
              <a:buSzPct val="100000"/>
              <a:buFont typeface="Roboto"/>
              <a:buAutoNum type="arabicPeriod"/>
            </a:pPr>
            <a:r>
              <a:rPr lang="en" sz="1800">
                <a:solidFill>
                  <a:srgbClr val="FFFFFF"/>
                </a:solidFill>
                <a:latin typeface="Roboto"/>
                <a:ea typeface="Roboto"/>
                <a:cs typeface="Roboto"/>
                <a:sym typeface="Roboto"/>
              </a:rPr>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0" y="-670525"/>
            <a:ext cx="9144000" cy="5938150"/>
          </a:xfrm>
          <a:prstGeom prst="rect">
            <a:avLst/>
          </a:prstGeom>
          <a:noFill/>
          <a:ln>
            <a:noFill/>
          </a:ln>
        </p:spPr>
      </p:pic>
      <p:sp>
        <p:nvSpPr>
          <p:cNvPr id="79" name="Shape 79"/>
          <p:cNvSpPr txBox="1"/>
          <p:nvPr/>
        </p:nvSpPr>
        <p:spPr>
          <a:xfrm>
            <a:off x="1193700" y="2091450"/>
            <a:ext cx="6756600" cy="9606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latin typeface="Roboto"/>
                <a:ea typeface="Roboto"/>
                <a:cs typeface="Roboto"/>
                <a:sym typeface="Roboto"/>
              </a:rPr>
              <a:t>We present challenges in a fun social setting to help musicians break out of their comfort zone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a:t>Prototypes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57125" y="676249"/>
            <a:ext cx="2643624" cy="3439424"/>
          </a:xfrm>
          <a:prstGeom prst="rect">
            <a:avLst/>
          </a:prstGeom>
          <a:noFill/>
          <a:ln>
            <a:noFill/>
          </a:ln>
        </p:spPr>
      </p:pic>
      <p:pic>
        <p:nvPicPr>
          <p:cNvPr id="90" name="Shape 90"/>
          <p:cNvPicPr preferRelativeResize="0"/>
          <p:nvPr/>
        </p:nvPicPr>
        <p:blipFill>
          <a:blip r:embed="rId4">
            <a:alphaModFix/>
          </a:blip>
          <a:stretch>
            <a:fillRect/>
          </a:stretch>
        </p:blipFill>
        <p:spPr>
          <a:xfrm rot="-5400000">
            <a:off x="3287574" y="564624"/>
            <a:ext cx="2702224" cy="3512874"/>
          </a:xfrm>
          <a:prstGeom prst="rect">
            <a:avLst/>
          </a:prstGeom>
          <a:noFill/>
          <a:ln>
            <a:noFill/>
          </a:ln>
        </p:spPr>
      </p:pic>
      <p:pic>
        <p:nvPicPr>
          <p:cNvPr id="91" name="Shape 91"/>
          <p:cNvPicPr preferRelativeResize="0"/>
          <p:nvPr/>
        </p:nvPicPr>
        <p:blipFill>
          <a:blip r:embed="rId5">
            <a:alphaModFix/>
          </a:blip>
          <a:stretch>
            <a:fillRect/>
          </a:stretch>
        </p:blipFill>
        <p:spPr>
          <a:xfrm>
            <a:off x="6333650" y="877250"/>
            <a:ext cx="2506274" cy="3265749"/>
          </a:xfrm>
          <a:prstGeom prst="rect">
            <a:avLst/>
          </a:prstGeom>
          <a:noFill/>
          <a:ln>
            <a:noFill/>
          </a:ln>
        </p:spPr>
      </p:pic>
      <p:sp>
        <p:nvSpPr>
          <p:cNvPr id="92" name="Shape 92"/>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Three rough prototypes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b="30503" l="1154" r="8649" t="1952"/>
          <a:stretch/>
        </p:blipFill>
        <p:spPr>
          <a:xfrm>
            <a:off x="268525" y="767175"/>
            <a:ext cx="3543300" cy="3448050"/>
          </a:xfrm>
          <a:prstGeom prst="rect">
            <a:avLst/>
          </a:prstGeom>
          <a:noFill/>
          <a:ln>
            <a:noFill/>
          </a:ln>
        </p:spPr>
      </p:pic>
      <p:pic>
        <p:nvPicPr>
          <p:cNvPr id="98" name="Shape 98"/>
          <p:cNvPicPr preferRelativeResize="0"/>
          <p:nvPr/>
        </p:nvPicPr>
        <p:blipFill rotWithShape="1">
          <a:blip r:embed="rId4">
            <a:alphaModFix/>
          </a:blip>
          <a:srcRect b="0" l="5491" r="12427" t="537"/>
          <a:stretch/>
        </p:blipFill>
        <p:spPr>
          <a:xfrm rot="-5400000">
            <a:off x="4920350" y="229525"/>
            <a:ext cx="2705100" cy="4381500"/>
          </a:xfrm>
          <a:prstGeom prst="rect">
            <a:avLst/>
          </a:prstGeom>
          <a:noFill/>
          <a:ln>
            <a:noFill/>
          </a:ln>
        </p:spPr>
      </p:pic>
      <p:sp>
        <p:nvSpPr>
          <p:cNvPr id="99" name="Shape 99"/>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Two refined prototypes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buNone/>
            </a:pPr>
            <a:r>
              <a:rPr lang="en"/>
              <a:t>Three Tasks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4294967295" type="title"/>
          </p:nvPr>
        </p:nvSpPr>
        <p:spPr>
          <a:xfrm>
            <a:off x="246577" y="2095050"/>
            <a:ext cx="2808000" cy="953400"/>
          </a:xfrm>
          <a:prstGeom prst="rect">
            <a:avLst/>
          </a:prstGeom>
        </p:spPr>
        <p:txBody>
          <a:bodyPr anchorCtr="0" anchor="b" bIns="91425" lIns="91425" rIns="91425" tIns="91425">
            <a:noAutofit/>
          </a:bodyPr>
          <a:lstStyle/>
          <a:p>
            <a:pPr lvl="0">
              <a:spcBef>
                <a:spcPts val="0"/>
              </a:spcBef>
              <a:buNone/>
            </a:pPr>
            <a:r>
              <a:rPr lang="en"/>
              <a:t>Watching a challenge</a:t>
            </a:r>
          </a:p>
        </p:txBody>
      </p:sp>
      <p:pic>
        <p:nvPicPr>
          <p:cNvPr descr="Capture.PNG" id="110" name="Shape 110"/>
          <p:cNvPicPr preferRelativeResize="0"/>
          <p:nvPr/>
        </p:nvPicPr>
        <p:blipFill>
          <a:blip r:embed="rId3">
            <a:alphaModFix/>
          </a:blip>
          <a:stretch>
            <a:fillRect/>
          </a:stretch>
        </p:blipFill>
        <p:spPr>
          <a:xfrm>
            <a:off x="1848812" y="405175"/>
            <a:ext cx="5446374" cy="4006425"/>
          </a:xfrm>
          <a:prstGeom prst="rect">
            <a:avLst/>
          </a:prstGeom>
          <a:noFill/>
          <a:ln>
            <a:noFill/>
          </a:ln>
        </p:spPr>
      </p:pic>
      <p:sp>
        <p:nvSpPr>
          <p:cNvPr id="111" name="Shape 111"/>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Watching a challenge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4294967295" type="title"/>
          </p:nvPr>
        </p:nvSpPr>
        <p:spPr>
          <a:xfrm>
            <a:off x="280750" y="2318100"/>
            <a:ext cx="2808000" cy="507300"/>
          </a:xfrm>
          <a:prstGeom prst="rect">
            <a:avLst/>
          </a:prstGeom>
        </p:spPr>
        <p:txBody>
          <a:bodyPr anchorCtr="0" anchor="b" bIns="91425" lIns="91425" rIns="91425" tIns="91425">
            <a:noAutofit/>
          </a:bodyPr>
          <a:lstStyle/>
          <a:p>
            <a:pPr lvl="0" rtl="0">
              <a:spcBef>
                <a:spcPts val="0"/>
              </a:spcBef>
              <a:buNone/>
            </a:pPr>
            <a:r>
              <a:rPr lang="en"/>
              <a:t>Doing a challenge</a:t>
            </a:r>
          </a:p>
        </p:txBody>
      </p:sp>
      <p:pic>
        <p:nvPicPr>
          <p:cNvPr descr="Capture2.PNG" id="117" name="Shape 117"/>
          <p:cNvPicPr preferRelativeResize="0"/>
          <p:nvPr/>
        </p:nvPicPr>
        <p:blipFill>
          <a:blip r:embed="rId3">
            <a:alphaModFix/>
          </a:blip>
          <a:stretch>
            <a:fillRect/>
          </a:stretch>
        </p:blipFill>
        <p:spPr>
          <a:xfrm>
            <a:off x="57150" y="685575"/>
            <a:ext cx="4520725" cy="3344649"/>
          </a:xfrm>
          <a:prstGeom prst="rect">
            <a:avLst/>
          </a:prstGeom>
          <a:noFill/>
          <a:ln>
            <a:noFill/>
          </a:ln>
        </p:spPr>
      </p:pic>
      <p:pic>
        <p:nvPicPr>
          <p:cNvPr descr="Capture3.PNG" id="118" name="Shape 118"/>
          <p:cNvPicPr preferRelativeResize="0"/>
          <p:nvPr/>
        </p:nvPicPr>
        <p:blipFill>
          <a:blip r:embed="rId4">
            <a:alphaModFix/>
          </a:blip>
          <a:stretch>
            <a:fillRect/>
          </a:stretch>
        </p:blipFill>
        <p:spPr>
          <a:xfrm>
            <a:off x="4717800" y="685571"/>
            <a:ext cx="3970824" cy="3245374"/>
          </a:xfrm>
          <a:prstGeom prst="rect">
            <a:avLst/>
          </a:prstGeom>
          <a:noFill/>
          <a:ln>
            <a:noFill/>
          </a:ln>
        </p:spPr>
      </p:pic>
      <p:sp>
        <p:nvSpPr>
          <p:cNvPr id="119" name="Shape 119"/>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Doing a challenge</a:t>
            </a: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