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Lora"/>
      <p:regular r:id="rId15"/>
      <p:bold r:id="rId16"/>
      <p:italic r:id="rId17"/>
      <p:boldItalic r:id="rId18"/>
    </p:embeddedFont>
    <p:embeddedFont>
      <p:font typeface="Quattrocento Sans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QuattrocentoSans-bold.fntdata"/><Relationship Id="rId22" Type="http://schemas.openxmlformats.org/officeDocument/2006/relationships/font" Target="fonts/QuattrocentoSans-boldItalic.fntdata"/><Relationship Id="rId21" Type="http://schemas.openxmlformats.org/officeDocument/2006/relationships/font" Target="fonts/QuattrocentoSans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Lora-regular.fntdata"/><Relationship Id="rId14" Type="http://schemas.openxmlformats.org/officeDocument/2006/relationships/slide" Target="slides/slide10.xml"/><Relationship Id="rId17" Type="http://schemas.openxmlformats.org/officeDocument/2006/relationships/font" Target="fonts/Lora-italic.fntdata"/><Relationship Id="rId16" Type="http://schemas.openxmlformats.org/officeDocument/2006/relationships/font" Target="fonts/Lora-bold.fntdata"/><Relationship Id="rId19" Type="http://schemas.openxmlformats.org/officeDocument/2006/relationships/font" Target="fonts/QuattrocentoSans-regular.fntdata"/><Relationship Id="rId18" Type="http://schemas.openxmlformats.org/officeDocument/2006/relationships/font" Target="fonts/Lora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996630" y="2003888"/>
            <a:ext cx="4523699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/>
        </p:txBody>
      </p:sp>
      <p:cxnSp>
        <p:nvCxnSpPr>
          <p:cNvPr id="10" name="Shape 10"/>
          <p:cNvCxnSpPr/>
          <p:nvPr/>
        </p:nvCxnSpPr>
        <p:spPr>
          <a:xfrm>
            <a:off x="-6025" y="3676511"/>
            <a:ext cx="9161999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" name="Shape 11"/>
          <p:cNvSpPr/>
          <p:nvPr/>
        </p:nvSpPr>
        <p:spPr>
          <a:xfrm>
            <a:off x="1117950" y="3393000"/>
            <a:ext cx="566999" cy="566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mpletely 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idx="1" type="subTitle"/>
          </p:nvPr>
        </p:nvSpPr>
        <p:spPr>
          <a:xfrm>
            <a:off x="2022300" y="2815923"/>
            <a:ext cx="5591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/>
        </p:txBody>
      </p:sp>
      <p:cxnSp>
        <p:nvCxnSpPr>
          <p:cNvPr id="14" name="Shape 14"/>
          <p:cNvCxnSpPr/>
          <p:nvPr/>
        </p:nvCxnSpPr>
        <p:spPr>
          <a:xfrm>
            <a:off x="-6025" y="2571761"/>
            <a:ext cx="19844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" name="Shape 15"/>
          <p:cNvSpPr/>
          <p:nvPr/>
        </p:nvSpPr>
        <p:spPr>
          <a:xfrm>
            <a:off x="1117950" y="2288250"/>
            <a:ext cx="566999" cy="566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" name="Shape 16"/>
          <p:cNvSpPr txBox="1"/>
          <p:nvPr>
            <p:ph type="ctrTitle"/>
          </p:nvPr>
        </p:nvSpPr>
        <p:spPr>
          <a:xfrm>
            <a:off x="2022225" y="1693523"/>
            <a:ext cx="3787799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cxnSp>
        <p:nvCxnSpPr>
          <p:cNvPr id="17" name="Shape 17"/>
          <p:cNvCxnSpPr/>
          <p:nvPr/>
        </p:nvCxnSpPr>
        <p:spPr>
          <a:xfrm>
            <a:off x="5898975" y="2571750"/>
            <a:ext cx="32510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idx="1" type="body"/>
          </p:nvPr>
        </p:nvSpPr>
        <p:spPr>
          <a:xfrm>
            <a:off x="2105050" y="2238000"/>
            <a:ext cx="4933800" cy="819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rtl="0" algn="ctr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rtl="0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4pPr>
            <a:lvl5pPr lvl="4" rtl="0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5pPr>
            <a:lvl6pPr lvl="5" rtl="0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6pPr>
            <a:lvl7pPr lvl="6" rtl="0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7pPr>
            <a:lvl8pPr lvl="7" rtl="0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i="1" sz="24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cxnSp>
        <p:nvCxnSpPr>
          <p:cNvPr id="20" name="Shape 20"/>
          <p:cNvCxnSpPr/>
          <p:nvPr/>
        </p:nvCxnSpPr>
        <p:spPr>
          <a:xfrm>
            <a:off x="4584075" y="3676500"/>
            <a:ext cx="0" cy="1480499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" name="Shape 21"/>
          <p:cNvSpPr/>
          <p:nvPr/>
        </p:nvSpPr>
        <p:spPr>
          <a:xfrm>
            <a:off x="4288500" y="3393000"/>
            <a:ext cx="566999" cy="566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/>
        </p:nvSpPr>
        <p:spPr>
          <a:xfrm>
            <a:off x="3593400" y="3412651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3600">
                <a:latin typeface="Lora"/>
                <a:ea typeface="Lora"/>
                <a:cs typeface="Lora"/>
                <a:sym typeface="Lora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hape 24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5" name="Shape 25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 txBox="1"/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b="1" sz="20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28" name="Shape 28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/>
        </p:txBody>
      </p:sp>
      <p:cxnSp>
        <p:nvCxnSpPr>
          <p:cNvPr id="33" name="Shape 33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" name="Shape 34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5" name="Shape 35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1381250" y="1651075"/>
            <a:ext cx="2333999" cy="3122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3834911" y="1651075"/>
            <a:ext cx="2333999" cy="3122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6288573" y="1651075"/>
            <a:ext cx="2333999" cy="3122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cxnSp>
        <p:nvCxnSpPr>
          <p:cNvPr id="41" name="Shape 41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2" name="Shape 42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1381250" y="937125"/>
            <a:ext cx="3878399" cy="435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cxnSp>
        <p:nvCxnSpPr>
          <p:cNvPr id="46" name="Shape 4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" name="Shape 47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8" name="Shape 48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1990450" y="4037375"/>
            <a:ext cx="5162999" cy="519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360"/>
              </a:spcBef>
              <a:buSzPct val="100000"/>
              <a:buFont typeface="Lora"/>
              <a:buNone/>
              <a:defRPr i="1" sz="1400">
                <a:latin typeface="Lora"/>
                <a:ea typeface="Lora"/>
                <a:cs typeface="Lora"/>
                <a:sym typeface="Lora"/>
              </a:defRPr>
            </a:lvl1pPr>
          </a:lstStyle>
          <a:p/>
        </p:txBody>
      </p:sp>
      <p:cxnSp>
        <p:nvCxnSpPr>
          <p:cNvPr id="51" name="Shape 51"/>
          <p:cNvCxnSpPr/>
          <p:nvPr/>
        </p:nvCxnSpPr>
        <p:spPr>
          <a:xfrm>
            <a:off x="-6025" y="4666128"/>
            <a:ext cx="91619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2" name="Shape 52"/>
          <p:cNvSpPr/>
          <p:nvPr/>
        </p:nvSpPr>
        <p:spPr>
          <a:xfrm>
            <a:off x="4457400" y="4551496"/>
            <a:ext cx="229199" cy="2291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hape 54"/>
          <p:cNvCxnSpPr/>
          <p:nvPr/>
        </p:nvCxnSpPr>
        <p:spPr>
          <a:xfrm>
            <a:off x="-6025" y="4513728"/>
            <a:ext cx="9161999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5" name="Shape 55"/>
          <p:cNvSpPr/>
          <p:nvPr/>
        </p:nvSpPr>
        <p:spPr>
          <a:xfrm>
            <a:off x="4293700" y="4235405"/>
            <a:ext cx="556499" cy="5564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idx="1" type="body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" name="Shape 7"/>
          <p:cNvSpPr txBox="1"/>
          <p:nvPr>
            <p:ph type="title"/>
          </p:nvPr>
        </p:nvSpPr>
        <p:spPr>
          <a:xfrm>
            <a:off x="1381250" y="937116"/>
            <a:ext cx="6809700" cy="435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buSzPct val="100000"/>
              <a:buFont typeface="Lora"/>
              <a:buNone/>
              <a:defRPr b="1" sz="20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png"/><Relationship Id="rId4" Type="http://schemas.openxmlformats.org/officeDocument/2006/relationships/image" Target="../media/image02.png"/><Relationship Id="rId5" Type="http://schemas.openxmlformats.org/officeDocument/2006/relationships/image" Target="../media/image00.png"/><Relationship Id="rId6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png"/><Relationship Id="rId4" Type="http://schemas.openxmlformats.org/officeDocument/2006/relationships/image" Target="../media/image0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youtu.be/HbQkMYXqkcA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6.png"/><Relationship Id="rId4" Type="http://schemas.openxmlformats.org/officeDocument/2006/relationships/image" Target="../media/image0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1064075" y="129575"/>
            <a:ext cx="7145100" cy="2194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en">
                <a:latin typeface="Open Sans"/>
                <a:ea typeface="Open Sans"/>
                <a:cs typeface="Open Sans"/>
                <a:sym typeface="Open Sans"/>
              </a:rPr>
              <a:t>CS 147 Assignment 4</a:t>
            </a:r>
          </a:p>
          <a:p>
            <a:pPr lvl="0">
              <a:spcBef>
                <a:spcPts val="0"/>
              </a:spcBef>
              <a:buNone/>
            </a:pPr>
            <a:r>
              <a:rPr b="0" lang="en">
                <a:latin typeface="Open Sans"/>
                <a:ea typeface="Open Sans"/>
                <a:cs typeface="Open Sans"/>
                <a:sym typeface="Open Sans"/>
              </a:rPr>
              <a:t>Concept Video</a:t>
            </a:r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Shape 71"/>
          <p:cNvSpPr txBox="1"/>
          <p:nvPr/>
        </p:nvSpPr>
        <p:spPr>
          <a:xfrm>
            <a:off x="1064075" y="2413050"/>
            <a:ext cx="41253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Team: </a:t>
            </a:r>
            <a:r>
              <a:rPr lang="en" sz="2400">
                <a:solidFill>
                  <a:srgbClr val="222222"/>
                </a:solidFill>
                <a:highlight>
                  <a:srgbClr val="FFCD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♪</a:t>
            </a:r>
            <a:r>
              <a:rPr lang="en" sz="2400">
                <a:solidFill>
                  <a:schemeClr val="dk1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mprov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4973421" y="3719352"/>
            <a:ext cx="1278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Diego Hernandez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7544924" y="3730448"/>
            <a:ext cx="1148700" cy="1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Qingping He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3735640" y="3719339"/>
            <a:ext cx="13374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Chen Luo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6193273" y="3719350"/>
            <a:ext cx="1512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John Carlo Buenaflor</a:t>
            </a: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b="30318" l="17517" r="21211" t="0"/>
          <a:stretch/>
        </p:blipFill>
        <p:spPr>
          <a:xfrm>
            <a:off x="3829990" y="2520300"/>
            <a:ext cx="1148700" cy="108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4">
            <a:alphaModFix/>
          </a:blip>
          <a:srcRect b="4460" l="0" r="0" t="626"/>
          <a:stretch/>
        </p:blipFill>
        <p:spPr>
          <a:xfrm>
            <a:off x="5087114" y="2500953"/>
            <a:ext cx="1050900" cy="112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384" y="2497209"/>
            <a:ext cx="1099800" cy="1130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4930" y="2497210"/>
            <a:ext cx="1148700" cy="113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Value Proposition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2105050" y="2238000"/>
            <a:ext cx="4933800" cy="8198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Share music. Share surprises.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072000" y="465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222222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Impromptu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1381250" y="937125"/>
            <a:ext cx="3878399" cy="435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Problem/Solution Overview</a:t>
            </a:r>
          </a:p>
        </p:txBody>
      </p:sp>
      <p:sp>
        <p:nvSpPr>
          <p:cNvPr id="97" name="Shape 97"/>
          <p:cNvSpPr/>
          <p:nvPr/>
        </p:nvSpPr>
        <p:spPr>
          <a:xfrm>
            <a:off x="3595323" y="2341925"/>
            <a:ext cx="2399100" cy="239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1800">
                <a:latin typeface="Quattrocento Sans"/>
                <a:ea typeface="Quattrocento Sans"/>
                <a:cs typeface="Quattrocento Sans"/>
                <a:sym typeface="Quattrocento Sans"/>
              </a:rPr>
              <a:t>Impromptu</a:t>
            </a:r>
          </a:p>
        </p:txBody>
      </p:sp>
      <p:sp>
        <p:nvSpPr>
          <p:cNvPr id="98" name="Shape 98"/>
          <p:cNvSpPr/>
          <p:nvPr/>
        </p:nvSpPr>
        <p:spPr>
          <a:xfrm>
            <a:off x="1545800" y="2341925"/>
            <a:ext cx="2399100" cy="2399100"/>
          </a:xfrm>
          <a:prstGeom prst="ellipse">
            <a:avLst/>
          </a:prstGeom>
          <a:solidFill>
            <a:srgbClr val="000000">
              <a:alpha val="7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attrocento Sans"/>
                <a:ea typeface="Quattrocento Sans"/>
                <a:cs typeface="Quattrocento Sans"/>
                <a:sym typeface="Quattrocento Sans"/>
              </a:rPr>
              <a:t>Musical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attrocento Sans"/>
                <a:ea typeface="Quattrocento Sans"/>
                <a:cs typeface="Quattrocento Sans"/>
                <a:sym typeface="Quattrocento Sans"/>
              </a:rPr>
              <a:t>Challenges</a:t>
            </a:r>
          </a:p>
        </p:txBody>
      </p:sp>
      <p:sp>
        <p:nvSpPr>
          <p:cNvPr id="99" name="Shape 99"/>
          <p:cNvSpPr/>
          <p:nvPr/>
        </p:nvSpPr>
        <p:spPr>
          <a:xfrm>
            <a:off x="5644847" y="2341925"/>
            <a:ext cx="2399100" cy="2399100"/>
          </a:xfrm>
          <a:prstGeom prst="ellipse">
            <a:avLst/>
          </a:prstGeom>
          <a:solidFill>
            <a:srgbClr val="000000">
              <a:alpha val="7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attrocento Sans"/>
                <a:ea typeface="Quattrocento Sans"/>
                <a:cs typeface="Quattrocento Sans"/>
                <a:sym typeface="Quattrocento Sans"/>
              </a:rPr>
              <a:t>Social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attrocento Sans"/>
                <a:ea typeface="Quattrocento Sans"/>
                <a:cs typeface="Quattrocento Sans"/>
                <a:sym typeface="Quattrocento Sans"/>
              </a:rPr>
              <a:t>Interaction</a:t>
            </a:r>
          </a:p>
        </p:txBody>
      </p:sp>
      <p:grpSp>
        <p:nvGrpSpPr>
          <p:cNvPr id="100" name="Shape 100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01" name="Shape 101"/>
            <p:cNvSpPr/>
            <p:nvPr/>
          </p:nvSpPr>
          <p:spPr>
            <a:xfrm>
              <a:off x="2594050" y="1883300"/>
              <a:ext cx="188175" cy="188150"/>
            </a:xfrm>
            <a:custGeom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2857700" y="1631825"/>
              <a:ext cx="175975" cy="176000"/>
            </a:xfrm>
            <a:custGeom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2662850" y="1699400"/>
              <a:ext cx="303250" cy="303250"/>
            </a:xfrm>
            <a:custGeom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2814911" y="1754061"/>
              <a:ext cx="49950" cy="49950"/>
            </a:xfrm>
            <a:custGeom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Shape 105"/>
          <p:cNvSpPr txBox="1"/>
          <p:nvPr/>
        </p:nvSpPr>
        <p:spPr>
          <a:xfrm>
            <a:off x="1067525" y="1467475"/>
            <a:ext cx="74547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Impromptu is a fun social platform for performing artists to expand their comfort zones.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It addresses artists’ need to practice, perform, and share their creative experiences.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Tasks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Tasks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highlight>
                  <a:srgbClr val="FFCD00"/>
                </a:highlight>
              </a:rPr>
              <a:t>Tasks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1381250" y="1432675"/>
            <a:ext cx="4596000" cy="3112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/>
              <a:t>Simple: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b="1" lang="en" sz="1600"/>
              <a:t>Watch someone else doing a challenge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/>
              <a:t>Browse challenge videos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/>
              <a:t>Medium: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b="1" lang="en" sz="1600"/>
              <a:t>Record yourself doing challenge 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b="1" lang="en" sz="1600"/>
              <a:t>Share your challenge video</a:t>
            </a:r>
            <a:r>
              <a:rPr lang="en" sz="1600"/>
              <a:t> 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/>
              <a:t>Complex: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b="1" lang="en" sz="1600"/>
              <a:t>Do a challenge in a group</a:t>
            </a:r>
          </a:p>
          <a:p>
            <a:pPr indent="-330200" lvl="1" marL="914400" rtl="0">
              <a:spcBef>
                <a:spcPts val="0"/>
              </a:spcBef>
              <a:buSzPct val="100000"/>
            </a:pPr>
            <a:r>
              <a:rPr lang="en" sz="1600"/>
              <a:t>Submit your own customized challenge to someone else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grpSp>
        <p:nvGrpSpPr>
          <p:cNvPr id="124" name="Shape 124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25" name="Shape 125"/>
            <p:cNvSpPr/>
            <p:nvPr/>
          </p:nvSpPr>
          <p:spPr>
            <a:xfrm>
              <a:off x="2594050" y="1883300"/>
              <a:ext cx="188175" cy="188150"/>
            </a:xfrm>
            <a:custGeom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857700" y="1631825"/>
              <a:ext cx="175975" cy="176000"/>
            </a:xfrm>
            <a:custGeom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662850" y="1699400"/>
              <a:ext cx="303250" cy="303250"/>
            </a:xfrm>
            <a:custGeom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814911" y="1754061"/>
              <a:ext cx="49950" cy="49950"/>
            </a:xfrm>
            <a:custGeom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rnd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Shape 129"/>
          <p:cNvSpPr/>
          <p:nvPr/>
        </p:nvSpPr>
        <p:spPr>
          <a:xfrm>
            <a:off x="6143620" y="623036"/>
            <a:ext cx="1863608" cy="3921827"/>
          </a:xfrm>
          <a:custGeom>
            <a:pathLst>
              <a:path extrusionOk="0" h="54713" w="25999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6275350" y="1188850"/>
            <a:ext cx="1589700" cy="28119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Welcome to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Impromptu: 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Storyboard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1133975" y="2291150"/>
            <a:ext cx="543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137" name="Shape 137"/>
          <p:cNvSpPr txBox="1"/>
          <p:nvPr>
            <p:ph idx="1" type="subTitle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highlight>
                  <a:srgbClr val="FFCD00"/>
                </a:highlight>
              </a:rPr>
              <a:t>Video link: </a:t>
            </a:r>
            <a:r>
              <a:rPr lang="en" u="sng">
                <a:solidFill>
                  <a:srgbClr val="1155CC"/>
                </a:solidFill>
                <a:highlight>
                  <a:srgbClr val="FFCD00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https://youtu.be/HbQkMYXqkcA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7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