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Amatic SC"/>
      <p:regular r:id="rId32"/>
      <p:bold r:id="rId33"/>
    </p:embeddedFont>
    <p:embeddedFont>
      <p:font typeface="Source Code Pro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AmaticSC-bold.fntdata"/><Relationship Id="rId10" Type="http://schemas.openxmlformats.org/officeDocument/2006/relationships/slide" Target="slides/slide6.xml"/><Relationship Id="rId32" Type="http://schemas.openxmlformats.org/officeDocument/2006/relationships/font" Target="fonts/AmaticSC-regular.fntdata"/><Relationship Id="rId13" Type="http://schemas.openxmlformats.org/officeDocument/2006/relationships/slide" Target="slides/slide9.xml"/><Relationship Id="rId35" Type="http://schemas.openxmlformats.org/officeDocument/2006/relationships/font" Target="fonts/SourceCodePro-bold.fntdata"/><Relationship Id="rId12" Type="http://schemas.openxmlformats.org/officeDocument/2006/relationships/slide" Target="slides/slide8.xml"/><Relationship Id="rId34" Type="http://schemas.openxmlformats.org/officeDocument/2006/relationships/font" Target="fonts/SourceCodePro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Independence vs interdependence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 and Justin were polar opposites with in this regard (Bo wants to empower others, Justin wants to express himself first and foremost).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Andreas was somewhere in the middle.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Reasons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Ubiquitous, essentially human form of expression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Some of us are musicians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More than a hobby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Andreas, there is a social aspect to his composition process. He previously tried to compose for a string quartet as an outside composer, but the group only played it once and did not take it seriously. However, when he played together with a friend, they were much more successful at actually performing his pieces.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We also suggested that by creating electronic music, he could sidestep these problems of actual music production. However, he still maintained that performing with a group seemed “cooler”. This suggests that social bonds are an important part of his music composition process.  ← this might be better in analysis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Chose interviewees that have diversity with respect to three things: Passion, pursuit, and preference, i.e. I do music because, I want to, and I like to.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Asked questions that relate to this: how did you get started, where are you going from here and why did you choose that path.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chosen, how recruited: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These are all people we know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They come from very diverse backgrounds and do very different things with music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Where they were interviewed: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John Carlo interviewed Bo via Skype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Chen and Diego interviewed Ray at the Music Library (where he works)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Diego interviewed Justin via phone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Qingping interviewed Andreas at Lag Dining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did you ask: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Tell me about how you started as a rapper? How do you see you influence your listeners? What is important to be able to influence others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do you do as a librarian here at Music Library and who you engage with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do you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Asked him his story, how he started: Grew up in LA, where “image” was impt in rap =&gt; moved to SF, where he joined the Kasamas after attending one of their workshops, more about understanding oneself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Asked him how his music affects other people: Connecting with other people =&gt; empowering them tell their story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Music as a vehicle to explore and understand one’s heritage, grateful for opportunities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Staying humble: “Don’t brag about fancy cars if you’re broke”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Contradiction: doesn’t like music school, too distracting - but feels that needs it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Question: Expand on that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Gets you taken seriously, gives you connections, and expands your horizons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Pursuit: Feels self-assured in his compositional ideas, and feels desire to advance classical music as an art form.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Relationship Id="rId5" Type="http://schemas.openxmlformats.org/officeDocument/2006/relationships/image" Target="../media/image01.png"/><Relationship Id="rId6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Relationship Id="rId5" Type="http://schemas.openxmlformats.org/officeDocument/2006/relationships/image" Target="../media/image01.png"/><Relationship Id="rId6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06.png"/><Relationship Id="rId6" Type="http://schemas.openxmlformats.org/officeDocument/2006/relationships/image" Target="../media/image0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06.png"/><Relationship Id="rId6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-1193950"/>
            <a:ext cx="88824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500">
                <a:solidFill>
                  <a:srgbClr val="000000"/>
                </a:solidFill>
              </a:rPr>
              <a:t>Needfinding</a:t>
            </a:r>
          </a:p>
        </p:txBody>
      </p:sp>
      <p:sp>
        <p:nvSpPr>
          <p:cNvPr id="57" name="Shape 57"/>
          <p:cNvSpPr txBox="1"/>
          <p:nvPr>
            <p:ph idx="4294967295" type="subTitle"/>
          </p:nvPr>
        </p:nvSpPr>
        <p:spPr>
          <a:xfrm>
            <a:off x="311700" y="1254400"/>
            <a:ext cx="8520600" cy="70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CS147 Studio: Arts &amp; Culture</a:t>
            </a:r>
            <a:br>
              <a:rPr lang="en" sz="2000"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Presenter: Diego Hernandez</a:t>
            </a:r>
            <a:br>
              <a:rPr lang="en" sz="2000"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7 October 2016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2769714" y="4270320"/>
            <a:ext cx="1700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Diego Hernandez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6575325" y="4322368"/>
            <a:ext cx="1858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Qingping He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722100" y="4339320"/>
            <a:ext cx="1779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Chen Luo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37135" y="4270331"/>
            <a:ext cx="1779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John Carlo Buenaflor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30318" l="17517" r="21211" t="0"/>
          <a:stretch/>
        </p:blipFill>
        <p:spPr>
          <a:xfrm>
            <a:off x="682500" y="2444525"/>
            <a:ext cx="1858200" cy="18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4460" l="0" r="0" t="626"/>
          <a:stretch/>
        </p:blipFill>
        <p:spPr>
          <a:xfrm>
            <a:off x="2777523" y="2467800"/>
            <a:ext cx="1700400" cy="189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5760" y="2467800"/>
            <a:ext cx="1779000" cy="190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5326" y="2467803"/>
            <a:ext cx="1858200" cy="190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Shape 15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53" name="Shape 153"/>
            <p:cNvSpPr/>
            <p:nvPr/>
          </p:nvSpPr>
          <p:spPr>
            <a:xfrm>
              <a:off x="0" y="0"/>
              <a:ext cx="46128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612725" y="0"/>
              <a:ext cx="45312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2627700"/>
              <a:ext cx="46128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4612800" y="2627700"/>
              <a:ext cx="45312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Shape 157"/>
          <p:cNvSpPr txBox="1"/>
          <p:nvPr/>
        </p:nvSpPr>
        <p:spPr>
          <a:xfrm>
            <a:off x="190600" y="-1200"/>
            <a:ext cx="639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Say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791900" y="157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Think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90600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Do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789825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</a:rPr>
              <a:t>Feel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-150325" y="280300"/>
            <a:ext cx="45654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“Electronic music is cool, but playing in a group is cooler”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“If I meet some girl and we make a YouTube video,” I still need a comp. degree to be legit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“Don’t brag about fancy cars if you’re broke”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A2C4C9"/>
                </a:highlight>
              </a:rPr>
              <a:t>“Advertising” impt: “people share my blogs”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Music as a “boost,” impt for “image” -- multiple mentions of Pulitzer-winning comp. Teacher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“Thank God [the Kasamas] invited me!”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-179875" y="3003300"/>
            <a:ext cx="48903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Writes music, performs--preferably with friends, finds inspiration in friends’ music recs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Composes classical music, applying to Juilliard, has to play flute for requirements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Writes lyrics, records, performs for community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76A5AF"/>
                </a:highlight>
              </a:rPr>
              <a:t>Spearheads new Music Library stuff (New Books shelf, digitizing manuscripts)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502425" y="280300"/>
            <a:ext cx="47475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Good music: technique that taps into </a:t>
            </a:r>
            <a:r>
              <a:rPr i="1" lang="en" sz="1500">
                <a:solidFill>
                  <a:srgbClr val="CCCCCC"/>
                </a:solidFill>
              </a:rPr>
              <a:t>emotions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I can’t support myself with a musical career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You don’t need formal training to make something that gets people’s attention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Music school gets you taken seriously, gives you connections, expands your horizons.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Rap should be about your own experiences =&gt; people identify their craft =&gt; tell </a:t>
            </a:r>
            <a:r>
              <a:rPr i="1" lang="en" sz="1500">
                <a:solidFill>
                  <a:srgbClr val="CCCCCC"/>
                </a:solidFill>
              </a:rPr>
              <a:t>their</a:t>
            </a:r>
            <a:r>
              <a:rPr lang="en" sz="1500">
                <a:solidFill>
                  <a:srgbClr val="CCCCCC"/>
                </a:solidFill>
              </a:rPr>
              <a:t> story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A2C4C9"/>
                </a:highlight>
              </a:rPr>
              <a:t>What I do is useful. I’ve found my niche.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567475" y="3003300"/>
            <a:ext cx="45654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Social inclusion: kinship with community; need for external validation; connection to others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Desire to contribute to a higher cause: understanding heritage; classical music as an art form; pursuit of knowledge.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lang="en" sz="1500">
                <a:solidFill>
                  <a:srgbClr val="D9D9D9"/>
                </a:solidFill>
              </a:rPr>
              <a:t>Self-assure</a:t>
            </a:r>
            <a:r>
              <a:rPr lang="en" sz="1500">
                <a:solidFill>
                  <a:srgbClr val="CCCCCC"/>
                </a:solidFill>
              </a:rPr>
              <a:t>d; </a:t>
            </a:r>
            <a:r>
              <a:rPr b="1" lang="en" sz="1500">
                <a:highlight>
                  <a:srgbClr val="A2C4C9"/>
                </a:highlight>
              </a:rPr>
              <a:t>pride in job</a:t>
            </a:r>
            <a:r>
              <a:rPr lang="en" sz="1500"/>
              <a:t>; </a:t>
            </a:r>
            <a:r>
              <a:rPr lang="en" sz="1500">
                <a:solidFill>
                  <a:srgbClr val="CCCCCC"/>
                </a:solidFill>
              </a:rPr>
              <a:t>aspirational desire to be remembered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2786800" y="4378800"/>
            <a:ext cx="36951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Ray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90600" y="-1200"/>
            <a:ext cx="639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Say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791900" y="157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Think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90600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Do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789825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</a:rPr>
              <a:t>Feel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-150325" y="280300"/>
            <a:ext cx="45654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EA9999"/>
                </a:highlight>
              </a:rPr>
              <a:t>“Electronic music is cool, but playing in a group is cooler”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“If I meet some girl and we make a YouTube video,” still need a comp. degree</a:t>
            </a:r>
            <a:r>
              <a:rPr lang="en" sz="1500">
                <a:solidFill>
                  <a:srgbClr val="CCCCCC"/>
                </a:solidFill>
              </a:rPr>
              <a:t> to be legit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“Don’t brag about fancy cars if you’re broke”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“Advertising” is impt; “people share my blogs”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Music as a “boost,” impt for “image” -- multiple mentions of Pulitzer-winning comp. Teacher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“Thank God [the Kasamas] invited me!”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-179875" y="3003300"/>
            <a:ext cx="48903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EA9999"/>
                </a:highlight>
              </a:rPr>
              <a:t>Writes music, performs--preferably with friends, finds inspiration in friends’ music recs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Composes classical music, applying to Juilliard, has to play flute for requirements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Writes lyrics, records, performs for community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Spearheads new Music Library stuff (New Books shelf, digitizing manuscripts)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502425" y="280300"/>
            <a:ext cx="47475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Good music: technique that taps into </a:t>
            </a:r>
            <a:r>
              <a:rPr i="1" lang="en" sz="1500">
                <a:solidFill>
                  <a:srgbClr val="CCCCCC"/>
                </a:solidFill>
              </a:rPr>
              <a:t>emotions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EA9999"/>
                </a:highlight>
              </a:rPr>
              <a:t>I can’t support myself with a musical career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You don’t need formal training to make something that gets people’s attention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Music school gets you taken seriously, gives you connections, expands your horizons.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Rap should be about your own experiences =&gt; people identify their craft =&gt; tell </a:t>
            </a:r>
            <a:r>
              <a:rPr i="1" lang="en" sz="1500">
                <a:solidFill>
                  <a:srgbClr val="CCCCCC"/>
                </a:solidFill>
              </a:rPr>
              <a:t>their</a:t>
            </a:r>
            <a:r>
              <a:rPr lang="en" sz="1500">
                <a:solidFill>
                  <a:srgbClr val="CCCCCC"/>
                </a:solidFill>
              </a:rPr>
              <a:t> story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What I do is useful. I’ve found my niche.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567475" y="3003300"/>
            <a:ext cx="45654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Social inclusion: kinship with community; need for external validation; </a:t>
            </a:r>
            <a:r>
              <a:rPr b="1" lang="en" sz="1500">
                <a:highlight>
                  <a:srgbClr val="EA9999"/>
                </a:highlight>
              </a:rPr>
              <a:t>connection to others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Desire to contribute to a higher cause: understanding heritage; classical music as an art form; pursuit of knowledge.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Self-assured; pride in job;</a:t>
            </a:r>
            <a:r>
              <a:rPr lang="en" sz="1500"/>
              <a:t> </a:t>
            </a:r>
            <a:r>
              <a:rPr b="1" lang="en" sz="1500">
                <a:highlight>
                  <a:srgbClr val="EA9999"/>
                </a:highlight>
              </a:rPr>
              <a:t>aspirational desire to be remembered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786800" y="4378800"/>
            <a:ext cx="36951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Andreas</a:t>
            </a:r>
          </a:p>
        </p:txBody>
      </p:sp>
      <p:grpSp>
        <p:nvGrpSpPr>
          <p:cNvPr id="179" name="Shape 17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0" name="Shape 180"/>
            <p:cNvSpPr/>
            <p:nvPr/>
          </p:nvSpPr>
          <p:spPr>
            <a:xfrm>
              <a:off x="4612725" y="0"/>
              <a:ext cx="45312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0" y="2627700"/>
              <a:ext cx="46128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612800" y="2627700"/>
              <a:ext cx="45312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0" y="0"/>
              <a:ext cx="46128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0"/>
              <a:t>Analysis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Tension</a:t>
            </a:r>
          </a:p>
        </p:txBody>
      </p:sp>
      <p:pic>
        <p:nvPicPr>
          <p:cNvPr descr="Image result"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250" y="455353"/>
            <a:ext cx="2701699" cy="41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091025" y="1986725"/>
            <a:ext cx="37335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/>
              <a:t>Independence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000"/>
              <a:t>vs.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000"/>
              <a:t>Interdependence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235500" y="1404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Contradiction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235500" y="1304875"/>
            <a:ext cx="85968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“A lot of what they want you to know [in music school classes] is a load of crap…</a:t>
            </a:r>
            <a:r>
              <a:rPr b="1" lang="en" sz="2400"/>
              <a:t>[Beethoven] had less distractions</a:t>
            </a:r>
            <a:r>
              <a:rPr lang="en" sz="2400"/>
              <a:t>…” 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289125" y="2522625"/>
            <a:ext cx="559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“...my composition teacher, </a:t>
            </a:r>
            <a:r>
              <a:rPr b="1" lang="en" sz="2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Pulitzer Prize-winning composer</a:t>
            </a:r>
            <a:r>
              <a:rPr lang="en" sz="2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...”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10958" l="0" r="20293" t="9340"/>
          <a:stretch/>
        </p:blipFill>
        <p:spPr>
          <a:xfrm>
            <a:off x="845089" y="2929249"/>
            <a:ext cx="1798500" cy="1789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2925150" y="1236525"/>
            <a:ext cx="32937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/>
              <a:t>Insight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837" y="233350"/>
            <a:ext cx="3609975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96599"/>
            <a:ext cx="2815000" cy="42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313200" y="2129775"/>
            <a:ext cx="2517600" cy="16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/>
              <a:t>Nobody talked about having FUN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41625" y="4535900"/>
            <a:ext cx="77964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Source: Stanford Music Collective’s Facebook page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64250"/>
            <a:ext cx="3248100" cy="100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Needs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228675"/>
            <a:ext cx="7552500" cy="5325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Social inclusion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924500"/>
            <a:ext cx="7552500" cy="5325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Convey deeper meaning to others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262350" y="3573500"/>
            <a:ext cx="7602000" cy="1335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Can “fun” resolve tension and bring people together meaningfully?</a:t>
            </a:r>
            <a:br>
              <a:rPr lang="en" sz="2400"/>
            </a:br>
            <a:r>
              <a:rPr lang="en" sz="2400"/>
              <a:t>If not, what?</a:t>
            </a: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311700" y="2620325"/>
            <a:ext cx="3248100" cy="100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Question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Deleted slides (for now at least)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292850"/>
            <a:ext cx="272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600"/>
              <a:t>Our Team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693452" y="3729745"/>
            <a:ext cx="1700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/>
              <a:t>Diego Hernandez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506925" y="3712768"/>
            <a:ext cx="1858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/>
              <a:t>Qingping He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778875" y="3729745"/>
            <a:ext cx="1779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/>
              <a:t>Chen Luo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529560" y="3729731"/>
            <a:ext cx="1779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/>
              <a:t>John Carlo Buenaflor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8235" r="13633" t="3185"/>
          <a:stretch/>
        </p:blipFill>
        <p:spPr>
          <a:xfrm>
            <a:off x="778898" y="1705800"/>
            <a:ext cx="1779000" cy="1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4460" l="0" r="0" t="626"/>
          <a:stretch/>
        </p:blipFill>
        <p:spPr>
          <a:xfrm>
            <a:off x="2701323" y="1705800"/>
            <a:ext cx="1700507" cy="189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9560" y="1705800"/>
            <a:ext cx="1778977" cy="19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951" y="1705803"/>
            <a:ext cx="1858148" cy="190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Domain of interest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3651" r="0" t="0"/>
          <a:stretch/>
        </p:blipFill>
        <p:spPr>
          <a:xfrm>
            <a:off x="4316875" y="1803300"/>
            <a:ext cx="4827124" cy="3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319950" y="1803300"/>
            <a:ext cx="2504100" cy="24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Music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0" y="3477625"/>
            <a:ext cx="720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Image source: </a:t>
            </a:r>
            <a:r>
              <a:rPr lang="en" sz="1000"/>
              <a:t>https://academichelp.net/samples/academics/essays/persuasive/inspiration-in-music.html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Contradictions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 lot of what they want you to know is a load of crap… [Beethoven] had less distractions… my composition teacher, who won a Pulitzer Prize...” (Justin)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Andreas wants to make music the main focus of his life, but he is afraid of not being able to support himself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Surprises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924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Music is social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Look at footnotes plz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Shape 26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62" name="Shape 262"/>
            <p:cNvSpPr/>
            <p:nvPr/>
          </p:nvSpPr>
          <p:spPr>
            <a:xfrm>
              <a:off x="0" y="0"/>
              <a:ext cx="4612800" cy="26277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4612725" y="0"/>
              <a:ext cx="4531200" cy="26277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0" y="2627700"/>
              <a:ext cx="4612800" cy="251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4612800" y="2627700"/>
              <a:ext cx="4531200" cy="251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Shape 266"/>
          <p:cNvSpPr txBox="1"/>
          <p:nvPr/>
        </p:nvSpPr>
        <p:spPr>
          <a:xfrm>
            <a:off x="374900" y="-5750"/>
            <a:ext cx="896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Say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4765150" y="-5750"/>
            <a:ext cx="896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Think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220100" y="2586750"/>
            <a:ext cx="896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4765150" y="2668225"/>
            <a:ext cx="896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Feel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179300" y="472675"/>
            <a:ext cx="9780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252750" y="352750"/>
            <a:ext cx="1303200" cy="118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“The new book and score section attract a lot of people” 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252750" y="3203250"/>
            <a:ext cx="1463100" cy="1354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Walk through the selected book/media in “new books and score” section 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765150" y="3109175"/>
            <a:ext cx="1303200" cy="118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Proud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4765150" y="352750"/>
            <a:ext cx="1303200" cy="118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quite useful for visitors 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715950" y="352749"/>
            <a:ext cx="1303200" cy="118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“Advertising becomes a big part of my job”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160598" y="352750"/>
            <a:ext cx="1303199" cy="118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“People share my blogs on FB or via SNS”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252750" y="1542550"/>
            <a:ext cx="1303200" cy="118979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“There are only 73  out of ~700 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208000" y="352750"/>
            <a:ext cx="1303200" cy="118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quite useful for visitors 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7650850" y="352750"/>
            <a:ext cx="1303200" cy="118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quite useful for visitors 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208000" y="3109175"/>
            <a:ext cx="1303200" cy="118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quite useful for visitors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7650850" y="3109175"/>
            <a:ext cx="1303200" cy="118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quite useful for visitors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hape 28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4612800" cy="26277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4612725" y="0"/>
              <a:ext cx="4531200" cy="26277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2627700"/>
              <a:ext cx="4612800" cy="251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4612800" y="2627700"/>
              <a:ext cx="4531200" cy="251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Shape 291"/>
          <p:cNvSpPr txBox="1"/>
          <p:nvPr/>
        </p:nvSpPr>
        <p:spPr>
          <a:xfrm>
            <a:off x="252762" y="352750"/>
            <a:ext cx="41400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“No two people listen to the same song hear the same way”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368537" y="955750"/>
            <a:ext cx="41400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Music provides the common ground for people speaking different languages to communicate.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520937" y="1793950"/>
            <a:ext cx="41400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Music is universal but also exclusive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8150"/>
            <a:ext cx="5344850" cy="262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Quotes</a:t>
            </a:r>
          </a:p>
        </p:txBody>
      </p:sp>
      <p:sp>
        <p:nvSpPr>
          <p:cNvPr id="306" name="Shape 306"/>
          <p:cNvSpPr txBox="1"/>
          <p:nvPr>
            <p:ph idx="4294967295" type="body"/>
          </p:nvPr>
        </p:nvSpPr>
        <p:spPr>
          <a:xfrm>
            <a:off x="471900" y="924300"/>
            <a:ext cx="3362100" cy="47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Bo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“Delivery of lyrics through rap was more digestible, especially to folks with less educational backgrounds”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“Thank god they invited me to join”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307" name="Shape 307"/>
          <p:cNvSpPr txBox="1"/>
          <p:nvPr/>
        </p:nvSpPr>
        <p:spPr>
          <a:xfrm>
            <a:off x="1240950" y="941400"/>
            <a:ext cx="590400" cy="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5134950" y="1001325"/>
            <a:ext cx="28755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“Advertising becomes a big part of my job”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“I like how people share the blog via FB or other SNS”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71900" y="4299025"/>
            <a:ext cx="25674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Another quote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741275" y="3645800"/>
            <a:ext cx="347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Another quote</a:t>
            </a:r>
          </a:p>
        </p:txBody>
      </p:sp>
      <p:sp>
        <p:nvSpPr>
          <p:cNvPr id="311" name="Shape 311"/>
          <p:cNvSpPr txBox="1"/>
          <p:nvPr>
            <p:ph idx="4294967295" type="body"/>
          </p:nvPr>
        </p:nvSpPr>
        <p:spPr>
          <a:xfrm>
            <a:off x="4741275" y="1001325"/>
            <a:ext cx="3362100" cy="47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Ray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Interviewees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2562" l="2941" r="4568" t="0"/>
          <a:stretch/>
        </p:blipFill>
        <p:spPr>
          <a:xfrm>
            <a:off x="4875638" y="2773970"/>
            <a:ext cx="1798584" cy="188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b="10958" l="0" r="20293" t="9340"/>
          <a:stretch/>
        </p:blipFill>
        <p:spPr>
          <a:xfrm>
            <a:off x="4875639" y="855574"/>
            <a:ext cx="1798585" cy="178989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6663250" y="1505728"/>
            <a:ext cx="30024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/>
              <a:t>Justin White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Composer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FL State Univ.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5">
            <a:alphaModFix/>
          </a:blip>
          <a:srcRect b="17625" l="4707" r="0" t="7084"/>
          <a:stretch/>
        </p:blipFill>
        <p:spPr>
          <a:xfrm>
            <a:off x="2932585" y="2773970"/>
            <a:ext cx="1798585" cy="188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-346425" y="3857250"/>
            <a:ext cx="32823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200"/>
              <a:t>Ray Heigemeier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Public Services Librarian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Stanford Music Library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-1086475" y="1736350"/>
            <a:ext cx="40191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200"/>
              <a:t>Bo Redondiez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Hip-Hop Artist &amp; Activist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SF Bay Area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2574" y="855585"/>
            <a:ext cx="1798586" cy="178989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6681375" y="3583875"/>
            <a:ext cx="2691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/>
              <a:t>Andreas Garcia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Pianist &amp; Composer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Stanford ‘17 (Math)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Domain of interest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700" y="1803300"/>
            <a:ext cx="5010300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Needfinding Methodology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725" y="224249"/>
            <a:ext cx="3664524" cy="206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9125" y="1057549"/>
            <a:ext cx="3664524" cy="206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575" y="2691224"/>
            <a:ext cx="3664524" cy="20601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 rot="251325">
            <a:off x="-625763" y="1302673"/>
            <a:ext cx="5663829" cy="877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/>
              <a:t>I do music</a:t>
            </a:r>
            <a:br>
              <a:rPr lang="en" sz="2800"/>
            </a:br>
            <a:r>
              <a:rPr lang="en" sz="2800"/>
              <a:t>because...</a:t>
            </a:r>
          </a:p>
        </p:txBody>
      </p:sp>
      <p:sp>
        <p:nvSpPr>
          <p:cNvPr id="87" name="Shape 87"/>
          <p:cNvSpPr txBox="1"/>
          <p:nvPr/>
        </p:nvSpPr>
        <p:spPr>
          <a:xfrm rot="-910">
            <a:off x="2918650" y="3130424"/>
            <a:ext cx="5664000" cy="8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800"/>
              <a:t>I like to...</a:t>
            </a:r>
          </a:p>
        </p:txBody>
      </p:sp>
      <p:sp>
        <p:nvSpPr>
          <p:cNvPr id="88" name="Shape 88"/>
          <p:cNvSpPr txBox="1"/>
          <p:nvPr/>
        </p:nvSpPr>
        <p:spPr>
          <a:xfrm rot="-245838">
            <a:off x="4185217" y="684928"/>
            <a:ext cx="5664076" cy="8770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800"/>
              <a:t>I want to...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28600" y="807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600"/>
              <a:t>Interviewees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2562" l="2941" r="4568" t="0"/>
          <a:stretch/>
        </p:blipFill>
        <p:spPr>
          <a:xfrm>
            <a:off x="7107988" y="2340670"/>
            <a:ext cx="1798500" cy="18854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10958" l="0" r="20293" t="9340"/>
          <a:stretch/>
        </p:blipFill>
        <p:spPr>
          <a:xfrm>
            <a:off x="7131189" y="232174"/>
            <a:ext cx="1798500" cy="178980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018175" y="460778"/>
            <a:ext cx="30024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200">
                <a:highlight>
                  <a:srgbClr val="FFE599"/>
                </a:highlight>
              </a:rPr>
              <a:t>Justin White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Composition Student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Florida State Univ.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17625" l="4707" r="0" t="7084"/>
          <a:stretch/>
        </p:blipFill>
        <p:spPr>
          <a:xfrm>
            <a:off x="304798" y="3000970"/>
            <a:ext cx="1798500" cy="1885499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138150" y="4041700"/>
            <a:ext cx="32823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highlight>
                  <a:srgbClr val="6FA8DC"/>
                </a:highlight>
              </a:rPr>
              <a:t>Ray Heigemeir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Public Services Librarian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Stanford Music Library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103375" y="1412475"/>
            <a:ext cx="40191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highlight>
                  <a:srgbClr val="B6D7A8"/>
                </a:highlight>
              </a:rPr>
              <a:t>Bo Redondiez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Hip-Hop Artist &amp; Activist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SF Bay Area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99" y="958485"/>
            <a:ext cx="1798500" cy="178980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322975" y="2696175"/>
            <a:ext cx="2691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200">
                <a:highlight>
                  <a:srgbClr val="F4CCCC"/>
                </a:highlight>
              </a:rPr>
              <a:t>Andreas Garcia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Pianist &amp; Composer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/>
              <a:t>Stanford ‘17 (Math)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/>
              <a:t>Interview 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nished_empathy_map_720_meitu_1.jpg" id="111" name="Shape 111"/>
          <p:cNvPicPr preferRelativeResize="0"/>
          <p:nvPr/>
        </p:nvPicPr>
        <p:blipFill rotWithShape="1">
          <a:blip r:embed="rId3">
            <a:alphaModFix/>
          </a:blip>
          <a:srcRect b="16066" l="0" r="2171" t="24406"/>
          <a:stretch/>
        </p:blipFill>
        <p:spPr>
          <a:xfrm>
            <a:off x="1834700" y="288437"/>
            <a:ext cx="5620200" cy="456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hape 1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46128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EFEFEF"/>
                </a:solidFill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4612725" y="0"/>
              <a:ext cx="45312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EFEFEF"/>
                </a:solidFill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2627700"/>
              <a:ext cx="46128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EFEFEF"/>
                </a:solidFill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4612800" y="2627700"/>
              <a:ext cx="45312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EFEFEF"/>
                </a:solidFill>
              </a:endParaRP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190600" y="-1200"/>
            <a:ext cx="639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Say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791900" y="157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Think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90600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Do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789825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</a:rPr>
              <a:t>Feel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-150325" y="280300"/>
            <a:ext cx="45654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B7B7B7"/>
              </a:buClr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“Electronic music is cool, but playing in a group is cooler”</a:t>
            </a:r>
          </a:p>
          <a:p>
            <a:pPr indent="-323850" lvl="0" marL="457200" rtl="0">
              <a:spcBef>
                <a:spcPts val="0"/>
              </a:spcBef>
              <a:buClr>
                <a:srgbClr val="B7B7B7"/>
              </a:buClr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“If I meet some girl and we make a YouTube video,” I still need a comp. degree to be legit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B6D7A8"/>
                </a:highlight>
              </a:rPr>
              <a:t>“Don’t brag about fancy cars if you’re broke”</a:t>
            </a:r>
          </a:p>
          <a:p>
            <a:pPr indent="-323850" lvl="0" marL="457200" rtl="0">
              <a:spcBef>
                <a:spcPts val="0"/>
              </a:spcBef>
              <a:buClr>
                <a:srgbClr val="B7B7B7"/>
              </a:buClr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“Advertising” is impt; “people share my blogs”</a:t>
            </a:r>
          </a:p>
          <a:p>
            <a:pPr indent="-32385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B6D7A8"/>
                </a:highlight>
              </a:rPr>
              <a:t>Music as a “boost,” impt for “image”</a:t>
            </a:r>
            <a:r>
              <a:rPr lang="en" sz="1500"/>
              <a:t>:</a:t>
            </a:r>
            <a:r>
              <a:rPr lang="en" sz="1500">
                <a:solidFill>
                  <a:srgbClr val="CCCCCC"/>
                </a:solidFill>
              </a:rPr>
              <a:t> </a:t>
            </a:r>
            <a:r>
              <a:rPr lang="en" sz="1500">
                <a:solidFill>
                  <a:srgbClr val="CCCCCC"/>
                </a:solidFill>
              </a:rPr>
              <a:t>multiple mentions of Pulitzer-winning comp. Teacher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B6D7A8"/>
                </a:highlight>
              </a:rPr>
              <a:t>“Thank God [the Kasamas] invited me!”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-179875" y="3003300"/>
            <a:ext cx="48903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Writes music, performs--preferably with friends, finds inspiration in friends’ music recs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Composes classical music, applying to Juilliard, has to play flute for requirements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B6D7A8"/>
                </a:highlight>
              </a:rPr>
              <a:t>Writes lyrics, records, performs for community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Spearheads new Music Library stuff (New Books shelf, digitizing manuscripts)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02425" y="280300"/>
            <a:ext cx="47475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B6D7A8"/>
                </a:highlight>
              </a:rPr>
              <a:t>Good music: technique that taps into </a:t>
            </a:r>
            <a:r>
              <a:rPr b="1" i="1" lang="en">
                <a:highlight>
                  <a:srgbClr val="B6D7A8"/>
                </a:highlight>
              </a:rPr>
              <a:t>emotions</a:t>
            </a:r>
          </a:p>
          <a:p>
            <a:pPr indent="-323850" lvl="0" marL="457200" rtl="0">
              <a:spcBef>
                <a:spcPts val="0"/>
              </a:spcBef>
              <a:buClr>
                <a:srgbClr val="B7B7B7"/>
              </a:buClr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I can’t support myself with a musical career</a:t>
            </a:r>
          </a:p>
          <a:p>
            <a:pPr indent="-323850" lvl="0" marL="457200" rtl="0">
              <a:spcBef>
                <a:spcPts val="0"/>
              </a:spcBef>
              <a:buClr>
                <a:srgbClr val="B7B7B7"/>
              </a:buClr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You don’t need formal training to make something that gets people’s attention</a:t>
            </a:r>
          </a:p>
          <a:p>
            <a:pPr indent="-323850" lvl="0" marL="457200" rtl="0">
              <a:spcBef>
                <a:spcPts val="0"/>
              </a:spcBef>
              <a:buClr>
                <a:srgbClr val="B7B7B7"/>
              </a:buClr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Music school gets you taken seriously, gives you connections, expands your horizons.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B6D7A8"/>
                </a:highlight>
              </a:rPr>
              <a:t>Rap should be about your own experiences =&gt; people identify their craft =&gt; tell </a:t>
            </a:r>
            <a:r>
              <a:rPr b="1" i="1" lang="en">
                <a:highlight>
                  <a:srgbClr val="B6D7A8"/>
                </a:highlight>
              </a:rPr>
              <a:t>their</a:t>
            </a:r>
            <a:r>
              <a:rPr b="1" lang="en">
                <a:highlight>
                  <a:srgbClr val="B6D7A8"/>
                </a:highlight>
              </a:rPr>
              <a:t> story</a:t>
            </a:r>
          </a:p>
          <a:p>
            <a:pPr indent="-323850" lvl="0" marL="457200" rtl="0">
              <a:spcBef>
                <a:spcPts val="0"/>
              </a:spcBef>
              <a:buClr>
                <a:srgbClr val="B7B7B7"/>
              </a:buClr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What I do is useful. I’ve found my niche.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567475" y="3003300"/>
            <a:ext cx="45654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lang="en" sz="1500">
                <a:solidFill>
                  <a:srgbClr val="B7B7B7"/>
                </a:solidFill>
              </a:rPr>
              <a:t>Social inclusion: kinship with community; need for external validation; </a:t>
            </a:r>
            <a:r>
              <a:rPr b="1" lang="en" sz="1500">
                <a:highlight>
                  <a:srgbClr val="B6D7A8"/>
                </a:highlight>
              </a:rPr>
              <a:t>connection to others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Desire to contribute to a higher cause: </a:t>
            </a:r>
            <a:r>
              <a:rPr b="1" lang="en" sz="1500">
                <a:highlight>
                  <a:srgbClr val="B6D7A8"/>
                </a:highlight>
              </a:rPr>
              <a:t>understanding heritage</a:t>
            </a:r>
            <a:r>
              <a:rPr lang="en" sz="1500"/>
              <a:t>; </a:t>
            </a:r>
            <a:r>
              <a:rPr lang="en" sz="1500">
                <a:solidFill>
                  <a:srgbClr val="CCCCCC"/>
                </a:solidFill>
              </a:rPr>
              <a:t>classical music as an art form; pursuit of knowledge.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Self-assured; pride in job; aspirational desire to be remembered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786800" y="4378800"/>
            <a:ext cx="36951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Bo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46128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612725" y="0"/>
              <a:ext cx="4531200" cy="2627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2627700"/>
              <a:ext cx="46128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4612800" y="2627700"/>
              <a:ext cx="4531200" cy="2515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/>
        </p:nvSpPr>
        <p:spPr>
          <a:xfrm>
            <a:off x="190600" y="-1200"/>
            <a:ext cx="639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Say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791900" y="157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Think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90600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Do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789825" y="2662500"/>
            <a:ext cx="81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</a:rPr>
              <a:t>Feel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-150325" y="280300"/>
            <a:ext cx="45654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“Electronic music is cool, but playing in a group is cooler”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FFFF00"/>
                </a:highlight>
              </a:rPr>
              <a:t>“If I meet some girl and we make a YouTube video,” I still need a comp. degree to be legit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“Don’t brag about fancy cars if you’re broke”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“Advertising” is impt; “people share my blogs”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Music as a “boost,” impt for “image” -- </a:t>
            </a:r>
            <a:r>
              <a:rPr b="1" lang="en" sz="1500">
                <a:highlight>
                  <a:srgbClr val="FFFF00"/>
                </a:highlight>
              </a:rPr>
              <a:t>multiple mentions of Pulitzer-winning comp teacher</a:t>
            </a:r>
          </a:p>
          <a:p>
            <a:pPr indent="-323850" lvl="0" marL="45720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“Thank God [the Kasamas] invited me!”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-179875" y="3003300"/>
            <a:ext cx="48903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Writes music, performs--preferably with friends, finds inspiration in friends’ music recs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FFFF00"/>
                </a:highlight>
              </a:rPr>
              <a:t>Composes classical music, applying to Juilliard, has to play flute for requirements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Writes lyrics, records, performs for community</a:t>
            </a:r>
          </a:p>
          <a:p>
            <a:pPr indent="-323850" lvl="0" marL="457200" rtl="0">
              <a:spcBef>
                <a:spcPts val="0"/>
              </a:spcBef>
              <a:buClr>
                <a:srgbClr val="CCCCCC"/>
              </a:buClr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Spearheads new Music Library stuff (New Books shelf, digitizing manuscripts)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502425" y="280300"/>
            <a:ext cx="47475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b="1" lang="en">
                <a:highlight>
                  <a:srgbClr val="FFFF00"/>
                </a:highlight>
              </a:rPr>
              <a:t>Good music: technique that taps into </a:t>
            </a:r>
            <a:r>
              <a:rPr b="1" i="1" lang="en">
                <a:highlight>
                  <a:srgbClr val="FFFF00"/>
                </a:highlight>
              </a:rPr>
              <a:t>emotions</a:t>
            </a:r>
          </a:p>
          <a:p>
            <a:pPr indent="-323850" lvl="0" marL="457200" rtl="0">
              <a:spcBef>
                <a:spcPts val="0"/>
              </a:spcBef>
              <a:buClr>
                <a:srgbClr val="D9D9D9"/>
              </a:buClr>
              <a:buSzPct val="100000"/>
              <a:buChar char="-"/>
            </a:pPr>
            <a:r>
              <a:rPr lang="en" sz="1500">
                <a:solidFill>
                  <a:srgbClr val="D9D9D9"/>
                </a:solidFill>
              </a:rPr>
              <a:t>I can’t support myself with a musical career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FFFF00"/>
                </a:highlight>
              </a:rPr>
              <a:t>You don’t need formal training to make something that gets people’s attention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FFFF00"/>
                </a:highlight>
              </a:rPr>
              <a:t>Music school gets you taken seriously, gives you connections, expands your horizons.</a:t>
            </a:r>
          </a:p>
          <a:p>
            <a:pPr indent="-323850" lvl="0" marL="457200" rtl="0">
              <a:spcBef>
                <a:spcPts val="0"/>
              </a:spcBef>
              <a:buClr>
                <a:srgbClr val="D9D9D9"/>
              </a:buClr>
              <a:buSzPct val="100000"/>
              <a:buChar char="-"/>
            </a:pPr>
            <a:r>
              <a:rPr lang="en" sz="1500">
                <a:solidFill>
                  <a:srgbClr val="D9D9D9"/>
                </a:solidFill>
              </a:rPr>
              <a:t>Rap should be about your own experiences =&gt; people identify their craft =&gt; tell </a:t>
            </a:r>
            <a:r>
              <a:rPr i="1" lang="en" sz="1500">
                <a:solidFill>
                  <a:srgbClr val="D9D9D9"/>
                </a:solidFill>
              </a:rPr>
              <a:t>their</a:t>
            </a:r>
            <a:r>
              <a:rPr lang="en" sz="1500">
                <a:solidFill>
                  <a:srgbClr val="D9D9D9"/>
                </a:solidFill>
              </a:rPr>
              <a:t> story</a:t>
            </a:r>
          </a:p>
          <a:p>
            <a:pPr indent="-323850" lvl="0" marL="457200" rtl="0">
              <a:spcBef>
                <a:spcPts val="0"/>
              </a:spcBef>
              <a:buClr>
                <a:srgbClr val="D9D9D9"/>
              </a:buClr>
              <a:buSzPct val="100000"/>
              <a:buChar char="-"/>
            </a:pPr>
            <a:r>
              <a:rPr lang="en" sz="1500">
                <a:solidFill>
                  <a:srgbClr val="D9D9D9"/>
                </a:solidFill>
              </a:rPr>
              <a:t>What I do is useful. I’ve found my niche.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567475" y="3003300"/>
            <a:ext cx="45654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Social inclusion: kinship with community; </a:t>
            </a:r>
            <a:r>
              <a:rPr b="1" lang="en">
                <a:highlight>
                  <a:srgbClr val="FFFF00"/>
                </a:highlight>
              </a:rPr>
              <a:t>need for external validation</a:t>
            </a:r>
            <a:r>
              <a:rPr lang="en" sz="1500"/>
              <a:t>;</a:t>
            </a:r>
            <a:r>
              <a:rPr lang="en" sz="1500">
                <a:solidFill>
                  <a:srgbClr val="CCCCCC"/>
                </a:solidFill>
              </a:rPr>
              <a:t> connection to others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lang="en" sz="1500">
                <a:solidFill>
                  <a:srgbClr val="CCCCCC"/>
                </a:solidFill>
              </a:rPr>
              <a:t>Desire to contribute to a higher cause: </a:t>
            </a:r>
            <a:r>
              <a:rPr lang="en" sz="1500">
                <a:solidFill>
                  <a:srgbClr val="CCCCCC"/>
                </a:solidFill>
              </a:rPr>
              <a:t>understanding heritage; </a:t>
            </a:r>
            <a:r>
              <a:rPr b="1" lang="en">
                <a:highlight>
                  <a:srgbClr val="FFFF00"/>
                </a:highlight>
              </a:rPr>
              <a:t>classical music as an art form</a:t>
            </a:r>
            <a:r>
              <a:rPr lang="en" sz="1500"/>
              <a:t>; </a:t>
            </a:r>
            <a:r>
              <a:rPr lang="en" sz="1500">
                <a:solidFill>
                  <a:srgbClr val="CCCCCC"/>
                </a:solidFill>
              </a:rPr>
              <a:t>pursuit of knowledge.</a:t>
            </a:r>
          </a:p>
          <a:p>
            <a:pPr indent="-323850" lvl="0" marL="457200" rtl="0">
              <a:spcBef>
                <a:spcPts val="0"/>
              </a:spcBef>
              <a:buSzPct val="100000"/>
              <a:buChar char="-"/>
            </a:pPr>
            <a:r>
              <a:rPr b="1" lang="en" sz="1500">
                <a:highlight>
                  <a:srgbClr val="FFFF00"/>
                </a:highlight>
              </a:rPr>
              <a:t>Self-assured</a:t>
            </a:r>
            <a:r>
              <a:rPr lang="en" sz="1500"/>
              <a:t>; </a:t>
            </a:r>
            <a:r>
              <a:rPr lang="en" sz="1500">
                <a:solidFill>
                  <a:srgbClr val="CCCCCC"/>
                </a:solidFill>
              </a:rPr>
              <a:t>pride in job; aspirational desire to be remembered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786800" y="4378800"/>
            <a:ext cx="36951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/>
              <a:t>Justin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