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4" r:id="rId1"/>
  </p:sldMasterIdLst>
  <p:notesMasterIdLst>
    <p:notesMasterId r:id="rId49"/>
  </p:notesMasterIdLst>
  <p:handoutMasterIdLst>
    <p:handoutMasterId r:id="rId50"/>
  </p:handoutMasterIdLst>
  <p:sldIdLst>
    <p:sldId id="464" r:id="rId2"/>
    <p:sldId id="710" r:id="rId3"/>
    <p:sldId id="653" r:id="rId4"/>
    <p:sldId id="594" r:id="rId5"/>
    <p:sldId id="595" r:id="rId6"/>
    <p:sldId id="596" r:id="rId7"/>
    <p:sldId id="597" r:id="rId8"/>
    <p:sldId id="598" r:id="rId9"/>
    <p:sldId id="678" r:id="rId10"/>
    <p:sldId id="600" r:id="rId11"/>
    <p:sldId id="602" r:id="rId12"/>
    <p:sldId id="603" r:id="rId13"/>
    <p:sldId id="686" r:id="rId14"/>
    <p:sldId id="677" r:id="rId15"/>
    <p:sldId id="604" r:id="rId16"/>
    <p:sldId id="649" r:id="rId17"/>
    <p:sldId id="680" r:id="rId18"/>
    <p:sldId id="679" r:id="rId19"/>
    <p:sldId id="681" r:id="rId20"/>
    <p:sldId id="683" r:id="rId21"/>
    <p:sldId id="684" r:id="rId22"/>
    <p:sldId id="685" r:id="rId23"/>
    <p:sldId id="687" r:id="rId24"/>
    <p:sldId id="688" r:id="rId25"/>
    <p:sldId id="607" r:id="rId26"/>
    <p:sldId id="689" r:id="rId27"/>
    <p:sldId id="690" r:id="rId28"/>
    <p:sldId id="691" r:id="rId29"/>
    <p:sldId id="692" r:id="rId30"/>
    <p:sldId id="693" r:id="rId31"/>
    <p:sldId id="610" r:id="rId32"/>
    <p:sldId id="611" r:id="rId33"/>
    <p:sldId id="705" r:id="rId34"/>
    <p:sldId id="706" r:id="rId35"/>
    <p:sldId id="709" r:id="rId36"/>
    <p:sldId id="708" r:id="rId37"/>
    <p:sldId id="694" r:id="rId38"/>
    <p:sldId id="695" r:id="rId39"/>
    <p:sldId id="696" r:id="rId40"/>
    <p:sldId id="697" r:id="rId41"/>
    <p:sldId id="698" r:id="rId42"/>
    <p:sldId id="699" r:id="rId43"/>
    <p:sldId id="701" r:id="rId44"/>
    <p:sldId id="702" r:id="rId45"/>
    <p:sldId id="703" r:id="rId46"/>
    <p:sldId id="704" r:id="rId47"/>
    <p:sldId id="707" r:id="rId48"/>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extLst>
    <p:ext uri="{EFAFB233-063F-42B5-8137-9DF3F51BA10A}">
      <p15:sldGuideLst xmlns:p15="http://schemas.microsoft.com/office/powerpoint/2012/main">
        <p15:guide id="1" orient="horz" pos="2593">
          <p15:clr>
            <a:srgbClr val="A4A3A4"/>
          </p15:clr>
        </p15:guide>
        <p15:guide id="2" pos="1796">
          <p15:clr>
            <a:srgbClr val="A4A3A4"/>
          </p15:clr>
        </p15:guide>
        <p15:guide id="3" orient="horz" pos="3056">
          <p15:clr>
            <a:srgbClr val="A4A3A4"/>
          </p15:clr>
        </p15:guide>
        <p15:guide id="4" pos="2882">
          <p15:clr>
            <a:srgbClr val="A4A3A4"/>
          </p15:clr>
        </p15:guide>
      </p15:sldGuideLst>
    </p:ext>
    <p:ext uri="{2D200454-40CA-4A62-9FC3-DE9A4176ACB9}">
      <p15:notesGuideLst xmlns:p15="http://schemas.microsoft.com/office/powerpoint/2012/main">
        <p15:guide id="1" orient="horz" pos="2245">
          <p15:clr>
            <a:srgbClr val="A4A3A4"/>
          </p15:clr>
        </p15:guide>
        <p15:guide id="2" pos="301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Landay" initials="JAL" lastIdx="1" clrIdx="0"/>
  <p:cmAuthor id="1" name="James A. Landay" initials="JAL"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87A40"/>
    <a:srgbClr val="00FF80"/>
    <a:srgbClr val="CA3130"/>
    <a:srgbClr val="5A5A5A"/>
    <a:srgbClr val="313131"/>
    <a:srgbClr val="20B1D2"/>
    <a:srgbClr val="878787"/>
    <a:srgbClr val="242425"/>
    <a:srgbClr val="78B0D2"/>
    <a:srgbClr val="6262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autoAdjust="0"/>
    <p:restoredTop sz="84386" autoAdjust="0"/>
  </p:normalViewPr>
  <p:slideViewPr>
    <p:cSldViewPr snapToGrid="0">
      <p:cViewPr varScale="1">
        <p:scale>
          <a:sx n="123" d="100"/>
          <a:sy n="123" d="100"/>
        </p:scale>
        <p:origin x="1517" y="101"/>
      </p:cViewPr>
      <p:guideLst>
        <p:guide orient="horz" pos="2593"/>
        <p:guide pos="1796"/>
        <p:guide orient="horz" pos="3056"/>
        <p:guide pos="288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Grid="0">
      <p:cViewPr>
        <p:scale>
          <a:sx n="100" d="100"/>
          <a:sy n="100" d="100"/>
        </p:scale>
        <p:origin x="3710" y="5"/>
      </p:cViewPr>
      <p:guideLst>
        <p:guide orient="horz" pos="2245"/>
        <p:guide pos="301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74638" y="280988"/>
            <a:ext cx="5684202" cy="673570"/>
          </a:xfrm>
          <a:prstGeom prst="rect">
            <a:avLst/>
          </a:prstGeom>
          <a:noFill/>
          <a:ln w="9525">
            <a:noFill/>
            <a:miter lim="800000"/>
            <a:headEnd/>
            <a:tailEnd/>
          </a:ln>
          <a:effectLst/>
        </p:spPr>
        <p:txBody>
          <a:bodyPr vert="horz" wrap="square" lIns="19727" tIns="0" rIns="19727" bIns="0" numCol="1" anchor="t" anchorCtr="0" compatLnSpc="1">
            <a:prstTxWarp prst="textNoShape">
              <a:avLst/>
            </a:prstTxWarp>
          </a:bodyPr>
          <a:lstStyle>
            <a:lvl1pPr defTabSz="982663" eaLnBrk="0" hangingPunct="0">
              <a:defRPr sz="1000" i="1"/>
            </a:lvl1pPr>
          </a:lstStyle>
          <a:p>
            <a:r>
              <a:rPr lang="en-US" sz="1100" dirty="0">
                <a:latin typeface="Helvetica"/>
                <a:cs typeface="Helvetica"/>
              </a:rPr>
              <a:t>CS147: </a:t>
            </a:r>
            <a:r>
              <a:rPr lang="en-US" sz="1100" dirty="0" err="1">
                <a:latin typeface="Helvetica"/>
                <a:cs typeface="Helvetica"/>
              </a:rPr>
              <a:t>dt+UX</a:t>
            </a:r>
            <a:r>
              <a:rPr lang="en-US" sz="1100" dirty="0">
                <a:latin typeface="Helvetica"/>
                <a:cs typeface="Helvetica"/>
              </a:rPr>
              <a:t> – Design Thinking for User Experience Design, Prototyping &amp; Evaluation</a:t>
            </a:r>
            <a:br>
              <a:rPr lang="en-US" sz="1100" dirty="0">
                <a:latin typeface="Helvetica"/>
                <a:cs typeface="Helvetica"/>
              </a:rPr>
            </a:br>
            <a:r>
              <a:rPr lang="en-US" sz="1100" i="0" dirty="0">
                <a:latin typeface="Helvetica"/>
                <a:cs typeface="Helvetica"/>
              </a:rPr>
              <a:t>Autumn 2016</a:t>
            </a:r>
          </a:p>
          <a:p>
            <a:r>
              <a:rPr lang="en-US" sz="1100" i="0" dirty="0">
                <a:latin typeface="Helvetica"/>
                <a:cs typeface="Helvetica"/>
              </a:rPr>
              <a:t>Prof. James A. Landay</a:t>
            </a:r>
          </a:p>
          <a:p>
            <a:r>
              <a:rPr lang="en-US" sz="1100" i="0" dirty="0">
                <a:latin typeface="Helvetica"/>
                <a:cs typeface="Helvetica"/>
              </a:rPr>
              <a:t>Stanford University</a:t>
            </a:r>
          </a:p>
        </p:txBody>
      </p:sp>
      <p:sp>
        <p:nvSpPr>
          <p:cNvPr id="2" name="Date Placeholder 1"/>
          <p:cNvSpPr>
            <a:spLocks noGrp="1"/>
          </p:cNvSpPr>
          <p:nvPr>
            <p:ph type="dt" sz="quarter" idx="1"/>
          </p:nvPr>
        </p:nvSpPr>
        <p:spPr>
          <a:xfrm>
            <a:off x="5898235" y="236337"/>
            <a:ext cx="1416965" cy="479425"/>
          </a:xfrm>
          <a:prstGeom prst="rect">
            <a:avLst/>
          </a:prstGeom>
        </p:spPr>
        <p:txBody>
          <a:bodyPr vert="horz" lIns="91440" tIns="45720" rIns="91440" bIns="45720" rtlCol="0"/>
          <a:lstStyle>
            <a:lvl1pPr algn="r">
              <a:defRPr sz="1200"/>
            </a:lvl1pPr>
          </a:lstStyle>
          <a:p>
            <a:r>
              <a:rPr lang="en-US" sz="1100" dirty="0">
                <a:latin typeface="Helvetica"/>
                <a:cs typeface="Helvetica"/>
              </a:rPr>
              <a:t>November 15, 2016</a:t>
            </a:r>
          </a:p>
        </p:txBody>
      </p:sp>
      <p:sp>
        <p:nvSpPr>
          <p:cNvPr id="3" name="Slide Number Placeholder 2"/>
          <p:cNvSpPr>
            <a:spLocks noGrp="1"/>
          </p:cNvSpPr>
          <p:nvPr>
            <p:ph type="sldNum" sz="quarter" idx="3"/>
          </p:nvPr>
        </p:nvSpPr>
        <p:spPr>
          <a:xfrm>
            <a:off x="3577167" y="9121775"/>
            <a:ext cx="3170238" cy="479425"/>
          </a:xfrm>
          <a:prstGeom prst="rect">
            <a:avLst/>
          </a:prstGeom>
        </p:spPr>
        <p:txBody>
          <a:bodyPr vert="horz" lIns="91440" tIns="45720" rIns="91440" bIns="45720" rtlCol="0" anchor="b"/>
          <a:lstStyle>
            <a:lvl1pPr algn="r">
              <a:defRPr sz="1200"/>
            </a:lvl1pPr>
          </a:lstStyle>
          <a:p>
            <a:fld id="{FCD49ACA-0395-4946-89A3-0157B8244BAA}" type="slidenum">
              <a:rPr lang="en-US" smtClean="0"/>
              <a:t>‹#›</a:t>
            </a:fld>
            <a:endParaRPr lang="en-US" dirty="0"/>
          </a:p>
        </p:txBody>
      </p:sp>
    </p:spTree>
    <p:extLst>
      <p:ext uri="{BB962C8B-B14F-4D97-AF65-F5344CB8AC3E}">
        <p14:creationId xmlns:p14="http://schemas.microsoft.com/office/powerpoint/2010/main" val="165389525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4998720" cy="481013"/>
          </a:xfrm>
          <a:prstGeom prst="rect">
            <a:avLst/>
          </a:prstGeom>
          <a:noFill/>
          <a:ln w="9525">
            <a:noFill/>
            <a:miter lim="800000"/>
            <a:headEnd/>
            <a:tailEnd/>
          </a:ln>
          <a:effectLst/>
        </p:spPr>
        <p:txBody>
          <a:bodyPr vert="horz" wrap="square" lIns="19727" tIns="0" rIns="19727" bIns="0" numCol="1" anchor="t" anchorCtr="0" compatLnSpc="1">
            <a:prstTxWarp prst="textNoShape">
              <a:avLst/>
            </a:prstTxWarp>
          </a:bodyPr>
          <a:lstStyle>
            <a:lvl1pPr defTabSz="982663" eaLnBrk="0" hangingPunct="0">
              <a:defRPr sz="1000" i="1">
                <a:latin typeface="Times New Roman" pitchFamily="18" charset="0"/>
                <a:ea typeface="+mn-ea"/>
              </a:defRPr>
            </a:lvl1pPr>
          </a:lstStyle>
          <a:p>
            <a:pPr>
              <a:defRPr/>
            </a:pPr>
            <a:r>
              <a:rPr lang="en-US" dirty="0"/>
              <a:t>CS147: </a:t>
            </a:r>
            <a:r>
              <a:rPr lang="en-US" dirty="0" err="1"/>
              <a:t>dt+UX</a:t>
            </a:r>
            <a:r>
              <a:rPr lang="en-US" dirty="0"/>
              <a:t>– Design Thinking for User Experience Design, Prototyping &amp; Evaluation </a:t>
            </a:r>
            <a:br>
              <a:rPr lang="en-US" dirty="0"/>
            </a:br>
            <a:r>
              <a:rPr lang="en-US" dirty="0"/>
              <a:t>Autumn 2016</a:t>
            </a:r>
            <a:br>
              <a:rPr lang="en-US" dirty="0"/>
            </a:br>
            <a:r>
              <a:rPr lang="en-US" dirty="0"/>
              <a:t>Prof. James A. Landay </a:t>
            </a:r>
            <a:br>
              <a:rPr lang="en-US" dirty="0"/>
            </a:br>
            <a:r>
              <a:rPr lang="en-US" dirty="0"/>
              <a:t>Stanford University</a:t>
            </a:r>
          </a:p>
        </p:txBody>
      </p:sp>
      <p:sp>
        <p:nvSpPr>
          <p:cNvPr id="2051" name="Rectangle 3"/>
          <p:cNvSpPr>
            <a:spLocks noGrp="1" noChangeArrowheads="1"/>
          </p:cNvSpPr>
          <p:nvPr>
            <p:ph type="dt" idx="1"/>
          </p:nvPr>
        </p:nvSpPr>
        <p:spPr bwMode="auto">
          <a:xfrm>
            <a:off x="4146550" y="-1588"/>
            <a:ext cx="3168650" cy="481013"/>
          </a:xfrm>
          <a:prstGeom prst="rect">
            <a:avLst/>
          </a:prstGeom>
          <a:noFill/>
          <a:ln w="9525">
            <a:noFill/>
            <a:miter lim="800000"/>
            <a:headEnd/>
            <a:tailEnd/>
          </a:ln>
          <a:effectLst/>
        </p:spPr>
        <p:txBody>
          <a:bodyPr vert="horz" wrap="square" lIns="19727" tIns="0" rIns="19727" bIns="0" numCol="1" anchor="t" anchorCtr="0" compatLnSpc="1">
            <a:prstTxWarp prst="textNoShape">
              <a:avLst/>
            </a:prstTxWarp>
          </a:bodyPr>
          <a:lstStyle>
            <a:lvl1pPr algn="r" defTabSz="982663" eaLnBrk="0" hangingPunct="0">
              <a:defRPr sz="1000" i="1">
                <a:latin typeface="Times New Roman" pitchFamily="18" charset="0"/>
                <a:ea typeface="+mn-ea"/>
              </a:defRPr>
            </a:lvl1pPr>
          </a:lstStyle>
          <a:p>
            <a:pPr>
              <a:defRPr/>
            </a:pPr>
            <a:r>
              <a:rPr lang="en-US" dirty="0"/>
              <a:t>November 15, 2016</a:t>
            </a:r>
          </a:p>
        </p:txBody>
      </p:sp>
      <p:sp>
        <p:nvSpPr>
          <p:cNvPr id="76804" name="Rectangle 4"/>
          <p:cNvSpPr>
            <a:spLocks noGrp="1" noRot="1" noChangeAspect="1" noChangeArrowheads="1" noTextEdit="1"/>
          </p:cNvSpPr>
          <p:nvPr>
            <p:ph type="sldImg" idx="2"/>
          </p:nvPr>
        </p:nvSpPr>
        <p:spPr bwMode="auto">
          <a:xfrm>
            <a:off x="1266825" y="725488"/>
            <a:ext cx="4783138" cy="358775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53" name="Rectangle 5"/>
          <p:cNvSpPr>
            <a:spLocks noGrp="1" noChangeArrowheads="1"/>
          </p:cNvSpPr>
          <p:nvPr>
            <p:ph type="body" sz="quarter" idx="3"/>
          </p:nvPr>
        </p:nvSpPr>
        <p:spPr bwMode="auto">
          <a:xfrm>
            <a:off x="976313" y="4557713"/>
            <a:ext cx="5362575" cy="4322762"/>
          </a:xfrm>
          <a:prstGeom prst="rect">
            <a:avLst/>
          </a:prstGeom>
          <a:noFill/>
          <a:ln w="9525">
            <a:noFill/>
            <a:miter lim="800000"/>
            <a:headEnd/>
            <a:tailEnd/>
          </a:ln>
          <a:effectLst/>
        </p:spPr>
        <p:txBody>
          <a:bodyPr vert="horz" wrap="square" lIns="96989" tIns="49318" rIns="96989" bIns="4931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9120188"/>
            <a:ext cx="3168650" cy="481012"/>
          </a:xfrm>
          <a:prstGeom prst="rect">
            <a:avLst/>
          </a:prstGeom>
          <a:noFill/>
          <a:ln w="9525">
            <a:noFill/>
            <a:miter lim="800000"/>
            <a:headEnd/>
            <a:tailEnd/>
          </a:ln>
          <a:effectLst/>
        </p:spPr>
        <p:txBody>
          <a:bodyPr vert="horz" wrap="square" lIns="19727" tIns="0" rIns="19727" bIns="0" numCol="1" anchor="b" anchorCtr="0" compatLnSpc="1">
            <a:prstTxWarp prst="textNoShape">
              <a:avLst/>
            </a:prstTxWarp>
          </a:bodyPr>
          <a:lstStyle>
            <a:lvl1pPr defTabSz="982663" eaLnBrk="0" hangingPunct="0">
              <a:defRPr sz="1000" i="1">
                <a:latin typeface="Times New Roman" pitchFamily="18" charset="0"/>
                <a:ea typeface="+mn-ea"/>
              </a:defRPr>
            </a:lvl1pPr>
          </a:lstStyle>
          <a:p>
            <a:pPr>
              <a:defRPr/>
            </a:pPr>
            <a:endParaRPr lang="en-US"/>
          </a:p>
        </p:txBody>
      </p:sp>
      <p:sp>
        <p:nvSpPr>
          <p:cNvPr id="2055" name="Rectangle 7"/>
          <p:cNvSpPr>
            <a:spLocks noGrp="1" noChangeArrowheads="1"/>
          </p:cNvSpPr>
          <p:nvPr>
            <p:ph type="sldNum" sz="quarter" idx="5"/>
          </p:nvPr>
        </p:nvSpPr>
        <p:spPr bwMode="auto">
          <a:xfrm>
            <a:off x="4146550" y="9120188"/>
            <a:ext cx="3168650" cy="481012"/>
          </a:xfrm>
          <a:prstGeom prst="rect">
            <a:avLst/>
          </a:prstGeom>
          <a:noFill/>
          <a:ln w="9525">
            <a:noFill/>
            <a:miter lim="800000"/>
            <a:headEnd/>
            <a:tailEnd/>
          </a:ln>
          <a:effectLst/>
        </p:spPr>
        <p:txBody>
          <a:bodyPr vert="horz" wrap="square" lIns="19727" tIns="0" rIns="19727" bIns="0" numCol="1" anchor="b" anchorCtr="0" compatLnSpc="1">
            <a:prstTxWarp prst="textNoShape">
              <a:avLst/>
            </a:prstTxWarp>
          </a:bodyPr>
          <a:lstStyle>
            <a:lvl1pPr algn="r" defTabSz="982663" eaLnBrk="0" hangingPunct="0">
              <a:defRPr sz="1000" i="1"/>
            </a:lvl1pPr>
          </a:lstStyle>
          <a:p>
            <a:fld id="{7EB6644B-06C0-A243-97D6-58C5EF5D6DB2}" type="slidenum">
              <a:rPr lang="en-US"/>
              <a:pPr/>
              <a:t>‹#›</a:t>
            </a:fld>
            <a:endParaRPr lang="en-US"/>
          </a:p>
        </p:txBody>
      </p:sp>
    </p:spTree>
    <p:extLst>
      <p:ext uri="{BB962C8B-B14F-4D97-AF65-F5344CB8AC3E}">
        <p14:creationId xmlns:p14="http://schemas.microsoft.com/office/powerpoint/2010/main" val="549069438"/>
      </p:ext>
    </p:extLst>
  </p:cSld>
  <p:clrMap bg1="lt1" tx1="dk1" bg2="lt2" tx2="dk2" accent1="accent1" accent2="accent2" accent3="accent3" accent4="accent4" accent5="accent5" accent6="accent6" hlink="hlink" folHlink="folHlink"/>
  <p:hf hdr="0" ftr="0"/>
  <p:notesStyle>
    <a:lvl1pPr algn="l" defTabSz="949325"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66725" algn="l" defTabSz="949325"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31863" algn="l" defTabSz="949325"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98588" algn="l" defTabSz="949325"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63725" algn="l" defTabSz="949325"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46C37ED3-68A4-9845-B1EA-2B0181740A2A}" type="slidenum">
              <a:rPr lang="en-US" sz="1000"/>
              <a:pPr/>
              <a:t>1</a:t>
            </a:fld>
            <a:endParaRPr lang="en-US" sz="1000"/>
          </a:p>
        </p:txBody>
      </p:sp>
      <p:sp>
        <p:nvSpPr>
          <p:cNvPr id="77827" name="Rectangle 2"/>
          <p:cNvSpPr>
            <a:spLocks noGrp="1" noRot="1" noChangeAspect="1" noChangeArrowheads="1" noTextEdit="1"/>
          </p:cNvSpPr>
          <p:nvPr>
            <p:ph type="sldImg"/>
          </p:nvPr>
        </p:nvSpPr>
        <p:spPr>
          <a:ln cap="flat"/>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50 </a:t>
            </a:r>
            <a:r>
              <a:rPr lang="en-US" dirty="0"/>
              <a:t>minutes including questions </a:t>
            </a:r>
            <a:r>
              <a:rPr lang="en-US"/>
              <a:t>at the end</a:t>
            </a:r>
            <a:endParaRPr lang="en-US" dirty="0"/>
          </a:p>
        </p:txBody>
      </p:sp>
      <p:sp>
        <p:nvSpPr>
          <p:cNvPr id="2" name="Date Placeholder 1"/>
          <p:cNvSpPr>
            <a:spLocks noGrp="1"/>
          </p:cNvSpPr>
          <p:nvPr>
            <p:ph type="dt" idx="10"/>
          </p:nvPr>
        </p:nvSpPr>
        <p:spPr/>
        <p:txBody>
          <a:bodyPr/>
          <a:lstStyle/>
          <a:p>
            <a:pPr>
              <a:defRPr/>
            </a:pPr>
            <a:r>
              <a:rPr lang="en-US"/>
              <a:t>November 10, 2015</a:t>
            </a:r>
          </a:p>
        </p:txBody>
      </p:sp>
    </p:spTree>
    <p:extLst>
      <p:ext uri="{BB962C8B-B14F-4D97-AF65-F5344CB8AC3E}">
        <p14:creationId xmlns:p14="http://schemas.microsoft.com/office/powerpoint/2010/main" val="1109040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295AC89F-5D06-4D42-83AB-9D6D301B2DF3}" type="slidenum">
              <a:rPr lang="en-US" sz="1000"/>
              <a:pPr/>
              <a:t>11</a:t>
            </a:fld>
            <a:endParaRPr lang="en-US" sz="1000"/>
          </a:p>
        </p:txBody>
      </p:sp>
      <p:sp>
        <p:nvSpPr>
          <p:cNvPr id="97283" name="Rectangle 2"/>
          <p:cNvSpPr>
            <a:spLocks noGrp="1" noRot="1" noChangeAspect="1" noChangeArrowheads="1" noTextEdit="1"/>
          </p:cNvSpPr>
          <p:nvPr>
            <p:ph type="sldImg"/>
          </p:nvPr>
        </p:nvSpPr>
        <p:spPr>
          <a:ln cap="flat"/>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sz="1200" dirty="0">
                <a:latin typeface="Arial" charset="0"/>
              </a:rPr>
              <a:t>or something that is only good for novices – it all depends on your goals</a:t>
            </a:r>
            <a:endParaRPr lang="en-US" dirty="0"/>
          </a:p>
        </p:txBody>
      </p:sp>
      <p:sp>
        <p:nvSpPr>
          <p:cNvPr id="2" name="Date Placeholder 1"/>
          <p:cNvSpPr>
            <a:spLocks noGrp="1"/>
          </p:cNvSpPr>
          <p:nvPr>
            <p:ph type="dt" idx="10"/>
          </p:nvPr>
        </p:nvSpPr>
        <p:spPr/>
        <p:txBody>
          <a:bodyPr/>
          <a:lstStyle/>
          <a:p>
            <a:pPr>
              <a:defRPr/>
            </a:pPr>
            <a:r>
              <a:rPr lang="en-US"/>
              <a:t>November 10, 2015</a:t>
            </a:r>
          </a:p>
        </p:txBody>
      </p:sp>
    </p:spTree>
    <p:extLst>
      <p:ext uri="{BB962C8B-B14F-4D97-AF65-F5344CB8AC3E}">
        <p14:creationId xmlns:p14="http://schemas.microsoft.com/office/powerpoint/2010/main" val="883346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711D99A0-596A-AA47-B4B3-5669840A029B}" type="slidenum">
              <a:rPr lang="en-US" sz="1000"/>
              <a:pPr/>
              <a:t>12</a:t>
            </a:fld>
            <a:endParaRPr lang="en-US" sz="1000"/>
          </a:p>
        </p:txBody>
      </p:sp>
      <p:sp>
        <p:nvSpPr>
          <p:cNvPr id="98307" name="Rectangle 2"/>
          <p:cNvSpPr>
            <a:spLocks noGrp="1" noRot="1" noChangeAspect="1" noChangeArrowheads="1" noTextEdit="1"/>
          </p:cNvSpPr>
          <p:nvPr>
            <p:ph type="sldImg"/>
          </p:nvPr>
        </p:nvSpPr>
        <p:spPr>
          <a:ln cap="flat"/>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b="1" dirty="0"/>
              <a:t>DO THIS ON THE BOARD!!!</a:t>
            </a:r>
          </a:p>
        </p:txBody>
      </p:sp>
      <p:sp>
        <p:nvSpPr>
          <p:cNvPr id="2" name="Date Placeholder 1"/>
          <p:cNvSpPr>
            <a:spLocks noGrp="1"/>
          </p:cNvSpPr>
          <p:nvPr>
            <p:ph type="dt" idx="10"/>
          </p:nvPr>
        </p:nvSpPr>
        <p:spPr/>
        <p:txBody>
          <a:bodyPr/>
          <a:lstStyle/>
          <a:p>
            <a:pPr>
              <a:defRPr/>
            </a:pPr>
            <a:r>
              <a:rPr lang="en-US"/>
              <a:t>November 10, 2015</a:t>
            </a:r>
          </a:p>
        </p:txBody>
      </p:sp>
    </p:spTree>
    <p:extLst>
      <p:ext uri="{BB962C8B-B14F-4D97-AF65-F5344CB8AC3E}">
        <p14:creationId xmlns:p14="http://schemas.microsoft.com/office/powerpoint/2010/main" val="2661723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70773" eaLnBrk="0" hangingPunct="0">
              <a:defRPr sz="2400">
                <a:solidFill>
                  <a:schemeClr val="tx1"/>
                </a:solidFill>
                <a:latin typeface="Times New Roman" pitchFamily="18" charset="0"/>
                <a:ea typeface="ＭＳ Ｐゴシック" pitchFamily="34" charset="-128"/>
              </a:defRPr>
            </a:lvl1pPr>
            <a:lvl2pPr marL="733960" indent="-282292" defTabSz="970773" eaLnBrk="0" hangingPunct="0">
              <a:defRPr sz="2400">
                <a:solidFill>
                  <a:schemeClr val="tx1"/>
                </a:solidFill>
                <a:latin typeface="Times New Roman" pitchFamily="18" charset="0"/>
                <a:ea typeface="ＭＳ Ｐゴシック" pitchFamily="34" charset="-128"/>
              </a:defRPr>
            </a:lvl2pPr>
            <a:lvl3pPr marL="1129170" indent="-225834" defTabSz="970773" eaLnBrk="0" hangingPunct="0">
              <a:defRPr sz="2400">
                <a:solidFill>
                  <a:schemeClr val="tx1"/>
                </a:solidFill>
                <a:latin typeface="Times New Roman" pitchFamily="18" charset="0"/>
                <a:ea typeface="ＭＳ Ｐゴシック" pitchFamily="34" charset="-128"/>
              </a:defRPr>
            </a:lvl3pPr>
            <a:lvl4pPr marL="1580838" indent="-225834" defTabSz="970773" eaLnBrk="0" hangingPunct="0">
              <a:defRPr sz="2400">
                <a:solidFill>
                  <a:schemeClr val="tx1"/>
                </a:solidFill>
                <a:latin typeface="Times New Roman" pitchFamily="18" charset="0"/>
                <a:ea typeface="ＭＳ Ｐゴシック" pitchFamily="34" charset="-128"/>
              </a:defRPr>
            </a:lvl4pPr>
            <a:lvl5pPr marL="2032505" indent="-225834" defTabSz="970773" eaLnBrk="0" hangingPunct="0">
              <a:defRPr sz="2400">
                <a:solidFill>
                  <a:schemeClr val="tx1"/>
                </a:solidFill>
                <a:latin typeface="Times New Roman" pitchFamily="18" charset="0"/>
                <a:ea typeface="ＭＳ Ｐゴシック" pitchFamily="34" charset="-128"/>
              </a:defRPr>
            </a:lvl5pPr>
            <a:lvl6pPr marL="2484173"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35841"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87509"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39177"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654E00C2-41D7-42C3-AC45-763AA23D393B}" type="slidenum">
              <a:rPr lang="en-US" sz="1000"/>
              <a:pPr/>
              <a:t>13</a:t>
            </a:fld>
            <a:endParaRPr lang="en-US" sz="1000"/>
          </a:p>
        </p:txBody>
      </p:sp>
      <p:sp>
        <p:nvSpPr>
          <p:cNvPr id="44034" name="Rectangle 2"/>
          <p:cNvSpPr>
            <a:spLocks noGrp="1" noRot="1" noChangeAspect="1" noChangeArrowheads="1" noTextEdit="1"/>
          </p:cNvSpPr>
          <p:nvPr>
            <p:ph type="sldImg"/>
          </p:nvPr>
        </p:nvSpPr>
        <p:spPr>
          <a:xfrm>
            <a:off x="1223963" y="714375"/>
            <a:ext cx="4754562" cy="3565525"/>
          </a:xfrm>
          <a:ln/>
        </p:spPr>
      </p:sp>
      <p:sp>
        <p:nvSpPr>
          <p:cNvPr id="44035" name="Rectangle 3"/>
          <p:cNvSpPr>
            <a:spLocks noGrp="1" noChangeArrowheads="1"/>
          </p:cNvSpPr>
          <p:nvPr>
            <p:ph type="body" idx="1"/>
          </p:nvPr>
        </p:nvSpPr>
        <p:spPr>
          <a:xfrm>
            <a:off x="961058" y="4515512"/>
            <a:ext cx="5278785" cy="428273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542" tIns="46771" rIns="93542" bIns="46771"/>
          <a:lstStyle/>
          <a:p>
            <a:pPr eaLnBrk="1" hangingPunct="1"/>
            <a:endParaRPr lang="en-US">
              <a:latin typeface="Arial" pitchFamily="34" charset="0"/>
              <a:ea typeface="ＭＳ Ｐゴシック" pitchFamily="34" charset="-128"/>
            </a:endParaRPr>
          </a:p>
        </p:txBody>
      </p:sp>
      <p:sp>
        <p:nvSpPr>
          <p:cNvPr id="2" name="Date Placeholder 1"/>
          <p:cNvSpPr>
            <a:spLocks noGrp="1"/>
          </p:cNvSpPr>
          <p:nvPr>
            <p:ph type="dt" idx="10"/>
          </p:nvPr>
        </p:nvSpPr>
        <p:spPr/>
        <p:txBody>
          <a:bodyPr/>
          <a:lstStyle/>
          <a:p>
            <a:pPr>
              <a:defRPr/>
            </a:pPr>
            <a:r>
              <a:rPr lang="en-US"/>
              <a:t>November 10, 2015</a:t>
            </a:r>
          </a:p>
        </p:txBody>
      </p:sp>
    </p:spTree>
    <p:extLst>
      <p:ext uri="{BB962C8B-B14F-4D97-AF65-F5344CB8AC3E}">
        <p14:creationId xmlns:p14="http://schemas.microsoft.com/office/powerpoint/2010/main" val="555486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6644B-06C0-A243-97D6-58C5EF5D6DB2}" type="slidenum">
              <a:rPr lang="en-US" smtClean="0"/>
              <a:pPr/>
              <a:t>14</a:t>
            </a:fld>
            <a:endParaRPr lang="en-US"/>
          </a:p>
        </p:txBody>
      </p:sp>
      <p:sp>
        <p:nvSpPr>
          <p:cNvPr id="5" name="Date Placeholder 4"/>
          <p:cNvSpPr>
            <a:spLocks noGrp="1"/>
          </p:cNvSpPr>
          <p:nvPr>
            <p:ph type="dt" idx="11"/>
          </p:nvPr>
        </p:nvSpPr>
        <p:spPr/>
        <p:txBody>
          <a:bodyPr/>
          <a:lstStyle/>
          <a:p>
            <a:pPr>
              <a:defRPr/>
            </a:pPr>
            <a:r>
              <a:rPr lang="en-US"/>
              <a:t>November 10, 2015</a:t>
            </a:r>
          </a:p>
        </p:txBody>
      </p:sp>
    </p:spTree>
    <p:extLst>
      <p:ext uri="{BB962C8B-B14F-4D97-AF65-F5344CB8AC3E}">
        <p14:creationId xmlns:p14="http://schemas.microsoft.com/office/powerpoint/2010/main" val="869218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60EBA895-77C5-D44E-913A-CFF599A78814}" type="slidenum">
              <a:rPr lang="en-US" sz="1000"/>
              <a:pPr/>
              <a:t>15</a:t>
            </a:fld>
            <a:endParaRPr lang="en-US" sz="1000"/>
          </a:p>
        </p:txBody>
      </p:sp>
      <p:sp>
        <p:nvSpPr>
          <p:cNvPr id="99331" name="Rectangle 2"/>
          <p:cNvSpPr>
            <a:spLocks noGrp="1" noRot="1" noChangeAspect="1" noChangeArrowheads="1" noTextEdit="1"/>
          </p:cNvSpPr>
          <p:nvPr>
            <p:ph type="sldImg"/>
          </p:nvPr>
        </p:nvSpPr>
        <p:spPr>
          <a:ln cap="flat"/>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a:t>
            </a:r>
          </a:p>
        </p:txBody>
      </p:sp>
      <p:sp>
        <p:nvSpPr>
          <p:cNvPr id="2" name="Date Placeholder 1"/>
          <p:cNvSpPr>
            <a:spLocks noGrp="1"/>
          </p:cNvSpPr>
          <p:nvPr>
            <p:ph type="dt" idx="10"/>
          </p:nvPr>
        </p:nvSpPr>
        <p:spPr/>
        <p:txBody>
          <a:bodyPr/>
          <a:lstStyle/>
          <a:p>
            <a:pPr>
              <a:defRPr/>
            </a:pPr>
            <a:r>
              <a:rPr lang="en-US"/>
              <a:t>November 10, 2015</a:t>
            </a:r>
          </a:p>
        </p:txBody>
      </p:sp>
    </p:spTree>
    <p:extLst>
      <p:ext uri="{BB962C8B-B14F-4D97-AF65-F5344CB8AC3E}">
        <p14:creationId xmlns:p14="http://schemas.microsoft.com/office/powerpoint/2010/main" val="4116609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94038" eaLnBrk="0" hangingPunct="0">
              <a:defRPr sz="2500">
                <a:solidFill>
                  <a:schemeClr val="tx1"/>
                </a:solidFill>
                <a:latin typeface="Times New Roman" pitchFamily="18" charset="0"/>
                <a:ea typeface="MS PGothic" pitchFamily="34" charset="-128"/>
              </a:defRPr>
            </a:lvl1pPr>
            <a:lvl2pPr marL="777943" indent="-299209" defTabSz="994038" eaLnBrk="0" hangingPunct="0">
              <a:defRPr sz="2500">
                <a:solidFill>
                  <a:schemeClr val="tx1"/>
                </a:solidFill>
                <a:latin typeface="Times New Roman" pitchFamily="18" charset="0"/>
                <a:ea typeface="MS PGothic" pitchFamily="34" charset="-128"/>
              </a:defRPr>
            </a:lvl2pPr>
            <a:lvl3pPr marL="1196835" indent="-239367" defTabSz="994038" eaLnBrk="0" hangingPunct="0">
              <a:defRPr sz="2500">
                <a:solidFill>
                  <a:schemeClr val="tx1"/>
                </a:solidFill>
                <a:latin typeface="Times New Roman" pitchFamily="18" charset="0"/>
                <a:ea typeface="MS PGothic" pitchFamily="34" charset="-128"/>
              </a:defRPr>
            </a:lvl3pPr>
            <a:lvl4pPr marL="1675569" indent="-239367" defTabSz="994038" eaLnBrk="0" hangingPunct="0">
              <a:defRPr sz="2500">
                <a:solidFill>
                  <a:schemeClr val="tx1"/>
                </a:solidFill>
                <a:latin typeface="Times New Roman" pitchFamily="18" charset="0"/>
                <a:ea typeface="MS PGothic" pitchFamily="34" charset="-128"/>
              </a:defRPr>
            </a:lvl4pPr>
            <a:lvl5pPr marL="2154304" indent="-239367" defTabSz="994038" eaLnBrk="0" hangingPunct="0">
              <a:defRPr sz="2500">
                <a:solidFill>
                  <a:schemeClr val="tx1"/>
                </a:solidFill>
                <a:latin typeface="Times New Roman" pitchFamily="18" charset="0"/>
                <a:ea typeface="MS PGothic" pitchFamily="34" charset="-128"/>
              </a:defRPr>
            </a:lvl5pPr>
            <a:lvl6pPr marL="2633038" indent="-239367" defTabSz="994038" eaLnBrk="0" fontAlgn="base" hangingPunct="0">
              <a:spcBef>
                <a:spcPct val="0"/>
              </a:spcBef>
              <a:spcAft>
                <a:spcPct val="0"/>
              </a:spcAft>
              <a:defRPr sz="2500">
                <a:solidFill>
                  <a:schemeClr val="tx1"/>
                </a:solidFill>
                <a:latin typeface="Times New Roman" pitchFamily="18" charset="0"/>
                <a:ea typeface="MS PGothic" pitchFamily="34" charset="-128"/>
              </a:defRPr>
            </a:lvl6pPr>
            <a:lvl7pPr marL="3111772" indent="-239367" defTabSz="994038" eaLnBrk="0" fontAlgn="base" hangingPunct="0">
              <a:spcBef>
                <a:spcPct val="0"/>
              </a:spcBef>
              <a:spcAft>
                <a:spcPct val="0"/>
              </a:spcAft>
              <a:defRPr sz="2500">
                <a:solidFill>
                  <a:schemeClr val="tx1"/>
                </a:solidFill>
                <a:latin typeface="Times New Roman" pitchFamily="18" charset="0"/>
                <a:ea typeface="MS PGothic" pitchFamily="34" charset="-128"/>
              </a:defRPr>
            </a:lvl7pPr>
            <a:lvl8pPr marL="3590506" indent="-239367" defTabSz="994038" eaLnBrk="0" fontAlgn="base" hangingPunct="0">
              <a:spcBef>
                <a:spcPct val="0"/>
              </a:spcBef>
              <a:spcAft>
                <a:spcPct val="0"/>
              </a:spcAft>
              <a:defRPr sz="2500">
                <a:solidFill>
                  <a:schemeClr val="tx1"/>
                </a:solidFill>
                <a:latin typeface="Times New Roman" pitchFamily="18" charset="0"/>
                <a:ea typeface="MS PGothic" pitchFamily="34" charset="-128"/>
              </a:defRPr>
            </a:lvl8pPr>
            <a:lvl9pPr marL="4069240" indent="-239367" defTabSz="994038" eaLnBrk="0" fontAlgn="base" hangingPunct="0">
              <a:spcBef>
                <a:spcPct val="0"/>
              </a:spcBef>
              <a:spcAft>
                <a:spcPct val="0"/>
              </a:spcAft>
              <a:defRPr sz="2500">
                <a:solidFill>
                  <a:schemeClr val="tx1"/>
                </a:solidFill>
                <a:latin typeface="Times New Roman" pitchFamily="18" charset="0"/>
                <a:ea typeface="MS PGothic" pitchFamily="34" charset="-128"/>
              </a:defRPr>
            </a:lvl9pPr>
          </a:lstStyle>
          <a:p>
            <a:fld id="{F2DA6BED-9E73-4857-8F79-450A39CC553A}" type="slidenum">
              <a:rPr lang="en-US" sz="1000"/>
              <a:pPr/>
              <a:t>16</a:t>
            </a:fld>
            <a:endParaRPr lang="en-US" sz="1000"/>
          </a:p>
        </p:txBody>
      </p:sp>
      <p:sp>
        <p:nvSpPr>
          <p:cNvPr id="35843" name="Rectangle 2"/>
          <p:cNvSpPr>
            <a:spLocks noGrp="1" noRot="1" noChangeAspect="1" noChangeArrowheads="1" noTextEdit="1"/>
          </p:cNvSpPr>
          <p:nvPr>
            <p:ph type="sldImg"/>
          </p:nvPr>
        </p:nvSpPr>
        <p:spPr>
          <a:ln cap="flat"/>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Start with this CI design sketch, but required many examples (over 30 on 1</a:t>
            </a:r>
            <a:r>
              <a:rPr lang="en-US" baseline="30000"/>
              <a:t>st</a:t>
            </a:r>
            <a:r>
              <a:rPr lang="en-US"/>
              <a:t> assignment) on each subsequent assignment from different folks on the team</a:t>
            </a:r>
          </a:p>
        </p:txBody>
      </p:sp>
      <p:sp>
        <p:nvSpPr>
          <p:cNvPr id="2" name="Date Placeholder 1"/>
          <p:cNvSpPr>
            <a:spLocks noGrp="1"/>
          </p:cNvSpPr>
          <p:nvPr>
            <p:ph type="dt" idx="10"/>
          </p:nvPr>
        </p:nvSpPr>
        <p:spPr/>
        <p:txBody>
          <a:bodyPr/>
          <a:lstStyle/>
          <a:p>
            <a:pPr>
              <a:defRPr/>
            </a:pPr>
            <a:r>
              <a:rPr lang="en-US"/>
              <a:t>November 10, 2015</a:t>
            </a:r>
          </a:p>
        </p:txBody>
      </p:sp>
    </p:spTree>
    <p:extLst>
      <p:ext uri="{BB962C8B-B14F-4D97-AF65-F5344CB8AC3E}">
        <p14:creationId xmlns:p14="http://schemas.microsoft.com/office/powerpoint/2010/main" val="3707850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a:t>November 10, 2015</a:t>
            </a:r>
          </a:p>
        </p:txBody>
      </p:sp>
    </p:spTree>
    <p:extLst>
      <p:ext uri="{BB962C8B-B14F-4D97-AF65-F5344CB8AC3E}">
        <p14:creationId xmlns:p14="http://schemas.microsoft.com/office/powerpoint/2010/main" val="1568499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pitchFamily="18" charset="0"/>
                <a:ea typeface="ＭＳ Ｐゴシック" pitchFamily="34" charset="-128"/>
              </a:defRPr>
            </a:lvl1pPr>
            <a:lvl2pPr marL="742950" indent="-285750" defTabSz="982663" eaLnBrk="0" hangingPunct="0">
              <a:defRPr sz="2400">
                <a:solidFill>
                  <a:schemeClr val="tx1"/>
                </a:solidFill>
                <a:latin typeface="Times New Roman" pitchFamily="18" charset="0"/>
                <a:ea typeface="ＭＳ Ｐゴシック" pitchFamily="34" charset="-128"/>
              </a:defRPr>
            </a:lvl2pPr>
            <a:lvl3pPr marL="1143000" indent="-228600" defTabSz="982663" eaLnBrk="0" hangingPunct="0">
              <a:defRPr sz="2400">
                <a:solidFill>
                  <a:schemeClr val="tx1"/>
                </a:solidFill>
                <a:latin typeface="Times New Roman" pitchFamily="18" charset="0"/>
                <a:ea typeface="ＭＳ Ｐゴシック" pitchFamily="34" charset="-128"/>
              </a:defRPr>
            </a:lvl3pPr>
            <a:lvl4pPr marL="1600200" indent="-228600" defTabSz="982663" eaLnBrk="0" hangingPunct="0">
              <a:defRPr sz="2400">
                <a:solidFill>
                  <a:schemeClr val="tx1"/>
                </a:solidFill>
                <a:latin typeface="Times New Roman" pitchFamily="18" charset="0"/>
                <a:ea typeface="ＭＳ Ｐゴシック" pitchFamily="34" charset="-128"/>
              </a:defRPr>
            </a:lvl4pPr>
            <a:lvl5pPr marL="2057400" indent="-228600" defTabSz="982663" eaLnBrk="0" hangingPunct="0">
              <a:defRPr sz="2400">
                <a:solidFill>
                  <a:schemeClr val="tx1"/>
                </a:solidFill>
                <a:latin typeface="Times New Roman" pitchFamily="18" charset="0"/>
                <a:ea typeface="ＭＳ Ｐゴシック" pitchFamily="34" charset="-128"/>
              </a:defRPr>
            </a:lvl5pPr>
            <a:lvl6pPr marL="2514600" indent="-228600" defTabSz="982663"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defTabSz="982663"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defTabSz="982663"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defTabSz="982663"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BEB6BA2F-A859-426C-A9DC-A185EA9BF89E}" type="slidenum">
              <a:rPr lang="en-US" sz="1000"/>
              <a:pPr/>
              <a:t>18</a:t>
            </a:fld>
            <a:endParaRPr lang="en-US" sz="1000"/>
          </a:p>
        </p:txBody>
      </p:sp>
      <p:sp>
        <p:nvSpPr>
          <p:cNvPr id="139266" name="Rectangle 2"/>
          <p:cNvSpPr>
            <a:spLocks noGrp="1" noRot="1" noChangeAspect="1" noChangeArrowheads="1" noTextEdit="1"/>
          </p:cNvSpPr>
          <p:nvPr>
            <p:ph type="sldImg"/>
          </p:nvPr>
        </p:nvSpPr>
        <p:spPr>
          <a:ln cap="flat"/>
        </p:spPr>
      </p:sp>
      <p:sp>
        <p:nvSpPr>
          <p:cNvPr id="139267" name="Rectangle 3"/>
          <p:cNvSpPr>
            <a:spLocks noGrp="1" noChangeArrowheads="1"/>
          </p:cNvSpPr>
          <p:nvPr>
            <p:ph type="body" idx="1"/>
          </p:nvPr>
        </p:nvSpPr>
        <p:spPr>
          <a:xfrm>
            <a:off x="976313" y="4557713"/>
            <a:ext cx="5362575" cy="432276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989" tIns="49318" rIns="96989" bIns="49318"/>
          <a:lstStyle/>
          <a:p>
            <a:pPr marL="0" marR="0" lvl="1" indent="0" algn="l" defTabSz="949325" rtl="0" eaLnBrk="1" fontAlgn="base" latinLnBrk="0" hangingPunct="1">
              <a:lnSpc>
                <a:spcPct val="100000"/>
              </a:lnSpc>
              <a:spcBef>
                <a:spcPct val="30000"/>
              </a:spcBef>
              <a:spcAft>
                <a:spcPct val="0"/>
              </a:spcAft>
              <a:buClrTx/>
              <a:buSzTx/>
              <a:buFontTx/>
              <a:buNone/>
              <a:tabLst/>
              <a:defRPr/>
            </a:pPr>
            <a:r>
              <a:rPr lang="en-US" dirty="0">
                <a:latin typeface="Arial" pitchFamily="34" charset="0"/>
                <a:ea typeface="ＭＳ Ｐゴシック" pitchFamily="34" charset="-128"/>
              </a:rPr>
              <a:t>CI is </a:t>
            </a:r>
            <a:r>
              <a:rPr lang="en-US" sz="2400" dirty="0">
                <a:ea typeface="ＭＳ Ｐゴシック" pitchFamily="34" charset="-128"/>
              </a:rPr>
              <a:t>specific interviewing method used in </a:t>
            </a:r>
            <a:r>
              <a:rPr lang="en-US" sz="2400" dirty="0" err="1">
                <a:ea typeface="ＭＳ Ｐゴシック" pitchFamily="34" charset="-128"/>
              </a:rPr>
              <a:t>needfinding</a:t>
            </a:r>
            <a:endParaRPr lang="en-US" sz="2400" dirty="0">
              <a:ea typeface="ＭＳ Ｐゴシック" pitchFamily="34" charset="-128"/>
            </a:endParaRPr>
          </a:p>
          <a:p>
            <a:pPr eaLnBrk="1" hangingPunct="1"/>
            <a:endParaRPr lang="en-US" dirty="0">
              <a:latin typeface="Arial" pitchFamily="34" charset="0"/>
              <a:ea typeface="ＭＳ Ｐゴシック" pitchFamily="34" charset="-128"/>
            </a:endParaRPr>
          </a:p>
        </p:txBody>
      </p:sp>
      <p:sp>
        <p:nvSpPr>
          <p:cNvPr id="2" name="Date Placeholder 1"/>
          <p:cNvSpPr>
            <a:spLocks noGrp="1"/>
          </p:cNvSpPr>
          <p:nvPr>
            <p:ph type="dt" idx="10"/>
          </p:nvPr>
        </p:nvSpPr>
        <p:spPr/>
        <p:txBody>
          <a:bodyPr/>
          <a:lstStyle/>
          <a:p>
            <a:pPr>
              <a:defRPr/>
            </a:pPr>
            <a:r>
              <a:rPr lang="en-US"/>
              <a:t>November 10, 2015</a:t>
            </a:r>
          </a:p>
        </p:txBody>
      </p:sp>
    </p:spTree>
    <p:extLst>
      <p:ext uri="{BB962C8B-B14F-4D97-AF65-F5344CB8AC3E}">
        <p14:creationId xmlns:p14="http://schemas.microsoft.com/office/powerpoint/2010/main" val="1353868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these to generate</a:t>
            </a:r>
          </a:p>
        </p:txBody>
      </p:sp>
      <p:sp>
        <p:nvSpPr>
          <p:cNvPr id="4" name="Date Placeholder 3"/>
          <p:cNvSpPr>
            <a:spLocks noGrp="1"/>
          </p:cNvSpPr>
          <p:nvPr>
            <p:ph type="dt" idx="10"/>
          </p:nvPr>
        </p:nvSpPr>
        <p:spPr/>
        <p:txBody>
          <a:bodyPr/>
          <a:lstStyle/>
          <a:p>
            <a:pPr>
              <a:defRPr/>
            </a:pPr>
            <a:r>
              <a:rPr lang="en-US"/>
              <a:t>November 10, 2015</a:t>
            </a:r>
          </a:p>
        </p:txBody>
      </p:sp>
    </p:spTree>
    <p:extLst>
      <p:ext uri="{BB962C8B-B14F-4D97-AF65-F5344CB8AC3E}">
        <p14:creationId xmlns:p14="http://schemas.microsoft.com/office/powerpoint/2010/main" val="2003843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met a homeless guy on a fishing boat, who just a year ago was given a second chance at life</a:t>
            </a:r>
          </a:p>
          <a:p>
            <a:endParaRPr lang="en-US" dirty="0"/>
          </a:p>
          <a:p>
            <a:r>
              <a:rPr lang="en-US" dirty="0"/>
              <a:t>We were amazed to realize that thanks to the boat owner’s mentorship, trust, and display of the fishing lifestyle and connection to nature, he has</a:t>
            </a:r>
            <a:r>
              <a:rPr lang="en-US" baseline="0" dirty="0"/>
              <a:t> turned around his life from drug addict without a job to someone with  success and compassion</a:t>
            </a:r>
          </a:p>
          <a:p>
            <a:endParaRPr lang="en-US" baseline="0" dirty="0"/>
          </a:p>
          <a:p>
            <a:r>
              <a:rPr lang="en-US" baseline="0" dirty="0"/>
              <a:t>It would be game-changing if all of us could take a risk to see a spark in others and nurture it into a purposeful transformation.</a:t>
            </a:r>
            <a:endParaRPr lang="en-US" dirty="0"/>
          </a:p>
        </p:txBody>
      </p:sp>
      <p:sp>
        <p:nvSpPr>
          <p:cNvPr id="4" name="Date Placeholder 3"/>
          <p:cNvSpPr>
            <a:spLocks noGrp="1"/>
          </p:cNvSpPr>
          <p:nvPr>
            <p:ph type="dt" idx="10"/>
          </p:nvPr>
        </p:nvSpPr>
        <p:spPr/>
        <p:txBody>
          <a:bodyPr/>
          <a:lstStyle/>
          <a:p>
            <a:pPr>
              <a:defRPr/>
            </a:pPr>
            <a:r>
              <a:rPr lang="en-US"/>
              <a:t>November 10, 2015</a:t>
            </a:r>
          </a:p>
        </p:txBody>
      </p:sp>
    </p:spTree>
    <p:extLst>
      <p:ext uri="{BB962C8B-B14F-4D97-AF65-F5344CB8AC3E}">
        <p14:creationId xmlns:p14="http://schemas.microsoft.com/office/powerpoint/2010/main" val="901509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720725"/>
            <a:ext cx="1887538" cy="1414463"/>
          </a:xfrm>
        </p:spPr>
      </p:sp>
      <p:sp>
        <p:nvSpPr>
          <p:cNvPr id="3" name="Notes Placeholder 2"/>
          <p:cNvSpPr>
            <a:spLocks noGrp="1"/>
          </p:cNvSpPr>
          <p:nvPr>
            <p:ph type="body" idx="1"/>
          </p:nvPr>
        </p:nvSpPr>
        <p:spPr/>
        <p:txBody>
          <a:bodyPr/>
          <a:lstStyle/>
          <a:p>
            <a:r>
              <a:rPr lang="en-US" b="1" dirty="0"/>
              <a:t>You need to find a </a:t>
            </a:r>
            <a:r>
              <a:rPr lang="en-US" b="1" baseline="0" dirty="0"/>
              <a:t>balance between:</a:t>
            </a:r>
            <a:endParaRPr lang="en-US" baseline="0" dirty="0"/>
          </a:p>
          <a:p>
            <a:r>
              <a:rPr lang="en-US" b="1" baseline="0" dirty="0"/>
              <a:t>   design &amp; technology</a:t>
            </a:r>
            <a:r>
              <a:rPr lang="en-US" b="0" baseline="0" dirty="0"/>
              <a:t>, </a:t>
            </a:r>
            <a:r>
              <a:rPr lang="en-US" b="1" baseline="0" dirty="0"/>
              <a:t>human-centered approaches &amp; CS approaches </a:t>
            </a:r>
          </a:p>
          <a:p>
            <a:endParaRPr lang="en-US" b="1" baseline="0" dirty="0"/>
          </a:p>
          <a:p>
            <a:r>
              <a:rPr lang="en-US" b="1" baseline="0" dirty="0"/>
              <a:t>Especially now HCI needs to find a balance between careful controlled experiments of existing technologies or minor tweaks on technology and building major new systems that can solve important world problems.</a:t>
            </a:r>
          </a:p>
          <a:p>
            <a:endParaRPr lang="en-US" b="1" baseline="0" dirty="0"/>
          </a:p>
          <a:p>
            <a:r>
              <a:rPr lang="en-US" b="1" baseline="0" dirty="0"/>
              <a:t>East: more family centric… west; individualistic… balance</a:t>
            </a:r>
          </a:p>
          <a:p>
            <a:endParaRPr lang="en-US" baseline="0" dirty="0"/>
          </a:p>
        </p:txBody>
      </p:sp>
      <p:sp>
        <p:nvSpPr>
          <p:cNvPr id="4" name="Slide Number Placeholder 3"/>
          <p:cNvSpPr>
            <a:spLocks noGrp="1"/>
          </p:cNvSpPr>
          <p:nvPr>
            <p:ph type="sldNum" sz="quarter" idx="10"/>
          </p:nvPr>
        </p:nvSpPr>
        <p:spPr/>
        <p:txBody>
          <a:bodyPr/>
          <a:lstStyle/>
          <a:p>
            <a:fld id="{BB774227-0107-4F44-AE45-A2676C9FD366}" type="slidenum">
              <a:rPr lang="en-US" smtClean="0"/>
              <a:t>3</a:t>
            </a:fld>
            <a:endParaRPr lang="en-US"/>
          </a:p>
        </p:txBody>
      </p:sp>
      <p:sp>
        <p:nvSpPr>
          <p:cNvPr id="5" name="Date Placeholder 4"/>
          <p:cNvSpPr>
            <a:spLocks noGrp="1"/>
          </p:cNvSpPr>
          <p:nvPr>
            <p:ph type="dt" idx="11"/>
          </p:nvPr>
        </p:nvSpPr>
        <p:spPr/>
        <p:txBody>
          <a:bodyPr/>
          <a:lstStyle/>
          <a:p>
            <a:pPr>
              <a:defRPr/>
            </a:pPr>
            <a:r>
              <a:rPr lang="en-US"/>
              <a:t>November 10, 2015</a:t>
            </a:r>
          </a:p>
        </p:txBody>
      </p:sp>
    </p:spTree>
    <p:extLst>
      <p:ext uri="{BB962C8B-B14F-4D97-AF65-F5344CB8AC3E}">
        <p14:creationId xmlns:p14="http://schemas.microsoft.com/office/powerpoint/2010/main" val="2489656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noRot="1" noChangeAspect="1"/>
          </p:cNvSpPr>
          <p:nvPr>
            <p:ph type="sldImg"/>
          </p:nvPr>
        </p:nvSpPr>
        <p:spPr>
          <a:xfrm>
            <a:off x="1243013" y="727075"/>
            <a:ext cx="4784725" cy="3587750"/>
          </a:xfrm>
          <a:prstGeom prst="rect">
            <a:avLst/>
          </a:prstGeom>
        </p:spPr>
        <p:txBody>
          <a:bodyPr lIns="96653" tIns="48326" rIns="96653" bIns="48326"/>
          <a:lstStyle/>
          <a:p>
            <a:pPr lvl="0"/>
            <a:endParaRPr/>
          </a:p>
        </p:txBody>
      </p:sp>
      <p:sp>
        <p:nvSpPr>
          <p:cNvPr id="60" name="Shape 60"/>
          <p:cNvSpPr>
            <a:spLocks noGrp="1"/>
          </p:cNvSpPr>
          <p:nvPr>
            <p:ph type="body" sz="quarter" idx="1"/>
          </p:nvPr>
        </p:nvSpPr>
        <p:spPr>
          <a:prstGeom prst="rect">
            <a:avLst/>
          </a:prstGeom>
        </p:spPr>
        <p:txBody>
          <a:bodyPr lIns="92544" tIns="46271" rIns="92544" bIns="46271"/>
          <a:lstStyle/>
          <a:p>
            <a:pPr lvl="0">
              <a:defRPr sz="1800"/>
            </a:pPr>
            <a:r>
              <a:rPr sz="2500" dirty="0"/>
              <a:t>So how can we get from all the </a:t>
            </a:r>
            <a:r>
              <a:rPr lang="en-US" sz="2500" dirty="0"/>
              <a:t>problem ideas </a:t>
            </a:r>
            <a:r>
              <a:rPr sz="2500" dirty="0"/>
              <a:t>we generated in our brainstorm to making a prototype that helps us learn from users</a:t>
            </a:r>
          </a:p>
        </p:txBody>
      </p:sp>
      <p:sp>
        <p:nvSpPr>
          <p:cNvPr id="2" name="Date Placeholder 1"/>
          <p:cNvSpPr>
            <a:spLocks noGrp="1"/>
          </p:cNvSpPr>
          <p:nvPr>
            <p:ph type="dt" idx="10"/>
          </p:nvPr>
        </p:nvSpPr>
        <p:spPr/>
        <p:txBody>
          <a:bodyPr/>
          <a:lstStyle/>
          <a:p>
            <a:pPr>
              <a:defRPr/>
            </a:pPr>
            <a:r>
              <a:rPr lang="en-US"/>
              <a:t>November 10, 2015</a:t>
            </a:r>
          </a:p>
        </p:txBody>
      </p:sp>
    </p:spTree>
    <p:extLst>
      <p:ext uri="{BB962C8B-B14F-4D97-AF65-F5344CB8AC3E}">
        <p14:creationId xmlns:p14="http://schemas.microsoft.com/office/powerpoint/2010/main" val="624610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70773" eaLnBrk="0" hangingPunct="0">
              <a:defRPr sz="2400">
                <a:solidFill>
                  <a:schemeClr val="tx1"/>
                </a:solidFill>
                <a:latin typeface="Times New Roman" pitchFamily="18" charset="0"/>
                <a:ea typeface="ＭＳ Ｐゴシック" pitchFamily="34" charset="-128"/>
              </a:defRPr>
            </a:lvl1pPr>
            <a:lvl2pPr marL="733960" indent="-282292" defTabSz="970773" eaLnBrk="0" hangingPunct="0">
              <a:defRPr sz="2400">
                <a:solidFill>
                  <a:schemeClr val="tx1"/>
                </a:solidFill>
                <a:latin typeface="Times New Roman" pitchFamily="18" charset="0"/>
                <a:ea typeface="ＭＳ Ｐゴシック" pitchFamily="34" charset="-128"/>
              </a:defRPr>
            </a:lvl2pPr>
            <a:lvl3pPr marL="1129170" indent="-225834" defTabSz="970773" eaLnBrk="0" hangingPunct="0">
              <a:defRPr sz="2400">
                <a:solidFill>
                  <a:schemeClr val="tx1"/>
                </a:solidFill>
                <a:latin typeface="Times New Roman" pitchFamily="18" charset="0"/>
                <a:ea typeface="ＭＳ Ｐゴシック" pitchFamily="34" charset="-128"/>
              </a:defRPr>
            </a:lvl3pPr>
            <a:lvl4pPr marL="1580838" indent="-225834" defTabSz="970773" eaLnBrk="0" hangingPunct="0">
              <a:defRPr sz="2400">
                <a:solidFill>
                  <a:schemeClr val="tx1"/>
                </a:solidFill>
                <a:latin typeface="Times New Roman" pitchFamily="18" charset="0"/>
                <a:ea typeface="ＭＳ Ｐゴシック" pitchFamily="34" charset="-128"/>
              </a:defRPr>
            </a:lvl4pPr>
            <a:lvl5pPr marL="2032505" indent="-225834" defTabSz="970773" eaLnBrk="0" hangingPunct="0">
              <a:defRPr sz="2400">
                <a:solidFill>
                  <a:schemeClr val="tx1"/>
                </a:solidFill>
                <a:latin typeface="Times New Roman" pitchFamily="18" charset="0"/>
                <a:ea typeface="ＭＳ Ｐゴシック" pitchFamily="34" charset="-128"/>
              </a:defRPr>
            </a:lvl5pPr>
            <a:lvl6pPr marL="2484173"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35841"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87509"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39177"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654E00C2-41D7-42C3-AC45-763AA23D393B}" type="slidenum">
              <a:rPr lang="en-US" sz="1000"/>
              <a:pPr/>
              <a:t>22</a:t>
            </a:fld>
            <a:endParaRPr lang="en-US" sz="1000"/>
          </a:p>
        </p:txBody>
      </p:sp>
      <p:sp>
        <p:nvSpPr>
          <p:cNvPr id="44034" name="Rectangle 2"/>
          <p:cNvSpPr>
            <a:spLocks noGrp="1" noRot="1" noChangeAspect="1" noChangeArrowheads="1" noTextEdit="1"/>
          </p:cNvSpPr>
          <p:nvPr>
            <p:ph type="sldImg"/>
          </p:nvPr>
        </p:nvSpPr>
        <p:spPr>
          <a:xfrm>
            <a:off x="1223963" y="714375"/>
            <a:ext cx="4754562" cy="3565525"/>
          </a:xfrm>
          <a:ln/>
        </p:spPr>
      </p:sp>
      <p:sp>
        <p:nvSpPr>
          <p:cNvPr id="44035" name="Rectangle 3"/>
          <p:cNvSpPr>
            <a:spLocks noGrp="1" noChangeArrowheads="1"/>
          </p:cNvSpPr>
          <p:nvPr>
            <p:ph type="body" idx="1"/>
          </p:nvPr>
        </p:nvSpPr>
        <p:spPr>
          <a:xfrm>
            <a:off x="961058" y="4515512"/>
            <a:ext cx="5278785" cy="428273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542" tIns="46771" rIns="93542" bIns="46771"/>
          <a:lstStyle/>
          <a:p>
            <a:pPr eaLnBrk="1" hangingPunct="1"/>
            <a:r>
              <a:rPr lang="en-US" dirty="0">
                <a:latin typeface="Arial" pitchFamily="34" charset="0"/>
                <a:ea typeface="ＭＳ Ｐゴシック" pitchFamily="34" charset="-128"/>
              </a:rPr>
              <a:t>Expand design space: </a:t>
            </a:r>
          </a:p>
          <a:p>
            <a:pPr eaLnBrk="1" hangingPunct="1"/>
            <a:r>
              <a:rPr lang="en-US" dirty="0">
                <a:latin typeface="Arial" pitchFamily="34" charset="0"/>
                <a:ea typeface="ＭＳ Ｐゴシック" pitchFamily="34" charset="-128"/>
              </a:rPr>
              <a:t>	brainstorming,</a:t>
            </a:r>
            <a:r>
              <a:rPr lang="en-US" baseline="0" dirty="0">
                <a:latin typeface="Arial" pitchFamily="34" charset="0"/>
                <a:ea typeface="ＭＳ Ｐゴシック" pitchFamily="34" charset="-128"/>
              </a:rPr>
              <a:t> sketching, storyboarding, prototyping</a:t>
            </a:r>
            <a:endParaRPr lang="en-US" dirty="0">
              <a:latin typeface="Arial" pitchFamily="34" charset="0"/>
              <a:ea typeface="ＭＳ Ｐゴシック" pitchFamily="34" charset="-128"/>
            </a:endParaRPr>
          </a:p>
        </p:txBody>
      </p:sp>
      <p:sp>
        <p:nvSpPr>
          <p:cNvPr id="2" name="Date Placeholder 1"/>
          <p:cNvSpPr>
            <a:spLocks noGrp="1"/>
          </p:cNvSpPr>
          <p:nvPr>
            <p:ph type="dt" idx="10"/>
          </p:nvPr>
        </p:nvSpPr>
        <p:spPr/>
        <p:txBody>
          <a:bodyPr/>
          <a:lstStyle/>
          <a:p>
            <a:pPr>
              <a:defRPr/>
            </a:pPr>
            <a:r>
              <a:rPr lang="en-US"/>
              <a:t>November 10, 2015</a:t>
            </a:r>
          </a:p>
        </p:txBody>
      </p:sp>
    </p:spTree>
    <p:extLst>
      <p:ext uri="{BB962C8B-B14F-4D97-AF65-F5344CB8AC3E}">
        <p14:creationId xmlns:p14="http://schemas.microsoft.com/office/powerpoint/2010/main" val="1203766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77900" eaLnBrk="0" hangingPunct="0">
              <a:defRPr sz="2400">
                <a:solidFill>
                  <a:schemeClr val="tx1"/>
                </a:solidFill>
                <a:latin typeface="Times New Roman" charset="0"/>
                <a:ea typeface="ＭＳ Ｐゴシック" charset="0"/>
              </a:defRPr>
            </a:lvl1pPr>
            <a:lvl2pPr marL="742950" indent="-285750" defTabSz="977900" eaLnBrk="0" hangingPunct="0">
              <a:defRPr sz="2400">
                <a:solidFill>
                  <a:schemeClr val="tx1"/>
                </a:solidFill>
                <a:latin typeface="Times New Roman" charset="0"/>
                <a:ea typeface="ＭＳ Ｐゴシック" charset="0"/>
              </a:defRPr>
            </a:lvl2pPr>
            <a:lvl3pPr marL="1143000" indent="-228600" defTabSz="977900" eaLnBrk="0" hangingPunct="0">
              <a:defRPr sz="2400">
                <a:solidFill>
                  <a:schemeClr val="tx1"/>
                </a:solidFill>
                <a:latin typeface="Times New Roman" charset="0"/>
                <a:ea typeface="ＭＳ Ｐゴシック" charset="0"/>
              </a:defRPr>
            </a:lvl3pPr>
            <a:lvl4pPr marL="1600200" indent="-228600" defTabSz="977900" eaLnBrk="0" hangingPunct="0">
              <a:defRPr sz="2400">
                <a:solidFill>
                  <a:schemeClr val="tx1"/>
                </a:solidFill>
                <a:latin typeface="Times New Roman" charset="0"/>
                <a:ea typeface="ＭＳ Ｐゴシック" charset="0"/>
              </a:defRPr>
            </a:lvl4pPr>
            <a:lvl5pPr marL="2057400" indent="-228600" defTabSz="977900" eaLnBrk="0" hangingPunct="0">
              <a:defRPr sz="2400">
                <a:solidFill>
                  <a:schemeClr val="tx1"/>
                </a:solidFill>
                <a:latin typeface="Times New Roman" charset="0"/>
                <a:ea typeface="ＭＳ Ｐゴシック" charset="0"/>
              </a:defRPr>
            </a:lvl5pPr>
            <a:lvl6pPr marL="2514600" indent="-228600" defTabSz="9779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779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779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77900" eaLnBrk="0" fontAlgn="base" hangingPunct="0">
              <a:spcBef>
                <a:spcPct val="0"/>
              </a:spcBef>
              <a:spcAft>
                <a:spcPct val="0"/>
              </a:spcAft>
              <a:defRPr sz="2400">
                <a:solidFill>
                  <a:schemeClr val="tx1"/>
                </a:solidFill>
                <a:latin typeface="Times New Roman" charset="0"/>
                <a:ea typeface="ＭＳ Ｐゴシック" charset="0"/>
              </a:defRPr>
            </a:lvl9pPr>
          </a:lstStyle>
          <a:p>
            <a:fld id="{2ADE2A5B-4A7A-0541-B4A7-EF68934FDB01}" type="slidenum">
              <a:rPr lang="en-US" sz="1000"/>
              <a:pPr/>
              <a:t>23</a:t>
            </a:fld>
            <a:endParaRPr lang="en-US" sz="1000"/>
          </a:p>
        </p:txBody>
      </p:sp>
      <p:sp>
        <p:nvSpPr>
          <p:cNvPr id="76803" name="Rectangle 2"/>
          <p:cNvSpPr>
            <a:spLocks noGrp="1" noRot="1" noChangeAspect="1" noChangeArrowheads="1" noTextEdit="1"/>
          </p:cNvSpPr>
          <p:nvPr>
            <p:ph type="sldImg"/>
          </p:nvPr>
        </p:nvSpPr>
        <p:spPr>
          <a:xfrm>
            <a:off x="1208088" y="720725"/>
            <a:ext cx="4738687" cy="3554413"/>
          </a:xfrm>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latin typeface="Times New Roman" charset="0"/>
              </a:rPr>
              <a:t>This is a </a:t>
            </a:r>
            <a:r>
              <a:rPr lang="en-US" b="1" dirty="0">
                <a:latin typeface="Times New Roman" charset="0"/>
              </a:rPr>
              <a:t>continuum</a:t>
            </a:r>
            <a:r>
              <a:rPr lang="en-US" dirty="0">
                <a:latin typeface="Times New Roman" charset="0"/>
              </a:rPr>
              <a:t>,</a:t>
            </a:r>
            <a:r>
              <a:rPr lang="en-US" baseline="0" dirty="0">
                <a:latin typeface="Times New Roman" charset="0"/>
              </a:rPr>
              <a:t> not an either/or proposition</a:t>
            </a:r>
          </a:p>
          <a:p>
            <a:r>
              <a:rPr lang="en-US" baseline="0" dirty="0">
                <a:latin typeface="Times New Roman" charset="0"/>
              </a:rPr>
              <a:t>The </a:t>
            </a:r>
            <a:r>
              <a:rPr lang="en-US" b="1" baseline="0" dirty="0">
                <a:latin typeface="Times New Roman" charset="0"/>
              </a:rPr>
              <a:t>difference</a:t>
            </a:r>
            <a:r>
              <a:rPr lang="en-US" baseline="0" dirty="0">
                <a:latin typeface="Times New Roman" charset="0"/>
              </a:rPr>
              <a:t> between the two is as much a contrast of </a:t>
            </a:r>
            <a:r>
              <a:rPr lang="en-US" b="1" baseline="0" dirty="0">
                <a:latin typeface="Times New Roman" charset="0"/>
              </a:rPr>
              <a:t>purpose</a:t>
            </a:r>
            <a:r>
              <a:rPr lang="en-US" baseline="0" dirty="0">
                <a:latin typeface="Times New Roman" charset="0"/>
              </a:rPr>
              <a:t>, or intent, as it is a contrast in form</a:t>
            </a:r>
            <a:endParaRPr lang="en-US" dirty="0">
              <a:latin typeface="Times New Roman" charset="0"/>
            </a:endParaRPr>
          </a:p>
        </p:txBody>
      </p:sp>
      <p:sp>
        <p:nvSpPr>
          <p:cNvPr id="2" name="Date Placeholder 1"/>
          <p:cNvSpPr>
            <a:spLocks noGrp="1"/>
          </p:cNvSpPr>
          <p:nvPr>
            <p:ph type="dt" idx="10"/>
          </p:nvPr>
        </p:nvSpPr>
        <p:spPr/>
        <p:txBody>
          <a:bodyPr/>
          <a:lstStyle/>
          <a:p>
            <a:pPr>
              <a:defRPr/>
            </a:pPr>
            <a:r>
              <a:rPr lang="en-US"/>
              <a:t>November 10, 2015</a:t>
            </a:r>
          </a:p>
        </p:txBody>
      </p:sp>
    </p:spTree>
    <p:extLst>
      <p:ext uri="{BB962C8B-B14F-4D97-AF65-F5344CB8AC3E}">
        <p14:creationId xmlns:p14="http://schemas.microsoft.com/office/powerpoint/2010/main" val="3165835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77900" eaLnBrk="0" hangingPunct="0">
              <a:defRPr sz="2400">
                <a:solidFill>
                  <a:schemeClr val="tx1"/>
                </a:solidFill>
                <a:latin typeface="Times New Roman" charset="0"/>
                <a:ea typeface="ＭＳ Ｐゴシック" charset="0"/>
              </a:defRPr>
            </a:lvl1pPr>
            <a:lvl2pPr marL="742950" indent="-285750" defTabSz="977900" eaLnBrk="0" hangingPunct="0">
              <a:defRPr sz="2400">
                <a:solidFill>
                  <a:schemeClr val="tx1"/>
                </a:solidFill>
                <a:latin typeface="Times New Roman" charset="0"/>
                <a:ea typeface="ＭＳ Ｐゴシック" charset="0"/>
              </a:defRPr>
            </a:lvl2pPr>
            <a:lvl3pPr marL="1143000" indent="-228600" defTabSz="977900" eaLnBrk="0" hangingPunct="0">
              <a:defRPr sz="2400">
                <a:solidFill>
                  <a:schemeClr val="tx1"/>
                </a:solidFill>
                <a:latin typeface="Times New Roman" charset="0"/>
                <a:ea typeface="ＭＳ Ｐゴシック" charset="0"/>
              </a:defRPr>
            </a:lvl3pPr>
            <a:lvl4pPr marL="1600200" indent="-228600" defTabSz="977900" eaLnBrk="0" hangingPunct="0">
              <a:defRPr sz="2400">
                <a:solidFill>
                  <a:schemeClr val="tx1"/>
                </a:solidFill>
                <a:latin typeface="Times New Roman" charset="0"/>
                <a:ea typeface="ＭＳ Ｐゴシック" charset="0"/>
              </a:defRPr>
            </a:lvl4pPr>
            <a:lvl5pPr marL="2057400" indent="-228600" defTabSz="977900" eaLnBrk="0" hangingPunct="0">
              <a:defRPr sz="2400">
                <a:solidFill>
                  <a:schemeClr val="tx1"/>
                </a:solidFill>
                <a:latin typeface="Times New Roman" charset="0"/>
                <a:ea typeface="ＭＳ Ｐゴシック" charset="0"/>
              </a:defRPr>
            </a:lvl5pPr>
            <a:lvl6pPr marL="2514600" indent="-228600" defTabSz="9779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779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779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77900" eaLnBrk="0" fontAlgn="base" hangingPunct="0">
              <a:spcBef>
                <a:spcPct val="0"/>
              </a:spcBef>
              <a:spcAft>
                <a:spcPct val="0"/>
              </a:spcAft>
              <a:defRPr sz="2400">
                <a:solidFill>
                  <a:schemeClr val="tx1"/>
                </a:solidFill>
                <a:latin typeface="Times New Roman" charset="0"/>
                <a:ea typeface="ＭＳ Ｐゴシック" charset="0"/>
              </a:defRPr>
            </a:lvl9pPr>
          </a:lstStyle>
          <a:p>
            <a:fld id="{2A326FDA-D017-1F4E-8B00-E3EF44846B68}" type="slidenum">
              <a:rPr lang="en-US" sz="1000"/>
              <a:pPr/>
              <a:t>24</a:t>
            </a:fld>
            <a:endParaRPr lang="en-US" sz="1000"/>
          </a:p>
        </p:txBody>
      </p:sp>
      <p:sp>
        <p:nvSpPr>
          <p:cNvPr id="107523" name="Rectangle 2"/>
          <p:cNvSpPr>
            <a:spLocks noGrp="1" noRot="1" noChangeAspect="1" noChangeArrowheads="1" noTextEdit="1"/>
          </p:cNvSpPr>
          <p:nvPr>
            <p:ph type="sldImg"/>
          </p:nvPr>
        </p:nvSpPr>
        <p:spPr>
          <a:xfrm>
            <a:off x="1231900" y="720725"/>
            <a:ext cx="4738688" cy="3554413"/>
          </a:xfrm>
          <a:ln cap="flat"/>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8194" tIns="49928" rIns="98194" bIns="49928"/>
          <a:lstStyle/>
          <a:p>
            <a:pPr defTabSz="958850">
              <a:spcBef>
                <a:spcPct val="0"/>
              </a:spcBef>
            </a:pPr>
            <a:endParaRPr kumimoji="0" lang="en-US" sz="2500">
              <a:latin typeface="Times New Roman" charset="0"/>
            </a:endParaRPr>
          </a:p>
        </p:txBody>
      </p:sp>
      <p:sp>
        <p:nvSpPr>
          <p:cNvPr id="2" name="Date Placeholder 1"/>
          <p:cNvSpPr>
            <a:spLocks noGrp="1"/>
          </p:cNvSpPr>
          <p:nvPr>
            <p:ph type="dt" idx="10"/>
          </p:nvPr>
        </p:nvSpPr>
        <p:spPr/>
        <p:txBody>
          <a:bodyPr/>
          <a:lstStyle/>
          <a:p>
            <a:pPr>
              <a:defRPr/>
            </a:pPr>
            <a:r>
              <a:rPr lang="en-US"/>
              <a:t>November 10, 2015</a:t>
            </a:r>
          </a:p>
        </p:txBody>
      </p:sp>
    </p:spTree>
    <p:extLst>
      <p:ext uri="{BB962C8B-B14F-4D97-AF65-F5344CB8AC3E}">
        <p14:creationId xmlns:p14="http://schemas.microsoft.com/office/powerpoint/2010/main" val="732918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5838" eaLnBrk="0" hangingPunct="0">
              <a:defRPr sz="2400">
                <a:solidFill>
                  <a:schemeClr val="tx1"/>
                </a:solidFill>
                <a:latin typeface="Times New Roman" charset="0"/>
                <a:ea typeface="ＭＳ Ｐゴシック" charset="0"/>
              </a:defRPr>
            </a:lvl1pPr>
            <a:lvl2pPr marL="742950" indent="-285750" defTabSz="985838" eaLnBrk="0" hangingPunct="0">
              <a:defRPr sz="2400">
                <a:solidFill>
                  <a:schemeClr val="tx1"/>
                </a:solidFill>
                <a:latin typeface="Times New Roman" charset="0"/>
                <a:ea typeface="ＭＳ Ｐゴシック" charset="0"/>
              </a:defRPr>
            </a:lvl2pPr>
            <a:lvl3pPr marL="1143000" indent="-228600" defTabSz="985838" eaLnBrk="0" hangingPunct="0">
              <a:defRPr sz="2400">
                <a:solidFill>
                  <a:schemeClr val="tx1"/>
                </a:solidFill>
                <a:latin typeface="Times New Roman" charset="0"/>
                <a:ea typeface="ＭＳ Ｐゴシック" charset="0"/>
              </a:defRPr>
            </a:lvl3pPr>
            <a:lvl4pPr marL="1600200" indent="-228600" defTabSz="985838" eaLnBrk="0" hangingPunct="0">
              <a:defRPr sz="2400">
                <a:solidFill>
                  <a:schemeClr val="tx1"/>
                </a:solidFill>
                <a:latin typeface="Times New Roman" charset="0"/>
                <a:ea typeface="ＭＳ Ｐゴシック" charset="0"/>
              </a:defRPr>
            </a:lvl4pPr>
            <a:lvl5pPr marL="2057400" indent="-228600" defTabSz="985838" eaLnBrk="0" hangingPunct="0">
              <a:defRPr sz="2400">
                <a:solidFill>
                  <a:schemeClr val="tx1"/>
                </a:solidFill>
                <a:latin typeface="Times New Roman" charset="0"/>
                <a:ea typeface="ＭＳ Ｐゴシック" charset="0"/>
              </a:defRPr>
            </a:lvl5pPr>
            <a:lvl6pPr marL="2514600" indent="-228600" defTabSz="9858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58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58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5838" eaLnBrk="0" fontAlgn="base" hangingPunct="0">
              <a:spcBef>
                <a:spcPct val="0"/>
              </a:spcBef>
              <a:spcAft>
                <a:spcPct val="0"/>
              </a:spcAft>
              <a:defRPr sz="2400">
                <a:solidFill>
                  <a:schemeClr val="tx1"/>
                </a:solidFill>
                <a:latin typeface="Times New Roman" charset="0"/>
                <a:ea typeface="ＭＳ Ｐゴシック" charset="0"/>
              </a:defRPr>
            </a:lvl9pPr>
          </a:lstStyle>
          <a:p>
            <a:fld id="{A2BC006E-288F-654F-91CC-50AC61ACC211}" type="slidenum">
              <a:rPr lang="en-US" sz="1100"/>
              <a:pPr/>
              <a:t>25</a:t>
            </a:fld>
            <a:endParaRPr lang="en-US" sz="11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
        <p:nvSpPr>
          <p:cNvPr id="2" name="Date Placeholder 1"/>
          <p:cNvSpPr>
            <a:spLocks noGrp="1"/>
          </p:cNvSpPr>
          <p:nvPr>
            <p:ph type="dt" idx="10"/>
          </p:nvPr>
        </p:nvSpPr>
        <p:spPr/>
        <p:txBody>
          <a:bodyPr/>
          <a:lstStyle/>
          <a:p>
            <a:pPr>
              <a:defRPr/>
            </a:pPr>
            <a:r>
              <a:rPr lang="en-US"/>
              <a:t>November 10, 2015</a:t>
            </a:r>
          </a:p>
        </p:txBody>
      </p:sp>
    </p:spTree>
    <p:extLst>
      <p:ext uri="{BB962C8B-B14F-4D97-AF65-F5344CB8AC3E}">
        <p14:creationId xmlns:p14="http://schemas.microsoft.com/office/powerpoint/2010/main" val="2879105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pitchFamily="18" charset="0"/>
              </a:defRPr>
            </a:lvl1pPr>
            <a:lvl2pPr marL="742950" indent="-285750" defTabSz="982663" eaLnBrk="0" hangingPunct="0">
              <a:defRPr sz="2400">
                <a:solidFill>
                  <a:schemeClr val="tx1"/>
                </a:solidFill>
                <a:latin typeface="Times New Roman" pitchFamily="18" charset="0"/>
              </a:defRPr>
            </a:lvl2pPr>
            <a:lvl3pPr marL="1143000" indent="-228600" defTabSz="982663" eaLnBrk="0" hangingPunct="0">
              <a:defRPr sz="2400">
                <a:solidFill>
                  <a:schemeClr val="tx1"/>
                </a:solidFill>
                <a:latin typeface="Times New Roman" pitchFamily="18" charset="0"/>
              </a:defRPr>
            </a:lvl3pPr>
            <a:lvl4pPr marL="1600200" indent="-228600" defTabSz="982663" eaLnBrk="0" hangingPunct="0">
              <a:defRPr sz="2400">
                <a:solidFill>
                  <a:schemeClr val="tx1"/>
                </a:solidFill>
                <a:latin typeface="Times New Roman" pitchFamily="18" charset="0"/>
              </a:defRPr>
            </a:lvl4pPr>
            <a:lvl5pPr marL="2057400" indent="-228600" defTabSz="982663" eaLnBrk="0" hangingPunct="0">
              <a:defRPr sz="2400">
                <a:solidFill>
                  <a:schemeClr val="tx1"/>
                </a:solidFill>
                <a:latin typeface="Times New Roman" pitchFamily="18" charset="0"/>
              </a:defRPr>
            </a:lvl5pPr>
            <a:lvl6pPr marL="2514600" indent="-228600" defTabSz="982663" eaLnBrk="0" fontAlgn="base" hangingPunct="0">
              <a:spcBef>
                <a:spcPct val="0"/>
              </a:spcBef>
              <a:spcAft>
                <a:spcPct val="0"/>
              </a:spcAft>
              <a:defRPr sz="2400">
                <a:solidFill>
                  <a:schemeClr val="tx1"/>
                </a:solidFill>
                <a:latin typeface="Times New Roman" pitchFamily="18" charset="0"/>
              </a:defRPr>
            </a:lvl6pPr>
            <a:lvl7pPr marL="2971800" indent="-228600" defTabSz="982663" eaLnBrk="0" fontAlgn="base" hangingPunct="0">
              <a:spcBef>
                <a:spcPct val="0"/>
              </a:spcBef>
              <a:spcAft>
                <a:spcPct val="0"/>
              </a:spcAft>
              <a:defRPr sz="2400">
                <a:solidFill>
                  <a:schemeClr val="tx1"/>
                </a:solidFill>
                <a:latin typeface="Times New Roman" pitchFamily="18" charset="0"/>
              </a:defRPr>
            </a:lvl7pPr>
            <a:lvl8pPr marL="3429000" indent="-228600" defTabSz="982663" eaLnBrk="0" fontAlgn="base" hangingPunct="0">
              <a:spcBef>
                <a:spcPct val="0"/>
              </a:spcBef>
              <a:spcAft>
                <a:spcPct val="0"/>
              </a:spcAft>
              <a:defRPr sz="2400">
                <a:solidFill>
                  <a:schemeClr val="tx1"/>
                </a:solidFill>
                <a:latin typeface="Times New Roman" pitchFamily="18" charset="0"/>
              </a:defRPr>
            </a:lvl8pPr>
            <a:lvl9pPr marL="3886200" indent="-228600" defTabSz="982663" eaLnBrk="0" fontAlgn="base" hangingPunct="0">
              <a:spcBef>
                <a:spcPct val="0"/>
              </a:spcBef>
              <a:spcAft>
                <a:spcPct val="0"/>
              </a:spcAft>
              <a:defRPr sz="2400">
                <a:solidFill>
                  <a:schemeClr val="tx1"/>
                </a:solidFill>
                <a:latin typeface="Times New Roman" pitchFamily="18" charset="0"/>
              </a:defRPr>
            </a:lvl9pPr>
          </a:lstStyle>
          <a:p>
            <a:fld id="{8EF8375E-7474-4C68-9098-F3393472E2B6}" type="slidenum">
              <a:rPr lang="en-US" sz="1100" smtClean="0"/>
              <a:pPr/>
              <a:t>26</a:t>
            </a:fld>
            <a:endParaRPr lang="en-US" sz="1100"/>
          </a:p>
        </p:txBody>
      </p:sp>
      <p:sp>
        <p:nvSpPr>
          <p:cNvPr id="53251" name="Rectangle 2"/>
          <p:cNvSpPr>
            <a:spLocks noGrp="1" noRot="1" noChangeAspect="1" noChangeArrowheads="1" noTextEdit="1"/>
          </p:cNvSpPr>
          <p:nvPr>
            <p:ph type="sldImg"/>
          </p:nvPr>
        </p:nvSpPr>
        <p:spPr>
          <a:ln cap="flat"/>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This was</a:t>
            </a:r>
            <a:r>
              <a:rPr lang="en-US" baseline="0" dirty="0"/>
              <a:t> the STATE OF THE ART!</a:t>
            </a:r>
          </a:p>
          <a:p>
            <a:endParaRPr lang="en-US" baseline="0" dirty="0"/>
          </a:p>
          <a:p>
            <a:r>
              <a:rPr lang="en-US" dirty="0"/>
              <a:t>Picture from http://</a:t>
            </a:r>
            <a:r>
              <a:rPr lang="en-US" dirty="0" err="1"/>
              <a:t>piano.dsi.uminho.pt</a:t>
            </a:r>
            <a:r>
              <a:rPr lang="en-US" dirty="0"/>
              <a:t>/</a:t>
            </a:r>
            <a:r>
              <a:rPr lang="en-US" dirty="0" err="1"/>
              <a:t>museuv</a:t>
            </a:r>
            <a:r>
              <a:rPr lang="en-US" dirty="0"/>
              <a:t>/</a:t>
            </a:r>
            <a:r>
              <a:rPr lang="en-US" dirty="0" err="1"/>
              <a:t>indexmark.htm</a:t>
            </a:r>
            <a:endParaRPr lang="en-US" dirty="0"/>
          </a:p>
        </p:txBody>
      </p:sp>
      <p:sp>
        <p:nvSpPr>
          <p:cNvPr id="2" name="Date Placeholder 1"/>
          <p:cNvSpPr>
            <a:spLocks noGrp="1"/>
          </p:cNvSpPr>
          <p:nvPr>
            <p:ph type="dt" idx="10"/>
          </p:nvPr>
        </p:nvSpPr>
        <p:spPr/>
        <p:txBody>
          <a:bodyPr/>
          <a:lstStyle/>
          <a:p>
            <a:pPr>
              <a:defRPr/>
            </a:pPr>
            <a:r>
              <a:rPr lang="en-US"/>
              <a:t>November 10, 2015</a:t>
            </a:r>
          </a:p>
        </p:txBody>
      </p:sp>
    </p:spTree>
    <p:extLst>
      <p:ext uri="{BB962C8B-B14F-4D97-AF65-F5344CB8AC3E}">
        <p14:creationId xmlns:p14="http://schemas.microsoft.com/office/powerpoint/2010/main" val="195308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576" eaLnBrk="0" hangingPunct="0">
              <a:defRPr sz="2400">
                <a:solidFill>
                  <a:schemeClr val="tx1"/>
                </a:solidFill>
                <a:latin typeface="Times New Roman" pitchFamily="18" charset="0"/>
              </a:defRPr>
            </a:lvl1pPr>
            <a:lvl2pPr marL="742883" indent="-285725" defTabSz="982576" eaLnBrk="0" hangingPunct="0">
              <a:defRPr sz="2400">
                <a:solidFill>
                  <a:schemeClr val="tx1"/>
                </a:solidFill>
                <a:latin typeface="Times New Roman" pitchFamily="18" charset="0"/>
              </a:defRPr>
            </a:lvl2pPr>
            <a:lvl3pPr marL="1142898" indent="-228580" defTabSz="982576" eaLnBrk="0" hangingPunct="0">
              <a:defRPr sz="2400">
                <a:solidFill>
                  <a:schemeClr val="tx1"/>
                </a:solidFill>
                <a:latin typeface="Times New Roman" pitchFamily="18" charset="0"/>
              </a:defRPr>
            </a:lvl3pPr>
            <a:lvl4pPr marL="1600057" indent="-228580" defTabSz="982576" eaLnBrk="0" hangingPunct="0">
              <a:defRPr sz="2400">
                <a:solidFill>
                  <a:schemeClr val="tx1"/>
                </a:solidFill>
                <a:latin typeface="Times New Roman" pitchFamily="18" charset="0"/>
              </a:defRPr>
            </a:lvl4pPr>
            <a:lvl5pPr marL="2057217" indent="-228580" defTabSz="982576" eaLnBrk="0" hangingPunct="0">
              <a:defRPr sz="2400">
                <a:solidFill>
                  <a:schemeClr val="tx1"/>
                </a:solidFill>
                <a:latin typeface="Times New Roman" pitchFamily="18" charset="0"/>
              </a:defRPr>
            </a:lvl5pPr>
            <a:lvl6pPr marL="2514376" indent="-228580" defTabSz="982576" eaLnBrk="0" fontAlgn="base" hangingPunct="0">
              <a:spcBef>
                <a:spcPct val="0"/>
              </a:spcBef>
              <a:spcAft>
                <a:spcPct val="0"/>
              </a:spcAft>
              <a:defRPr sz="2400">
                <a:solidFill>
                  <a:schemeClr val="tx1"/>
                </a:solidFill>
                <a:latin typeface="Times New Roman" pitchFamily="18" charset="0"/>
              </a:defRPr>
            </a:lvl6pPr>
            <a:lvl7pPr marL="2971536" indent="-228580" defTabSz="982576" eaLnBrk="0" fontAlgn="base" hangingPunct="0">
              <a:spcBef>
                <a:spcPct val="0"/>
              </a:spcBef>
              <a:spcAft>
                <a:spcPct val="0"/>
              </a:spcAft>
              <a:defRPr sz="2400">
                <a:solidFill>
                  <a:schemeClr val="tx1"/>
                </a:solidFill>
                <a:latin typeface="Times New Roman" pitchFamily="18" charset="0"/>
              </a:defRPr>
            </a:lvl7pPr>
            <a:lvl8pPr marL="3428694" indent="-228580" defTabSz="982576" eaLnBrk="0" fontAlgn="base" hangingPunct="0">
              <a:spcBef>
                <a:spcPct val="0"/>
              </a:spcBef>
              <a:spcAft>
                <a:spcPct val="0"/>
              </a:spcAft>
              <a:defRPr sz="2400">
                <a:solidFill>
                  <a:schemeClr val="tx1"/>
                </a:solidFill>
                <a:latin typeface="Times New Roman" pitchFamily="18" charset="0"/>
              </a:defRPr>
            </a:lvl8pPr>
            <a:lvl9pPr marL="3885854" indent="-228580" defTabSz="982576" eaLnBrk="0" fontAlgn="base" hangingPunct="0">
              <a:spcBef>
                <a:spcPct val="0"/>
              </a:spcBef>
              <a:spcAft>
                <a:spcPct val="0"/>
              </a:spcAft>
              <a:defRPr sz="2400">
                <a:solidFill>
                  <a:schemeClr val="tx1"/>
                </a:solidFill>
                <a:latin typeface="Times New Roman" pitchFamily="18" charset="0"/>
              </a:defRPr>
            </a:lvl9pPr>
          </a:lstStyle>
          <a:p>
            <a:fld id="{8EF8375E-7474-4C68-9098-F3393472E2B6}" type="slidenum">
              <a:rPr lang="en-US" sz="1100"/>
              <a:pPr/>
              <a:t>27</a:t>
            </a:fld>
            <a:endParaRPr lang="en-US" sz="1100"/>
          </a:p>
        </p:txBody>
      </p:sp>
      <p:sp>
        <p:nvSpPr>
          <p:cNvPr id="53251" name="Rectangle 2"/>
          <p:cNvSpPr>
            <a:spLocks noGrp="1" noRot="1" noChangeAspect="1" noChangeArrowheads="1" noTextEdit="1"/>
          </p:cNvSpPr>
          <p:nvPr>
            <p:ph type="sldImg"/>
          </p:nvPr>
        </p:nvSpPr>
        <p:spPr>
          <a:xfrm>
            <a:off x="777875" y="720725"/>
            <a:ext cx="5759450" cy="4319588"/>
          </a:xfrm>
          <a:ln cap="flat"/>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This bigger model 360/91 at NASA a few years later had a much larger control panel and a CRT display (just text!)</a:t>
            </a:r>
          </a:p>
          <a:p>
            <a:endParaRPr lang="en-US" dirty="0"/>
          </a:p>
          <a:p>
            <a:r>
              <a:rPr lang="en-US" dirty="0"/>
              <a:t>the computer of the 1940s, 50s, and 60s, was essentially for manipulating math</a:t>
            </a:r>
          </a:p>
          <a:p>
            <a:endParaRPr lang="en-US" dirty="0"/>
          </a:p>
          <a:p>
            <a:r>
              <a:rPr lang="en-US" dirty="0"/>
              <a:t>A few</a:t>
            </a:r>
            <a:r>
              <a:rPr lang="en-US" baseline="0" dirty="0"/>
              <a:t> pioneers had a different vision.</a:t>
            </a:r>
            <a:endParaRPr lang="en-US" dirty="0"/>
          </a:p>
        </p:txBody>
      </p:sp>
      <p:sp>
        <p:nvSpPr>
          <p:cNvPr id="2" name="Date Placeholder 1"/>
          <p:cNvSpPr>
            <a:spLocks noGrp="1"/>
          </p:cNvSpPr>
          <p:nvPr>
            <p:ph type="dt" idx="10"/>
          </p:nvPr>
        </p:nvSpPr>
        <p:spPr/>
        <p:txBody>
          <a:bodyPr/>
          <a:lstStyle/>
          <a:p>
            <a:pPr>
              <a:defRPr/>
            </a:pPr>
            <a:r>
              <a:rPr lang="en-US"/>
              <a:t>November 10, 2015</a:t>
            </a:r>
          </a:p>
        </p:txBody>
      </p:sp>
    </p:spTree>
    <p:extLst>
      <p:ext uri="{BB962C8B-B14F-4D97-AF65-F5344CB8AC3E}">
        <p14:creationId xmlns:p14="http://schemas.microsoft.com/office/powerpoint/2010/main" val="17312345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pitchFamily="18" charset="0"/>
              </a:defRPr>
            </a:lvl1pPr>
            <a:lvl2pPr marL="742950" indent="-285750" defTabSz="982663" eaLnBrk="0" hangingPunct="0">
              <a:defRPr sz="2400">
                <a:solidFill>
                  <a:schemeClr val="tx1"/>
                </a:solidFill>
                <a:latin typeface="Times New Roman" pitchFamily="18" charset="0"/>
              </a:defRPr>
            </a:lvl2pPr>
            <a:lvl3pPr marL="1143000" indent="-228600" defTabSz="982663" eaLnBrk="0" hangingPunct="0">
              <a:defRPr sz="2400">
                <a:solidFill>
                  <a:schemeClr val="tx1"/>
                </a:solidFill>
                <a:latin typeface="Times New Roman" pitchFamily="18" charset="0"/>
              </a:defRPr>
            </a:lvl3pPr>
            <a:lvl4pPr marL="1600200" indent="-228600" defTabSz="982663" eaLnBrk="0" hangingPunct="0">
              <a:defRPr sz="2400">
                <a:solidFill>
                  <a:schemeClr val="tx1"/>
                </a:solidFill>
                <a:latin typeface="Times New Roman" pitchFamily="18" charset="0"/>
              </a:defRPr>
            </a:lvl4pPr>
            <a:lvl5pPr marL="2057400" indent="-228600" defTabSz="982663" eaLnBrk="0" hangingPunct="0">
              <a:defRPr sz="2400">
                <a:solidFill>
                  <a:schemeClr val="tx1"/>
                </a:solidFill>
                <a:latin typeface="Times New Roman" pitchFamily="18" charset="0"/>
              </a:defRPr>
            </a:lvl5pPr>
            <a:lvl6pPr marL="2514600" indent="-228600" defTabSz="982663" eaLnBrk="0" fontAlgn="base" hangingPunct="0">
              <a:spcBef>
                <a:spcPct val="0"/>
              </a:spcBef>
              <a:spcAft>
                <a:spcPct val="0"/>
              </a:spcAft>
              <a:defRPr sz="2400">
                <a:solidFill>
                  <a:schemeClr val="tx1"/>
                </a:solidFill>
                <a:latin typeface="Times New Roman" pitchFamily="18" charset="0"/>
              </a:defRPr>
            </a:lvl6pPr>
            <a:lvl7pPr marL="2971800" indent="-228600" defTabSz="982663" eaLnBrk="0" fontAlgn="base" hangingPunct="0">
              <a:spcBef>
                <a:spcPct val="0"/>
              </a:spcBef>
              <a:spcAft>
                <a:spcPct val="0"/>
              </a:spcAft>
              <a:defRPr sz="2400">
                <a:solidFill>
                  <a:schemeClr val="tx1"/>
                </a:solidFill>
                <a:latin typeface="Times New Roman" pitchFamily="18" charset="0"/>
              </a:defRPr>
            </a:lvl7pPr>
            <a:lvl8pPr marL="3429000" indent="-228600" defTabSz="982663" eaLnBrk="0" fontAlgn="base" hangingPunct="0">
              <a:spcBef>
                <a:spcPct val="0"/>
              </a:spcBef>
              <a:spcAft>
                <a:spcPct val="0"/>
              </a:spcAft>
              <a:defRPr sz="2400">
                <a:solidFill>
                  <a:schemeClr val="tx1"/>
                </a:solidFill>
                <a:latin typeface="Times New Roman" pitchFamily="18" charset="0"/>
              </a:defRPr>
            </a:lvl8pPr>
            <a:lvl9pPr marL="3886200" indent="-228600" defTabSz="982663" eaLnBrk="0" fontAlgn="base" hangingPunct="0">
              <a:spcBef>
                <a:spcPct val="0"/>
              </a:spcBef>
              <a:spcAft>
                <a:spcPct val="0"/>
              </a:spcAft>
              <a:defRPr sz="2400">
                <a:solidFill>
                  <a:schemeClr val="tx1"/>
                </a:solidFill>
                <a:latin typeface="Times New Roman" pitchFamily="18" charset="0"/>
              </a:defRPr>
            </a:lvl9pPr>
          </a:lstStyle>
          <a:p>
            <a:fld id="{2465C466-6BE7-4BDB-A29B-173ABE2C8A86}" type="slidenum">
              <a:rPr lang="en-US" sz="1100" smtClean="0"/>
              <a:pPr/>
              <a:t>28</a:t>
            </a:fld>
            <a:endParaRPr lang="en-US" sz="11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NLS was for expert</a:t>
            </a:r>
            <a:r>
              <a:rPr lang="en-US" baseline="0" dirty="0"/>
              <a:t> use! (two hands working at once!)</a:t>
            </a:r>
            <a:endParaRPr lang="en-US" dirty="0"/>
          </a:p>
        </p:txBody>
      </p:sp>
      <p:sp>
        <p:nvSpPr>
          <p:cNvPr id="2" name="Date Placeholder 1"/>
          <p:cNvSpPr>
            <a:spLocks noGrp="1"/>
          </p:cNvSpPr>
          <p:nvPr>
            <p:ph type="dt" idx="10"/>
          </p:nvPr>
        </p:nvSpPr>
        <p:spPr/>
        <p:txBody>
          <a:bodyPr/>
          <a:lstStyle/>
          <a:p>
            <a:pPr>
              <a:defRPr/>
            </a:pPr>
            <a:r>
              <a:rPr lang="en-US"/>
              <a:t>November 10, 2015</a:t>
            </a:r>
          </a:p>
        </p:txBody>
      </p:sp>
    </p:spTree>
    <p:extLst>
      <p:ext uri="{BB962C8B-B14F-4D97-AF65-F5344CB8AC3E}">
        <p14:creationId xmlns:p14="http://schemas.microsoft.com/office/powerpoint/2010/main" val="3205052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pitchFamily="18" charset="0"/>
              </a:defRPr>
            </a:lvl1pPr>
            <a:lvl2pPr marL="742950" indent="-285750" defTabSz="982663" eaLnBrk="0" hangingPunct="0">
              <a:defRPr sz="2400">
                <a:solidFill>
                  <a:schemeClr val="tx1"/>
                </a:solidFill>
                <a:latin typeface="Times New Roman" pitchFamily="18" charset="0"/>
              </a:defRPr>
            </a:lvl2pPr>
            <a:lvl3pPr marL="1143000" indent="-228600" defTabSz="982663" eaLnBrk="0" hangingPunct="0">
              <a:defRPr sz="2400">
                <a:solidFill>
                  <a:schemeClr val="tx1"/>
                </a:solidFill>
                <a:latin typeface="Times New Roman" pitchFamily="18" charset="0"/>
              </a:defRPr>
            </a:lvl3pPr>
            <a:lvl4pPr marL="1600200" indent="-228600" defTabSz="982663" eaLnBrk="0" hangingPunct="0">
              <a:defRPr sz="2400">
                <a:solidFill>
                  <a:schemeClr val="tx1"/>
                </a:solidFill>
                <a:latin typeface="Times New Roman" pitchFamily="18" charset="0"/>
              </a:defRPr>
            </a:lvl4pPr>
            <a:lvl5pPr marL="2057400" indent="-228600" defTabSz="982663" eaLnBrk="0" hangingPunct="0">
              <a:defRPr sz="2400">
                <a:solidFill>
                  <a:schemeClr val="tx1"/>
                </a:solidFill>
                <a:latin typeface="Times New Roman" pitchFamily="18" charset="0"/>
              </a:defRPr>
            </a:lvl5pPr>
            <a:lvl6pPr marL="2514600" indent="-228600" defTabSz="982663" eaLnBrk="0" fontAlgn="base" hangingPunct="0">
              <a:spcBef>
                <a:spcPct val="0"/>
              </a:spcBef>
              <a:spcAft>
                <a:spcPct val="0"/>
              </a:spcAft>
              <a:defRPr sz="2400">
                <a:solidFill>
                  <a:schemeClr val="tx1"/>
                </a:solidFill>
                <a:latin typeface="Times New Roman" pitchFamily="18" charset="0"/>
              </a:defRPr>
            </a:lvl6pPr>
            <a:lvl7pPr marL="2971800" indent="-228600" defTabSz="982663" eaLnBrk="0" fontAlgn="base" hangingPunct="0">
              <a:spcBef>
                <a:spcPct val="0"/>
              </a:spcBef>
              <a:spcAft>
                <a:spcPct val="0"/>
              </a:spcAft>
              <a:defRPr sz="2400">
                <a:solidFill>
                  <a:schemeClr val="tx1"/>
                </a:solidFill>
                <a:latin typeface="Times New Roman" pitchFamily="18" charset="0"/>
              </a:defRPr>
            </a:lvl7pPr>
            <a:lvl8pPr marL="3429000" indent="-228600" defTabSz="982663" eaLnBrk="0" fontAlgn="base" hangingPunct="0">
              <a:spcBef>
                <a:spcPct val="0"/>
              </a:spcBef>
              <a:spcAft>
                <a:spcPct val="0"/>
              </a:spcAft>
              <a:defRPr sz="2400">
                <a:solidFill>
                  <a:schemeClr val="tx1"/>
                </a:solidFill>
                <a:latin typeface="Times New Roman" pitchFamily="18" charset="0"/>
              </a:defRPr>
            </a:lvl8pPr>
            <a:lvl9pPr marL="3886200" indent="-228600" defTabSz="982663" eaLnBrk="0" fontAlgn="base" hangingPunct="0">
              <a:spcBef>
                <a:spcPct val="0"/>
              </a:spcBef>
              <a:spcAft>
                <a:spcPct val="0"/>
              </a:spcAft>
              <a:defRPr sz="2400">
                <a:solidFill>
                  <a:schemeClr val="tx1"/>
                </a:solidFill>
                <a:latin typeface="Times New Roman" pitchFamily="18" charset="0"/>
              </a:defRPr>
            </a:lvl9pPr>
          </a:lstStyle>
          <a:p>
            <a:fld id="{2465C466-6BE7-4BDB-A29B-173ABE2C8A86}" type="slidenum">
              <a:rPr lang="en-US" sz="1100" smtClean="0"/>
              <a:pPr/>
              <a:t>29</a:t>
            </a:fld>
            <a:endParaRPr lang="en-US" sz="11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What does it look like that you are familiar with today?</a:t>
            </a:r>
          </a:p>
          <a:p>
            <a:r>
              <a:rPr lang="en-US" dirty="0"/>
              <a:t>Invented</a:t>
            </a:r>
            <a:r>
              <a:rPr lang="en-US" baseline="0" dirty="0"/>
              <a:t> 1968, over 40 years before the </a:t>
            </a:r>
            <a:r>
              <a:rPr lang="en-US" baseline="0" dirty="0" err="1"/>
              <a:t>iPad</a:t>
            </a:r>
            <a:r>
              <a:rPr lang="en-US" baseline="0" dirty="0"/>
              <a:t>, but wasn’t realizable</a:t>
            </a:r>
          </a:p>
          <a:p>
            <a:endParaRPr lang="en-US" dirty="0"/>
          </a:p>
        </p:txBody>
      </p:sp>
      <p:sp>
        <p:nvSpPr>
          <p:cNvPr id="2" name="Date Placeholder 1"/>
          <p:cNvSpPr>
            <a:spLocks noGrp="1"/>
          </p:cNvSpPr>
          <p:nvPr>
            <p:ph type="dt" idx="10"/>
          </p:nvPr>
        </p:nvSpPr>
        <p:spPr/>
        <p:txBody>
          <a:bodyPr/>
          <a:lstStyle/>
          <a:p>
            <a:pPr>
              <a:defRPr/>
            </a:pPr>
            <a:r>
              <a:rPr lang="en-US"/>
              <a:t>November 10, 2015</a:t>
            </a:r>
          </a:p>
        </p:txBody>
      </p:sp>
    </p:spTree>
    <p:extLst>
      <p:ext uri="{BB962C8B-B14F-4D97-AF65-F5344CB8AC3E}">
        <p14:creationId xmlns:p14="http://schemas.microsoft.com/office/powerpoint/2010/main" val="4264804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pitchFamily="18" charset="0"/>
              </a:defRPr>
            </a:lvl1pPr>
            <a:lvl2pPr marL="742950" indent="-285750" defTabSz="982663" eaLnBrk="0" hangingPunct="0">
              <a:defRPr sz="2400">
                <a:solidFill>
                  <a:schemeClr val="tx1"/>
                </a:solidFill>
                <a:latin typeface="Times New Roman" pitchFamily="18" charset="0"/>
              </a:defRPr>
            </a:lvl2pPr>
            <a:lvl3pPr marL="1143000" indent="-228600" defTabSz="982663" eaLnBrk="0" hangingPunct="0">
              <a:defRPr sz="2400">
                <a:solidFill>
                  <a:schemeClr val="tx1"/>
                </a:solidFill>
                <a:latin typeface="Times New Roman" pitchFamily="18" charset="0"/>
              </a:defRPr>
            </a:lvl3pPr>
            <a:lvl4pPr marL="1600200" indent="-228600" defTabSz="982663" eaLnBrk="0" hangingPunct="0">
              <a:defRPr sz="2400">
                <a:solidFill>
                  <a:schemeClr val="tx1"/>
                </a:solidFill>
                <a:latin typeface="Times New Roman" pitchFamily="18" charset="0"/>
              </a:defRPr>
            </a:lvl4pPr>
            <a:lvl5pPr marL="2057400" indent="-228600" defTabSz="982663" eaLnBrk="0" hangingPunct="0">
              <a:defRPr sz="2400">
                <a:solidFill>
                  <a:schemeClr val="tx1"/>
                </a:solidFill>
                <a:latin typeface="Times New Roman" pitchFamily="18" charset="0"/>
              </a:defRPr>
            </a:lvl5pPr>
            <a:lvl6pPr marL="2514600" indent="-228600" defTabSz="982663" eaLnBrk="0" fontAlgn="base" hangingPunct="0">
              <a:spcBef>
                <a:spcPct val="0"/>
              </a:spcBef>
              <a:spcAft>
                <a:spcPct val="0"/>
              </a:spcAft>
              <a:defRPr sz="2400">
                <a:solidFill>
                  <a:schemeClr val="tx1"/>
                </a:solidFill>
                <a:latin typeface="Times New Roman" pitchFamily="18" charset="0"/>
              </a:defRPr>
            </a:lvl6pPr>
            <a:lvl7pPr marL="2971800" indent="-228600" defTabSz="982663" eaLnBrk="0" fontAlgn="base" hangingPunct="0">
              <a:spcBef>
                <a:spcPct val="0"/>
              </a:spcBef>
              <a:spcAft>
                <a:spcPct val="0"/>
              </a:spcAft>
              <a:defRPr sz="2400">
                <a:solidFill>
                  <a:schemeClr val="tx1"/>
                </a:solidFill>
                <a:latin typeface="Times New Roman" pitchFamily="18" charset="0"/>
              </a:defRPr>
            </a:lvl7pPr>
            <a:lvl8pPr marL="3429000" indent="-228600" defTabSz="982663" eaLnBrk="0" fontAlgn="base" hangingPunct="0">
              <a:spcBef>
                <a:spcPct val="0"/>
              </a:spcBef>
              <a:spcAft>
                <a:spcPct val="0"/>
              </a:spcAft>
              <a:defRPr sz="2400">
                <a:solidFill>
                  <a:schemeClr val="tx1"/>
                </a:solidFill>
                <a:latin typeface="Times New Roman" pitchFamily="18" charset="0"/>
              </a:defRPr>
            </a:lvl8pPr>
            <a:lvl9pPr marL="3886200" indent="-228600" defTabSz="982663" eaLnBrk="0" fontAlgn="base" hangingPunct="0">
              <a:spcBef>
                <a:spcPct val="0"/>
              </a:spcBef>
              <a:spcAft>
                <a:spcPct val="0"/>
              </a:spcAft>
              <a:defRPr sz="2400">
                <a:solidFill>
                  <a:schemeClr val="tx1"/>
                </a:solidFill>
                <a:latin typeface="Times New Roman" pitchFamily="18" charset="0"/>
              </a:defRPr>
            </a:lvl9pPr>
          </a:lstStyle>
          <a:p>
            <a:fld id="{2465C466-6BE7-4BDB-A29B-173ABE2C8A86}" type="slidenum">
              <a:rPr lang="en-US" sz="1100" smtClean="0"/>
              <a:pPr/>
              <a:t>30</a:t>
            </a:fld>
            <a:endParaRPr lang="en-US" sz="11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The key computer that led to the Apple</a:t>
            </a:r>
            <a:r>
              <a:rPr lang="en-US" baseline="0" dirty="0"/>
              <a:t> Macintosh in 1984 (Jobs saw the Alto – prototype of the Star)</a:t>
            </a:r>
            <a:endParaRPr lang="en-US" dirty="0"/>
          </a:p>
        </p:txBody>
      </p:sp>
      <p:sp>
        <p:nvSpPr>
          <p:cNvPr id="2" name="Date Placeholder 1"/>
          <p:cNvSpPr>
            <a:spLocks noGrp="1"/>
          </p:cNvSpPr>
          <p:nvPr>
            <p:ph type="dt" idx="10"/>
          </p:nvPr>
        </p:nvSpPr>
        <p:spPr/>
        <p:txBody>
          <a:bodyPr/>
          <a:lstStyle/>
          <a:p>
            <a:pPr>
              <a:defRPr/>
            </a:pPr>
            <a:r>
              <a:rPr lang="en-US"/>
              <a:t>November 10, 2015</a:t>
            </a:r>
          </a:p>
        </p:txBody>
      </p:sp>
    </p:spTree>
    <p:extLst>
      <p:ext uri="{BB962C8B-B14F-4D97-AF65-F5344CB8AC3E}">
        <p14:creationId xmlns:p14="http://schemas.microsoft.com/office/powerpoint/2010/main" val="794656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04BD7E51-60C4-FF48-A3B1-F21911C2BFD6}" type="slidenum">
              <a:rPr lang="en-US" sz="1000"/>
              <a:pPr/>
              <a:t>4</a:t>
            </a:fld>
            <a:endParaRPr lang="en-US" sz="1000"/>
          </a:p>
        </p:txBody>
      </p:sp>
      <p:sp>
        <p:nvSpPr>
          <p:cNvPr id="87043" name="Rectangle 2"/>
          <p:cNvSpPr>
            <a:spLocks noGrp="1" noRot="1" noChangeAspect="1" noChangeArrowheads="1" noTextEdit="1"/>
          </p:cNvSpPr>
          <p:nvPr>
            <p:ph type="sldImg"/>
          </p:nvPr>
        </p:nvSpPr>
        <p:spPr>
          <a:ln cap="flat"/>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8633" tIns="50960" rIns="98633" bIns="50960"/>
          <a:lstStyle/>
          <a:p>
            <a:r>
              <a:rPr lang="en-US"/>
              <a:t>Give Examples of Tasks/Activities:</a:t>
            </a:r>
          </a:p>
          <a:p>
            <a:r>
              <a:rPr lang="en-US"/>
              <a:t>	activity:</a:t>
            </a:r>
          </a:p>
          <a:p>
            <a:r>
              <a:rPr lang="en-US"/>
              <a:t>	learning history</a:t>
            </a:r>
          </a:p>
          <a:p>
            <a:endParaRPr lang="en-US"/>
          </a:p>
          <a:p>
            <a:r>
              <a:rPr lang="en-US"/>
              <a:t>	high level taskl:</a:t>
            </a:r>
          </a:p>
          <a:p>
            <a:r>
              <a:rPr lang="en-US"/>
              <a:t>	- writing a paper</a:t>
            </a:r>
          </a:p>
          <a:p>
            <a:r>
              <a:rPr lang="en-US"/>
              <a:t>	- drawing a picture</a:t>
            </a:r>
          </a:p>
          <a:p>
            <a:r>
              <a:rPr lang="en-US"/>
              <a:t>	</a:t>
            </a:r>
          </a:p>
          <a:p>
            <a:r>
              <a:rPr lang="en-US"/>
              <a:t>	low level task (operation):</a:t>
            </a:r>
          </a:p>
          <a:p>
            <a:r>
              <a:rPr lang="en-US"/>
              <a:t>	- copying a word from one paragraph to another</a:t>
            </a:r>
          </a:p>
          <a:p>
            <a:r>
              <a:rPr lang="en-US"/>
              <a:t>	- coloring a line</a:t>
            </a:r>
          </a:p>
        </p:txBody>
      </p:sp>
      <p:sp>
        <p:nvSpPr>
          <p:cNvPr id="2" name="Date Placeholder 1"/>
          <p:cNvSpPr>
            <a:spLocks noGrp="1"/>
          </p:cNvSpPr>
          <p:nvPr>
            <p:ph type="dt" idx="10"/>
          </p:nvPr>
        </p:nvSpPr>
        <p:spPr/>
        <p:txBody>
          <a:bodyPr/>
          <a:lstStyle/>
          <a:p>
            <a:pPr>
              <a:defRPr/>
            </a:pPr>
            <a:r>
              <a:rPr lang="en-US"/>
              <a:t>November 10, 2015</a:t>
            </a:r>
          </a:p>
        </p:txBody>
      </p:sp>
    </p:spTree>
    <p:extLst>
      <p:ext uri="{BB962C8B-B14F-4D97-AF65-F5344CB8AC3E}">
        <p14:creationId xmlns:p14="http://schemas.microsoft.com/office/powerpoint/2010/main" val="12184007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C05083D9-AC56-F44B-A541-F6FB563AE893}" type="slidenum">
              <a:rPr lang="en-US" sz="1000"/>
              <a:pPr/>
              <a:t>31</a:t>
            </a:fld>
            <a:endParaRPr lang="en-US" sz="1000"/>
          </a:p>
        </p:txBody>
      </p:sp>
      <p:sp>
        <p:nvSpPr>
          <p:cNvPr id="101379" name="Rectangle 2"/>
          <p:cNvSpPr>
            <a:spLocks noGrp="1" noRot="1" noChangeAspect="1" noChangeArrowheads="1" noTextEdit="1"/>
          </p:cNvSpPr>
          <p:nvPr>
            <p:ph type="sldImg"/>
          </p:nvPr>
        </p:nvSpPr>
        <p:spPr>
          <a:ln cap="flat"/>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p>
        </p:txBody>
      </p:sp>
      <p:sp>
        <p:nvSpPr>
          <p:cNvPr id="2" name="Date Placeholder 1"/>
          <p:cNvSpPr>
            <a:spLocks noGrp="1"/>
          </p:cNvSpPr>
          <p:nvPr>
            <p:ph type="dt" idx="10"/>
          </p:nvPr>
        </p:nvSpPr>
        <p:spPr/>
        <p:txBody>
          <a:bodyPr/>
          <a:lstStyle/>
          <a:p>
            <a:pPr>
              <a:defRPr/>
            </a:pPr>
            <a:r>
              <a:rPr lang="en-US"/>
              <a:t>November 10, 2015</a:t>
            </a:r>
          </a:p>
        </p:txBody>
      </p:sp>
    </p:spTree>
    <p:extLst>
      <p:ext uri="{BB962C8B-B14F-4D97-AF65-F5344CB8AC3E}">
        <p14:creationId xmlns:p14="http://schemas.microsoft.com/office/powerpoint/2010/main" val="14461420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4BB13FFA-E2B0-2947-953E-AD0A8DC31365}" type="slidenum">
              <a:rPr lang="en-US" sz="1000"/>
              <a:pPr/>
              <a:t>32</a:t>
            </a:fld>
            <a:endParaRPr lang="en-US" sz="1000"/>
          </a:p>
        </p:txBody>
      </p:sp>
      <p:sp>
        <p:nvSpPr>
          <p:cNvPr id="102403" name="Rectangle 2"/>
          <p:cNvSpPr>
            <a:spLocks noGrp="1" noRot="1" noChangeAspect="1" noChangeArrowheads="1" noTextEdit="1"/>
          </p:cNvSpPr>
          <p:nvPr>
            <p:ph type="sldImg"/>
          </p:nvPr>
        </p:nvSpPr>
        <p:spPr>
          <a:ln cap="flat"/>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p>
        </p:txBody>
      </p:sp>
      <p:sp>
        <p:nvSpPr>
          <p:cNvPr id="2" name="Date Placeholder 1"/>
          <p:cNvSpPr>
            <a:spLocks noGrp="1"/>
          </p:cNvSpPr>
          <p:nvPr>
            <p:ph type="dt" idx="10"/>
          </p:nvPr>
        </p:nvSpPr>
        <p:spPr/>
        <p:txBody>
          <a:bodyPr/>
          <a:lstStyle/>
          <a:p>
            <a:pPr>
              <a:defRPr/>
            </a:pPr>
            <a:r>
              <a:rPr lang="en-US"/>
              <a:t>November 10, 2015</a:t>
            </a:r>
          </a:p>
        </p:txBody>
      </p:sp>
    </p:spTree>
    <p:extLst>
      <p:ext uri="{BB962C8B-B14F-4D97-AF65-F5344CB8AC3E}">
        <p14:creationId xmlns:p14="http://schemas.microsoft.com/office/powerpoint/2010/main" val="30141218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81EB0CB4-BEF9-BA44-B980-8BF5A2D419F6}" type="slidenum">
              <a:rPr lang="en-US" sz="1200"/>
              <a:pPr/>
              <a:t>33</a:t>
            </a:fld>
            <a:endParaRPr lang="en-US" sz="1200"/>
          </a:p>
        </p:txBody>
      </p:sp>
      <p:sp>
        <p:nvSpPr>
          <p:cNvPr id="73731"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3732"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
        <p:nvSpPr>
          <p:cNvPr id="2" name="Date Placeholder 1"/>
          <p:cNvSpPr>
            <a:spLocks noGrp="1"/>
          </p:cNvSpPr>
          <p:nvPr>
            <p:ph type="dt" idx="10"/>
          </p:nvPr>
        </p:nvSpPr>
        <p:spPr/>
        <p:txBody>
          <a:bodyPr/>
          <a:lstStyle/>
          <a:p>
            <a:pPr>
              <a:defRPr/>
            </a:pPr>
            <a:r>
              <a:rPr lang="en-US"/>
              <a:t>November 10, 2015</a:t>
            </a:r>
          </a:p>
        </p:txBody>
      </p:sp>
    </p:spTree>
    <p:extLst>
      <p:ext uri="{BB962C8B-B14F-4D97-AF65-F5344CB8AC3E}">
        <p14:creationId xmlns:p14="http://schemas.microsoft.com/office/powerpoint/2010/main" val="3898408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E4B8F8F4-88DC-AD43-8665-78B426E52F33}" type="slidenum">
              <a:rPr lang="en-US" sz="1200"/>
              <a:pPr/>
              <a:t>34</a:t>
            </a:fld>
            <a:endParaRPr lang="en-US" sz="1200"/>
          </a:p>
        </p:txBody>
      </p:sp>
      <p:sp>
        <p:nvSpPr>
          <p:cNvPr id="74755"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4756"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
        <p:nvSpPr>
          <p:cNvPr id="2" name="Date Placeholder 1"/>
          <p:cNvSpPr>
            <a:spLocks noGrp="1"/>
          </p:cNvSpPr>
          <p:nvPr>
            <p:ph type="dt" idx="10"/>
          </p:nvPr>
        </p:nvSpPr>
        <p:spPr/>
        <p:txBody>
          <a:bodyPr/>
          <a:lstStyle/>
          <a:p>
            <a:pPr>
              <a:defRPr/>
            </a:pPr>
            <a:r>
              <a:rPr lang="en-US"/>
              <a:t>November 10, 2015</a:t>
            </a:r>
          </a:p>
        </p:txBody>
      </p:sp>
    </p:spTree>
    <p:extLst>
      <p:ext uri="{BB962C8B-B14F-4D97-AF65-F5344CB8AC3E}">
        <p14:creationId xmlns:p14="http://schemas.microsoft.com/office/powerpoint/2010/main" val="147706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5838" eaLnBrk="0" hangingPunct="0">
              <a:defRPr sz="2400">
                <a:solidFill>
                  <a:schemeClr val="tx1"/>
                </a:solidFill>
                <a:latin typeface="Times New Roman" charset="0"/>
                <a:ea typeface="ＭＳ Ｐゴシック" charset="0"/>
              </a:defRPr>
            </a:lvl1pPr>
            <a:lvl2pPr marL="742950" indent="-285750" defTabSz="985838" eaLnBrk="0" hangingPunct="0">
              <a:defRPr sz="2400">
                <a:solidFill>
                  <a:schemeClr val="tx1"/>
                </a:solidFill>
                <a:latin typeface="Times New Roman" charset="0"/>
                <a:ea typeface="ＭＳ Ｐゴシック" charset="0"/>
              </a:defRPr>
            </a:lvl2pPr>
            <a:lvl3pPr marL="1143000" indent="-228600" defTabSz="985838" eaLnBrk="0" hangingPunct="0">
              <a:defRPr sz="2400">
                <a:solidFill>
                  <a:schemeClr val="tx1"/>
                </a:solidFill>
                <a:latin typeface="Times New Roman" charset="0"/>
                <a:ea typeface="ＭＳ Ｐゴシック" charset="0"/>
              </a:defRPr>
            </a:lvl3pPr>
            <a:lvl4pPr marL="1600200" indent="-228600" defTabSz="985838" eaLnBrk="0" hangingPunct="0">
              <a:defRPr sz="2400">
                <a:solidFill>
                  <a:schemeClr val="tx1"/>
                </a:solidFill>
                <a:latin typeface="Times New Roman" charset="0"/>
                <a:ea typeface="ＭＳ Ｐゴシック" charset="0"/>
              </a:defRPr>
            </a:lvl4pPr>
            <a:lvl5pPr marL="2057400" indent="-228600" defTabSz="985838" eaLnBrk="0" hangingPunct="0">
              <a:defRPr sz="2400">
                <a:solidFill>
                  <a:schemeClr val="tx1"/>
                </a:solidFill>
                <a:latin typeface="Times New Roman" charset="0"/>
                <a:ea typeface="ＭＳ Ｐゴシック" charset="0"/>
              </a:defRPr>
            </a:lvl5pPr>
            <a:lvl6pPr marL="2514600" indent="-228600" defTabSz="9858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58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58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5838" eaLnBrk="0" fontAlgn="base" hangingPunct="0">
              <a:spcBef>
                <a:spcPct val="0"/>
              </a:spcBef>
              <a:spcAft>
                <a:spcPct val="0"/>
              </a:spcAft>
              <a:defRPr sz="2400">
                <a:solidFill>
                  <a:schemeClr val="tx1"/>
                </a:solidFill>
                <a:latin typeface="Times New Roman" charset="0"/>
                <a:ea typeface="ＭＳ Ｐゴシック" charset="0"/>
              </a:defRPr>
            </a:lvl9pPr>
          </a:lstStyle>
          <a:p>
            <a:fld id="{F7E8391F-1269-C740-969B-AB93B8ABAD4E}" type="slidenum">
              <a:rPr lang="en-US" sz="900"/>
              <a:pPr/>
              <a:t>35</a:t>
            </a:fld>
            <a:endParaRPr lang="en-US" sz="900"/>
          </a:p>
        </p:txBody>
      </p:sp>
      <p:sp>
        <p:nvSpPr>
          <p:cNvPr id="2" name="Date Placeholder 1"/>
          <p:cNvSpPr>
            <a:spLocks noGrp="1"/>
          </p:cNvSpPr>
          <p:nvPr>
            <p:ph type="dt" idx="10"/>
          </p:nvPr>
        </p:nvSpPr>
        <p:spPr/>
        <p:txBody>
          <a:bodyPr/>
          <a:lstStyle/>
          <a:p>
            <a:pPr>
              <a:defRPr/>
            </a:pPr>
            <a:r>
              <a:rPr lang="en-US"/>
              <a:t>November 10, 2015</a:t>
            </a:r>
          </a:p>
        </p:txBody>
      </p:sp>
    </p:spTree>
    <p:extLst>
      <p:ext uri="{BB962C8B-B14F-4D97-AF65-F5344CB8AC3E}">
        <p14:creationId xmlns:p14="http://schemas.microsoft.com/office/powerpoint/2010/main" val="18685385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5838" eaLnBrk="0" hangingPunct="0">
              <a:defRPr sz="2400">
                <a:solidFill>
                  <a:schemeClr val="tx1"/>
                </a:solidFill>
                <a:latin typeface="Times New Roman" charset="0"/>
                <a:ea typeface="ＭＳ Ｐゴシック" charset="0"/>
              </a:defRPr>
            </a:lvl1pPr>
            <a:lvl2pPr marL="742950" indent="-285750" defTabSz="985838" eaLnBrk="0" hangingPunct="0">
              <a:defRPr sz="2400">
                <a:solidFill>
                  <a:schemeClr val="tx1"/>
                </a:solidFill>
                <a:latin typeface="Times New Roman" charset="0"/>
                <a:ea typeface="ＭＳ Ｐゴシック" charset="0"/>
              </a:defRPr>
            </a:lvl2pPr>
            <a:lvl3pPr marL="1143000" indent="-228600" defTabSz="985838" eaLnBrk="0" hangingPunct="0">
              <a:defRPr sz="2400">
                <a:solidFill>
                  <a:schemeClr val="tx1"/>
                </a:solidFill>
                <a:latin typeface="Times New Roman" charset="0"/>
                <a:ea typeface="ＭＳ Ｐゴシック" charset="0"/>
              </a:defRPr>
            </a:lvl3pPr>
            <a:lvl4pPr marL="1600200" indent="-228600" defTabSz="985838" eaLnBrk="0" hangingPunct="0">
              <a:defRPr sz="2400">
                <a:solidFill>
                  <a:schemeClr val="tx1"/>
                </a:solidFill>
                <a:latin typeface="Times New Roman" charset="0"/>
                <a:ea typeface="ＭＳ Ｐゴシック" charset="0"/>
              </a:defRPr>
            </a:lvl4pPr>
            <a:lvl5pPr marL="2057400" indent="-228600" defTabSz="985838" eaLnBrk="0" hangingPunct="0">
              <a:defRPr sz="2400">
                <a:solidFill>
                  <a:schemeClr val="tx1"/>
                </a:solidFill>
                <a:latin typeface="Times New Roman" charset="0"/>
                <a:ea typeface="ＭＳ Ｐゴシック" charset="0"/>
              </a:defRPr>
            </a:lvl5pPr>
            <a:lvl6pPr marL="2514600" indent="-228600" defTabSz="9858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58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58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5838" eaLnBrk="0" fontAlgn="base" hangingPunct="0">
              <a:spcBef>
                <a:spcPct val="0"/>
              </a:spcBef>
              <a:spcAft>
                <a:spcPct val="0"/>
              </a:spcAft>
              <a:defRPr sz="2400">
                <a:solidFill>
                  <a:schemeClr val="tx1"/>
                </a:solidFill>
                <a:latin typeface="Times New Roman" charset="0"/>
                <a:ea typeface="ＭＳ Ｐゴシック" charset="0"/>
              </a:defRPr>
            </a:lvl9pPr>
          </a:lstStyle>
          <a:p>
            <a:fld id="{BD5CE5FA-300D-AC4F-A428-64A763D65624}" type="slidenum">
              <a:rPr lang="en-US" sz="900"/>
              <a:pPr/>
              <a:t>36</a:t>
            </a:fld>
            <a:endParaRPr lang="en-US" sz="9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ndParaRPr>
          </a:p>
        </p:txBody>
      </p:sp>
      <p:sp>
        <p:nvSpPr>
          <p:cNvPr id="2" name="Date Placeholder 1"/>
          <p:cNvSpPr>
            <a:spLocks noGrp="1"/>
          </p:cNvSpPr>
          <p:nvPr>
            <p:ph type="dt" idx="10"/>
          </p:nvPr>
        </p:nvSpPr>
        <p:spPr/>
        <p:txBody>
          <a:bodyPr/>
          <a:lstStyle/>
          <a:p>
            <a:pPr>
              <a:defRPr/>
            </a:pPr>
            <a:r>
              <a:rPr lang="en-US"/>
              <a:t>November 10, 2015</a:t>
            </a:r>
          </a:p>
        </p:txBody>
      </p:sp>
    </p:spTree>
    <p:extLst>
      <p:ext uri="{BB962C8B-B14F-4D97-AF65-F5344CB8AC3E}">
        <p14:creationId xmlns:p14="http://schemas.microsoft.com/office/powerpoint/2010/main" val="14293365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9013" eaLnBrk="0" hangingPunct="0">
              <a:defRPr sz="2400">
                <a:solidFill>
                  <a:schemeClr val="tx1"/>
                </a:solidFill>
                <a:latin typeface="Times New Roman" pitchFamily="18" charset="0"/>
              </a:defRPr>
            </a:lvl1pPr>
            <a:lvl2pPr marL="742950" indent="-285750" defTabSz="989013" eaLnBrk="0" hangingPunct="0">
              <a:defRPr sz="2400">
                <a:solidFill>
                  <a:schemeClr val="tx1"/>
                </a:solidFill>
                <a:latin typeface="Times New Roman" pitchFamily="18" charset="0"/>
              </a:defRPr>
            </a:lvl2pPr>
            <a:lvl3pPr marL="1143000" indent="-228600" defTabSz="989013" eaLnBrk="0" hangingPunct="0">
              <a:defRPr sz="2400">
                <a:solidFill>
                  <a:schemeClr val="tx1"/>
                </a:solidFill>
                <a:latin typeface="Times New Roman" pitchFamily="18" charset="0"/>
              </a:defRPr>
            </a:lvl3pPr>
            <a:lvl4pPr marL="1600200" indent="-228600" defTabSz="989013" eaLnBrk="0" hangingPunct="0">
              <a:defRPr sz="2400">
                <a:solidFill>
                  <a:schemeClr val="tx1"/>
                </a:solidFill>
                <a:latin typeface="Times New Roman" pitchFamily="18" charset="0"/>
              </a:defRPr>
            </a:lvl4pPr>
            <a:lvl5pPr marL="2057400" indent="-228600" defTabSz="989013" eaLnBrk="0" hangingPunct="0">
              <a:defRPr sz="2400">
                <a:solidFill>
                  <a:schemeClr val="tx1"/>
                </a:solidFill>
                <a:latin typeface="Times New Roman" pitchFamily="18" charset="0"/>
              </a:defRPr>
            </a:lvl5pPr>
            <a:lvl6pPr marL="2514600" indent="-228600" defTabSz="989013" eaLnBrk="0" fontAlgn="base" hangingPunct="0">
              <a:spcBef>
                <a:spcPct val="0"/>
              </a:spcBef>
              <a:spcAft>
                <a:spcPct val="0"/>
              </a:spcAft>
              <a:defRPr sz="2400">
                <a:solidFill>
                  <a:schemeClr val="tx1"/>
                </a:solidFill>
                <a:latin typeface="Times New Roman" pitchFamily="18" charset="0"/>
              </a:defRPr>
            </a:lvl6pPr>
            <a:lvl7pPr marL="2971800" indent="-228600" defTabSz="989013" eaLnBrk="0" fontAlgn="base" hangingPunct="0">
              <a:spcBef>
                <a:spcPct val="0"/>
              </a:spcBef>
              <a:spcAft>
                <a:spcPct val="0"/>
              </a:spcAft>
              <a:defRPr sz="2400">
                <a:solidFill>
                  <a:schemeClr val="tx1"/>
                </a:solidFill>
                <a:latin typeface="Times New Roman" pitchFamily="18" charset="0"/>
              </a:defRPr>
            </a:lvl7pPr>
            <a:lvl8pPr marL="3429000" indent="-228600" defTabSz="989013" eaLnBrk="0" fontAlgn="base" hangingPunct="0">
              <a:spcBef>
                <a:spcPct val="0"/>
              </a:spcBef>
              <a:spcAft>
                <a:spcPct val="0"/>
              </a:spcAft>
              <a:defRPr sz="2400">
                <a:solidFill>
                  <a:schemeClr val="tx1"/>
                </a:solidFill>
                <a:latin typeface="Times New Roman" pitchFamily="18" charset="0"/>
              </a:defRPr>
            </a:lvl8pPr>
            <a:lvl9pPr marL="3886200" indent="-228600" defTabSz="989013" eaLnBrk="0" fontAlgn="base" hangingPunct="0">
              <a:spcBef>
                <a:spcPct val="0"/>
              </a:spcBef>
              <a:spcAft>
                <a:spcPct val="0"/>
              </a:spcAft>
              <a:defRPr sz="2400">
                <a:solidFill>
                  <a:schemeClr val="tx1"/>
                </a:solidFill>
                <a:latin typeface="Times New Roman" pitchFamily="18" charset="0"/>
              </a:defRPr>
            </a:lvl9pPr>
          </a:lstStyle>
          <a:p>
            <a:fld id="{556AAB38-D9E9-4E55-B5C3-104C839EB7AC}" type="slidenum">
              <a:rPr lang="en-US" sz="1000" smtClean="0"/>
              <a:pPr/>
              <a:t>37</a:t>
            </a:fld>
            <a:endParaRPr lang="en-US" sz="10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1"/>
            <a:endParaRPr lang="en-US"/>
          </a:p>
          <a:p>
            <a:pPr lvl="1"/>
            <a:endParaRPr lang="en-US"/>
          </a:p>
          <a:p>
            <a:endParaRPr lang="en-US"/>
          </a:p>
        </p:txBody>
      </p:sp>
      <p:sp>
        <p:nvSpPr>
          <p:cNvPr id="2" name="Date Placeholder 1"/>
          <p:cNvSpPr>
            <a:spLocks noGrp="1"/>
          </p:cNvSpPr>
          <p:nvPr>
            <p:ph type="dt" idx="10"/>
          </p:nvPr>
        </p:nvSpPr>
        <p:spPr/>
        <p:txBody>
          <a:bodyPr/>
          <a:lstStyle/>
          <a:p>
            <a:pPr>
              <a:defRPr/>
            </a:pPr>
            <a:r>
              <a:rPr lang="en-US"/>
              <a:t>November 10, 2015</a:t>
            </a:r>
          </a:p>
        </p:txBody>
      </p:sp>
      <p:sp>
        <p:nvSpPr>
          <p:cNvPr id="3" name="Header Placeholder 2"/>
          <p:cNvSpPr>
            <a:spLocks noGrp="1"/>
          </p:cNvSpPr>
          <p:nvPr>
            <p:ph type="hdr" sz="quarter" idx="11"/>
          </p:nvPr>
        </p:nvSpPr>
        <p:spPr/>
        <p:txBody>
          <a:bodyPr/>
          <a:lstStyle/>
          <a:p>
            <a:pPr>
              <a:defRPr/>
            </a:pPr>
            <a:r>
              <a:rPr lang="en-US"/>
              <a:t>dt+UX– Design Thinking for User Experience Design, Prototyping &amp; Evaluation Autumn 2015 Prof. James A. Landay Stanford University</a:t>
            </a:r>
          </a:p>
        </p:txBody>
      </p:sp>
    </p:spTree>
    <p:extLst>
      <p:ext uri="{BB962C8B-B14F-4D97-AF65-F5344CB8AC3E}">
        <p14:creationId xmlns:p14="http://schemas.microsoft.com/office/powerpoint/2010/main" val="8501518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9013" eaLnBrk="0" hangingPunct="0">
              <a:defRPr sz="2400">
                <a:solidFill>
                  <a:schemeClr val="tx1"/>
                </a:solidFill>
                <a:latin typeface="Times New Roman" pitchFamily="18" charset="0"/>
              </a:defRPr>
            </a:lvl1pPr>
            <a:lvl2pPr marL="742950" indent="-285750" defTabSz="989013" eaLnBrk="0" hangingPunct="0">
              <a:defRPr sz="2400">
                <a:solidFill>
                  <a:schemeClr val="tx1"/>
                </a:solidFill>
                <a:latin typeface="Times New Roman" pitchFamily="18" charset="0"/>
              </a:defRPr>
            </a:lvl2pPr>
            <a:lvl3pPr marL="1143000" indent="-228600" defTabSz="989013" eaLnBrk="0" hangingPunct="0">
              <a:defRPr sz="2400">
                <a:solidFill>
                  <a:schemeClr val="tx1"/>
                </a:solidFill>
                <a:latin typeface="Times New Roman" pitchFamily="18" charset="0"/>
              </a:defRPr>
            </a:lvl3pPr>
            <a:lvl4pPr marL="1600200" indent="-228600" defTabSz="989013" eaLnBrk="0" hangingPunct="0">
              <a:defRPr sz="2400">
                <a:solidFill>
                  <a:schemeClr val="tx1"/>
                </a:solidFill>
                <a:latin typeface="Times New Roman" pitchFamily="18" charset="0"/>
              </a:defRPr>
            </a:lvl4pPr>
            <a:lvl5pPr marL="2057400" indent="-228600" defTabSz="989013" eaLnBrk="0" hangingPunct="0">
              <a:defRPr sz="2400">
                <a:solidFill>
                  <a:schemeClr val="tx1"/>
                </a:solidFill>
                <a:latin typeface="Times New Roman" pitchFamily="18" charset="0"/>
              </a:defRPr>
            </a:lvl5pPr>
            <a:lvl6pPr marL="2514600" indent="-228600" defTabSz="989013" eaLnBrk="0" fontAlgn="base" hangingPunct="0">
              <a:spcBef>
                <a:spcPct val="0"/>
              </a:spcBef>
              <a:spcAft>
                <a:spcPct val="0"/>
              </a:spcAft>
              <a:defRPr sz="2400">
                <a:solidFill>
                  <a:schemeClr val="tx1"/>
                </a:solidFill>
                <a:latin typeface="Times New Roman" pitchFamily="18" charset="0"/>
              </a:defRPr>
            </a:lvl6pPr>
            <a:lvl7pPr marL="2971800" indent="-228600" defTabSz="989013" eaLnBrk="0" fontAlgn="base" hangingPunct="0">
              <a:spcBef>
                <a:spcPct val="0"/>
              </a:spcBef>
              <a:spcAft>
                <a:spcPct val="0"/>
              </a:spcAft>
              <a:defRPr sz="2400">
                <a:solidFill>
                  <a:schemeClr val="tx1"/>
                </a:solidFill>
                <a:latin typeface="Times New Roman" pitchFamily="18" charset="0"/>
              </a:defRPr>
            </a:lvl7pPr>
            <a:lvl8pPr marL="3429000" indent="-228600" defTabSz="989013" eaLnBrk="0" fontAlgn="base" hangingPunct="0">
              <a:spcBef>
                <a:spcPct val="0"/>
              </a:spcBef>
              <a:spcAft>
                <a:spcPct val="0"/>
              </a:spcAft>
              <a:defRPr sz="2400">
                <a:solidFill>
                  <a:schemeClr val="tx1"/>
                </a:solidFill>
                <a:latin typeface="Times New Roman" pitchFamily="18" charset="0"/>
              </a:defRPr>
            </a:lvl8pPr>
            <a:lvl9pPr marL="3886200" indent="-228600" defTabSz="989013" eaLnBrk="0" fontAlgn="base" hangingPunct="0">
              <a:spcBef>
                <a:spcPct val="0"/>
              </a:spcBef>
              <a:spcAft>
                <a:spcPct val="0"/>
              </a:spcAft>
              <a:defRPr sz="2400">
                <a:solidFill>
                  <a:schemeClr val="tx1"/>
                </a:solidFill>
                <a:latin typeface="Times New Roman" pitchFamily="18" charset="0"/>
              </a:defRPr>
            </a:lvl9pPr>
          </a:lstStyle>
          <a:p>
            <a:fld id="{4A563181-2A2D-4C3D-945B-34BF4CD99C1D}" type="slidenum">
              <a:rPr lang="en-US" sz="1000" smtClean="0"/>
              <a:pPr/>
              <a:t>38</a:t>
            </a:fld>
            <a:endParaRPr lang="en-US" sz="1000"/>
          </a:p>
        </p:txBody>
      </p:sp>
      <p:sp>
        <p:nvSpPr>
          <p:cNvPr id="71683" name="Rectangle 2"/>
          <p:cNvSpPr>
            <a:spLocks noGrp="1" noRot="1" noChangeAspect="1" noChangeArrowheads="1" noTextEdit="1"/>
          </p:cNvSpPr>
          <p:nvPr>
            <p:ph type="sldImg"/>
          </p:nvPr>
        </p:nvSpPr>
        <p:spPr>
          <a:ln cap="flat"/>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828" rIns="97828"/>
          <a:lstStyle/>
          <a:p>
            <a:r>
              <a:rPr lang="en-US" dirty="0"/>
              <a:t>We model human performance to test understanding and</a:t>
            </a:r>
          </a:p>
          <a:p>
            <a:r>
              <a:rPr lang="en-US" dirty="0"/>
              <a:t>To predict the influence of new technology.</a:t>
            </a:r>
          </a:p>
          <a:p>
            <a:r>
              <a:rPr lang="en-US" dirty="0"/>
              <a:t>This is the classic image form the book “The Psychology of Human-Computer Interaction”</a:t>
            </a:r>
          </a:p>
        </p:txBody>
      </p:sp>
      <p:sp>
        <p:nvSpPr>
          <p:cNvPr id="2" name="Date Placeholder 1"/>
          <p:cNvSpPr>
            <a:spLocks noGrp="1"/>
          </p:cNvSpPr>
          <p:nvPr>
            <p:ph type="dt" idx="10"/>
          </p:nvPr>
        </p:nvSpPr>
        <p:spPr/>
        <p:txBody>
          <a:bodyPr/>
          <a:lstStyle/>
          <a:p>
            <a:pPr>
              <a:defRPr/>
            </a:pPr>
            <a:r>
              <a:rPr lang="en-US"/>
              <a:t>November 10, 2015</a:t>
            </a:r>
          </a:p>
        </p:txBody>
      </p:sp>
      <p:sp>
        <p:nvSpPr>
          <p:cNvPr id="3" name="Header Placeholder 2"/>
          <p:cNvSpPr>
            <a:spLocks noGrp="1"/>
          </p:cNvSpPr>
          <p:nvPr>
            <p:ph type="hdr" sz="quarter" idx="11"/>
          </p:nvPr>
        </p:nvSpPr>
        <p:spPr/>
        <p:txBody>
          <a:bodyPr/>
          <a:lstStyle/>
          <a:p>
            <a:pPr>
              <a:defRPr/>
            </a:pPr>
            <a:r>
              <a:rPr lang="en-US"/>
              <a:t>dt+UX– Design Thinking for User Experience Design, Prototyping &amp; Evaluation Autumn 2015 Prof. James A. Landay Stanford University</a:t>
            </a:r>
          </a:p>
        </p:txBody>
      </p:sp>
    </p:spTree>
    <p:extLst>
      <p:ext uri="{BB962C8B-B14F-4D97-AF65-F5344CB8AC3E}">
        <p14:creationId xmlns:p14="http://schemas.microsoft.com/office/powerpoint/2010/main" val="19677470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9013" eaLnBrk="0" hangingPunct="0">
              <a:defRPr sz="2400">
                <a:solidFill>
                  <a:schemeClr val="tx1"/>
                </a:solidFill>
                <a:latin typeface="Times New Roman" pitchFamily="18" charset="0"/>
              </a:defRPr>
            </a:lvl1pPr>
            <a:lvl2pPr marL="742950" indent="-285750" defTabSz="989013" eaLnBrk="0" hangingPunct="0">
              <a:defRPr sz="2400">
                <a:solidFill>
                  <a:schemeClr val="tx1"/>
                </a:solidFill>
                <a:latin typeface="Times New Roman" pitchFamily="18" charset="0"/>
              </a:defRPr>
            </a:lvl2pPr>
            <a:lvl3pPr marL="1143000" indent="-228600" defTabSz="989013" eaLnBrk="0" hangingPunct="0">
              <a:defRPr sz="2400">
                <a:solidFill>
                  <a:schemeClr val="tx1"/>
                </a:solidFill>
                <a:latin typeface="Times New Roman" pitchFamily="18" charset="0"/>
              </a:defRPr>
            </a:lvl3pPr>
            <a:lvl4pPr marL="1600200" indent="-228600" defTabSz="989013" eaLnBrk="0" hangingPunct="0">
              <a:defRPr sz="2400">
                <a:solidFill>
                  <a:schemeClr val="tx1"/>
                </a:solidFill>
                <a:latin typeface="Times New Roman" pitchFamily="18" charset="0"/>
              </a:defRPr>
            </a:lvl4pPr>
            <a:lvl5pPr marL="2057400" indent="-228600" defTabSz="989013" eaLnBrk="0" hangingPunct="0">
              <a:defRPr sz="2400">
                <a:solidFill>
                  <a:schemeClr val="tx1"/>
                </a:solidFill>
                <a:latin typeface="Times New Roman" pitchFamily="18" charset="0"/>
              </a:defRPr>
            </a:lvl5pPr>
            <a:lvl6pPr marL="2514600" indent="-228600" defTabSz="989013" eaLnBrk="0" fontAlgn="base" hangingPunct="0">
              <a:spcBef>
                <a:spcPct val="0"/>
              </a:spcBef>
              <a:spcAft>
                <a:spcPct val="0"/>
              </a:spcAft>
              <a:defRPr sz="2400">
                <a:solidFill>
                  <a:schemeClr val="tx1"/>
                </a:solidFill>
                <a:latin typeface="Times New Roman" pitchFamily="18" charset="0"/>
              </a:defRPr>
            </a:lvl6pPr>
            <a:lvl7pPr marL="2971800" indent="-228600" defTabSz="989013" eaLnBrk="0" fontAlgn="base" hangingPunct="0">
              <a:spcBef>
                <a:spcPct val="0"/>
              </a:spcBef>
              <a:spcAft>
                <a:spcPct val="0"/>
              </a:spcAft>
              <a:defRPr sz="2400">
                <a:solidFill>
                  <a:schemeClr val="tx1"/>
                </a:solidFill>
                <a:latin typeface="Times New Roman" pitchFamily="18" charset="0"/>
              </a:defRPr>
            </a:lvl7pPr>
            <a:lvl8pPr marL="3429000" indent="-228600" defTabSz="989013" eaLnBrk="0" fontAlgn="base" hangingPunct="0">
              <a:spcBef>
                <a:spcPct val="0"/>
              </a:spcBef>
              <a:spcAft>
                <a:spcPct val="0"/>
              </a:spcAft>
              <a:defRPr sz="2400">
                <a:solidFill>
                  <a:schemeClr val="tx1"/>
                </a:solidFill>
                <a:latin typeface="Times New Roman" pitchFamily="18" charset="0"/>
              </a:defRPr>
            </a:lvl8pPr>
            <a:lvl9pPr marL="3886200" indent="-228600" defTabSz="989013" eaLnBrk="0" fontAlgn="base" hangingPunct="0">
              <a:spcBef>
                <a:spcPct val="0"/>
              </a:spcBef>
              <a:spcAft>
                <a:spcPct val="0"/>
              </a:spcAft>
              <a:defRPr sz="2400">
                <a:solidFill>
                  <a:schemeClr val="tx1"/>
                </a:solidFill>
                <a:latin typeface="Times New Roman" pitchFamily="18" charset="0"/>
              </a:defRPr>
            </a:lvl9pPr>
          </a:lstStyle>
          <a:p>
            <a:fld id="{DFDF9344-D5A2-4B14-A33A-93396BF8182E}" type="slidenum">
              <a:rPr lang="en-US" sz="1000" smtClean="0"/>
              <a:pPr/>
              <a:t>39</a:t>
            </a:fld>
            <a:endParaRPr lang="en-US" sz="1000"/>
          </a:p>
        </p:txBody>
      </p:sp>
      <p:sp>
        <p:nvSpPr>
          <p:cNvPr id="75779" name="Rectangle 2"/>
          <p:cNvSpPr>
            <a:spLocks noGrp="1" noRot="1" noChangeAspect="1" noChangeArrowheads="1" noTextEdit="1"/>
          </p:cNvSpPr>
          <p:nvPr>
            <p:ph type="sldImg"/>
          </p:nvPr>
        </p:nvSpPr>
        <p:spPr>
          <a:ln cap="flat"/>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828" rIns="97828"/>
          <a:lstStyle/>
          <a:p>
            <a:r>
              <a:rPr lang="en-US" dirty="0"/>
              <a:t>Draw two circles on the board</a:t>
            </a:r>
          </a:p>
          <a:p>
            <a:r>
              <a:rPr lang="en-US" dirty="0"/>
              <a:t>	both around 1/2 inches in diameter</a:t>
            </a:r>
          </a:p>
          <a:p>
            <a:r>
              <a:rPr lang="en-US" dirty="0"/>
              <a:t>	1) distance of 6 inches</a:t>
            </a:r>
          </a:p>
          <a:p>
            <a:r>
              <a:rPr lang="en-US" dirty="0"/>
              <a:t>	2)</a:t>
            </a:r>
            <a:r>
              <a:rPr lang="en-US" baseline="0" dirty="0"/>
              <a:t> </a:t>
            </a:r>
            <a:r>
              <a:rPr lang="en-US" dirty="0"/>
              <a:t>Repeat by extending the distance to 24 inches</a:t>
            </a:r>
          </a:p>
          <a:p>
            <a:endParaRPr lang="en-US" dirty="0"/>
          </a:p>
          <a:p>
            <a:r>
              <a:rPr lang="en-US" dirty="0"/>
              <a:t>Ask volunteer to put mark in circle 50 times each quickly, but accurately (outside of circle at most 4 times)</a:t>
            </a:r>
          </a:p>
          <a:p>
            <a:endParaRPr lang="en-US" dirty="0"/>
          </a:p>
          <a:p>
            <a:r>
              <a:rPr lang="en-US" dirty="0"/>
              <a:t>TURN to a partner and discuss</a:t>
            </a:r>
            <a:r>
              <a:rPr lang="en-US" baseline="0" dirty="0"/>
              <a:t> what you think will happen and WHY????</a:t>
            </a:r>
          </a:p>
          <a:p>
            <a:endParaRPr lang="en-US" dirty="0"/>
          </a:p>
          <a:p>
            <a:r>
              <a:rPr lang="en-US" dirty="0"/>
              <a:t>ID=Log2(d/w+1) : try easy ID of 4 and hard of ID 8</a:t>
            </a:r>
          </a:p>
          <a:p>
            <a:endParaRPr lang="en-US" dirty="0"/>
          </a:p>
          <a:p>
            <a:pPr marL="228600" indent="-228600">
              <a:buAutoNum type="arabicParenR"/>
            </a:pPr>
            <a:r>
              <a:rPr lang="en-US" baseline="0" dirty="0"/>
              <a:t>log2 (13)=3.7</a:t>
            </a:r>
          </a:p>
          <a:p>
            <a:pPr marL="228600" indent="-228600">
              <a:buAutoNum type="arabicParenR"/>
            </a:pPr>
            <a:r>
              <a:rPr lang="en-US" baseline="0" dirty="0"/>
              <a:t>Log2 (49)=5.6</a:t>
            </a:r>
            <a:endParaRPr lang="en-US" dirty="0"/>
          </a:p>
          <a:p>
            <a:endParaRPr lang="en-US" dirty="0"/>
          </a:p>
          <a:p>
            <a:endParaRPr lang="en-US" dirty="0"/>
          </a:p>
          <a:p>
            <a:r>
              <a:rPr lang="en-US" dirty="0"/>
              <a:t>Now try it</a:t>
            </a:r>
            <a:r>
              <a:rPr lang="en-US" baseline="0" dirty="0"/>
              <a:t> again with 24 inches but make the target 2 inches wide</a:t>
            </a:r>
          </a:p>
          <a:p>
            <a:r>
              <a:rPr lang="en-US" baseline="0" dirty="0"/>
              <a:t>3) log2 (13)=3.7</a:t>
            </a:r>
          </a:p>
          <a:p>
            <a:endParaRPr lang="en-US" baseline="0" dirty="0"/>
          </a:p>
          <a:p>
            <a:r>
              <a:rPr lang="en-US" baseline="0" dirty="0"/>
              <a:t>) Now try again asking the person to go as fast as they can independent of accuracy (should get more speed but see spread of circles outside)</a:t>
            </a:r>
          </a:p>
          <a:p>
            <a:endParaRPr lang="en-US" baseline="0" dirty="0"/>
          </a:p>
          <a:p>
            <a:r>
              <a:rPr lang="en-US" baseline="0" dirty="0"/>
              <a:t>Results:</a:t>
            </a:r>
          </a:p>
          <a:p>
            <a:pPr marL="228600" indent="-228600">
              <a:buAutoNum type="arabicParenR"/>
            </a:pPr>
            <a:r>
              <a:rPr lang="en-US" baseline="0" dirty="0"/>
              <a:t>30 sec</a:t>
            </a:r>
          </a:p>
          <a:p>
            <a:pPr marL="228600" indent="-228600">
              <a:buAutoNum type="arabicParenR"/>
            </a:pPr>
            <a:r>
              <a:rPr lang="en-US" baseline="0" dirty="0"/>
              <a:t>48 sec</a:t>
            </a:r>
          </a:p>
          <a:p>
            <a:pPr marL="228600" indent="-228600">
              <a:buAutoNum type="arabicParenR"/>
            </a:pPr>
            <a:r>
              <a:rPr lang="en-US" baseline="0" dirty="0"/>
              <a:t>31 sec (as predicted, almost the same as #1)</a:t>
            </a:r>
          </a:p>
          <a:p>
            <a:pPr marL="228600" indent="-228600">
              <a:buAutoNum type="arabicParenR"/>
            </a:pPr>
            <a:r>
              <a:rPr lang="en-US" baseline="0" dirty="0"/>
              <a:t>21 sec (lots of spread)</a:t>
            </a:r>
            <a:endParaRPr lang="en-US" dirty="0"/>
          </a:p>
        </p:txBody>
      </p:sp>
      <p:sp>
        <p:nvSpPr>
          <p:cNvPr id="2" name="Date Placeholder 1"/>
          <p:cNvSpPr>
            <a:spLocks noGrp="1"/>
          </p:cNvSpPr>
          <p:nvPr>
            <p:ph type="dt" idx="10"/>
          </p:nvPr>
        </p:nvSpPr>
        <p:spPr/>
        <p:txBody>
          <a:bodyPr/>
          <a:lstStyle/>
          <a:p>
            <a:pPr>
              <a:defRPr/>
            </a:pPr>
            <a:r>
              <a:rPr lang="en-US"/>
              <a:t>November 10, 2015</a:t>
            </a:r>
          </a:p>
        </p:txBody>
      </p:sp>
      <p:sp>
        <p:nvSpPr>
          <p:cNvPr id="3" name="Header Placeholder 2"/>
          <p:cNvSpPr>
            <a:spLocks noGrp="1"/>
          </p:cNvSpPr>
          <p:nvPr>
            <p:ph type="hdr" sz="quarter" idx="11"/>
          </p:nvPr>
        </p:nvSpPr>
        <p:spPr/>
        <p:txBody>
          <a:bodyPr/>
          <a:lstStyle/>
          <a:p>
            <a:pPr>
              <a:defRPr/>
            </a:pPr>
            <a:r>
              <a:rPr lang="en-US"/>
              <a:t>dt+UX– Design Thinking for User Experience Design, Prototyping &amp; Evaluation Autumn 2015 Prof. James A. Landay Stanford University</a:t>
            </a:r>
          </a:p>
        </p:txBody>
      </p:sp>
    </p:spTree>
    <p:extLst>
      <p:ext uri="{BB962C8B-B14F-4D97-AF65-F5344CB8AC3E}">
        <p14:creationId xmlns:p14="http://schemas.microsoft.com/office/powerpoint/2010/main" val="19263597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9013" eaLnBrk="0" hangingPunct="0">
              <a:defRPr sz="2400">
                <a:solidFill>
                  <a:schemeClr val="tx1"/>
                </a:solidFill>
                <a:latin typeface="Times New Roman" pitchFamily="18" charset="0"/>
              </a:defRPr>
            </a:lvl1pPr>
            <a:lvl2pPr marL="742950" indent="-285750" defTabSz="989013" eaLnBrk="0" hangingPunct="0">
              <a:defRPr sz="2400">
                <a:solidFill>
                  <a:schemeClr val="tx1"/>
                </a:solidFill>
                <a:latin typeface="Times New Roman" pitchFamily="18" charset="0"/>
              </a:defRPr>
            </a:lvl2pPr>
            <a:lvl3pPr marL="1143000" indent="-228600" defTabSz="989013" eaLnBrk="0" hangingPunct="0">
              <a:defRPr sz="2400">
                <a:solidFill>
                  <a:schemeClr val="tx1"/>
                </a:solidFill>
                <a:latin typeface="Times New Roman" pitchFamily="18" charset="0"/>
              </a:defRPr>
            </a:lvl3pPr>
            <a:lvl4pPr marL="1600200" indent="-228600" defTabSz="989013" eaLnBrk="0" hangingPunct="0">
              <a:defRPr sz="2400">
                <a:solidFill>
                  <a:schemeClr val="tx1"/>
                </a:solidFill>
                <a:latin typeface="Times New Roman" pitchFamily="18" charset="0"/>
              </a:defRPr>
            </a:lvl4pPr>
            <a:lvl5pPr marL="2057400" indent="-228600" defTabSz="989013" eaLnBrk="0" hangingPunct="0">
              <a:defRPr sz="2400">
                <a:solidFill>
                  <a:schemeClr val="tx1"/>
                </a:solidFill>
                <a:latin typeface="Times New Roman" pitchFamily="18" charset="0"/>
              </a:defRPr>
            </a:lvl5pPr>
            <a:lvl6pPr marL="2514600" indent="-228600" defTabSz="989013" eaLnBrk="0" fontAlgn="base" hangingPunct="0">
              <a:spcBef>
                <a:spcPct val="0"/>
              </a:spcBef>
              <a:spcAft>
                <a:spcPct val="0"/>
              </a:spcAft>
              <a:defRPr sz="2400">
                <a:solidFill>
                  <a:schemeClr val="tx1"/>
                </a:solidFill>
                <a:latin typeface="Times New Roman" pitchFamily="18" charset="0"/>
              </a:defRPr>
            </a:lvl6pPr>
            <a:lvl7pPr marL="2971800" indent="-228600" defTabSz="989013" eaLnBrk="0" fontAlgn="base" hangingPunct="0">
              <a:spcBef>
                <a:spcPct val="0"/>
              </a:spcBef>
              <a:spcAft>
                <a:spcPct val="0"/>
              </a:spcAft>
              <a:defRPr sz="2400">
                <a:solidFill>
                  <a:schemeClr val="tx1"/>
                </a:solidFill>
                <a:latin typeface="Times New Roman" pitchFamily="18" charset="0"/>
              </a:defRPr>
            </a:lvl7pPr>
            <a:lvl8pPr marL="3429000" indent="-228600" defTabSz="989013" eaLnBrk="0" fontAlgn="base" hangingPunct="0">
              <a:spcBef>
                <a:spcPct val="0"/>
              </a:spcBef>
              <a:spcAft>
                <a:spcPct val="0"/>
              </a:spcAft>
              <a:defRPr sz="2400">
                <a:solidFill>
                  <a:schemeClr val="tx1"/>
                </a:solidFill>
                <a:latin typeface="Times New Roman" pitchFamily="18" charset="0"/>
              </a:defRPr>
            </a:lvl8pPr>
            <a:lvl9pPr marL="3886200" indent="-228600" defTabSz="989013" eaLnBrk="0" fontAlgn="base" hangingPunct="0">
              <a:spcBef>
                <a:spcPct val="0"/>
              </a:spcBef>
              <a:spcAft>
                <a:spcPct val="0"/>
              </a:spcAft>
              <a:defRPr sz="2400">
                <a:solidFill>
                  <a:schemeClr val="tx1"/>
                </a:solidFill>
                <a:latin typeface="Times New Roman" pitchFamily="18" charset="0"/>
              </a:defRPr>
            </a:lvl9pPr>
          </a:lstStyle>
          <a:p>
            <a:fld id="{CB787943-CA16-4D1A-A8A2-4EB73FB23589}" type="slidenum">
              <a:rPr lang="en-US" sz="1000" smtClean="0"/>
              <a:pPr/>
              <a:t>40</a:t>
            </a:fld>
            <a:endParaRPr lang="en-US" sz="1000"/>
          </a:p>
        </p:txBody>
      </p:sp>
      <p:sp>
        <p:nvSpPr>
          <p:cNvPr id="76803" name="Rectangle 2"/>
          <p:cNvSpPr>
            <a:spLocks noGrp="1" noRot="1" noChangeAspect="1" noChangeArrowheads="1" noTextEdit="1"/>
          </p:cNvSpPr>
          <p:nvPr>
            <p:ph type="sldImg"/>
          </p:nvPr>
        </p:nvSpPr>
        <p:spPr>
          <a:ln cap="flat"/>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828" rIns="97828"/>
          <a:lstStyle/>
          <a:p>
            <a:endParaRPr lang="en-US" dirty="0"/>
          </a:p>
        </p:txBody>
      </p:sp>
      <p:sp>
        <p:nvSpPr>
          <p:cNvPr id="2" name="Date Placeholder 1"/>
          <p:cNvSpPr>
            <a:spLocks noGrp="1"/>
          </p:cNvSpPr>
          <p:nvPr>
            <p:ph type="dt" idx="10"/>
          </p:nvPr>
        </p:nvSpPr>
        <p:spPr/>
        <p:txBody>
          <a:bodyPr/>
          <a:lstStyle/>
          <a:p>
            <a:pPr>
              <a:defRPr/>
            </a:pPr>
            <a:r>
              <a:rPr lang="en-US"/>
              <a:t>November 10, 2015</a:t>
            </a:r>
          </a:p>
        </p:txBody>
      </p:sp>
      <p:sp>
        <p:nvSpPr>
          <p:cNvPr id="3" name="Header Placeholder 2"/>
          <p:cNvSpPr>
            <a:spLocks noGrp="1"/>
          </p:cNvSpPr>
          <p:nvPr>
            <p:ph type="hdr" sz="quarter" idx="11"/>
          </p:nvPr>
        </p:nvSpPr>
        <p:spPr/>
        <p:txBody>
          <a:bodyPr/>
          <a:lstStyle/>
          <a:p>
            <a:pPr>
              <a:defRPr/>
            </a:pPr>
            <a:r>
              <a:rPr lang="en-US"/>
              <a:t>dt+UX– Design Thinking for User Experience Design, Prototyping &amp; Evaluation Autumn 2015 Prof. James A. Landay Stanford University</a:t>
            </a:r>
          </a:p>
        </p:txBody>
      </p:sp>
    </p:spTree>
    <p:extLst>
      <p:ext uri="{BB962C8B-B14F-4D97-AF65-F5344CB8AC3E}">
        <p14:creationId xmlns:p14="http://schemas.microsoft.com/office/powerpoint/2010/main" val="1695099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898D661A-3798-F145-8D41-923F1D66C297}" type="slidenum">
              <a:rPr lang="en-US" sz="1000"/>
              <a:pPr/>
              <a:t>5</a:t>
            </a:fld>
            <a:endParaRPr lang="en-US" sz="1000"/>
          </a:p>
        </p:txBody>
      </p:sp>
      <p:sp>
        <p:nvSpPr>
          <p:cNvPr id="90115" name="Rectangle 2"/>
          <p:cNvSpPr>
            <a:spLocks noGrp="1" noRot="1" noChangeAspect="1" noChangeArrowheads="1" noTextEdit="1"/>
          </p:cNvSpPr>
          <p:nvPr>
            <p:ph type="sldImg"/>
          </p:nvPr>
        </p:nvSpPr>
        <p:spPr>
          <a:ln cap="flat"/>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8633" tIns="50960" rIns="98633" bIns="50960"/>
          <a:lstStyle/>
          <a:p>
            <a:r>
              <a:rPr lang="en-US"/>
              <a:t>Studies have shown that the design, programming, and evaluation of the UI can take up to 50% of the project time and cost for a wide range of commercial and in-house software</a:t>
            </a:r>
          </a:p>
          <a:p>
            <a:endParaRPr lang="en-US"/>
          </a:p>
          <a:p>
            <a:r>
              <a:rPr lang="en-US"/>
              <a:t>Nearly 25% of all applications projects fail. Why?</a:t>
            </a:r>
          </a:p>
          <a:p>
            <a:pPr lvl="1"/>
            <a:r>
              <a:rPr lang="en-US"/>
              <a:t>overrun budgets &amp; management pulls plug</a:t>
            </a:r>
          </a:p>
          <a:p>
            <a:pPr lvl="1"/>
            <a:r>
              <a:rPr lang="en-US"/>
              <a:t>others complete, but are too hard to learn/use</a:t>
            </a:r>
          </a:p>
          <a:p>
            <a:r>
              <a:rPr lang="en-US"/>
              <a:t>Solution is user-centered design. Why?</a:t>
            </a:r>
          </a:p>
          <a:p>
            <a:pPr lvl="1"/>
            <a:r>
              <a:rPr lang="en-US"/>
              <a:t>easier to learn &amp; use products sell better</a:t>
            </a:r>
          </a:p>
          <a:p>
            <a:pPr lvl="1"/>
            <a:r>
              <a:rPr lang="en-US"/>
              <a:t>can help keep a product on schedule</a:t>
            </a:r>
          </a:p>
          <a:p>
            <a:pPr lvl="2"/>
            <a:r>
              <a:rPr lang="en-US"/>
              <a:t>finding problems early makes them easier to fix!</a:t>
            </a:r>
          </a:p>
          <a:p>
            <a:pPr lvl="1"/>
            <a:r>
              <a:rPr lang="en-US"/>
              <a:t>training costs reduced</a:t>
            </a:r>
          </a:p>
          <a:p>
            <a:endParaRPr lang="en-US"/>
          </a:p>
        </p:txBody>
      </p:sp>
      <p:sp>
        <p:nvSpPr>
          <p:cNvPr id="2" name="Date Placeholder 1"/>
          <p:cNvSpPr>
            <a:spLocks noGrp="1"/>
          </p:cNvSpPr>
          <p:nvPr>
            <p:ph type="dt" idx="10"/>
          </p:nvPr>
        </p:nvSpPr>
        <p:spPr/>
        <p:txBody>
          <a:bodyPr/>
          <a:lstStyle/>
          <a:p>
            <a:pPr>
              <a:defRPr/>
            </a:pPr>
            <a:r>
              <a:rPr lang="en-US"/>
              <a:t>November 10, 2015</a:t>
            </a:r>
          </a:p>
        </p:txBody>
      </p:sp>
    </p:spTree>
    <p:extLst>
      <p:ext uri="{BB962C8B-B14F-4D97-AF65-F5344CB8AC3E}">
        <p14:creationId xmlns:p14="http://schemas.microsoft.com/office/powerpoint/2010/main" val="5102407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graphic illustrates what should be balanced to achieve a design that can convey useful information to `its observers by creating desire in the information itself.</a:t>
            </a:r>
          </a:p>
          <a:p>
            <a:endParaRPr lang="en-US" baseline="0" dirty="0"/>
          </a:p>
          <a:p>
            <a:r>
              <a:rPr lang="en-US" baseline="0" dirty="0"/>
              <a:t>This part refers to the information itself, whether the data is accurate or useful. Arguably you are all rather talented at this part.</a:t>
            </a:r>
          </a:p>
          <a:p>
            <a:endParaRPr lang="en-US" baseline="0" dirty="0"/>
          </a:p>
          <a:p>
            <a:r>
              <a:rPr lang="en-US" baseline="0" dirty="0"/>
              <a:t>So today Im going to talk about the other two – some guidelines as to how to achieve designs that successfully allow the user to perform such functions without having to force themselves to do so</a:t>
            </a:r>
            <a:endParaRPr lang="en-US" dirty="0"/>
          </a:p>
        </p:txBody>
      </p:sp>
      <p:sp>
        <p:nvSpPr>
          <p:cNvPr id="4" name="Slide Number Placeholder 3"/>
          <p:cNvSpPr>
            <a:spLocks noGrp="1"/>
          </p:cNvSpPr>
          <p:nvPr>
            <p:ph type="sldNum" sz="quarter" idx="10"/>
          </p:nvPr>
        </p:nvSpPr>
        <p:spPr/>
        <p:txBody>
          <a:bodyPr/>
          <a:lstStyle/>
          <a:p>
            <a:fld id="{209FDB91-B962-BA42-88C3-D2DF5A2C8EAF}" type="slidenum">
              <a:rPr lang="en-US" smtClean="0"/>
              <a:t>41</a:t>
            </a:fld>
            <a:endParaRPr lang="en-US"/>
          </a:p>
        </p:txBody>
      </p:sp>
      <p:sp>
        <p:nvSpPr>
          <p:cNvPr id="5" name="Date Placeholder 4"/>
          <p:cNvSpPr>
            <a:spLocks noGrp="1"/>
          </p:cNvSpPr>
          <p:nvPr>
            <p:ph type="dt" idx="11"/>
          </p:nvPr>
        </p:nvSpPr>
        <p:spPr/>
        <p:txBody>
          <a:bodyPr/>
          <a:lstStyle/>
          <a:p>
            <a:pPr>
              <a:defRPr/>
            </a:pPr>
            <a:r>
              <a:rPr lang="en-US"/>
              <a:t>November 10, 2015</a:t>
            </a:r>
          </a:p>
        </p:txBody>
      </p:sp>
    </p:spTree>
    <p:extLst>
      <p:ext uri="{BB962C8B-B14F-4D97-AF65-F5344CB8AC3E}">
        <p14:creationId xmlns:p14="http://schemas.microsoft.com/office/powerpoint/2010/main" val="3916004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I’ve mentioned</a:t>
            </a:r>
            <a:r>
              <a:rPr lang="en-US" baseline="0" dirty="0"/>
              <a:t> several times before that good design is about balance – visual design is no exception.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Information should be prioritized based on its importance</a:t>
            </a:r>
            <a:r>
              <a:rPr lang="en-US" baseline="0" dirty="0"/>
              <a:t> or </a:t>
            </a:r>
            <a:r>
              <a:rPr lang="en-US" dirty="0"/>
              <a:t>relationship to other information</a:t>
            </a:r>
            <a:endParaRPr lang="en-US" sz="1600" dirty="0">
              <a:solidFill>
                <a:schemeClr val="accent2"/>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 : color, size, position and the</a:t>
            </a:r>
            <a:r>
              <a:rPr lang="en-US" sz="1200" baseline="0" dirty="0"/>
              <a:t> other things we have discussed</a:t>
            </a:r>
            <a:r>
              <a:rPr lang="en-US" sz="1200" dirty="0"/>
              <a:t> are methods to suggest this.</a:t>
            </a:r>
            <a:r>
              <a:rPr lang="en-US" sz="1200" baseline="0"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t>If we look at objects on a scale of importance, we can decide best how to use those techniques.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t>Scott </a:t>
            </a:r>
            <a:r>
              <a:rPr lang="en-US" sz="1200" baseline="0" dirty="0" err="1"/>
              <a:t>Klemmer’s</a:t>
            </a:r>
            <a:r>
              <a:rPr lang="en-US" sz="1200" baseline="0" dirty="0"/>
              <a:t> video gave you good examples of how </a:t>
            </a:r>
            <a:r>
              <a:rPr lang="en-US" sz="1200" baseline="0" dirty="0" err="1"/>
              <a:t>Typograhpy</a:t>
            </a:r>
            <a:r>
              <a:rPr lang="en-US" sz="1200" baseline="0" dirty="0"/>
              <a:t>, Layout, and Color give you a good idea of visual hierarchy</a:t>
            </a:r>
            <a:endParaRPr lang="en-US" sz="1200" dirty="0"/>
          </a:p>
        </p:txBody>
      </p:sp>
      <p:sp>
        <p:nvSpPr>
          <p:cNvPr id="4" name="Slide Number Placeholder 3"/>
          <p:cNvSpPr>
            <a:spLocks noGrp="1"/>
          </p:cNvSpPr>
          <p:nvPr>
            <p:ph type="sldNum" sz="quarter" idx="10"/>
          </p:nvPr>
        </p:nvSpPr>
        <p:spPr/>
        <p:txBody>
          <a:bodyPr/>
          <a:lstStyle/>
          <a:p>
            <a:fld id="{209FDB91-B962-BA42-88C3-D2DF5A2C8EAF}" type="slidenum">
              <a:rPr lang="en-US" smtClean="0"/>
              <a:t>42</a:t>
            </a:fld>
            <a:endParaRPr lang="en-US"/>
          </a:p>
        </p:txBody>
      </p:sp>
      <p:sp>
        <p:nvSpPr>
          <p:cNvPr id="5" name="Date Placeholder 4"/>
          <p:cNvSpPr>
            <a:spLocks noGrp="1"/>
          </p:cNvSpPr>
          <p:nvPr>
            <p:ph type="dt" idx="11"/>
          </p:nvPr>
        </p:nvSpPr>
        <p:spPr/>
        <p:txBody>
          <a:bodyPr/>
          <a:lstStyle/>
          <a:p>
            <a:pPr>
              <a:defRPr/>
            </a:pPr>
            <a:r>
              <a:rPr lang="en-US"/>
              <a:t>November 10, 2015</a:t>
            </a:r>
          </a:p>
        </p:txBody>
      </p:sp>
    </p:spTree>
    <p:extLst>
      <p:ext uri="{BB962C8B-B14F-4D97-AF65-F5344CB8AC3E}">
        <p14:creationId xmlns:p14="http://schemas.microsoft.com/office/powerpoint/2010/main" val="16796158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The principles of Gestalt psychology are based on the humans’ ability to perceive and generate visual forms.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Helvetica Light"/>
              <a:cs typeface="Helvetica Ligh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Helvetica Light"/>
                <a:cs typeface="Helvetica Light"/>
              </a:rPr>
              <a:t>On</a:t>
            </a:r>
            <a:r>
              <a:rPr lang="en-US" baseline="0" dirty="0">
                <a:latin typeface="Helvetica Light"/>
                <a:cs typeface="Helvetica Light"/>
              </a:rPr>
              <a:t>e of the six Gestalt Principles, “The Proximity </a:t>
            </a:r>
            <a:r>
              <a:rPr lang="en-US" dirty="0">
                <a:latin typeface="Helvetica Light"/>
                <a:cs typeface="Helvetica Light"/>
              </a:rPr>
              <a:t>principle” is often used in information design</a:t>
            </a:r>
            <a:r>
              <a:rPr lang="en-US" baseline="0" dirty="0">
                <a:latin typeface="Helvetica Light"/>
                <a:cs typeface="Helvetica Light"/>
              </a:rPr>
              <a:t>.</a:t>
            </a:r>
            <a:endParaRPr lang="en-US" dirty="0">
              <a:latin typeface="Helvetica Light"/>
              <a:cs typeface="Helvetica Ligh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Helvetica Light"/>
              <a:cs typeface="Helvetica Ligh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Helvetica Light"/>
                <a:cs typeface="Helvetica Light"/>
              </a:rPr>
              <a:t>We</a:t>
            </a:r>
            <a:r>
              <a:rPr lang="en-US" baseline="0" dirty="0">
                <a:latin typeface="Helvetica Light"/>
                <a:cs typeface="Helvetica Light"/>
              </a:rPr>
              <a:t> can use proximity to describe how elements are related to each other.</a:t>
            </a:r>
            <a:endParaRPr lang="en-US" dirty="0"/>
          </a:p>
        </p:txBody>
      </p:sp>
      <p:sp>
        <p:nvSpPr>
          <p:cNvPr id="4" name="Slide Number Placeholder 3"/>
          <p:cNvSpPr>
            <a:spLocks noGrp="1"/>
          </p:cNvSpPr>
          <p:nvPr>
            <p:ph type="sldNum" sz="quarter" idx="10"/>
          </p:nvPr>
        </p:nvSpPr>
        <p:spPr/>
        <p:txBody>
          <a:bodyPr/>
          <a:lstStyle/>
          <a:p>
            <a:fld id="{209FDB91-B962-BA42-88C3-D2DF5A2C8EAF}" type="slidenum">
              <a:rPr lang="en-US" smtClean="0"/>
              <a:t>43</a:t>
            </a:fld>
            <a:endParaRPr lang="en-US"/>
          </a:p>
        </p:txBody>
      </p:sp>
      <p:sp>
        <p:nvSpPr>
          <p:cNvPr id="5" name="Date Placeholder 4"/>
          <p:cNvSpPr>
            <a:spLocks noGrp="1"/>
          </p:cNvSpPr>
          <p:nvPr>
            <p:ph type="dt" idx="11"/>
          </p:nvPr>
        </p:nvSpPr>
        <p:spPr/>
        <p:txBody>
          <a:bodyPr/>
          <a:lstStyle/>
          <a:p>
            <a:pPr>
              <a:defRPr/>
            </a:pPr>
            <a:r>
              <a:rPr lang="en-US"/>
              <a:t>November 10, 2015</a:t>
            </a:r>
          </a:p>
        </p:txBody>
      </p:sp>
    </p:spTree>
    <p:extLst>
      <p:ext uri="{BB962C8B-B14F-4D97-AF65-F5344CB8AC3E}">
        <p14:creationId xmlns:p14="http://schemas.microsoft.com/office/powerpoint/2010/main" val="14135541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blank space as an object</a:t>
            </a:r>
          </a:p>
          <a:p>
            <a:r>
              <a:rPr lang="en-US" dirty="0"/>
              <a:t>Web design provides good</a:t>
            </a:r>
            <a:r>
              <a:rPr lang="en-US" baseline="0" dirty="0"/>
              <a:t> examples of the proximity rule where good layouts will organize related items into groups such as seen here with the menu and project elements grouped together.</a:t>
            </a:r>
            <a:endParaRPr lang="en-US" dirty="0"/>
          </a:p>
        </p:txBody>
      </p:sp>
      <p:sp>
        <p:nvSpPr>
          <p:cNvPr id="4" name="Slide Number Placeholder 3"/>
          <p:cNvSpPr>
            <a:spLocks noGrp="1"/>
          </p:cNvSpPr>
          <p:nvPr>
            <p:ph type="sldNum" sz="quarter" idx="10"/>
          </p:nvPr>
        </p:nvSpPr>
        <p:spPr/>
        <p:txBody>
          <a:bodyPr/>
          <a:lstStyle/>
          <a:p>
            <a:fld id="{209FDB91-B962-BA42-88C3-D2DF5A2C8EAF}" type="slidenum">
              <a:rPr lang="en-US" smtClean="0"/>
              <a:t>44</a:t>
            </a:fld>
            <a:endParaRPr lang="en-US"/>
          </a:p>
        </p:txBody>
      </p:sp>
      <p:sp>
        <p:nvSpPr>
          <p:cNvPr id="5" name="Date Placeholder 4"/>
          <p:cNvSpPr>
            <a:spLocks noGrp="1"/>
          </p:cNvSpPr>
          <p:nvPr>
            <p:ph type="dt" idx="11"/>
          </p:nvPr>
        </p:nvSpPr>
        <p:spPr/>
        <p:txBody>
          <a:bodyPr/>
          <a:lstStyle/>
          <a:p>
            <a:pPr>
              <a:defRPr/>
            </a:pPr>
            <a:r>
              <a:rPr lang="en-US"/>
              <a:t>November 10, 2015</a:t>
            </a:r>
          </a:p>
        </p:txBody>
      </p:sp>
    </p:spTree>
    <p:extLst>
      <p:ext uri="{BB962C8B-B14F-4D97-AF65-F5344CB8AC3E}">
        <p14:creationId xmlns:p14="http://schemas.microsoft.com/office/powerpoint/2010/main" val="19403999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556" eaLnBrk="0" hangingPunct="0">
              <a:defRPr sz="3300" b="1">
                <a:solidFill>
                  <a:srgbClr val="4A5870"/>
                </a:solidFill>
                <a:latin typeface="Arial" pitchFamily="34" charset="0"/>
                <a:ea typeface="ＭＳ Ｐゴシック" pitchFamily="34" charset="-128"/>
              </a:defRPr>
            </a:lvl1pPr>
            <a:lvl2pPr marL="771925" indent="-296894" defTabSz="966556" eaLnBrk="0" hangingPunct="0">
              <a:defRPr sz="3300" b="1">
                <a:solidFill>
                  <a:srgbClr val="4A5870"/>
                </a:solidFill>
                <a:latin typeface="Arial" pitchFamily="34" charset="0"/>
                <a:ea typeface="ＭＳ Ｐゴシック" pitchFamily="34" charset="-128"/>
              </a:defRPr>
            </a:lvl2pPr>
            <a:lvl3pPr marL="1187577" indent="-237515" defTabSz="966556" eaLnBrk="0" hangingPunct="0">
              <a:defRPr sz="3300" b="1">
                <a:solidFill>
                  <a:srgbClr val="4A5870"/>
                </a:solidFill>
                <a:latin typeface="Arial" pitchFamily="34" charset="0"/>
                <a:ea typeface="ＭＳ Ｐゴシック" pitchFamily="34" charset="-128"/>
              </a:defRPr>
            </a:lvl3pPr>
            <a:lvl4pPr marL="1662608" indent="-237515" defTabSz="966556" eaLnBrk="0" hangingPunct="0">
              <a:defRPr sz="3300" b="1">
                <a:solidFill>
                  <a:srgbClr val="4A5870"/>
                </a:solidFill>
                <a:latin typeface="Arial" pitchFamily="34" charset="0"/>
                <a:ea typeface="ＭＳ Ｐゴシック" pitchFamily="34" charset="-128"/>
              </a:defRPr>
            </a:lvl4pPr>
            <a:lvl5pPr marL="2137639" indent="-237515" defTabSz="966556" eaLnBrk="0" hangingPunct="0">
              <a:defRPr sz="3300" b="1">
                <a:solidFill>
                  <a:srgbClr val="4A5870"/>
                </a:solidFill>
                <a:latin typeface="Arial" pitchFamily="34" charset="0"/>
                <a:ea typeface="ＭＳ Ｐゴシック" pitchFamily="34" charset="-128"/>
              </a:defRPr>
            </a:lvl5pPr>
            <a:lvl6pPr marL="2612669" indent="-237515" defTabSz="966556" eaLnBrk="0" fontAlgn="base" hangingPunct="0">
              <a:spcBef>
                <a:spcPct val="20000"/>
              </a:spcBef>
              <a:spcAft>
                <a:spcPct val="0"/>
              </a:spcAft>
              <a:buChar char="•"/>
              <a:defRPr sz="3300" b="1">
                <a:solidFill>
                  <a:srgbClr val="4A5870"/>
                </a:solidFill>
                <a:latin typeface="Arial" pitchFamily="34" charset="0"/>
                <a:ea typeface="ＭＳ Ｐゴシック" pitchFamily="34" charset="-128"/>
              </a:defRPr>
            </a:lvl6pPr>
            <a:lvl7pPr marL="3087700" indent="-237515" defTabSz="966556" eaLnBrk="0" fontAlgn="base" hangingPunct="0">
              <a:spcBef>
                <a:spcPct val="20000"/>
              </a:spcBef>
              <a:spcAft>
                <a:spcPct val="0"/>
              </a:spcAft>
              <a:buChar char="•"/>
              <a:defRPr sz="3300" b="1">
                <a:solidFill>
                  <a:srgbClr val="4A5870"/>
                </a:solidFill>
                <a:latin typeface="Arial" pitchFamily="34" charset="0"/>
                <a:ea typeface="ＭＳ Ｐゴシック" pitchFamily="34" charset="-128"/>
              </a:defRPr>
            </a:lvl7pPr>
            <a:lvl8pPr marL="3562731" indent="-237515" defTabSz="966556" eaLnBrk="0" fontAlgn="base" hangingPunct="0">
              <a:spcBef>
                <a:spcPct val="20000"/>
              </a:spcBef>
              <a:spcAft>
                <a:spcPct val="0"/>
              </a:spcAft>
              <a:buChar char="•"/>
              <a:defRPr sz="3300" b="1">
                <a:solidFill>
                  <a:srgbClr val="4A5870"/>
                </a:solidFill>
                <a:latin typeface="Arial" pitchFamily="34" charset="0"/>
                <a:ea typeface="ＭＳ Ｐゴシック" pitchFamily="34" charset="-128"/>
              </a:defRPr>
            </a:lvl8pPr>
            <a:lvl9pPr marL="4037762" indent="-237515" defTabSz="966556" eaLnBrk="0" fontAlgn="base" hangingPunct="0">
              <a:spcBef>
                <a:spcPct val="20000"/>
              </a:spcBef>
              <a:spcAft>
                <a:spcPct val="0"/>
              </a:spcAft>
              <a:buChar char="•"/>
              <a:defRPr sz="3300" b="1">
                <a:solidFill>
                  <a:srgbClr val="4A5870"/>
                </a:solidFill>
                <a:latin typeface="Arial" pitchFamily="34" charset="0"/>
                <a:ea typeface="ＭＳ Ｐゴシック" pitchFamily="34" charset="-128"/>
              </a:defRPr>
            </a:lvl9pPr>
          </a:lstStyle>
          <a:p>
            <a:pPr eaLnBrk="1" hangingPunct="1"/>
            <a:fld id="{CCBA14C6-42B3-4B76-B20B-811CCEF73741}" type="slidenum">
              <a:rPr lang="en-US" sz="1200" b="0">
                <a:solidFill>
                  <a:schemeClr val="tx1"/>
                </a:solidFill>
                <a:latin typeface="Times New Roman" pitchFamily="18" charset="0"/>
              </a:rPr>
              <a:pPr eaLnBrk="1" hangingPunct="1"/>
              <a:t>45</a:t>
            </a:fld>
            <a:endParaRPr lang="en-US" sz="1200" b="0">
              <a:solidFill>
                <a:schemeClr val="tx1"/>
              </a:solidFill>
              <a:latin typeface="Times New Roman" pitchFamily="18" charset="0"/>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ea typeface="ＭＳ Ｐゴシック" pitchFamily="34" charset="-128"/>
              </a:rPr>
              <a:t>One take-away on how to design a lot of information on a page, a grid system is a good place to start.</a:t>
            </a:r>
          </a:p>
          <a:p>
            <a:pPr eaLnBrk="1" hangingPunct="1"/>
            <a:r>
              <a:rPr lang="en-US" dirty="0">
                <a:ea typeface="ＭＳ Ｐゴシック" pitchFamily="34" charset="-128"/>
              </a:rPr>
              <a:t>Using the grid gives you consistency and if you use someone else's grid, you get to take advantage of professional designed system.</a:t>
            </a:r>
          </a:p>
          <a:p>
            <a:pPr eaLnBrk="1" hangingPunct="1"/>
            <a:r>
              <a:rPr lang="en-US" dirty="0">
                <a:ea typeface="ＭＳ Ｐゴシック" pitchFamily="34" charset="-128"/>
              </a:rPr>
              <a:t>Find is easy to see since it is in a column all by itself.</a:t>
            </a:r>
          </a:p>
          <a:p>
            <a:pPr eaLnBrk="1" hangingPunct="1"/>
            <a:r>
              <a:rPr lang="en-US" dirty="0">
                <a:ea typeface="ＭＳ Ｐゴシック" pitchFamily="34" charset="-128"/>
              </a:rPr>
              <a:t>Space is consistent between the buttons.</a:t>
            </a:r>
          </a:p>
          <a:p>
            <a:pPr eaLnBrk="1" hangingPunct="1"/>
            <a:r>
              <a:rPr lang="en-US" dirty="0">
                <a:ea typeface="ＭＳ Ｐゴシック" pitchFamily="34" charset="-128"/>
              </a:rPr>
              <a:t>Things that are similar are closer (i.e., radio buttons).</a:t>
            </a:r>
          </a:p>
          <a:p>
            <a:pPr eaLnBrk="1" hangingPunct="1"/>
            <a:r>
              <a:rPr lang="en-US" dirty="0">
                <a:ea typeface="ＭＳ Ｐゴシック" pitchFamily="34" charset="-128"/>
              </a:rPr>
              <a:t>Bigger space to the buttons at the bottom – they are different.</a:t>
            </a:r>
          </a:p>
        </p:txBody>
      </p:sp>
      <p:sp>
        <p:nvSpPr>
          <p:cNvPr id="2" name="Date Placeholder 1"/>
          <p:cNvSpPr>
            <a:spLocks noGrp="1"/>
          </p:cNvSpPr>
          <p:nvPr>
            <p:ph type="dt" idx="10"/>
          </p:nvPr>
        </p:nvSpPr>
        <p:spPr/>
        <p:txBody>
          <a:bodyPr/>
          <a:lstStyle/>
          <a:p>
            <a:pPr>
              <a:defRPr/>
            </a:pPr>
            <a:r>
              <a:rPr lang="en-US"/>
              <a:t>November 10, 2015</a:t>
            </a:r>
          </a:p>
        </p:txBody>
      </p:sp>
    </p:spTree>
    <p:extLst>
      <p:ext uri="{BB962C8B-B14F-4D97-AF65-F5344CB8AC3E}">
        <p14:creationId xmlns:p14="http://schemas.microsoft.com/office/powerpoint/2010/main" val="7133767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So how to we pick the right colors?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While my suggestion</a:t>
            </a:r>
            <a:r>
              <a:rPr lang="en-US" baseline="0" dirty="0"/>
              <a:t> for beginners is to stick to one color or “monochrome” pallets, there is the odd occasion where information must have multiple colors to be distinguishable, such as in graphs. In these cases, Color harmonies are particularly useful. They involve picking a primary color and using a color wheel to determine the best colors to go along with it.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For beginners, I suggest using these two (analogous and split-complimentary) as they are hard to get wrong and tend to work with lots of designs.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see: http://</a:t>
            </a:r>
            <a:r>
              <a:rPr lang="en-US" baseline="0" dirty="0" err="1"/>
              <a:t>www.tigercolor.com</a:t>
            </a:r>
            <a:r>
              <a:rPr lang="en-US" baseline="0" dirty="0"/>
              <a:t>/color-lab/color-theory/color-</a:t>
            </a:r>
            <a:r>
              <a:rPr lang="en-US" baseline="0" dirty="0" err="1"/>
              <a:t>harmonies.htm</a:t>
            </a:r>
            <a:endParaRPr lang="en-US" dirty="0"/>
          </a:p>
        </p:txBody>
      </p:sp>
      <p:sp>
        <p:nvSpPr>
          <p:cNvPr id="4" name="Slide Number Placeholder 3"/>
          <p:cNvSpPr>
            <a:spLocks noGrp="1"/>
          </p:cNvSpPr>
          <p:nvPr>
            <p:ph type="sldNum" sz="quarter" idx="10"/>
          </p:nvPr>
        </p:nvSpPr>
        <p:spPr/>
        <p:txBody>
          <a:bodyPr/>
          <a:lstStyle/>
          <a:p>
            <a:fld id="{209FDB91-B962-BA42-88C3-D2DF5A2C8EAF}" type="slidenum">
              <a:rPr lang="en-US" smtClean="0"/>
              <a:t>46</a:t>
            </a:fld>
            <a:endParaRPr lang="en-US"/>
          </a:p>
        </p:txBody>
      </p:sp>
      <p:sp>
        <p:nvSpPr>
          <p:cNvPr id="5" name="Date Placeholder 4"/>
          <p:cNvSpPr>
            <a:spLocks noGrp="1"/>
          </p:cNvSpPr>
          <p:nvPr>
            <p:ph type="dt" idx="11"/>
          </p:nvPr>
        </p:nvSpPr>
        <p:spPr/>
        <p:txBody>
          <a:bodyPr/>
          <a:lstStyle/>
          <a:p>
            <a:pPr>
              <a:defRPr/>
            </a:pPr>
            <a:r>
              <a:rPr lang="en-US"/>
              <a:t>November 10, 2015</a:t>
            </a:r>
          </a:p>
        </p:txBody>
      </p:sp>
    </p:spTree>
    <p:extLst>
      <p:ext uri="{BB962C8B-B14F-4D97-AF65-F5344CB8AC3E}">
        <p14:creationId xmlns:p14="http://schemas.microsoft.com/office/powerpoint/2010/main" val="15433612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9013" eaLnBrk="0" hangingPunct="0">
              <a:defRPr sz="2400">
                <a:solidFill>
                  <a:schemeClr val="tx1"/>
                </a:solidFill>
                <a:latin typeface="Times New Roman" charset="0"/>
                <a:ea typeface="ＭＳ Ｐゴシック" charset="0"/>
                <a:cs typeface="ＭＳ Ｐゴシック" charset="0"/>
              </a:defRPr>
            </a:lvl1pPr>
            <a:lvl2pPr marL="742950" indent="-285750" defTabSz="989013" eaLnBrk="0" hangingPunct="0">
              <a:defRPr sz="2400">
                <a:solidFill>
                  <a:schemeClr val="tx1"/>
                </a:solidFill>
                <a:latin typeface="Times New Roman" charset="0"/>
                <a:ea typeface="ＭＳ Ｐゴシック" charset="0"/>
              </a:defRPr>
            </a:lvl2pPr>
            <a:lvl3pPr marL="1143000" indent="-228600" defTabSz="989013" eaLnBrk="0" hangingPunct="0">
              <a:defRPr sz="2400">
                <a:solidFill>
                  <a:schemeClr val="tx1"/>
                </a:solidFill>
                <a:latin typeface="Times New Roman" charset="0"/>
                <a:ea typeface="ＭＳ Ｐゴシック" charset="0"/>
              </a:defRPr>
            </a:lvl3pPr>
            <a:lvl4pPr marL="1600200" indent="-228600" defTabSz="989013" eaLnBrk="0" hangingPunct="0">
              <a:defRPr sz="2400">
                <a:solidFill>
                  <a:schemeClr val="tx1"/>
                </a:solidFill>
                <a:latin typeface="Times New Roman" charset="0"/>
                <a:ea typeface="ＭＳ Ｐゴシック" charset="0"/>
              </a:defRPr>
            </a:lvl4pPr>
            <a:lvl5pPr marL="2057400" indent="-228600" defTabSz="989013" eaLnBrk="0" hangingPunct="0">
              <a:defRPr sz="2400">
                <a:solidFill>
                  <a:schemeClr val="tx1"/>
                </a:solidFill>
                <a:latin typeface="Times New Roman" charset="0"/>
                <a:ea typeface="ＭＳ Ｐゴシック" charset="0"/>
              </a:defRPr>
            </a:lvl5pPr>
            <a:lvl6pPr marL="2514600" indent="-228600" defTabSz="9890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90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90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9013" eaLnBrk="0" fontAlgn="base" hangingPunct="0">
              <a:spcBef>
                <a:spcPct val="0"/>
              </a:spcBef>
              <a:spcAft>
                <a:spcPct val="0"/>
              </a:spcAft>
              <a:defRPr sz="2400">
                <a:solidFill>
                  <a:schemeClr val="tx1"/>
                </a:solidFill>
                <a:latin typeface="Times New Roman" charset="0"/>
                <a:ea typeface="ＭＳ Ｐゴシック" charset="0"/>
              </a:defRPr>
            </a:lvl9pPr>
          </a:lstStyle>
          <a:p>
            <a:fld id="{9ADF8D04-B782-5742-A96A-7B80A961F744}" type="slidenum">
              <a:rPr lang="en-US" sz="1000"/>
              <a:pPr/>
              <a:t>47</a:t>
            </a:fld>
            <a:endParaRPr lang="en-US" sz="1000"/>
          </a:p>
        </p:txBody>
      </p:sp>
      <p:sp>
        <p:nvSpPr>
          <p:cNvPr id="136194" name="Rectangle 2"/>
          <p:cNvSpPr>
            <a:spLocks noGrp="1" noRot="1" noChangeAspect="1" noChangeArrowheads="1" noTextEdit="1"/>
          </p:cNvSpPr>
          <p:nvPr>
            <p:ph type="sldImg"/>
          </p:nvPr>
        </p:nvSpPr>
        <p:spPr>
          <a:ln cap="flat"/>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
        <p:nvSpPr>
          <p:cNvPr id="2" name="Date Placeholder 1"/>
          <p:cNvSpPr>
            <a:spLocks noGrp="1"/>
          </p:cNvSpPr>
          <p:nvPr>
            <p:ph type="dt" idx="10"/>
          </p:nvPr>
        </p:nvSpPr>
        <p:spPr/>
        <p:txBody>
          <a:bodyPr/>
          <a:lstStyle/>
          <a:p>
            <a:pPr>
              <a:defRPr/>
            </a:pPr>
            <a:r>
              <a:rPr lang="en-US"/>
              <a:t>November 10, 2015</a:t>
            </a:r>
          </a:p>
        </p:txBody>
      </p:sp>
      <p:sp>
        <p:nvSpPr>
          <p:cNvPr id="3" name="Header Placeholder 2"/>
          <p:cNvSpPr>
            <a:spLocks noGrp="1"/>
          </p:cNvSpPr>
          <p:nvPr>
            <p:ph type="hdr" sz="quarter" idx="11"/>
          </p:nvPr>
        </p:nvSpPr>
        <p:spPr/>
        <p:txBody>
          <a:bodyPr/>
          <a:lstStyle/>
          <a:p>
            <a:pPr>
              <a:defRPr/>
            </a:pPr>
            <a:r>
              <a:rPr lang="en-US"/>
              <a:t>dt+UX– Design Thinking for User Experience Design, Prototyping &amp; Evaluation Autumn 2015 Prof. James A. Landay Stanford University</a:t>
            </a:r>
          </a:p>
        </p:txBody>
      </p:sp>
    </p:spTree>
    <p:extLst>
      <p:ext uri="{BB962C8B-B14F-4D97-AF65-F5344CB8AC3E}">
        <p14:creationId xmlns:p14="http://schemas.microsoft.com/office/powerpoint/2010/main" val="700529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0B9D0993-F6A9-434B-8124-6C73EF78040E}" type="slidenum">
              <a:rPr lang="en-US" sz="1000"/>
              <a:pPr/>
              <a:t>6</a:t>
            </a:fld>
            <a:endParaRPr lang="en-US" sz="1000"/>
          </a:p>
        </p:txBody>
      </p:sp>
      <p:sp>
        <p:nvSpPr>
          <p:cNvPr id="91139" name="Rectangle 2"/>
          <p:cNvSpPr>
            <a:spLocks noGrp="1" noRot="1" noChangeAspect="1" noChangeArrowheads="1" noTextEdit="1"/>
          </p:cNvSpPr>
          <p:nvPr>
            <p:ph type="sldImg"/>
          </p:nvPr>
        </p:nvSpPr>
        <p:spPr>
          <a:ln cap="flat"/>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8633" tIns="50960" rIns="98633" bIns="50960"/>
          <a:lstStyle/>
          <a:p>
            <a:r>
              <a:rPr lang="en-US"/>
              <a:t>In this course you will wear the hats of many of these specialists.</a:t>
            </a:r>
          </a:p>
        </p:txBody>
      </p:sp>
      <p:sp>
        <p:nvSpPr>
          <p:cNvPr id="2" name="Date Placeholder 1"/>
          <p:cNvSpPr>
            <a:spLocks noGrp="1"/>
          </p:cNvSpPr>
          <p:nvPr>
            <p:ph type="dt" idx="10"/>
          </p:nvPr>
        </p:nvSpPr>
        <p:spPr/>
        <p:txBody>
          <a:bodyPr/>
          <a:lstStyle/>
          <a:p>
            <a:pPr>
              <a:defRPr/>
            </a:pPr>
            <a:r>
              <a:rPr lang="en-US"/>
              <a:t>November 10, 2015</a:t>
            </a:r>
          </a:p>
        </p:txBody>
      </p:sp>
    </p:spTree>
    <p:extLst>
      <p:ext uri="{BB962C8B-B14F-4D97-AF65-F5344CB8AC3E}">
        <p14:creationId xmlns:p14="http://schemas.microsoft.com/office/powerpoint/2010/main" val="3810714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F22AFF58-C3F6-F54C-9561-1FBEB3FF4C17}" type="slidenum">
              <a:rPr lang="en-US" sz="1000"/>
              <a:pPr/>
              <a:t>7</a:t>
            </a:fld>
            <a:endParaRPr lang="en-US" sz="1000"/>
          </a:p>
        </p:txBody>
      </p:sp>
      <p:sp>
        <p:nvSpPr>
          <p:cNvPr id="92163" name="Rectangle 2"/>
          <p:cNvSpPr>
            <a:spLocks noGrp="1" noRot="1" noChangeAspect="1" noChangeArrowheads="1" noTextEdit="1"/>
          </p:cNvSpPr>
          <p:nvPr>
            <p:ph type="sldImg"/>
          </p:nvPr>
        </p:nvSpPr>
        <p:spPr>
          <a:ln cap="flat"/>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2" name="Date Placeholder 1"/>
          <p:cNvSpPr>
            <a:spLocks noGrp="1"/>
          </p:cNvSpPr>
          <p:nvPr>
            <p:ph type="dt" idx="10"/>
          </p:nvPr>
        </p:nvSpPr>
        <p:spPr/>
        <p:txBody>
          <a:bodyPr/>
          <a:lstStyle/>
          <a:p>
            <a:pPr>
              <a:defRPr/>
            </a:pPr>
            <a:r>
              <a:rPr lang="en-US"/>
              <a:t>November 10, 2015</a:t>
            </a:r>
          </a:p>
        </p:txBody>
      </p:sp>
    </p:spTree>
    <p:extLst>
      <p:ext uri="{BB962C8B-B14F-4D97-AF65-F5344CB8AC3E}">
        <p14:creationId xmlns:p14="http://schemas.microsoft.com/office/powerpoint/2010/main" val="3903018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9C53AD4F-8FF0-5547-8896-26EC08E68F61}" type="slidenum">
              <a:rPr lang="en-US" sz="1000"/>
              <a:pPr/>
              <a:t>8</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2" name="Date Placeholder 1"/>
          <p:cNvSpPr>
            <a:spLocks noGrp="1"/>
          </p:cNvSpPr>
          <p:nvPr>
            <p:ph type="dt" idx="10"/>
          </p:nvPr>
        </p:nvSpPr>
        <p:spPr/>
        <p:txBody>
          <a:bodyPr/>
          <a:lstStyle/>
          <a:p>
            <a:pPr>
              <a:defRPr/>
            </a:pPr>
            <a:r>
              <a:rPr lang="en-US"/>
              <a:t>November 10, 2015</a:t>
            </a:r>
          </a:p>
        </p:txBody>
      </p:sp>
    </p:spTree>
    <p:extLst>
      <p:ext uri="{BB962C8B-B14F-4D97-AF65-F5344CB8AC3E}">
        <p14:creationId xmlns:p14="http://schemas.microsoft.com/office/powerpoint/2010/main" val="2041306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70773" eaLnBrk="0" hangingPunct="0">
              <a:defRPr sz="2400">
                <a:solidFill>
                  <a:schemeClr val="tx1"/>
                </a:solidFill>
                <a:latin typeface="Times New Roman" charset="0"/>
                <a:ea typeface="ＭＳ Ｐゴシック" charset="0"/>
              </a:defRPr>
            </a:lvl1pPr>
            <a:lvl2pPr marL="733960" indent="-282292" defTabSz="970773" eaLnBrk="0" hangingPunct="0">
              <a:defRPr sz="2400">
                <a:solidFill>
                  <a:schemeClr val="tx1"/>
                </a:solidFill>
                <a:latin typeface="Times New Roman" charset="0"/>
                <a:ea typeface="ＭＳ Ｐゴシック" charset="0"/>
              </a:defRPr>
            </a:lvl2pPr>
            <a:lvl3pPr marL="1129170" indent="-225834" defTabSz="970773" eaLnBrk="0" hangingPunct="0">
              <a:defRPr sz="2400">
                <a:solidFill>
                  <a:schemeClr val="tx1"/>
                </a:solidFill>
                <a:latin typeface="Times New Roman" charset="0"/>
                <a:ea typeface="ＭＳ Ｐゴシック" charset="0"/>
              </a:defRPr>
            </a:lvl3pPr>
            <a:lvl4pPr marL="1580838" indent="-225834" defTabSz="970773" eaLnBrk="0" hangingPunct="0">
              <a:defRPr sz="2400">
                <a:solidFill>
                  <a:schemeClr val="tx1"/>
                </a:solidFill>
                <a:latin typeface="Times New Roman" charset="0"/>
                <a:ea typeface="ＭＳ Ｐゴシック" charset="0"/>
              </a:defRPr>
            </a:lvl4pPr>
            <a:lvl5pPr marL="2032505" indent="-225834" defTabSz="970773" eaLnBrk="0" hangingPunct="0">
              <a:defRPr sz="2400">
                <a:solidFill>
                  <a:schemeClr val="tx1"/>
                </a:solidFill>
                <a:latin typeface="Times New Roman" charset="0"/>
                <a:ea typeface="ＭＳ Ｐゴシック" charset="0"/>
              </a:defRPr>
            </a:lvl5pPr>
            <a:lvl6pPr marL="2484173" indent="-225834" defTabSz="970773" eaLnBrk="0" fontAlgn="base" hangingPunct="0">
              <a:spcBef>
                <a:spcPct val="0"/>
              </a:spcBef>
              <a:spcAft>
                <a:spcPct val="0"/>
              </a:spcAft>
              <a:defRPr sz="2400">
                <a:solidFill>
                  <a:schemeClr val="tx1"/>
                </a:solidFill>
                <a:latin typeface="Times New Roman" charset="0"/>
                <a:ea typeface="ＭＳ Ｐゴシック" charset="0"/>
              </a:defRPr>
            </a:lvl6pPr>
            <a:lvl7pPr marL="2935841" indent="-225834" defTabSz="970773" eaLnBrk="0" fontAlgn="base" hangingPunct="0">
              <a:spcBef>
                <a:spcPct val="0"/>
              </a:spcBef>
              <a:spcAft>
                <a:spcPct val="0"/>
              </a:spcAft>
              <a:defRPr sz="2400">
                <a:solidFill>
                  <a:schemeClr val="tx1"/>
                </a:solidFill>
                <a:latin typeface="Times New Roman" charset="0"/>
                <a:ea typeface="ＭＳ Ｐゴシック" charset="0"/>
              </a:defRPr>
            </a:lvl7pPr>
            <a:lvl8pPr marL="3387509" indent="-225834" defTabSz="970773" eaLnBrk="0" fontAlgn="base" hangingPunct="0">
              <a:spcBef>
                <a:spcPct val="0"/>
              </a:spcBef>
              <a:spcAft>
                <a:spcPct val="0"/>
              </a:spcAft>
              <a:defRPr sz="2400">
                <a:solidFill>
                  <a:schemeClr val="tx1"/>
                </a:solidFill>
                <a:latin typeface="Times New Roman" charset="0"/>
                <a:ea typeface="ＭＳ Ｐゴシック" charset="0"/>
              </a:defRPr>
            </a:lvl8pPr>
            <a:lvl9pPr marL="3839177" indent="-225834" defTabSz="970773" eaLnBrk="0" fontAlgn="base" hangingPunct="0">
              <a:spcBef>
                <a:spcPct val="0"/>
              </a:spcBef>
              <a:spcAft>
                <a:spcPct val="0"/>
              </a:spcAft>
              <a:defRPr sz="2400">
                <a:solidFill>
                  <a:schemeClr val="tx1"/>
                </a:solidFill>
                <a:latin typeface="Times New Roman" charset="0"/>
                <a:ea typeface="ＭＳ Ｐゴシック" charset="0"/>
              </a:defRPr>
            </a:lvl9pPr>
          </a:lstStyle>
          <a:p>
            <a:fld id="{0CE8601C-65CD-9E4C-8488-96D8CFBDCF8F}" type="slidenum">
              <a:rPr lang="en-US" sz="1000"/>
              <a:pPr/>
              <a:t>9</a:t>
            </a:fld>
            <a:endParaRPr lang="en-US" sz="1000"/>
          </a:p>
        </p:txBody>
      </p:sp>
      <p:sp>
        <p:nvSpPr>
          <p:cNvPr id="94211" name="Rectangle 2"/>
          <p:cNvSpPr>
            <a:spLocks noGrp="1" noRot="1" noChangeAspect="1" noChangeArrowheads="1" noTextEdit="1"/>
          </p:cNvSpPr>
          <p:nvPr>
            <p:ph type="sldImg"/>
          </p:nvPr>
        </p:nvSpPr>
        <p:spPr>
          <a:xfrm>
            <a:off x="1208088" y="720725"/>
            <a:ext cx="4738687" cy="3554413"/>
          </a:xfrm>
          <a:ln cap="flat"/>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2" name="Date Placeholder 1"/>
          <p:cNvSpPr>
            <a:spLocks noGrp="1"/>
          </p:cNvSpPr>
          <p:nvPr>
            <p:ph type="dt" idx="10"/>
          </p:nvPr>
        </p:nvSpPr>
        <p:spPr/>
        <p:txBody>
          <a:bodyPr/>
          <a:lstStyle/>
          <a:p>
            <a:pPr>
              <a:defRPr/>
            </a:pPr>
            <a:r>
              <a:rPr lang="en-US"/>
              <a:t>November 10, 2015</a:t>
            </a:r>
          </a:p>
        </p:txBody>
      </p:sp>
    </p:spTree>
    <p:extLst>
      <p:ext uri="{BB962C8B-B14F-4D97-AF65-F5344CB8AC3E}">
        <p14:creationId xmlns:p14="http://schemas.microsoft.com/office/powerpoint/2010/main" val="1529231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9B605929-2878-794B-8BD0-B3454F9199B9}" type="slidenum">
              <a:rPr lang="en-US" sz="1000"/>
              <a:pPr/>
              <a:t>10</a:t>
            </a:fld>
            <a:endParaRPr lang="en-US" sz="1000"/>
          </a:p>
        </p:txBody>
      </p:sp>
      <p:sp>
        <p:nvSpPr>
          <p:cNvPr id="95235" name="Rectangle 2"/>
          <p:cNvSpPr>
            <a:spLocks noGrp="1" noRot="1" noChangeAspect="1" noChangeArrowheads="1" noTextEdit="1"/>
          </p:cNvSpPr>
          <p:nvPr>
            <p:ph type="sldImg"/>
          </p:nvPr>
        </p:nvSpPr>
        <p:spPr>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lIns="94688" tIns="47344" rIns="94688" bIns="47344"/>
          <a:lstStyle/>
          <a:p>
            <a:endParaRPr lang="en-US"/>
          </a:p>
        </p:txBody>
      </p:sp>
      <p:sp>
        <p:nvSpPr>
          <p:cNvPr id="2" name="Date Placeholder 1"/>
          <p:cNvSpPr>
            <a:spLocks noGrp="1"/>
          </p:cNvSpPr>
          <p:nvPr>
            <p:ph type="dt" idx="10"/>
          </p:nvPr>
        </p:nvSpPr>
        <p:spPr/>
        <p:txBody>
          <a:bodyPr/>
          <a:lstStyle/>
          <a:p>
            <a:pPr>
              <a:defRPr/>
            </a:pPr>
            <a:r>
              <a:rPr lang="en-US"/>
              <a:t>November 10, 2015</a:t>
            </a:r>
          </a:p>
        </p:txBody>
      </p:sp>
    </p:spTree>
    <p:extLst>
      <p:ext uri="{BB962C8B-B14F-4D97-AF65-F5344CB8AC3E}">
        <p14:creationId xmlns:p14="http://schemas.microsoft.com/office/powerpoint/2010/main" val="4264451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9" name="Rectangle 8"/>
          <p:cNvSpPr/>
          <p:nvPr userDrawn="1"/>
        </p:nvSpPr>
        <p:spPr bwMode="auto">
          <a:xfrm rot="10800000">
            <a:off x="0" y="0"/>
            <a:ext cx="9144000" cy="464008"/>
          </a:xfrm>
          <a:prstGeom prst="rect">
            <a:avLst/>
          </a:prstGeom>
          <a:gradFill flip="none" rotWithShape="1">
            <a:gsLst>
              <a:gs pos="100000">
                <a:srgbClr val="000000">
                  <a:alpha val="8000"/>
                </a:srgbClr>
              </a:gs>
              <a:gs pos="82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3" name="Text Box 3"/>
          <p:cNvSpPr txBox="1">
            <a:spLocks noChangeArrowheads="1"/>
          </p:cNvSpPr>
          <p:nvPr/>
        </p:nvSpPr>
        <p:spPr bwMode="auto">
          <a:xfrm>
            <a:off x="753998" y="3892718"/>
            <a:ext cx="6019800" cy="1200328"/>
          </a:xfrm>
          <a:prstGeom prst="rect">
            <a:avLst/>
          </a:prstGeom>
          <a:noFill/>
          <a:ln w="9525">
            <a:noFill/>
            <a:miter lim="800000"/>
            <a:headEnd/>
            <a:tailEnd/>
          </a:ln>
          <a:effectLst/>
        </p:spPr>
        <p:txBody>
          <a:bodyPr wrap="square">
            <a:spAutoFit/>
          </a:bodyPr>
          <a:lstStyle/>
          <a:p>
            <a:pPr algn="l">
              <a:defRPr/>
            </a:pPr>
            <a:r>
              <a:rPr lang="en-US" dirty="0">
                <a:solidFill>
                  <a:srgbClr val="6D6D6D"/>
                </a:solidFill>
                <a:latin typeface="Helvetica"/>
                <a:ea typeface="+mn-ea"/>
                <a:cs typeface="Helvetica"/>
              </a:rPr>
              <a:t>Prof. James A. Landay</a:t>
            </a:r>
          </a:p>
          <a:p>
            <a:pPr algn="l">
              <a:defRPr/>
            </a:pPr>
            <a:r>
              <a:rPr lang="en-US" dirty="0">
                <a:solidFill>
                  <a:srgbClr val="6D6D6D"/>
                </a:solidFill>
                <a:latin typeface="Helvetica"/>
                <a:ea typeface="+mn-ea"/>
                <a:cs typeface="Helvetica"/>
              </a:rPr>
              <a:t>Computer Science Department</a:t>
            </a:r>
          </a:p>
          <a:p>
            <a:pPr algn="l">
              <a:defRPr/>
            </a:pPr>
            <a:r>
              <a:rPr lang="en-US" dirty="0">
                <a:solidFill>
                  <a:srgbClr val="6D6D6D"/>
                </a:solidFill>
                <a:latin typeface="Helvetica"/>
                <a:ea typeface="+mn-ea"/>
                <a:cs typeface="Helvetica"/>
              </a:rPr>
              <a:t>Stanford University</a:t>
            </a:r>
          </a:p>
        </p:txBody>
      </p:sp>
      <p:sp>
        <p:nvSpPr>
          <p:cNvPr id="297986" name="Rectangle 2"/>
          <p:cNvSpPr>
            <a:spLocks noGrp="1" noChangeArrowheads="1"/>
          </p:cNvSpPr>
          <p:nvPr>
            <p:ph type="ctrTitle" hasCustomPrompt="1"/>
          </p:nvPr>
        </p:nvSpPr>
        <p:spPr>
          <a:xfrm>
            <a:off x="753998" y="2102662"/>
            <a:ext cx="8077200" cy="1143000"/>
          </a:xfrm>
        </p:spPr>
        <p:txBody>
          <a:bodyPr/>
          <a:lstStyle>
            <a:lvl1pPr>
              <a:defRPr>
                <a:solidFill>
                  <a:srgbClr val="5A5A5A"/>
                </a:solidFill>
              </a:defRPr>
            </a:lvl1pPr>
          </a:lstStyle>
          <a:p>
            <a:r>
              <a:rPr lang="en-US" dirty="0"/>
              <a:t>TITLE</a:t>
            </a:r>
          </a:p>
        </p:txBody>
      </p:sp>
      <p:sp>
        <p:nvSpPr>
          <p:cNvPr id="6" name="Text Box 3"/>
          <p:cNvSpPr txBox="1">
            <a:spLocks noChangeArrowheads="1"/>
          </p:cNvSpPr>
          <p:nvPr userDrawn="1"/>
        </p:nvSpPr>
        <p:spPr bwMode="auto">
          <a:xfrm>
            <a:off x="753998" y="4922792"/>
            <a:ext cx="5983653" cy="830997"/>
          </a:xfrm>
          <a:prstGeom prst="rect">
            <a:avLst/>
          </a:prstGeom>
          <a:noFill/>
          <a:ln w="9525">
            <a:noFill/>
            <a:miter lim="800000"/>
            <a:headEnd/>
            <a:tailEnd/>
          </a:ln>
          <a:effectLst/>
        </p:spPr>
        <p:txBody>
          <a:bodyPr wrap="square">
            <a:spAutoFit/>
          </a:bodyPr>
          <a:lstStyle/>
          <a:p>
            <a:pPr algn="r">
              <a:defRPr/>
            </a:pPr>
            <a:endParaRPr lang="en-US" dirty="0">
              <a:solidFill>
                <a:srgbClr val="6D6D6D"/>
              </a:solidFill>
              <a:latin typeface="Helvetica"/>
              <a:ea typeface="+mn-ea"/>
              <a:cs typeface="Helvetica"/>
            </a:endParaRPr>
          </a:p>
          <a:p>
            <a:pPr algn="l">
              <a:defRPr/>
            </a:pPr>
            <a:r>
              <a:rPr lang="en-US" dirty="0">
                <a:solidFill>
                  <a:srgbClr val="6D6D6D"/>
                </a:solidFill>
                <a:latin typeface="Helvetica"/>
                <a:ea typeface="+mn-ea"/>
                <a:cs typeface="Helvetica"/>
              </a:rPr>
              <a:t>Autumn 2016</a:t>
            </a:r>
          </a:p>
        </p:txBody>
      </p:sp>
      <p:sp>
        <p:nvSpPr>
          <p:cNvPr id="8" name="Rectangle 2"/>
          <p:cNvSpPr txBox="1">
            <a:spLocks noChangeArrowheads="1"/>
          </p:cNvSpPr>
          <p:nvPr userDrawn="1"/>
        </p:nvSpPr>
        <p:spPr bwMode="auto">
          <a:xfrm>
            <a:off x="36068" y="0"/>
            <a:ext cx="9107931" cy="4091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700" b="0" i="0">
                <a:solidFill>
                  <a:srgbClr val="6D6D6D"/>
                </a:solidFill>
                <a:latin typeface="Helvetica Light"/>
                <a:ea typeface="ＭＳ Ｐゴシック" charset="0"/>
                <a:cs typeface="Helvetica Light"/>
              </a:defRPr>
            </a:lvl1pPr>
            <a:lvl2pPr algn="l" rtl="0" eaLnBrk="0" fontAlgn="base" hangingPunct="0">
              <a:spcBef>
                <a:spcPct val="0"/>
              </a:spcBef>
              <a:spcAft>
                <a:spcPct val="0"/>
              </a:spcAft>
              <a:defRPr sz="3700">
                <a:solidFill>
                  <a:srgbClr val="3E4E6C"/>
                </a:solidFill>
                <a:latin typeface="Arial Black" pitchFamily="34" charset="0"/>
                <a:ea typeface="ＭＳ Ｐゴシック" charset="0"/>
              </a:defRPr>
            </a:lvl2pPr>
            <a:lvl3pPr algn="l" rtl="0" eaLnBrk="0" fontAlgn="base" hangingPunct="0">
              <a:spcBef>
                <a:spcPct val="0"/>
              </a:spcBef>
              <a:spcAft>
                <a:spcPct val="0"/>
              </a:spcAft>
              <a:defRPr sz="3700">
                <a:solidFill>
                  <a:srgbClr val="3E4E6C"/>
                </a:solidFill>
                <a:latin typeface="Arial Black" pitchFamily="34" charset="0"/>
                <a:ea typeface="ＭＳ Ｐゴシック" charset="0"/>
              </a:defRPr>
            </a:lvl3pPr>
            <a:lvl4pPr algn="l" rtl="0" eaLnBrk="0" fontAlgn="base" hangingPunct="0">
              <a:spcBef>
                <a:spcPct val="0"/>
              </a:spcBef>
              <a:spcAft>
                <a:spcPct val="0"/>
              </a:spcAft>
              <a:defRPr sz="3700">
                <a:solidFill>
                  <a:srgbClr val="3E4E6C"/>
                </a:solidFill>
                <a:latin typeface="Arial Black" pitchFamily="34" charset="0"/>
                <a:ea typeface="ＭＳ Ｐゴシック" charset="0"/>
              </a:defRPr>
            </a:lvl4pPr>
            <a:lvl5pPr algn="l" rtl="0" eaLnBrk="0" fontAlgn="base" hangingPunct="0">
              <a:spcBef>
                <a:spcPct val="0"/>
              </a:spcBef>
              <a:spcAft>
                <a:spcPct val="0"/>
              </a:spcAft>
              <a:defRPr sz="3700">
                <a:solidFill>
                  <a:srgbClr val="3E4E6C"/>
                </a:solidFill>
                <a:latin typeface="Arial Black" pitchFamily="34" charset="0"/>
                <a:ea typeface="ＭＳ Ｐゴシック" charset="0"/>
              </a:defRPr>
            </a:lvl5pPr>
            <a:lvl6pPr marL="457200" algn="l" rtl="0" fontAlgn="base">
              <a:spcBef>
                <a:spcPct val="0"/>
              </a:spcBef>
              <a:spcAft>
                <a:spcPct val="0"/>
              </a:spcAft>
              <a:defRPr sz="3700">
                <a:solidFill>
                  <a:srgbClr val="3E4E6C"/>
                </a:solidFill>
                <a:latin typeface="Arial Black" pitchFamily="34" charset="0"/>
              </a:defRPr>
            </a:lvl6pPr>
            <a:lvl7pPr marL="914400" algn="l" rtl="0" fontAlgn="base">
              <a:spcBef>
                <a:spcPct val="0"/>
              </a:spcBef>
              <a:spcAft>
                <a:spcPct val="0"/>
              </a:spcAft>
              <a:defRPr sz="3700">
                <a:solidFill>
                  <a:srgbClr val="3E4E6C"/>
                </a:solidFill>
                <a:latin typeface="Arial Black" pitchFamily="34" charset="0"/>
              </a:defRPr>
            </a:lvl7pPr>
            <a:lvl8pPr marL="1371600" algn="l" rtl="0" fontAlgn="base">
              <a:spcBef>
                <a:spcPct val="0"/>
              </a:spcBef>
              <a:spcAft>
                <a:spcPct val="0"/>
              </a:spcAft>
              <a:defRPr sz="3700">
                <a:solidFill>
                  <a:srgbClr val="3E4E6C"/>
                </a:solidFill>
                <a:latin typeface="Arial Black" pitchFamily="34" charset="0"/>
              </a:defRPr>
            </a:lvl8pPr>
            <a:lvl9pPr marL="1828800" algn="l" rtl="0" fontAlgn="base">
              <a:spcBef>
                <a:spcPct val="0"/>
              </a:spcBef>
              <a:spcAft>
                <a:spcPct val="0"/>
              </a:spcAft>
              <a:defRPr sz="3700">
                <a:solidFill>
                  <a:srgbClr val="3E4E6C"/>
                </a:solidFill>
                <a:latin typeface="Arial Black" pitchFamily="34" charset="0"/>
              </a:defRPr>
            </a:lvl9pPr>
          </a:lstStyle>
          <a:p>
            <a:r>
              <a:rPr lang="en-US" sz="1500" dirty="0" err="1"/>
              <a:t>dt+UX</a:t>
            </a:r>
            <a:r>
              <a:rPr lang="en-US" sz="1500" dirty="0"/>
              <a:t>:</a:t>
            </a:r>
            <a:r>
              <a:rPr lang="en-US" sz="1500" baseline="0" dirty="0"/>
              <a:t> DESIGN THINKING FOR USER EXPERIENCE </a:t>
            </a:r>
            <a:r>
              <a:rPr lang="en-US" sz="1500" dirty="0"/>
              <a:t>DESIGN +</a:t>
            </a:r>
            <a:r>
              <a:rPr lang="en-US" sz="1500" baseline="0" dirty="0"/>
              <a:t> PROTOTYPING + EVALUATION</a:t>
            </a:r>
            <a:endParaRPr lang="en-US" sz="1500" dirty="0"/>
          </a:p>
        </p:txBody>
      </p:sp>
    </p:spTree>
    <p:extLst>
      <p:ext uri="{BB962C8B-B14F-4D97-AF65-F5344CB8AC3E}">
        <p14:creationId xmlns:p14="http://schemas.microsoft.com/office/powerpoint/2010/main" val="2804547785"/>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dt" sz="half" idx="10"/>
          </p:nvPr>
        </p:nvSpPr>
        <p:spPr>
          <a:ln/>
        </p:spPr>
        <p:txBody>
          <a:bodyPr/>
          <a:lstStyle>
            <a:lvl1pPr>
              <a:defRPr/>
            </a:lvl1pPr>
          </a:lstStyle>
          <a:p>
            <a:pPr>
              <a:defRPr/>
            </a:pPr>
            <a:r>
              <a:rPr lang="en-US"/>
              <a:t>11/15/2016</a:t>
            </a: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t>dt+UX: Design Thinking for User Experience Design, Prototyping &amp; Evaluation</a:t>
            </a:r>
            <a:endParaRPr lang="en-US" dirty="0"/>
          </a:p>
        </p:txBody>
      </p:sp>
      <p:sp>
        <p:nvSpPr>
          <p:cNvPr id="6" name="Rectangle 7"/>
          <p:cNvSpPr>
            <a:spLocks noGrp="1" noChangeArrowheads="1"/>
          </p:cNvSpPr>
          <p:nvPr>
            <p:ph type="sldNum" sz="quarter" idx="12"/>
          </p:nvPr>
        </p:nvSpPr>
        <p:spPr>
          <a:ln/>
        </p:spPr>
        <p:txBody>
          <a:bodyPr/>
          <a:lstStyle>
            <a:lvl1pPr>
              <a:defRPr/>
            </a:lvl1pPr>
          </a:lstStyle>
          <a:p>
            <a:fld id="{7233A151-F0D2-1F48-9B08-3E0A4ABB9EC3}" type="slidenum">
              <a:rPr lang="en-US"/>
              <a:pPr/>
              <a:t>‹#›</a:t>
            </a:fld>
            <a:endParaRPr lang="en-US"/>
          </a:p>
        </p:txBody>
      </p:sp>
    </p:spTree>
    <p:extLst>
      <p:ext uri="{BB962C8B-B14F-4D97-AF65-F5344CB8AC3E}">
        <p14:creationId xmlns:p14="http://schemas.microsoft.com/office/powerpoint/2010/main" val="4205510334"/>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650" y="352425"/>
            <a:ext cx="2165350" cy="5972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9425" y="352425"/>
            <a:ext cx="6346825" cy="5972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r>
              <a:rPr lang="en-US"/>
              <a:t>11/15/2016</a:t>
            </a: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t>dt+UX: Design Thinking for User Experience Design, Prototyping &amp; Evaluation</a:t>
            </a:r>
            <a:endParaRPr lang="en-US" dirty="0"/>
          </a:p>
        </p:txBody>
      </p:sp>
      <p:sp>
        <p:nvSpPr>
          <p:cNvPr id="6" name="Rectangle 7"/>
          <p:cNvSpPr>
            <a:spLocks noGrp="1" noChangeArrowheads="1"/>
          </p:cNvSpPr>
          <p:nvPr>
            <p:ph type="sldNum" sz="quarter" idx="12"/>
          </p:nvPr>
        </p:nvSpPr>
        <p:spPr>
          <a:ln/>
        </p:spPr>
        <p:txBody>
          <a:bodyPr/>
          <a:lstStyle>
            <a:lvl1pPr>
              <a:defRPr/>
            </a:lvl1pPr>
          </a:lstStyle>
          <a:p>
            <a:fld id="{0E9FD364-21D9-FD4C-9E39-FE84307BCC32}" type="slidenum">
              <a:rPr lang="en-US"/>
              <a:pPr/>
              <a:t>‹#›</a:t>
            </a:fld>
            <a:endParaRPr lang="en-US"/>
          </a:p>
        </p:txBody>
      </p:sp>
    </p:spTree>
    <p:extLst>
      <p:ext uri="{BB962C8B-B14F-4D97-AF65-F5344CB8AC3E}">
        <p14:creationId xmlns:p14="http://schemas.microsoft.com/office/powerpoint/2010/main" val="2036667297"/>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lvl1pPr>
              <a:defRPr>
                <a:solidFill>
                  <a:srgbClr val="E87A40"/>
                </a:solidFill>
              </a:defRPr>
            </a:lvl1pPr>
          </a:lstStyle>
          <a:p>
            <a:r>
              <a:rPr lang="en-US" dirty="0"/>
              <a:t>Click to edit Master title style</a:t>
            </a:r>
          </a:p>
        </p:txBody>
      </p:sp>
      <p:sp>
        <p:nvSpPr>
          <p:cNvPr id="3" name="Chart Placeholder 2"/>
          <p:cNvSpPr>
            <a:spLocks noGrp="1"/>
          </p:cNvSpPr>
          <p:nvPr>
            <p:ph type="chart" sz="half" idx="1"/>
          </p:nvPr>
        </p:nvSpPr>
        <p:spPr>
          <a:xfrm>
            <a:off x="685800" y="1600200"/>
            <a:ext cx="3810000" cy="4724400"/>
          </a:xfrm>
        </p:spPr>
        <p:txBody>
          <a:bodyPr/>
          <a:lstStyle/>
          <a:p>
            <a:pPr lvl="0"/>
            <a:endParaRPr lang="en-US" noProof="0"/>
          </a:p>
        </p:txBody>
      </p:sp>
      <p:sp>
        <p:nvSpPr>
          <p:cNvPr id="4" name="Text Placeholder 3"/>
          <p:cNvSpPr>
            <a:spLocks noGrp="1"/>
          </p:cNvSpPr>
          <p:nvPr>
            <p:ph type="body" sz="half" idx="2"/>
          </p:nvPr>
        </p:nvSpPr>
        <p:spPr>
          <a:xfrm>
            <a:off x="4648200" y="1600200"/>
            <a:ext cx="381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r>
              <a:rPr lang="en-US"/>
              <a:t>11/15/2016</a:t>
            </a: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t>dt+UX: Design Thinking for User Experience Design, Prototyping &amp; Evaluation</a:t>
            </a:r>
            <a:endParaRPr lang="en-US" dirty="0"/>
          </a:p>
        </p:txBody>
      </p:sp>
      <p:sp>
        <p:nvSpPr>
          <p:cNvPr id="7" name="Rectangle 7"/>
          <p:cNvSpPr>
            <a:spLocks noGrp="1" noChangeArrowheads="1"/>
          </p:cNvSpPr>
          <p:nvPr>
            <p:ph type="sldNum" sz="quarter" idx="12"/>
          </p:nvPr>
        </p:nvSpPr>
        <p:spPr>
          <a:ln/>
        </p:spPr>
        <p:txBody>
          <a:bodyPr/>
          <a:lstStyle>
            <a:lvl1pPr>
              <a:defRPr/>
            </a:lvl1pPr>
          </a:lstStyle>
          <a:p>
            <a:fld id="{975B29A8-4111-AA4F-9223-09FF79E68435}" type="slidenum">
              <a:rPr lang="en-US"/>
              <a:pPr/>
              <a:t>‹#›</a:t>
            </a:fld>
            <a:endParaRPr lang="en-US"/>
          </a:p>
        </p:txBody>
      </p:sp>
    </p:spTree>
    <p:extLst>
      <p:ext uri="{BB962C8B-B14F-4D97-AF65-F5344CB8AC3E}">
        <p14:creationId xmlns:p14="http://schemas.microsoft.com/office/powerpoint/2010/main" val="3850388676"/>
      </p:ext>
    </p:extLst>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lvl1pPr>
              <a:defRPr>
                <a:solidFill>
                  <a:srgbClr val="E87A40"/>
                </a:solidFill>
              </a:defRPr>
            </a:lvl1pPr>
          </a:lstStyle>
          <a:p>
            <a:r>
              <a:rPr lang="en-US" dirty="0"/>
              <a:t>Click to edit Master title style</a:t>
            </a:r>
          </a:p>
        </p:txBody>
      </p:sp>
      <p:sp>
        <p:nvSpPr>
          <p:cNvPr id="3" name="Text Placeholder 2"/>
          <p:cNvSpPr>
            <a:spLocks noGrp="1"/>
          </p:cNvSpPr>
          <p:nvPr>
            <p:ph type="body" sz="half" idx="1"/>
          </p:nvPr>
        </p:nvSpPr>
        <p:spPr>
          <a:xfrm>
            <a:off x="685800" y="1600200"/>
            <a:ext cx="381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600200"/>
            <a:ext cx="3810000" cy="4724400"/>
          </a:xfrm>
        </p:spPr>
        <p:txBody>
          <a:bodyPr/>
          <a:lstStyle/>
          <a:p>
            <a:pPr lvl="0"/>
            <a:endParaRPr lang="en-US" noProof="0"/>
          </a:p>
        </p:txBody>
      </p:sp>
      <p:sp>
        <p:nvSpPr>
          <p:cNvPr id="5" name="Rectangle 5"/>
          <p:cNvSpPr>
            <a:spLocks noGrp="1" noChangeArrowheads="1"/>
          </p:cNvSpPr>
          <p:nvPr>
            <p:ph type="dt" sz="half" idx="10"/>
          </p:nvPr>
        </p:nvSpPr>
        <p:spPr>
          <a:ln/>
        </p:spPr>
        <p:txBody>
          <a:bodyPr/>
          <a:lstStyle>
            <a:lvl1pPr>
              <a:defRPr/>
            </a:lvl1pPr>
          </a:lstStyle>
          <a:p>
            <a:pPr>
              <a:defRPr/>
            </a:pPr>
            <a:r>
              <a:rPr lang="en-US"/>
              <a:t>11/15/2016</a:t>
            </a: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t>dt+UX: Design Thinking for User Experience Design, Prototyping &amp; Evaluation</a:t>
            </a:r>
            <a:endParaRPr lang="en-US" dirty="0"/>
          </a:p>
        </p:txBody>
      </p:sp>
      <p:sp>
        <p:nvSpPr>
          <p:cNvPr id="7" name="Rectangle 7"/>
          <p:cNvSpPr>
            <a:spLocks noGrp="1" noChangeArrowheads="1"/>
          </p:cNvSpPr>
          <p:nvPr>
            <p:ph type="sldNum" sz="quarter" idx="12"/>
          </p:nvPr>
        </p:nvSpPr>
        <p:spPr>
          <a:ln/>
        </p:spPr>
        <p:txBody>
          <a:bodyPr/>
          <a:lstStyle>
            <a:lvl1pPr>
              <a:defRPr/>
            </a:lvl1pPr>
          </a:lstStyle>
          <a:p>
            <a:fld id="{DF63CE24-66CD-CC4A-9203-5E8EFEA883C2}" type="slidenum">
              <a:rPr lang="en-US"/>
              <a:pPr/>
              <a:t>‹#›</a:t>
            </a:fld>
            <a:endParaRPr lang="en-US"/>
          </a:p>
        </p:txBody>
      </p:sp>
    </p:spTree>
    <p:extLst>
      <p:ext uri="{BB962C8B-B14F-4D97-AF65-F5344CB8AC3E}">
        <p14:creationId xmlns:p14="http://schemas.microsoft.com/office/powerpoint/2010/main" val="1039694534"/>
      </p:ext>
    </p:extLst>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lvl1pPr>
              <a:defRPr>
                <a:solidFill>
                  <a:srgbClr val="E87A40"/>
                </a:solidFill>
              </a:defRPr>
            </a:lvl1pPr>
          </a:lstStyle>
          <a:p>
            <a:r>
              <a:rPr lang="en-US" dirty="0"/>
              <a:t>Click to edit Master title style</a:t>
            </a:r>
          </a:p>
        </p:txBody>
      </p:sp>
      <p:sp>
        <p:nvSpPr>
          <p:cNvPr id="3" name="Text Placeholder 2"/>
          <p:cNvSpPr>
            <a:spLocks noGrp="1"/>
          </p:cNvSpPr>
          <p:nvPr>
            <p:ph type="body" sz="half" idx="1"/>
          </p:nvPr>
        </p:nvSpPr>
        <p:spPr>
          <a:xfrm>
            <a:off x="685800" y="1600200"/>
            <a:ext cx="381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r>
              <a:rPr lang="en-US"/>
              <a:t>11/15/2016</a:t>
            </a: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t>dt+UX: Design Thinking for User Experience Design, Prototyping &amp; Evaluation</a:t>
            </a:r>
            <a:endParaRPr lang="en-US" dirty="0"/>
          </a:p>
        </p:txBody>
      </p:sp>
      <p:sp>
        <p:nvSpPr>
          <p:cNvPr id="7" name="Rectangle 7"/>
          <p:cNvSpPr>
            <a:spLocks noGrp="1" noChangeArrowheads="1"/>
          </p:cNvSpPr>
          <p:nvPr>
            <p:ph type="sldNum" sz="quarter" idx="12"/>
          </p:nvPr>
        </p:nvSpPr>
        <p:spPr>
          <a:ln/>
        </p:spPr>
        <p:txBody>
          <a:bodyPr/>
          <a:lstStyle>
            <a:lvl1pPr>
              <a:defRPr/>
            </a:lvl1pPr>
          </a:lstStyle>
          <a:p>
            <a:fld id="{C6DD1C74-D48A-F647-88A9-F190CAB18F50}" type="slidenum">
              <a:rPr lang="en-US"/>
              <a:pPr/>
              <a:t>‹#›</a:t>
            </a:fld>
            <a:endParaRPr lang="en-US"/>
          </a:p>
        </p:txBody>
      </p:sp>
    </p:spTree>
    <p:extLst>
      <p:ext uri="{BB962C8B-B14F-4D97-AF65-F5344CB8AC3E}">
        <p14:creationId xmlns:p14="http://schemas.microsoft.com/office/powerpoint/2010/main" val="2935183307"/>
      </p:ext>
    </p:extLst>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lvl1pPr>
              <a:defRPr>
                <a:solidFill>
                  <a:srgbClr val="E87A40"/>
                </a:solidFill>
              </a:defRPr>
            </a:lvl1pPr>
          </a:lstStyle>
          <a:p>
            <a:r>
              <a:rPr lang="en-US" dirty="0"/>
              <a:t>Click to edit Master title style</a:t>
            </a:r>
          </a:p>
        </p:txBody>
      </p:sp>
      <p:sp>
        <p:nvSpPr>
          <p:cNvPr id="3" name="Content Placeholder 2"/>
          <p:cNvSpPr>
            <a:spLocks noGrp="1"/>
          </p:cNvSpPr>
          <p:nvPr>
            <p:ph sz="half" idx="1"/>
          </p:nvPr>
        </p:nvSpPr>
        <p:spPr>
          <a:xfrm>
            <a:off x="685800" y="1600200"/>
            <a:ext cx="381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381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38600"/>
            <a:ext cx="381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dt" sz="half" idx="10"/>
          </p:nvPr>
        </p:nvSpPr>
        <p:spPr>
          <a:ln/>
        </p:spPr>
        <p:txBody>
          <a:bodyPr/>
          <a:lstStyle>
            <a:lvl1pPr>
              <a:defRPr/>
            </a:lvl1pPr>
          </a:lstStyle>
          <a:p>
            <a:pPr>
              <a:defRPr/>
            </a:pPr>
            <a:r>
              <a:rPr lang="en-US"/>
              <a:t>11/15/2016</a:t>
            </a:r>
            <a:endParaRPr lang="en-US" dirty="0"/>
          </a:p>
        </p:txBody>
      </p:sp>
      <p:sp>
        <p:nvSpPr>
          <p:cNvPr id="7" name="Rectangle 6"/>
          <p:cNvSpPr>
            <a:spLocks noGrp="1" noChangeArrowheads="1"/>
          </p:cNvSpPr>
          <p:nvPr>
            <p:ph type="ftr" sz="quarter" idx="11"/>
          </p:nvPr>
        </p:nvSpPr>
        <p:spPr>
          <a:ln/>
        </p:spPr>
        <p:txBody>
          <a:bodyPr/>
          <a:lstStyle>
            <a:lvl1pPr>
              <a:defRPr/>
            </a:lvl1pPr>
          </a:lstStyle>
          <a:p>
            <a:pPr>
              <a:defRPr/>
            </a:pPr>
            <a:r>
              <a:rPr lang="en-US"/>
              <a:t>dt+UX: Design Thinking for User Experience Design, Prototyping &amp; Evaluation</a:t>
            </a:r>
            <a:endParaRPr lang="en-US" dirty="0"/>
          </a:p>
        </p:txBody>
      </p:sp>
      <p:sp>
        <p:nvSpPr>
          <p:cNvPr id="8" name="Rectangle 7"/>
          <p:cNvSpPr>
            <a:spLocks noGrp="1" noChangeArrowheads="1"/>
          </p:cNvSpPr>
          <p:nvPr>
            <p:ph type="sldNum" sz="quarter" idx="12"/>
          </p:nvPr>
        </p:nvSpPr>
        <p:spPr>
          <a:ln/>
        </p:spPr>
        <p:txBody>
          <a:bodyPr/>
          <a:lstStyle>
            <a:lvl1pPr>
              <a:defRPr/>
            </a:lvl1pPr>
          </a:lstStyle>
          <a:p>
            <a:fld id="{12E71438-5D6D-B146-B50F-08AEAE69356E}" type="slidenum">
              <a:rPr lang="en-US"/>
              <a:pPr/>
              <a:t>‹#›</a:t>
            </a:fld>
            <a:endParaRPr lang="en-US"/>
          </a:p>
        </p:txBody>
      </p:sp>
    </p:spTree>
    <p:extLst>
      <p:ext uri="{BB962C8B-B14F-4D97-AF65-F5344CB8AC3E}">
        <p14:creationId xmlns:p14="http://schemas.microsoft.com/office/powerpoint/2010/main" val="412085757"/>
      </p:ext>
    </p:extLst>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79425" y="352425"/>
            <a:ext cx="8664575" cy="1143000"/>
          </a:xfrm>
        </p:spPr>
        <p:txBody>
          <a:bodyPr/>
          <a:lstStyle>
            <a:lvl1pPr>
              <a:defRPr>
                <a:solidFill>
                  <a:srgbClr val="E87A40"/>
                </a:solidFill>
              </a:defRPr>
            </a:lvl1pPr>
          </a:lstStyle>
          <a:p>
            <a:r>
              <a:rPr lang="en-US" dirty="0"/>
              <a:t>Click to edit Master title style</a:t>
            </a:r>
          </a:p>
        </p:txBody>
      </p:sp>
      <p:sp>
        <p:nvSpPr>
          <p:cNvPr id="3" name="Content Placeholder 2"/>
          <p:cNvSpPr>
            <a:spLocks noGrp="1"/>
          </p:cNvSpPr>
          <p:nvPr>
            <p:ph sz="quarter" idx="1"/>
          </p:nvPr>
        </p:nvSpPr>
        <p:spPr>
          <a:xfrm>
            <a:off x="685800" y="1600200"/>
            <a:ext cx="381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381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038600"/>
            <a:ext cx="381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038600"/>
            <a:ext cx="381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r>
              <a:rPr lang="en-US"/>
              <a:t>11/15/2016</a:t>
            </a:r>
            <a:endParaRPr lang="en-US" dirty="0"/>
          </a:p>
        </p:txBody>
      </p:sp>
      <p:sp>
        <p:nvSpPr>
          <p:cNvPr id="8" name="Rectangle 6"/>
          <p:cNvSpPr>
            <a:spLocks noGrp="1" noChangeArrowheads="1"/>
          </p:cNvSpPr>
          <p:nvPr>
            <p:ph type="ftr" sz="quarter" idx="11"/>
          </p:nvPr>
        </p:nvSpPr>
        <p:spPr>
          <a:ln/>
        </p:spPr>
        <p:txBody>
          <a:bodyPr/>
          <a:lstStyle>
            <a:lvl1pPr>
              <a:defRPr/>
            </a:lvl1pPr>
          </a:lstStyle>
          <a:p>
            <a:pPr>
              <a:defRPr/>
            </a:pPr>
            <a:r>
              <a:rPr lang="en-US"/>
              <a:t>dt+UX: Design Thinking for User Experience Design, Prototyping &amp; Evaluation</a:t>
            </a:r>
            <a:endParaRPr lang="en-US" dirty="0"/>
          </a:p>
        </p:txBody>
      </p:sp>
      <p:sp>
        <p:nvSpPr>
          <p:cNvPr id="9" name="Rectangle 7"/>
          <p:cNvSpPr>
            <a:spLocks noGrp="1" noChangeArrowheads="1"/>
          </p:cNvSpPr>
          <p:nvPr>
            <p:ph type="sldNum" sz="quarter" idx="12"/>
          </p:nvPr>
        </p:nvSpPr>
        <p:spPr>
          <a:ln/>
        </p:spPr>
        <p:txBody>
          <a:bodyPr/>
          <a:lstStyle>
            <a:lvl1pPr>
              <a:defRPr/>
            </a:lvl1pPr>
          </a:lstStyle>
          <a:p>
            <a:fld id="{9F05F98F-3CDB-CB41-8CE1-43F70E0CE5AD}" type="slidenum">
              <a:rPr lang="en-US"/>
              <a:pPr/>
              <a:t>‹#›</a:t>
            </a:fld>
            <a:endParaRPr lang="en-US"/>
          </a:p>
        </p:txBody>
      </p:sp>
    </p:spTree>
    <p:extLst>
      <p:ext uri="{BB962C8B-B14F-4D97-AF65-F5344CB8AC3E}">
        <p14:creationId xmlns:p14="http://schemas.microsoft.com/office/powerpoint/2010/main" val="737063232"/>
      </p:ext>
    </p:extLst>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a:t>11/15/2016</a:t>
            </a:r>
          </a:p>
        </p:txBody>
      </p:sp>
      <p:sp>
        <p:nvSpPr>
          <p:cNvPr id="5" name="Footer Placeholder 4"/>
          <p:cNvSpPr>
            <a:spLocks noGrp="1"/>
          </p:cNvSpPr>
          <p:nvPr>
            <p:ph type="ftr" sz="quarter" idx="11"/>
          </p:nvPr>
        </p:nvSpPr>
        <p:spPr/>
        <p:txBody>
          <a:bodyPr/>
          <a:lstStyle/>
          <a:p>
            <a:r>
              <a:rPr lang="en-US"/>
              <a:t>dt+UX: Design Thinking for User Experience Design, Prototyping &amp; Evaluation</a:t>
            </a:r>
          </a:p>
        </p:txBody>
      </p:sp>
      <p:sp>
        <p:nvSpPr>
          <p:cNvPr id="6" name="Slide Number Placeholder 5"/>
          <p:cNvSpPr>
            <a:spLocks noGrp="1"/>
          </p:cNvSpPr>
          <p:nvPr>
            <p:ph type="sldNum" sz="quarter" idx="12"/>
          </p:nvPr>
        </p:nvSpPr>
        <p:spPr/>
        <p:txBody>
          <a:bodyPr/>
          <a:lstStyle/>
          <a:p>
            <a:fld id="{C1E0FE3D-C6CA-0E44-AD74-327626FD3276}" type="slidenum">
              <a:rPr lang="en-US" smtClean="0"/>
              <a:t>‹#›</a:t>
            </a:fld>
            <a:endParaRPr lang="en-US"/>
          </a:p>
        </p:txBody>
      </p:sp>
    </p:spTree>
    <p:extLst>
      <p:ext uri="{BB962C8B-B14F-4D97-AF65-F5344CB8AC3E}">
        <p14:creationId xmlns:p14="http://schemas.microsoft.com/office/powerpoint/2010/main" val="3472515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6" name="Title 1"/>
          <p:cNvSpPr>
            <a:spLocks noGrp="1"/>
          </p:cNvSpPr>
          <p:nvPr>
            <p:ph type="title"/>
          </p:nvPr>
        </p:nvSpPr>
        <p:spPr>
          <a:xfrm>
            <a:off x="352431" y="0"/>
            <a:ext cx="8664575" cy="1143000"/>
          </a:xfrm>
        </p:spPr>
        <p:txBody>
          <a:bodyPr/>
          <a:lstStyle/>
          <a:p>
            <a:r>
              <a:rPr lang="en-US"/>
              <a:t>Click to edit Master title style</a:t>
            </a:r>
          </a:p>
        </p:txBody>
      </p:sp>
    </p:spTree>
    <p:extLst>
      <p:ext uri="{BB962C8B-B14F-4D97-AF65-F5344CB8AC3E}">
        <p14:creationId xmlns:p14="http://schemas.microsoft.com/office/powerpoint/2010/main" val="1172612603"/>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dt" sz="half" idx="10"/>
          </p:nvPr>
        </p:nvSpPr>
        <p:spPr>
          <a:ln>
            <a:noFill/>
          </a:ln>
        </p:spPr>
        <p:txBody>
          <a:bodyPr/>
          <a:lstStyle>
            <a:lvl1pPr>
              <a:defRPr/>
            </a:lvl1pPr>
          </a:lstStyle>
          <a:p>
            <a:pPr>
              <a:defRPr/>
            </a:pPr>
            <a:r>
              <a:rPr lang="en-US"/>
              <a:t>11/15/2016</a:t>
            </a: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t>dt+UX: Design Thinking for User Experience Design, Prototyping &amp; Evaluation</a:t>
            </a:r>
            <a:endParaRPr lang="en-US" dirty="0"/>
          </a:p>
        </p:txBody>
      </p:sp>
      <p:sp>
        <p:nvSpPr>
          <p:cNvPr id="6" name="Rectangle 7"/>
          <p:cNvSpPr>
            <a:spLocks noGrp="1" noChangeArrowheads="1"/>
          </p:cNvSpPr>
          <p:nvPr>
            <p:ph type="sldNum" sz="quarter" idx="12"/>
          </p:nvPr>
        </p:nvSpPr>
        <p:spPr>
          <a:ln/>
        </p:spPr>
        <p:txBody>
          <a:bodyPr/>
          <a:lstStyle>
            <a:lvl1pPr>
              <a:defRPr/>
            </a:lvl1pPr>
          </a:lstStyle>
          <a:p>
            <a:fld id="{378E877C-33E4-8D47-9FF8-A9983EC5D9E6}" type="slidenum">
              <a:rPr lang="en-US"/>
              <a:pPr/>
              <a:t>‹#›</a:t>
            </a:fld>
            <a:endParaRPr lang="en-US"/>
          </a:p>
        </p:txBody>
      </p:sp>
      <p:sp>
        <p:nvSpPr>
          <p:cNvPr id="8" name="Rectangle 7"/>
          <p:cNvSpPr/>
          <p:nvPr userDrawn="1"/>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609870162"/>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3132390"/>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r>
              <a:rPr lang="en-US"/>
              <a:t>11/15/2016</a:t>
            </a: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t>dt+UX: Design Thinking for User Experience Design, Prototyping &amp; Evaluation</a:t>
            </a:r>
            <a:endParaRPr lang="en-US" dirty="0"/>
          </a:p>
        </p:txBody>
      </p:sp>
      <p:sp>
        <p:nvSpPr>
          <p:cNvPr id="7" name="Rectangle 7"/>
          <p:cNvSpPr>
            <a:spLocks noGrp="1" noChangeArrowheads="1"/>
          </p:cNvSpPr>
          <p:nvPr>
            <p:ph type="sldNum" sz="quarter" idx="12"/>
          </p:nvPr>
        </p:nvSpPr>
        <p:spPr>
          <a:ln/>
        </p:spPr>
        <p:txBody>
          <a:bodyPr/>
          <a:lstStyle>
            <a:lvl1pPr>
              <a:defRPr/>
            </a:lvl1pPr>
          </a:lstStyle>
          <a:p>
            <a:fld id="{0510B673-518D-3342-8DCB-82147DBF1982}" type="slidenum">
              <a:rPr lang="en-US"/>
              <a:pPr/>
              <a:t>‹#›</a:t>
            </a:fld>
            <a:endParaRPr lang="en-US"/>
          </a:p>
        </p:txBody>
      </p:sp>
    </p:spTree>
    <p:extLst>
      <p:ext uri="{BB962C8B-B14F-4D97-AF65-F5344CB8AC3E}">
        <p14:creationId xmlns:p14="http://schemas.microsoft.com/office/powerpoint/2010/main" val="2371879256"/>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r>
              <a:rPr lang="en-US"/>
              <a:t>11/15/2016</a:t>
            </a:r>
            <a:endParaRPr lang="en-US" dirty="0"/>
          </a:p>
        </p:txBody>
      </p:sp>
      <p:sp>
        <p:nvSpPr>
          <p:cNvPr id="8" name="Rectangle 6"/>
          <p:cNvSpPr>
            <a:spLocks noGrp="1" noChangeArrowheads="1"/>
          </p:cNvSpPr>
          <p:nvPr>
            <p:ph type="ftr" sz="quarter" idx="11"/>
          </p:nvPr>
        </p:nvSpPr>
        <p:spPr>
          <a:ln/>
        </p:spPr>
        <p:txBody>
          <a:bodyPr/>
          <a:lstStyle>
            <a:lvl1pPr>
              <a:defRPr/>
            </a:lvl1pPr>
          </a:lstStyle>
          <a:p>
            <a:pPr>
              <a:defRPr/>
            </a:pPr>
            <a:r>
              <a:rPr lang="en-US"/>
              <a:t>dt+UX: Design Thinking for User Experience Design, Prototyping &amp; Evaluation</a:t>
            </a:r>
          </a:p>
        </p:txBody>
      </p:sp>
      <p:sp>
        <p:nvSpPr>
          <p:cNvPr id="9" name="Rectangle 7"/>
          <p:cNvSpPr>
            <a:spLocks noGrp="1" noChangeArrowheads="1"/>
          </p:cNvSpPr>
          <p:nvPr>
            <p:ph type="sldNum" sz="quarter" idx="12"/>
          </p:nvPr>
        </p:nvSpPr>
        <p:spPr>
          <a:ln/>
        </p:spPr>
        <p:txBody>
          <a:bodyPr/>
          <a:lstStyle>
            <a:lvl1pPr>
              <a:defRPr/>
            </a:lvl1pPr>
          </a:lstStyle>
          <a:p>
            <a:fld id="{93EE2156-C857-2048-8AE2-99EA715E4D4A}" type="slidenum">
              <a:rPr lang="en-US"/>
              <a:pPr/>
              <a:t>‹#›</a:t>
            </a:fld>
            <a:endParaRPr lang="en-US"/>
          </a:p>
        </p:txBody>
      </p:sp>
    </p:spTree>
    <p:extLst>
      <p:ext uri="{BB962C8B-B14F-4D97-AF65-F5344CB8AC3E}">
        <p14:creationId xmlns:p14="http://schemas.microsoft.com/office/powerpoint/2010/main" val="1810299624"/>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r>
              <a:rPr lang="en-US"/>
              <a:t>11/15/2016</a:t>
            </a:r>
            <a:endParaRPr lang="en-US" dirty="0"/>
          </a:p>
        </p:txBody>
      </p:sp>
      <p:sp>
        <p:nvSpPr>
          <p:cNvPr id="4" name="Rectangle 6"/>
          <p:cNvSpPr>
            <a:spLocks noGrp="1" noChangeArrowheads="1"/>
          </p:cNvSpPr>
          <p:nvPr>
            <p:ph type="ftr" sz="quarter" idx="11"/>
          </p:nvPr>
        </p:nvSpPr>
        <p:spPr>
          <a:ln/>
        </p:spPr>
        <p:txBody>
          <a:bodyPr/>
          <a:lstStyle>
            <a:lvl1pPr>
              <a:defRPr/>
            </a:lvl1pPr>
          </a:lstStyle>
          <a:p>
            <a:pPr>
              <a:defRPr/>
            </a:pPr>
            <a:r>
              <a:rPr lang="en-US"/>
              <a:t>dt+UX: Design Thinking for User Experience Design, Prototyping &amp; Evaluation</a:t>
            </a:r>
            <a:endParaRPr lang="en-US" dirty="0"/>
          </a:p>
        </p:txBody>
      </p:sp>
      <p:sp>
        <p:nvSpPr>
          <p:cNvPr id="5" name="Rectangle 7"/>
          <p:cNvSpPr>
            <a:spLocks noGrp="1" noChangeArrowheads="1"/>
          </p:cNvSpPr>
          <p:nvPr>
            <p:ph type="sldNum" sz="quarter" idx="12"/>
          </p:nvPr>
        </p:nvSpPr>
        <p:spPr>
          <a:ln/>
        </p:spPr>
        <p:txBody>
          <a:bodyPr/>
          <a:lstStyle>
            <a:lvl1pPr>
              <a:defRPr/>
            </a:lvl1pPr>
          </a:lstStyle>
          <a:p>
            <a:fld id="{A1A7435F-1268-B14E-9921-CB2E2F250DE7}" type="slidenum">
              <a:rPr lang="en-US"/>
              <a:pPr/>
              <a:t>‹#›</a:t>
            </a:fld>
            <a:endParaRPr lang="en-US"/>
          </a:p>
        </p:txBody>
      </p:sp>
    </p:spTree>
    <p:extLst>
      <p:ext uri="{BB962C8B-B14F-4D97-AF65-F5344CB8AC3E}">
        <p14:creationId xmlns:p14="http://schemas.microsoft.com/office/powerpoint/2010/main" val="2052561377"/>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a:t>11/15/2016</a:t>
            </a:r>
            <a:endParaRPr lang="en-US" dirty="0"/>
          </a:p>
        </p:txBody>
      </p:sp>
      <p:sp>
        <p:nvSpPr>
          <p:cNvPr id="3" name="Rectangle 6"/>
          <p:cNvSpPr>
            <a:spLocks noGrp="1" noChangeArrowheads="1"/>
          </p:cNvSpPr>
          <p:nvPr>
            <p:ph type="ftr" sz="quarter" idx="11"/>
          </p:nvPr>
        </p:nvSpPr>
        <p:spPr>
          <a:ln/>
        </p:spPr>
        <p:txBody>
          <a:bodyPr/>
          <a:lstStyle>
            <a:lvl1pPr>
              <a:defRPr/>
            </a:lvl1pPr>
          </a:lstStyle>
          <a:p>
            <a:pPr>
              <a:defRPr/>
            </a:pPr>
            <a:r>
              <a:rPr lang="en-US"/>
              <a:t>dt+UX: Design Thinking for User Experience Design, Prototyping &amp; Evaluation</a:t>
            </a:r>
            <a:endParaRPr lang="en-US" dirty="0"/>
          </a:p>
        </p:txBody>
      </p:sp>
      <p:sp>
        <p:nvSpPr>
          <p:cNvPr id="4" name="Rectangle 7"/>
          <p:cNvSpPr>
            <a:spLocks noGrp="1" noChangeArrowheads="1"/>
          </p:cNvSpPr>
          <p:nvPr>
            <p:ph type="sldNum" sz="quarter" idx="12"/>
          </p:nvPr>
        </p:nvSpPr>
        <p:spPr>
          <a:ln/>
        </p:spPr>
        <p:txBody>
          <a:bodyPr/>
          <a:lstStyle>
            <a:lvl1pPr>
              <a:defRPr/>
            </a:lvl1pPr>
          </a:lstStyle>
          <a:p>
            <a:fld id="{F2949DCA-4B18-234C-AD4E-11144FC20355}" type="slidenum">
              <a:rPr lang="en-US"/>
              <a:pPr/>
              <a:t>‹#›</a:t>
            </a:fld>
            <a:endParaRPr lang="en-US"/>
          </a:p>
        </p:txBody>
      </p:sp>
    </p:spTree>
    <p:extLst>
      <p:ext uri="{BB962C8B-B14F-4D97-AF65-F5344CB8AC3E}">
        <p14:creationId xmlns:p14="http://schemas.microsoft.com/office/powerpoint/2010/main" val="192089334"/>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a:t>11/15/2016</a:t>
            </a: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t>dt+UX: Design Thinking for User Experience Design, Prototyping &amp; Evaluation</a:t>
            </a:r>
            <a:endParaRPr lang="en-US" dirty="0"/>
          </a:p>
        </p:txBody>
      </p:sp>
      <p:sp>
        <p:nvSpPr>
          <p:cNvPr id="7" name="Rectangle 7"/>
          <p:cNvSpPr>
            <a:spLocks noGrp="1" noChangeArrowheads="1"/>
          </p:cNvSpPr>
          <p:nvPr>
            <p:ph type="sldNum" sz="quarter" idx="12"/>
          </p:nvPr>
        </p:nvSpPr>
        <p:spPr>
          <a:ln/>
        </p:spPr>
        <p:txBody>
          <a:bodyPr/>
          <a:lstStyle>
            <a:lvl1pPr>
              <a:defRPr/>
            </a:lvl1pPr>
          </a:lstStyle>
          <a:p>
            <a:fld id="{25DDFC32-B491-CD4C-84CF-314108DC37FF}" type="slidenum">
              <a:rPr lang="en-US"/>
              <a:pPr/>
              <a:t>‹#›</a:t>
            </a:fld>
            <a:endParaRPr lang="en-US"/>
          </a:p>
        </p:txBody>
      </p:sp>
    </p:spTree>
    <p:extLst>
      <p:ext uri="{BB962C8B-B14F-4D97-AF65-F5344CB8AC3E}">
        <p14:creationId xmlns:p14="http://schemas.microsoft.com/office/powerpoint/2010/main" val="4175311174"/>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a:t>11/15/2016</a:t>
            </a: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t>dt+UX: Design Thinking for User Experience Design, Prototyping &amp; Evaluation</a:t>
            </a:r>
          </a:p>
        </p:txBody>
      </p:sp>
      <p:sp>
        <p:nvSpPr>
          <p:cNvPr id="7" name="Rectangle 7"/>
          <p:cNvSpPr>
            <a:spLocks noGrp="1" noChangeArrowheads="1"/>
          </p:cNvSpPr>
          <p:nvPr>
            <p:ph type="sldNum" sz="quarter" idx="12"/>
          </p:nvPr>
        </p:nvSpPr>
        <p:spPr>
          <a:ln/>
        </p:spPr>
        <p:txBody>
          <a:bodyPr/>
          <a:lstStyle>
            <a:lvl1pPr>
              <a:defRPr/>
            </a:lvl1pPr>
          </a:lstStyle>
          <a:p>
            <a:fld id="{E9335100-7FB8-3346-94EF-A9F855F7A39E}" type="slidenum">
              <a:rPr lang="en-US"/>
              <a:pPr/>
              <a:t>‹#›</a:t>
            </a:fld>
            <a:endParaRPr lang="en-US"/>
          </a:p>
        </p:txBody>
      </p:sp>
    </p:spTree>
    <p:extLst>
      <p:ext uri="{BB962C8B-B14F-4D97-AF65-F5344CB8AC3E}">
        <p14:creationId xmlns:p14="http://schemas.microsoft.com/office/powerpoint/2010/main" val="3471884542"/>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20"/>
          <a:stretch>
            <a:fillRect/>
          </a:stretch>
        </a:blip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bwMode="auto">
          <a:xfrm>
            <a:off x="479425" y="0"/>
            <a:ext cx="86645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7172" name="Rectangle 4"/>
          <p:cNvSpPr>
            <a:spLocks noGrp="1" noChangeArrowheads="1"/>
          </p:cNvSpPr>
          <p:nvPr>
            <p:ph type="body" idx="1"/>
          </p:nvPr>
        </p:nvSpPr>
        <p:spPr bwMode="auto">
          <a:xfrm>
            <a:off x="685800" y="1600200"/>
            <a:ext cx="77724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6965" name="Rectangle 5"/>
          <p:cNvSpPr>
            <a:spLocks noGrp="1" noChangeArrowheads="1"/>
          </p:cNvSpPr>
          <p:nvPr>
            <p:ph type="dt" sz="half" idx="2"/>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defRPr/>
            </a:pPr>
            <a:r>
              <a:rPr lang="en-US"/>
              <a:t>11/15/2016</a:t>
            </a:r>
            <a:endParaRPr lang="en-US" dirty="0"/>
          </a:p>
        </p:txBody>
      </p:sp>
      <p:sp>
        <p:nvSpPr>
          <p:cNvPr id="296966" name="Rectangle 6"/>
          <p:cNvSpPr>
            <a:spLocks noGrp="1" noChangeArrowheads="1"/>
          </p:cNvSpPr>
          <p:nvPr>
            <p:ph type="ftr" sz="quarter" idx="3"/>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defRPr/>
            </a:pPr>
            <a:r>
              <a:rPr lang="en-US"/>
              <a:t>dt+UX: Design Thinking for User Experience Design, Prototyping &amp; Evaluation</a:t>
            </a:r>
            <a:endParaRPr lang="en-US" dirty="0"/>
          </a:p>
        </p:txBody>
      </p:sp>
      <p:sp>
        <p:nvSpPr>
          <p:cNvPr id="296967" name="Rectangle 7"/>
          <p:cNvSpPr>
            <a:spLocks noGrp="1" noChangeArrowheads="1"/>
          </p:cNvSpPr>
          <p:nvPr>
            <p:ph type="sldNum" sz="quarter" idx="4"/>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fld id="{0BEAE38B-A34D-F042-8AF9-DD6BB052304A}" type="slidenum">
              <a:rPr lang="en-US" smtClean="0"/>
              <a:pPr/>
              <a:t>‹#›</a:t>
            </a:fld>
            <a:endParaRPr lang="en-US" dirty="0"/>
          </a:p>
        </p:txBody>
      </p:sp>
    </p:spTree>
  </p:cSld>
  <p:clrMap bg1="dk2" tx1="lt1" bg2="dk1" tx2="lt2" accent1="accent1" accent2="accent2" accent3="accent3" accent4="accent4" accent5="accent5" accent6="accent6" hlink="hlink" folHlink="folHlink"/>
  <p:sldLayoutIdLst>
    <p:sldLayoutId id="2147483840" r:id="rId1"/>
    <p:sldLayoutId id="2147483825" r:id="rId2"/>
    <p:sldLayoutId id="2147483842" r:id="rId3"/>
    <p:sldLayoutId id="2147483827" r:id="rId4"/>
    <p:sldLayoutId id="2147483828" r:id="rId5"/>
    <p:sldLayoutId id="2147483829" r:id="rId6"/>
    <p:sldLayoutId id="2147483843"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4" r:id="rId17"/>
    <p:sldLayoutId id="2147483845" r:id="rId18"/>
  </p:sldLayoutIdLst>
  <p:transition>
    <p:dissolve/>
  </p:transition>
  <p:hf hdr="0"/>
  <p:txStyles>
    <p:titleStyle>
      <a:lvl1pPr algn="l" rtl="0" eaLnBrk="0" fontAlgn="base" hangingPunct="0">
        <a:spcBef>
          <a:spcPct val="0"/>
        </a:spcBef>
        <a:spcAft>
          <a:spcPct val="0"/>
        </a:spcAft>
        <a:defRPr sz="3700" b="0" i="0">
          <a:solidFill>
            <a:srgbClr val="E87A40"/>
          </a:solidFill>
          <a:latin typeface="Helvetica Light"/>
          <a:ea typeface="ＭＳ Ｐゴシック" charset="0"/>
          <a:cs typeface="Helvetica Light"/>
        </a:defRPr>
      </a:lvl1pPr>
      <a:lvl2pPr algn="l" rtl="0" eaLnBrk="0" fontAlgn="base" hangingPunct="0">
        <a:spcBef>
          <a:spcPct val="0"/>
        </a:spcBef>
        <a:spcAft>
          <a:spcPct val="0"/>
        </a:spcAft>
        <a:defRPr sz="3700">
          <a:solidFill>
            <a:srgbClr val="3E4E6C"/>
          </a:solidFill>
          <a:latin typeface="Arial Black" pitchFamily="34" charset="0"/>
          <a:ea typeface="ＭＳ Ｐゴシック" charset="0"/>
        </a:defRPr>
      </a:lvl2pPr>
      <a:lvl3pPr algn="l" rtl="0" eaLnBrk="0" fontAlgn="base" hangingPunct="0">
        <a:spcBef>
          <a:spcPct val="0"/>
        </a:spcBef>
        <a:spcAft>
          <a:spcPct val="0"/>
        </a:spcAft>
        <a:defRPr sz="3700">
          <a:solidFill>
            <a:srgbClr val="3E4E6C"/>
          </a:solidFill>
          <a:latin typeface="Arial Black" pitchFamily="34" charset="0"/>
          <a:ea typeface="ＭＳ Ｐゴシック" charset="0"/>
        </a:defRPr>
      </a:lvl3pPr>
      <a:lvl4pPr algn="l" rtl="0" eaLnBrk="0" fontAlgn="base" hangingPunct="0">
        <a:spcBef>
          <a:spcPct val="0"/>
        </a:spcBef>
        <a:spcAft>
          <a:spcPct val="0"/>
        </a:spcAft>
        <a:defRPr sz="3700">
          <a:solidFill>
            <a:srgbClr val="3E4E6C"/>
          </a:solidFill>
          <a:latin typeface="Arial Black" pitchFamily="34" charset="0"/>
          <a:ea typeface="ＭＳ Ｐゴシック" charset="0"/>
        </a:defRPr>
      </a:lvl4pPr>
      <a:lvl5pPr algn="l" rtl="0" eaLnBrk="0" fontAlgn="base" hangingPunct="0">
        <a:spcBef>
          <a:spcPct val="0"/>
        </a:spcBef>
        <a:spcAft>
          <a:spcPct val="0"/>
        </a:spcAft>
        <a:defRPr sz="3700">
          <a:solidFill>
            <a:srgbClr val="3E4E6C"/>
          </a:solidFill>
          <a:latin typeface="Arial Black" pitchFamily="34" charset="0"/>
          <a:ea typeface="ＭＳ Ｐゴシック" charset="0"/>
        </a:defRPr>
      </a:lvl5pPr>
      <a:lvl6pPr marL="457200" algn="l" rtl="0" fontAlgn="base">
        <a:spcBef>
          <a:spcPct val="0"/>
        </a:spcBef>
        <a:spcAft>
          <a:spcPct val="0"/>
        </a:spcAft>
        <a:defRPr sz="3700">
          <a:solidFill>
            <a:srgbClr val="3E4E6C"/>
          </a:solidFill>
          <a:latin typeface="Arial Black" pitchFamily="34" charset="0"/>
        </a:defRPr>
      </a:lvl6pPr>
      <a:lvl7pPr marL="914400" algn="l" rtl="0" fontAlgn="base">
        <a:spcBef>
          <a:spcPct val="0"/>
        </a:spcBef>
        <a:spcAft>
          <a:spcPct val="0"/>
        </a:spcAft>
        <a:defRPr sz="3700">
          <a:solidFill>
            <a:srgbClr val="3E4E6C"/>
          </a:solidFill>
          <a:latin typeface="Arial Black" pitchFamily="34" charset="0"/>
        </a:defRPr>
      </a:lvl7pPr>
      <a:lvl8pPr marL="1371600" algn="l" rtl="0" fontAlgn="base">
        <a:spcBef>
          <a:spcPct val="0"/>
        </a:spcBef>
        <a:spcAft>
          <a:spcPct val="0"/>
        </a:spcAft>
        <a:defRPr sz="3700">
          <a:solidFill>
            <a:srgbClr val="3E4E6C"/>
          </a:solidFill>
          <a:latin typeface="Arial Black" pitchFamily="34" charset="0"/>
        </a:defRPr>
      </a:lvl8pPr>
      <a:lvl9pPr marL="1828800" algn="l" rtl="0" fontAlgn="base">
        <a:spcBef>
          <a:spcPct val="0"/>
        </a:spcBef>
        <a:spcAft>
          <a:spcPct val="0"/>
        </a:spcAft>
        <a:defRPr sz="3700">
          <a:solidFill>
            <a:srgbClr val="3E4E6C"/>
          </a:solidFill>
          <a:latin typeface="Arial Black" pitchFamily="34" charset="0"/>
        </a:defRPr>
      </a:lvl9pPr>
    </p:titleStyle>
    <p:bodyStyle>
      <a:lvl1pPr marL="342900" indent="-342900" algn="l" rtl="0" eaLnBrk="0" fontAlgn="base" hangingPunct="0">
        <a:spcBef>
          <a:spcPct val="20000"/>
        </a:spcBef>
        <a:spcAft>
          <a:spcPct val="0"/>
        </a:spcAft>
        <a:buChar char="•"/>
        <a:defRPr sz="3200" b="0" i="0">
          <a:solidFill>
            <a:schemeClr val="tx1"/>
          </a:solidFill>
          <a:latin typeface="Helvetica Light"/>
          <a:ea typeface="ＭＳ Ｐゴシック" charset="0"/>
          <a:cs typeface="Helvetica Light"/>
        </a:defRPr>
      </a:lvl1pPr>
      <a:lvl2pPr marL="742950" indent="-285750" algn="l" rtl="0" eaLnBrk="0" fontAlgn="base" hangingPunct="0">
        <a:spcBef>
          <a:spcPct val="20000"/>
        </a:spcBef>
        <a:spcAft>
          <a:spcPct val="0"/>
        </a:spcAft>
        <a:buChar char="–"/>
        <a:defRPr sz="2800" b="0" i="0">
          <a:solidFill>
            <a:schemeClr val="tx1"/>
          </a:solidFill>
          <a:latin typeface="Helvetica Light"/>
          <a:ea typeface="ＭＳ Ｐゴシック" charset="0"/>
          <a:cs typeface="Helvetica Light"/>
        </a:defRPr>
      </a:lvl2pPr>
      <a:lvl3pPr marL="1143000" indent="-228600" algn="l" rtl="0" eaLnBrk="0" fontAlgn="base" hangingPunct="0">
        <a:spcBef>
          <a:spcPct val="20000"/>
        </a:spcBef>
        <a:spcAft>
          <a:spcPct val="0"/>
        </a:spcAft>
        <a:buChar char="•"/>
        <a:defRPr sz="2400" b="0" i="0">
          <a:solidFill>
            <a:schemeClr val="tx1"/>
          </a:solidFill>
          <a:latin typeface="Helvetica Light"/>
          <a:ea typeface="ＭＳ Ｐゴシック" charset="0"/>
          <a:cs typeface="Helvetica Light"/>
        </a:defRPr>
      </a:lvl3pPr>
      <a:lvl4pPr marL="1600200" indent="-228600" algn="l" rtl="0" eaLnBrk="0" fontAlgn="base" hangingPunct="0">
        <a:spcBef>
          <a:spcPct val="20000"/>
        </a:spcBef>
        <a:spcAft>
          <a:spcPct val="0"/>
        </a:spcAft>
        <a:buChar char="–"/>
        <a:defRPr sz="2000" b="0" i="0">
          <a:solidFill>
            <a:schemeClr val="tx1"/>
          </a:solidFill>
          <a:latin typeface="Helvetica Light"/>
          <a:ea typeface="ＭＳ Ｐゴシック" charset="0"/>
          <a:cs typeface="Helvetica Light"/>
        </a:defRPr>
      </a:lvl4pPr>
      <a:lvl5pPr marL="2057400" indent="-228600" algn="l" rtl="0" eaLnBrk="0" fontAlgn="base" hangingPunct="0">
        <a:spcBef>
          <a:spcPct val="20000"/>
        </a:spcBef>
        <a:spcAft>
          <a:spcPct val="0"/>
        </a:spcAft>
        <a:buChar char="»"/>
        <a:defRPr sz="2000" b="0" i="0">
          <a:solidFill>
            <a:schemeClr val="tx1"/>
          </a:solidFill>
          <a:latin typeface="Helvetica Light"/>
          <a:ea typeface="ＭＳ Ｐゴシック" charset="0"/>
          <a:cs typeface="Helvetica Ligh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notesSlide" Target="../notesSlides/notesSlide31.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58.gif"/><Relationship Id="rId13" Type="http://schemas.openxmlformats.org/officeDocument/2006/relationships/image" Target="../media/image63.gif"/><Relationship Id="rId3" Type="http://schemas.openxmlformats.org/officeDocument/2006/relationships/image" Target="../media/image53.gif"/><Relationship Id="rId7" Type="http://schemas.openxmlformats.org/officeDocument/2006/relationships/image" Target="../media/image57.gif"/><Relationship Id="rId12" Type="http://schemas.openxmlformats.org/officeDocument/2006/relationships/image" Target="../media/image62.gif"/><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56.gif"/><Relationship Id="rId11" Type="http://schemas.openxmlformats.org/officeDocument/2006/relationships/image" Target="../media/image61.gif"/><Relationship Id="rId5" Type="http://schemas.openxmlformats.org/officeDocument/2006/relationships/image" Target="../media/image55.gif"/><Relationship Id="rId15" Type="http://schemas.openxmlformats.org/officeDocument/2006/relationships/image" Target="../media/image65.png"/><Relationship Id="rId10" Type="http://schemas.openxmlformats.org/officeDocument/2006/relationships/image" Target="../media/image60.gif"/><Relationship Id="rId4" Type="http://schemas.openxmlformats.org/officeDocument/2006/relationships/image" Target="../media/image54.gif"/><Relationship Id="rId9" Type="http://schemas.openxmlformats.org/officeDocument/2006/relationships/image" Target="../media/image59.gif"/><Relationship Id="rId14" Type="http://schemas.openxmlformats.org/officeDocument/2006/relationships/image" Target="../media/image64.gif"/></Relationships>
</file>

<file path=ppt/slides/_rels/slide4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9.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ctrTitle"/>
          </p:nvPr>
        </p:nvSpPr>
        <p:spPr>
          <a:xfrm>
            <a:off x="709595" y="1969459"/>
            <a:ext cx="8553450" cy="1143000"/>
          </a:xfrm>
          <a:effectLst/>
        </p:spPr>
        <p:txBody>
          <a:bodyPr/>
          <a:lstStyle/>
          <a:p>
            <a:pPr eaLnBrk="1" hangingPunct="1"/>
            <a:r>
              <a:rPr lang="en-US" sz="3600" dirty="0">
                <a:solidFill>
                  <a:srgbClr val="5A5A5A"/>
                </a:solidFill>
              </a:rPr>
              <a:t>CS 147 Course Midterm Review</a:t>
            </a:r>
            <a:br>
              <a:rPr lang="en-US" sz="3600" dirty="0">
                <a:solidFill>
                  <a:srgbClr val="5A5A5A"/>
                </a:solidFill>
              </a:rPr>
            </a:br>
            <a:r>
              <a:rPr lang="en-US" sz="2000" i="1" dirty="0"/>
              <a:t>Design Thinking for User</a:t>
            </a:r>
            <a:r>
              <a:rPr lang="en-US" sz="2000" i="1" dirty="0">
                <a:solidFill>
                  <a:srgbClr val="5A5A5A"/>
                </a:solidFill>
              </a:rPr>
              <a:t> Experience Design, Prototyping &amp; Evaluation</a:t>
            </a:r>
          </a:p>
        </p:txBody>
      </p:sp>
      <p:sp>
        <p:nvSpPr>
          <p:cNvPr id="9219" name="Text Box 3"/>
          <p:cNvSpPr txBox="1">
            <a:spLocks noChangeArrowheads="1"/>
          </p:cNvSpPr>
          <p:nvPr/>
        </p:nvSpPr>
        <p:spPr bwMode="auto">
          <a:xfrm>
            <a:off x="753997" y="5812685"/>
            <a:ext cx="64008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878787"/>
                </a:solidFill>
                <a:latin typeface="Helvetica"/>
                <a:cs typeface="Helvetica"/>
              </a:rPr>
              <a:t>November 15, 2016</a:t>
            </a:r>
          </a:p>
        </p:txBody>
      </p:sp>
      <p:sp>
        <p:nvSpPr>
          <p:cNvPr id="4" name="TextBox 3"/>
          <p:cNvSpPr txBox="1"/>
          <p:nvPr/>
        </p:nvSpPr>
        <p:spPr>
          <a:xfrm>
            <a:off x="2196353" y="358588"/>
            <a:ext cx="184666" cy="461665"/>
          </a:xfrm>
          <a:prstGeom prst="rect">
            <a:avLst/>
          </a:prstGeom>
          <a:noFill/>
        </p:spPr>
        <p:txBody>
          <a:bodyPr wrap="none" rtlCol="0">
            <a:sp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5" name="Rectangle 2"/>
          <p:cNvSpPr>
            <a:spLocks noGrp="1" noChangeArrowheads="1"/>
          </p:cNvSpPr>
          <p:nvPr>
            <p:ph type="title"/>
          </p:nvPr>
        </p:nvSpPr>
        <p:spPr/>
        <p:txBody>
          <a:bodyPr/>
          <a:lstStyle/>
          <a:p>
            <a:pPr eaLnBrk="1" hangingPunct="1"/>
            <a:r>
              <a:rPr lang="en-US" dirty="0"/>
              <a:t>Design</a:t>
            </a:r>
          </a:p>
        </p:txBody>
      </p:sp>
      <p:sp>
        <p:nvSpPr>
          <p:cNvPr id="263171" name="Rectangle 3"/>
          <p:cNvSpPr>
            <a:spLocks noGrp="1" noChangeArrowheads="1"/>
          </p:cNvSpPr>
          <p:nvPr>
            <p:ph idx="1"/>
          </p:nvPr>
        </p:nvSpPr>
        <p:spPr>
          <a:xfrm>
            <a:off x="463778" y="1234211"/>
            <a:ext cx="8458200" cy="5241925"/>
          </a:xfrm>
        </p:spPr>
        <p:txBody>
          <a:bodyPr/>
          <a:lstStyle/>
          <a:p>
            <a:pPr marL="0" indent="0" eaLnBrk="1" hangingPunct="1">
              <a:lnSpc>
                <a:spcPct val="90000"/>
              </a:lnSpc>
              <a:buNone/>
            </a:pPr>
            <a:r>
              <a:rPr lang="en-US" sz="2800" dirty="0">
                <a:latin typeface="Helvetica"/>
                <a:cs typeface="Helvetica"/>
              </a:rPr>
              <a:t>Design is driven by requirements</a:t>
            </a:r>
            <a:br>
              <a:rPr lang="en-US" sz="2800" dirty="0">
                <a:latin typeface="Helvetica"/>
                <a:cs typeface="Helvetica"/>
              </a:rPr>
            </a:br>
            <a:endParaRPr lang="en-US" sz="1600" dirty="0">
              <a:latin typeface="Helvetica"/>
              <a:cs typeface="Helvetica"/>
            </a:endParaRPr>
          </a:p>
          <a:p>
            <a:pPr lvl="1" eaLnBrk="1" hangingPunct="1">
              <a:lnSpc>
                <a:spcPct val="90000"/>
              </a:lnSpc>
            </a:pPr>
            <a:r>
              <a:rPr lang="en-US" sz="2400" dirty="0">
                <a:latin typeface="Arial" charset="0"/>
              </a:rPr>
              <a:t>what the artifact is for</a:t>
            </a:r>
          </a:p>
          <a:p>
            <a:pPr lvl="1" eaLnBrk="1" hangingPunct="1">
              <a:lnSpc>
                <a:spcPct val="90000"/>
              </a:lnSpc>
            </a:pPr>
            <a:r>
              <a:rPr lang="en-US" sz="2400" dirty="0">
                <a:latin typeface="Arial" charset="0"/>
              </a:rPr>
              <a:t>not how it is to be implemented</a:t>
            </a:r>
          </a:p>
          <a:p>
            <a:pPr lvl="1" eaLnBrk="1" hangingPunct="1">
              <a:lnSpc>
                <a:spcPct val="90000"/>
              </a:lnSpc>
            </a:pPr>
            <a:r>
              <a:rPr lang="en-US" sz="2400" dirty="0">
                <a:latin typeface="Arial" charset="0"/>
              </a:rPr>
              <a:t>e.g., phone not as important as </a:t>
            </a:r>
            <a:r>
              <a:rPr lang="en-US" sz="2400" i="1" dirty="0">
                <a:latin typeface="Arial" charset="0"/>
              </a:rPr>
              <a:t>mobile</a:t>
            </a:r>
            <a:r>
              <a:rPr lang="en-US" sz="2400" dirty="0">
                <a:latin typeface="Arial" charset="0"/>
              </a:rPr>
              <a:t> app</a:t>
            </a:r>
            <a:br>
              <a:rPr lang="en-US" sz="2400" dirty="0">
                <a:latin typeface="Arial" charset="0"/>
              </a:rPr>
            </a:br>
            <a:endParaRPr lang="en-US" sz="2400" dirty="0">
              <a:latin typeface="Arial" charset="0"/>
            </a:endParaRPr>
          </a:p>
          <a:p>
            <a:pPr marL="0" indent="0" eaLnBrk="1" hangingPunct="1">
              <a:lnSpc>
                <a:spcPct val="90000"/>
              </a:lnSpc>
              <a:buNone/>
            </a:pPr>
            <a:r>
              <a:rPr lang="en-US" sz="2800" dirty="0">
                <a:solidFill>
                  <a:srgbClr val="FFFFFF"/>
                </a:solidFill>
                <a:latin typeface="Helvetica"/>
                <a:cs typeface="Helvetica"/>
              </a:rPr>
              <a:t>A design represents the artifact</a:t>
            </a:r>
            <a:br>
              <a:rPr lang="en-US" sz="2800" dirty="0">
                <a:solidFill>
                  <a:srgbClr val="FFFFFF"/>
                </a:solidFill>
                <a:latin typeface="Helvetica"/>
                <a:cs typeface="Helvetica"/>
              </a:rPr>
            </a:br>
            <a:endParaRPr lang="en-US" sz="1100" dirty="0">
              <a:solidFill>
                <a:srgbClr val="FFFFFF"/>
              </a:solidFill>
              <a:latin typeface="Helvetica"/>
              <a:cs typeface="Helvetica"/>
            </a:endParaRPr>
          </a:p>
          <a:p>
            <a:pPr lvl="1" eaLnBrk="1" hangingPunct="1">
              <a:lnSpc>
                <a:spcPct val="90000"/>
              </a:lnSpc>
            </a:pPr>
            <a:r>
              <a:rPr lang="en-US" sz="2400" dirty="0">
                <a:solidFill>
                  <a:srgbClr val="FFFFFF"/>
                </a:solidFill>
                <a:latin typeface="Arial" charset="0"/>
              </a:rPr>
              <a:t>for UIs these representations include </a:t>
            </a:r>
            <a:r>
              <a:rPr lang="en-US" sz="1100" dirty="0">
                <a:solidFill>
                  <a:srgbClr val="FFFFFF"/>
                </a:solidFill>
                <a:latin typeface="Arial" charset="0"/>
              </a:rPr>
              <a:t>(?)</a:t>
            </a:r>
          </a:p>
          <a:p>
            <a:pPr lvl="2" eaLnBrk="1" hangingPunct="1">
              <a:lnSpc>
                <a:spcPct val="90000"/>
              </a:lnSpc>
            </a:pPr>
            <a:r>
              <a:rPr lang="en-US" sz="2000" dirty="0">
                <a:solidFill>
                  <a:srgbClr val="FFFFFF"/>
                </a:solidFill>
                <a:latin typeface="Arial" charset="0"/>
              </a:rPr>
              <a:t>screen sketches or storyboards</a:t>
            </a:r>
          </a:p>
          <a:p>
            <a:pPr lvl="2" eaLnBrk="1" hangingPunct="1">
              <a:lnSpc>
                <a:spcPct val="90000"/>
              </a:lnSpc>
            </a:pPr>
            <a:r>
              <a:rPr lang="en-US" sz="2000" dirty="0">
                <a:solidFill>
                  <a:srgbClr val="FFFFFF"/>
                </a:solidFill>
                <a:latin typeface="Arial" charset="0"/>
              </a:rPr>
              <a:t>flow diagrams/outline showing</a:t>
            </a:r>
            <a:br>
              <a:rPr lang="en-US" sz="2000" dirty="0">
                <a:solidFill>
                  <a:srgbClr val="FFFFFF"/>
                </a:solidFill>
                <a:latin typeface="Arial" charset="0"/>
              </a:rPr>
            </a:br>
            <a:r>
              <a:rPr lang="en-US" sz="2000" dirty="0">
                <a:solidFill>
                  <a:srgbClr val="FFFFFF"/>
                </a:solidFill>
                <a:latin typeface="Arial" charset="0"/>
              </a:rPr>
              <a:t>task structure</a:t>
            </a:r>
          </a:p>
          <a:p>
            <a:pPr lvl="2" eaLnBrk="1" hangingPunct="1">
              <a:lnSpc>
                <a:spcPct val="90000"/>
              </a:lnSpc>
            </a:pPr>
            <a:r>
              <a:rPr lang="en-US" sz="2000" dirty="0">
                <a:solidFill>
                  <a:srgbClr val="FFFFFF"/>
                </a:solidFill>
                <a:latin typeface="Arial" charset="0"/>
              </a:rPr>
              <a:t>executable prototypes</a:t>
            </a:r>
          </a:p>
          <a:p>
            <a:pPr lvl="1" eaLnBrk="1" hangingPunct="1">
              <a:lnSpc>
                <a:spcPct val="90000"/>
              </a:lnSpc>
            </a:pPr>
            <a:r>
              <a:rPr lang="en-US" sz="2400" dirty="0">
                <a:solidFill>
                  <a:srgbClr val="FFFFFF"/>
                </a:solidFill>
                <a:latin typeface="Arial" charset="0"/>
              </a:rPr>
              <a:t>representations </a:t>
            </a:r>
            <a:r>
              <a:rPr lang="en-US" sz="2400" i="1" dirty="0">
                <a:solidFill>
                  <a:srgbClr val="20B1D2"/>
                </a:solidFill>
                <a:latin typeface="Arial" charset="0"/>
              </a:rPr>
              <a:t>simplify</a:t>
            </a:r>
          </a:p>
        </p:txBody>
      </p:sp>
      <p:sp>
        <p:nvSpPr>
          <p:cNvPr id="4" name="Date Placeholder 3"/>
          <p:cNvSpPr>
            <a:spLocks noGrp="1"/>
          </p:cNvSpPr>
          <p:nvPr>
            <p:ph type="dt" sz="half" idx="4294967295"/>
          </p:nvPr>
        </p:nvSpPr>
        <p:spPr>
          <a:xfrm>
            <a:off x="0" y="6553200"/>
            <a:ext cx="1905000" cy="457200"/>
          </a:xfrm>
          <a:prstGeom prst="rect">
            <a:avLst/>
          </a:prstGeom>
        </p:spPr>
        <p:txBody>
          <a:bodyPr/>
          <a:lstStyle/>
          <a:p>
            <a:pPr>
              <a:defRPr/>
            </a:pPr>
            <a:r>
              <a:rPr lang="en-US" sz="1000">
                <a:solidFill>
                  <a:srgbClr val="878787"/>
                </a:solidFill>
                <a:latin typeface="+mn-lt"/>
              </a:rPr>
              <a:t>11/15/2016</a:t>
            </a:r>
            <a:endParaRPr lang="en-US" sz="1000" dirty="0">
              <a:solidFill>
                <a:srgbClr val="878787"/>
              </a:solidFill>
              <a:latin typeface="+mn-lt"/>
            </a:endParaRPr>
          </a:p>
        </p:txBody>
      </p:sp>
      <p:sp>
        <p:nvSpPr>
          <p:cNvPr id="5" name="Footer Placeholder 4"/>
          <p:cNvSpPr>
            <a:spLocks noGrp="1"/>
          </p:cNvSpPr>
          <p:nvPr>
            <p:ph type="ftr" sz="quarter" idx="4294967295"/>
          </p:nvPr>
        </p:nvSpPr>
        <p:spPr>
          <a:xfrm>
            <a:off x="1909394" y="6553200"/>
            <a:ext cx="6239612" cy="457200"/>
          </a:xfrm>
          <a:prstGeom prst="rect">
            <a:avLst/>
          </a:prstGeom>
        </p:spPr>
        <p:txBody>
          <a:bodyPr/>
          <a:lstStyle/>
          <a:p>
            <a:pPr algn="ctr">
              <a:defRPr/>
            </a:pPr>
            <a:r>
              <a:rPr lang="en-US" sz="1000">
                <a:solidFill>
                  <a:srgbClr val="878787"/>
                </a:solidFill>
                <a:latin typeface="+mn-lt"/>
              </a:rPr>
              <a:t>dt+UX: Design Thinking for User Experience Design, Prototyping &amp; Evaluation</a:t>
            </a:r>
            <a:endParaRPr lang="en-US" sz="1000" dirty="0">
              <a:solidFill>
                <a:srgbClr val="878787"/>
              </a:solidFill>
              <a:latin typeface="+mn-lt"/>
            </a:endParaRPr>
          </a:p>
        </p:txBody>
      </p:sp>
      <p:sp>
        <p:nvSpPr>
          <p:cNvPr id="7" name="Slide Number Placeholder 6"/>
          <p:cNvSpPr>
            <a:spLocks noGrp="1"/>
          </p:cNvSpPr>
          <p:nvPr>
            <p:ph type="sldNum" sz="quarter" idx="4294967295"/>
          </p:nvPr>
        </p:nvSpPr>
        <p:spPr>
          <a:xfrm>
            <a:off x="8153400" y="6553201"/>
            <a:ext cx="990600" cy="457200"/>
          </a:xfrm>
          <a:prstGeom prst="rect">
            <a:avLst/>
          </a:prstGeom>
        </p:spPr>
        <p:txBody>
          <a:bodyPr/>
          <a:lstStyle/>
          <a:p>
            <a:fld id="{378E877C-33E4-8D47-9FF8-A9983EC5D9E6}" type="slidenum">
              <a:rPr lang="en-US" sz="1000" smtClean="0">
                <a:solidFill>
                  <a:srgbClr val="878787"/>
                </a:solidFill>
                <a:latin typeface="+mn-lt"/>
              </a:rPr>
              <a:pPr/>
              <a:t>10</a:t>
            </a:fld>
            <a:endParaRPr lang="en-US" sz="1000">
              <a:solidFill>
                <a:srgbClr val="878787"/>
              </a:solidFill>
              <a:latin typeface="+mn-lt"/>
            </a:endParaRPr>
          </a:p>
        </p:txBody>
      </p:sp>
      <p:pic>
        <p:nvPicPr>
          <p:cNvPr id="2" name="Picture 1" descr="desig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62710" y="266417"/>
            <a:ext cx="1236606" cy="991734"/>
          </a:xfrm>
          <a:prstGeom prst="rect">
            <a:avLst/>
          </a:prstGeom>
        </p:spPr>
      </p:pic>
      <p:pic>
        <p:nvPicPr>
          <p:cNvPr id="11" name="Picture 1033" descr="storyboard-reworked"/>
          <p:cNvPicPr>
            <a:picLocks noChangeAspect="1" noChangeArrowheads="1"/>
          </p:cNvPicPr>
          <p:nvPr/>
        </p:nvPicPr>
        <p:blipFill>
          <a:blip r:embed="rId4" cstate="email">
            <a:extLst>
              <a:ext uri="{28A0092B-C50C-407E-A947-70E740481C1C}">
                <a14:useLocalDpi xmlns:a14="http://schemas.microsoft.com/office/drawing/2010/main" val="0"/>
              </a:ext>
            </a:extLst>
          </a:blip>
          <a:srcRect t="2080" r="27878" b="6108"/>
          <a:stretch>
            <a:fillRect/>
          </a:stretch>
        </p:blipFill>
        <p:spPr bwMode="auto">
          <a:xfrm>
            <a:off x="6597650" y="4221886"/>
            <a:ext cx="2546350" cy="225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630027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317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3171">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6317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317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3171">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3171">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3" name="Rectangle 2"/>
          <p:cNvSpPr>
            <a:spLocks noGrp="1" noChangeArrowheads="1"/>
          </p:cNvSpPr>
          <p:nvPr>
            <p:ph type="title"/>
          </p:nvPr>
        </p:nvSpPr>
        <p:spPr>
          <a:noFill/>
        </p:spPr>
        <p:txBody>
          <a:bodyPr lIns="92075" tIns="46038" rIns="92075" bIns="46038"/>
          <a:lstStyle/>
          <a:p>
            <a:pPr eaLnBrk="1" hangingPunct="1"/>
            <a:r>
              <a:rPr lang="en-US"/>
              <a:t>Usability</a:t>
            </a:r>
            <a:r>
              <a:rPr lang="en-US" sz="1800"/>
              <a:t>(?)</a:t>
            </a:r>
            <a:endParaRPr lang="en-US" sz="1800" dirty="0"/>
          </a:p>
        </p:txBody>
      </p:sp>
      <p:sp>
        <p:nvSpPr>
          <p:cNvPr id="29709" name="Rectangle 13"/>
          <p:cNvSpPr>
            <a:spLocks noGrp="1" noChangeArrowheads="1"/>
          </p:cNvSpPr>
          <p:nvPr>
            <p:ph idx="1"/>
          </p:nvPr>
        </p:nvSpPr>
        <p:spPr>
          <a:xfrm>
            <a:off x="573933" y="1600200"/>
            <a:ext cx="8570067" cy="4724400"/>
          </a:xfrm>
        </p:spPr>
        <p:txBody>
          <a:bodyPr/>
          <a:lstStyle/>
          <a:p>
            <a:pPr eaLnBrk="1" hangingPunct="1">
              <a:lnSpc>
                <a:spcPct val="90000"/>
              </a:lnSpc>
              <a:buFontTx/>
              <a:buNone/>
            </a:pPr>
            <a:r>
              <a:rPr lang="en-US" sz="2800" dirty="0">
                <a:latin typeface="Arial" charset="0"/>
              </a:rPr>
              <a:t>According to the ISO:</a:t>
            </a:r>
            <a:br>
              <a:rPr lang="en-US" sz="2800" dirty="0">
                <a:latin typeface="Arial" charset="0"/>
              </a:rPr>
            </a:br>
            <a:r>
              <a:rPr lang="en-US" sz="2800" dirty="0">
                <a:latin typeface="Arial" charset="0"/>
              </a:rPr>
              <a:t>The </a:t>
            </a:r>
            <a:r>
              <a:rPr lang="en-US" sz="2800" i="1" dirty="0">
                <a:latin typeface="Arial" charset="0"/>
              </a:rPr>
              <a:t>effectiveness</a:t>
            </a:r>
            <a:r>
              <a:rPr lang="en-US" sz="2800" dirty="0">
                <a:latin typeface="Arial" charset="0"/>
              </a:rPr>
              <a:t>, </a:t>
            </a:r>
            <a:r>
              <a:rPr lang="en-US" sz="2800" i="1" dirty="0">
                <a:latin typeface="Arial" charset="0"/>
              </a:rPr>
              <a:t>efficiency</a:t>
            </a:r>
            <a:r>
              <a:rPr lang="en-US" sz="2800" dirty="0">
                <a:latin typeface="Arial" charset="0"/>
              </a:rPr>
              <a:t>, and </a:t>
            </a:r>
            <a:r>
              <a:rPr lang="en-US" sz="2800" i="1" dirty="0">
                <a:latin typeface="Arial" charset="0"/>
              </a:rPr>
              <a:t>satisfaction</a:t>
            </a:r>
            <a:r>
              <a:rPr lang="en-US" sz="2800" dirty="0">
                <a:latin typeface="Arial" charset="0"/>
              </a:rPr>
              <a:t> </a:t>
            </a:r>
            <a:br>
              <a:rPr lang="en-US" sz="2800" dirty="0">
                <a:latin typeface="Arial" charset="0"/>
              </a:rPr>
            </a:br>
            <a:r>
              <a:rPr lang="en-US" sz="2800" dirty="0">
                <a:latin typeface="Arial" charset="0"/>
              </a:rPr>
              <a:t>with which specified users achieve specified </a:t>
            </a:r>
            <a:br>
              <a:rPr lang="en-US" sz="2800" dirty="0">
                <a:latin typeface="Arial" charset="0"/>
              </a:rPr>
            </a:br>
            <a:r>
              <a:rPr lang="en-US" sz="2800" i="1" dirty="0">
                <a:solidFill>
                  <a:srgbClr val="4AD2E4"/>
                </a:solidFill>
                <a:latin typeface="Arial" charset="0"/>
              </a:rPr>
              <a:t>goals</a:t>
            </a:r>
            <a:r>
              <a:rPr lang="en-US" sz="2800" dirty="0">
                <a:solidFill>
                  <a:srgbClr val="4AD2E4"/>
                </a:solidFill>
                <a:latin typeface="Arial" charset="0"/>
              </a:rPr>
              <a:t> </a:t>
            </a:r>
            <a:r>
              <a:rPr lang="en-US" sz="2800" dirty="0">
                <a:latin typeface="Arial" charset="0"/>
              </a:rPr>
              <a:t>in particular environments</a:t>
            </a:r>
          </a:p>
          <a:p>
            <a:pPr eaLnBrk="1" hangingPunct="1">
              <a:lnSpc>
                <a:spcPct val="90000"/>
              </a:lnSpc>
              <a:buFontTx/>
              <a:buNone/>
            </a:pPr>
            <a:endParaRPr lang="en-US" sz="2800" dirty="0">
              <a:latin typeface="Arial" charset="0"/>
            </a:endParaRPr>
          </a:p>
          <a:p>
            <a:pPr marL="0" indent="0" eaLnBrk="1" hangingPunct="1">
              <a:lnSpc>
                <a:spcPct val="90000"/>
              </a:lnSpc>
              <a:buNone/>
            </a:pPr>
            <a:r>
              <a:rPr lang="en-US" sz="2800" dirty="0">
                <a:latin typeface="Arial" charset="0"/>
              </a:rPr>
              <a:t>This doesn’t mean you have to create a </a:t>
            </a:r>
            <a:r>
              <a:rPr lang="ja-JP" altLang="en-US" sz="2800" dirty="0">
                <a:latin typeface="Arial" charset="0"/>
              </a:rPr>
              <a:t>“</a:t>
            </a:r>
            <a:r>
              <a:rPr lang="en-US" sz="2800" dirty="0">
                <a:latin typeface="Arial" charset="0"/>
              </a:rPr>
              <a:t>dry</a:t>
            </a:r>
            <a:r>
              <a:rPr lang="ja-JP" altLang="en-US" sz="2800" dirty="0">
                <a:latin typeface="Arial" charset="0"/>
              </a:rPr>
              <a:t>”</a:t>
            </a:r>
            <a:r>
              <a:rPr lang="en-US" sz="2800" dirty="0">
                <a:latin typeface="Arial" charset="0"/>
              </a:rPr>
              <a:t> design</a:t>
            </a:r>
          </a:p>
          <a:p>
            <a:pPr eaLnBrk="1" hangingPunct="1">
              <a:lnSpc>
                <a:spcPct val="90000"/>
              </a:lnSpc>
              <a:buFontTx/>
              <a:buNone/>
            </a:pPr>
            <a:endParaRPr lang="en-US" sz="2800" dirty="0">
              <a:latin typeface="Arial" charset="0"/>
            </a:endParaRPr>
          </a:p>
        </p:txBody>
      </p:sp>
      <p:sp>
        <p:nvSpPr>
          <p:cNvPr id="4" name="Date Placeholder 3"/>
          <p:cNvSpPr>
            <a:spLocks noGrp="1"/>
          </p:cNvSpPr>
          <p:nvPr>
            <p:ph type="dt" sz="half" idx="10"/>
          </p:nvPr>
        </p:nvSpPr>
        <p:spPr>
          <a:prstGeom prst="rect">
            <a:avLst/>
          </a:prstGeom>
        </p:spPr>
        <p:txBody>
          <a:bodyPr/>
          <a:lstStyle/>
          <a:p>
            <a:pPr>
              <a:defRPr/>
            </a:pPr>
            <a:r>
              <a:rPr lang="en-US"/>
              <a:t>11/15/2016</a:t>
            </a:r>
            <a:endParaRPr lang="en-US" dirty="0"/>
          </a:p>
        </p:txBody>
      </p:sp>
      <p:sp>
        <p:nvSpPr>
          <p:cNvPr id="6" name="Footer Placeholder 5"/>
          <p:cNvSpPr>
            <a:spLocks noGrp="1"/>
          </p:cNvSpPr>
          <p:nvPr>
            <p:ph type="ftr" sz="quarter" idx="11"/>
          </p:nvPr>
        </p:nvSpPr>
        <p:spPr>
          <a:prstGeom prst="rect">
            <a:avLst/>
          </a:prstGeom>
        </p:spPr>
        <p:txBody>
          <a:bodyPr/>
          <a:lstStyle/>
          <a:p>
            <a:pPr>
              <a:defRPr/>
            </a:pPr>
            <a:r>
              <a:rPr lang="en-US"/>
              <a:t>dt+UX: Design Thinking for User Experience Design, Prototyping &amp; Evaluation</a:t>
            </a:r>
            <a:endParaRPr lang="en-US" dirty="0"/>
          </a:p>
        </p:txBody>
      </p:sp>
      <p:sp>
        <p:nvSpPr>
          <p:cNvPr id="7" name="Slide Number Placeholder 6"/>
          <p:cNvSpPr>
            <a:spLocks noGrp="1"/>
          </p:cNvSpPr>
          <p:nvPr>
            <p:ph type="sldNum" sz="quarter" idx="12"/>
          </p:nvPr>
        </p:nvSpPr>
        <p:spPr>
          <a:prstGeom prst="rect">
            <a:avLst/>
          </a:prstGeom>
        </p:spPr>
        <p:txBody>
          <a:bodyPr/>
          <a:lstStyle/>
          <a:p>
            <a:fld id="{378E877C-33E4-8D47-9FF8-A9983EC5D9E6}" type="slidenum">
              <a:rPr lang="en-US" smtClean="0"/>
              <a:pPr/>
              <a:t>11</a:t>
            </a:fld>
            <a:endParaRPr lang="en-US"/>
          </a:p>
        </p:txBody>
      </p:sp>
    </p:spTree>
    <p:extLst>
      <p:ext uri="{BB962C8B-B14F-4D97-AF65-F5344CB8AC3E}">
        <p14:creationId xmlns:p14="http://schemas.microsoft.com/office/powerpoint/2010/main" val="8079410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0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9"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7" name="Rectangle 2"/>
          <p:cNvSpPr>
            <a:spLocks noGrp="1" noChangeArrowheads="1"/>
          </p:cNvSpPr>
          <p:nvPr>
            <p:ph type="title"/>
          </p:nvPr>
        </p:nvSpPr>
        <p:spPr>
          <a:noFill/>
        </p:spPr>
        <p:txBody>
          <a:bodyPr lIns="92075" tIns="46038" rIns="92075" bIns="46038"/>
          <a:lstStyle/>
          <a:p>
            <a:pPr eaLnBrk="1" hangingPunct="1"/>
            <a:r>
              <a:rPr lang="en-US" dirty="0"/>
              <a:t>Usability/User Experience Goals</a:t>
            </a:r>
          </a:p>
        </p:txBody>
      </p:sp>
      <p:sp>
        <p:nvSpPr>
          <p:cNvPr id="300035" name="Rectangle 3"/>
          <p:cNvSpPr>
            <a:spLocks noGrp="1" noChangeArrowheads="1"/>
          </p:cNvSpPr>
          <p:nvPr>
            <p:ph sz="half" idx="1"/>
          </p:nvPr>
        </p:nvSpPr>
        <p:spPr>
          <a:xfrm>
            <a:off x="149225" y="2755900"/>
            <a:ext cx="4927600" cy="3549650"/>
          </a:xfrm>
          <a:noFill/>
        </p:spPr>
        <p:txBody>
          <a:bodyPr lIns="92075" tIns="46038" rIns="92075" bIns="46038"/>
          <a:lstStyle/>
          <a:p>
            <a:pPr lvl="1" eaLnBrk="1" hangingPunct="1"/>
            <a:r>
              <a:rPr lang="en-US" sz="2200" dirty="0">
                <a:latin typeface="Arial" charset="0"/>
              </a:rPr>
              <a:t>Learnable</a:t>
            </a:r>
          </a:p>
          <a:p>
            <a:pPr lvl="2" eaLnBrk="1" hangingPunct="1"/>
            <a:r>
              <a:rPr lang="en-US" dirty="0">
                <a:latin typeface="Arial" charset="0"/>
              </a:rPr>
              <a:t>faster the 2</a:t>
            </a:r>
            <a:r>
              <a:rPr lang="en-US" baseline="30000" dirty="0">
                <a:latin typeface="Arial" charset="0"/>
              </a:rPr>
              <a:t>nd</a:t>
            </a:r>
            <a:r>
              <a:rPr lang="en-US" dirty="0">
                <a:latin typeface="Arial" charset="0"/>
              </a:rPr>
              <a:t> time &amp; so on</a:t>
            </a:r>
          </a:p>
          <a:p>
            <a:pPr lvl="1" eaLnBrk="1" hangingPunct="1"/>
            <a:r>
              <a:rPr lang="en-US" sz="2200" dirty="0">
                <a:latin typeface="Arial" charset="0"/>
              </a:rPr>
              <a:t>Memorable</a:t>
            </a:r>
          </a:p>
          <a:p>
            <a:pPr lvl="2" eaLnBrk="1" hangingPunct="1"/>
            <a:r>
              <a:rPr lang="en-US" dirty="0">
                <a:latin typeface="Arial" charset="0"/>
              </a:rPr>
              <a:t>from session to session</a:t>
            </a:r>
          </a:p>
          <a:p>
            <a:pPr lvl="1" eaLnBrk="1" hangingPunct="1"/>
            <a:r>
              <a:rPr lang="en-US" sz="2200" dirty="0">
                <a:latin typeface="Arial" charset="0"/>
              </a:rPr>
              <a:t>Flexible</a:t>
            </a:r>
            <a:r>
              <a:rPr lang="en-US" dirty="0">
                <a:latin typeface="Arial" charset="0"/>
              </a:rPr>
              <a:t>		</a:t>
            </a:r>
          </a:p>
          <a:p>
            <a:pPr lvl="2" eaLnBrk="1" hangingPunct="1">
              <a:lnSpc>
                <a:spcPct val="90000"/>
              </a:lnSpc>
            </a:pPr>
            <a:r>
              <a:rPr lang="en-US" dirty="0">
                <a:latin typeface="Arial" charset="0"/>
              </a:rPr>
              <a:t>multiple ways to do tasks</a:t>
            </a:r>
          </a:p>
          <a:p>
            <a:pPr lvl="1" eaLnBrk="1" hangingPunct="1">
              <a:lnSpc>
                <a:spcPct val="90000"/>
              </a:lnSpc>
            </a:pPr>
            <a:r>
              <a:rPr lang="en-US" sz="2200" dirty="0">
                <a:latin typeface="Arial" charset="0"/>
              </a:rPr>
              <a:t>Efficient</a:t>
            </a:r>
          </a:p>
          <a:p>
            <a:pPr lvl="2" eaLnBrk="1" hangingPunct="1">
              <a:lnSpc>
                <a:spcPct val="90000"/>
              </a:lnSpc>
            </a:pPr>
            <a:r>
              <a:rPr lang="en-US" dirty="0">
                <a:latin typeface="Arial" charset="0"/>
              </a:rPr>
              <a:t>perform tasks quickly </a:t>
            </a:r>
          </a:p>
          <a:p>
            <a:pPr lvl="2" eaLnBrk="1" hangingPunct="1"/>
            <a:endParaRPr lang="en-US" dirty="0">
              <a:latin typeface="Arial" charset="0"/>
            </a:endParaRPr>
          </a:p>
        </p:txBody>
      </p:sp>
      <p:sp>
        <p:nvSpPr>
          <p:cNvPr id="300036" name="Rectangle 4"/>
          <p:cNvSpPr>
            <a:spLocks noGrp="1" noChangeArrowheads="1"/>
          </p:cNvSpPr>
          <p:nvPr>
            <p:ph sz="half" idx="2"/>
          </p:nvPr>
        </p:nvSpPr>
        <p:spPr>
          <a:xfrm>
            <a:off x="4371975" y="2755900"/>
            <a:ext cx="4791075" cy="3435350"/>
          </a:xfrm>
        </p:spPr>
        <p:txBody>
          <a:bodyPr/>
          <a:lstStyle/>
          <a:p>
            <a:pPr lvl="1" eaLnBrk="1" hangingPunct="1">
              <a:lnSpc>
                <a:spcPct val="90000"/>
              </a:lnSpc>
            </a:pPr>
            <a:r>
              <a:rPr lang="en-US" sz="2200">
                <a:latin typeface="Arial" charset="0"/>
              </a:rPr>
              <a:t>Robust</a:t>
            </a:r>
          </a:p>
          <a:p>
            <a:pPr lvl="2" eaLnBrk="1" hangingPunct="1">
              <a:lnSpc>
                <a:spcPct val="90000"/>
              </a:lnSpc>
            </a:pPr>
            <a:r>
              <a:rPr lang="en-US">
                <a:latin typeface="Arial" charset="0"/>
              </a:rPr>
              <a:t>minimal error rates</a:t>
            </a:r>
          </a:p>
          <a:p>
            <a:pPr lvl="2" eaLnBrk="1" hangingPunct="1">
              <a:lnSpc>
                <a:spcPct val="90000"/>
              </a:lnSpc>
            </a:pPr>
            <a:r>
              <a:rPr lang="en-US">
                <a:latin typeface="Arial" charset="0"/>
              </a:rPr>
              <a:t>good feedback so user can recover</a:t>
            </a:r>
          </a:p>
          <a:p>
            <a:pPr lvl="1" eaLnBrk="1" hangingPunct="1">
              <a:lnSpc>
                <a:spcPct val="90000"/>
              </a:lnSpc>
            </a:pPr>
            <a:r>
              <a:rPr lang="en-US" sz="2200">
                <a:latin typeface="Arial" charset="0"/>
              </a:rPr>
              <a:t>Discoverable</a:t>
            </a:r>
          </a:p>
          <a:p>
            <a:pPr lvl="2" eaLnBrk="1" hangingPunct="1">
              <a:lnSpc>
                <a:spcPct val="90000"/>
              </a:lnSpc>
            </a:pPr>
            <a:r>
              <a:rPr lang="en-US">
                <a:latin typeface="Arial" charset="0"/>
              </a:rPr>
              <a:t>learn new features over time</a:t>
            </a:r>
          </a:p>
          <a:p>
            <a:pPr lvl="1" eaLnBrk="1" hangingPunct="1">
              <a:lnSpc>
                <a:spcPct val="90000"/>
              </a:lnSpc>
            </a:pPr>
            <a:r>
              <a:rPr lang="en-US" sz="2200">
                <a:latin typeface="Arial" charset="0"/>
              </a:rPr>
              <a:t>Pleasing</a:t>
            </a:r>
          </a:p>
          <a:p>
            <a:pPr lvl="2" eaLnBrk="1" hangingPunct="1">
              <a:lnSpc>
                <a:spcPct val="90000"/>
              </a:lnSpc>
            </a:pPr>
            <a:r>
              <a:rPr lang="en-US">
                <a:latin typeface="Arial" charset="0"/>
              </a:rPr>
              <a:t>high user satisfaction</a:t>
            </a:r>
          </a:p>
          <a:p>
            <a:pPr lvl="1" eaLnBrk="1" hangingPunct="1">
              <a:lnSpc>
                <a:spcPct val="90000"/>
              </a:lnSpc>
            </a:pPr>
            <a:r>
              <a:rPr lang="en-US">
                <a:latin typeface="Arial" charset="0"/>
              </a:rPr>
              <a:t>Fun</a:t>
            </a:r>
          </a:p>
        </p:txBody>
      </p:sp>
      <p:sp>
        <p:nvSpPr>
          <p:cNvPr id="4" name="Date Placeholder 3"/>
          <p:cNvSpPr>
            <a:spLocks noGrp="1"/>
          </p:cNvSpPr>
          <p:nvPr>
            <p:ph type="dt" sz="half" idx="10"/>
          </p:nvPr>
        </p:nvSpPr>
        <p:spPr/>
        <p:txBody>
          <a:bodyPr/>
          <a:lstStyle/>
          <a:p>
            <a:pPr>
              <a:defRPr/>
            </a:pPr>
            <a:r>
              <a:rPr lang="en-US"/>
              <a:t>11/15/2016</a:t>
            </a:r>
            <a:endParaRPr lang="en-US" dirty="0"/>
          </a:p>
        </p:txBody>
      </p:sp>
      <p:sp>
        <p:nvSpPr>
          <p:cNvPr id="5" name="Footer Placeholder 4"/>
          <p:cNvSpPr>
            <a:spLocks noGrp="1"/>
          </p:cNvSpPr>
          <p:nvPr>
            <p:ph type="ftr" sz="quarter" idx="4294967295"/>
          </p:nvPr>
        </p:nvSpPr>
        <p:spPr>
          <a:xfrm>
            <a:off x="1909394" y="6553200"/>
            <a:ext cx="6239612" cy="457200"/>
          </a:xfrm>
          <a:prstGeom prst="rect">
            <a:avLst/>
          </a:prstGeom>
        </p:spPr>
        <p:txBody>
          <a:bodyPr/>
          <a:lstStyle/>
          <a:p>
            <a:pPr algn="ctr">
              <a:defRPr/>
            </a:pPr>
            <a:r>
              <a:rPr lang="en-US" sz="1000">
                <a:solidFill>
                  <a:srgbClr val="878787"/>
                </a:solidFill>
                <a:latin typeface="+mn-lt"/>
              </a:rPr>
              <a:t>dt+UX: Design Thinking for User Experience Design, Prototyping &amp; Evaluation</a:t>
            </a:r>
            <a:endParaRPr lang="en-US" sz="1000" dirty="0">
              <a:solidFill>
                <a:srgbClr val="878787"/>
              </a:solidFill>
              <a:latin typeface="+mn-lt"/>
            </a:endParaRPr>
          </a:p>
        </p:txBody>
      </p:sp>
      <p:sp>
        <p:nvSpPr>
          <p:cNvPr id="6" name="Slide Number Placeholder 5"/>
          <p:cNvSpPr>
            <a:spLocks noGrp="1"/>
          </p:cNvSpPr>
          <p:nvPr>
            <p:ph type="sldNum" sz="quarter" idx="4294967295"/>
          </p:nvPr>
        </p:nvSpPr>
        <p:spPr>
          <a:xfrm>
            <a:off x="8153400" y="6553201"/>
            <a:ext cx="990600" cy="457200"/>
          </a:xfrm>
          <a:prstGeom prst="rect">
            <a:avLst/>
          </a:prstGeom>
        </p:spPr>
        <p:txBody>
          <a:bodyPr/>
          <a:lstStyle/>
          <a:p>
            <a:fld id="{0510B673-518D-3342-8DCB-82147DBF1982}" type="slidenum">
              <a:rPr lang="en-US" sz="1000" smtClean="0">
                <a:solidFill>
                  <a:srgbClr val="878787"/>
                </a:solidFill>
                <a:latin typeface="+mn-lt"/>
              </a:rPr>
              <a:pPr/>
              <a:t>12</a:t>
            </a:fld>
            <a:endParaRPr lang="en-US" sz="1000">
              <a:solidFill>
                <a:srgbClr val="878787"/>
              </a:solidFill>
              <a:latin typeface="+mn-lt"/>
            </a:endParaRPr>
          </a:p>
        </p:txBody>
      </p:sp>
      <p:sp>
        <p:nvSpPr>
          <p:cNvPr id="28680" name="Rectangle 5"/>
          <p:cNvSpPr>
            <a:spLocks noChangeArrowheads="1"/>
          </p:cNvSpPr>
          <p:nvPr/>
        </p:nvSpPr>
        <p:spPr bwMode="auto">
          <a:xfrm>
            <a:off x="390525" y="1136650"/>
            <a:ext cx="8634413" cy="17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marL="342900" indent="-342900">
              <a:spcBef>
                <a:spcPct val="20000"/>
              </a:spcBef>
              <a:buFontTx/>
              <a:buChar char="•"/>
            </a:pPr>
            <a:r>
              <a:rPr lang="en-US" sz="2800" dirty="0">
                <a:latin typeface="Arial" charset="0"/>
              </a:rPr>
              <a:t>Set goals early &amp; later use to measure progress</a:t>
            </a:r>
          </a:p>
          <a:p>
            <a:pPr marL="342900" indent="-342900">
              <a:spcBef>
                <a:spcPct val="20000"/>
              </a:spcBef>
              <a:buFontTx/>
              <a:buChar char="•"/>
            </a:pPr>
            <a:r>
              <a:rPr lang="en-US" sz="2800" dirty="0">
                <a:latin typeface="Arial" charset="0"/>
              </a:rPr>
              <a:t>Goals often have tradeoffs, so prioritize</a:t>
            </a:r>
          </a:p>
          <a:p>
            <a:pPr marL="342900" indent="-342900">
              <a:spcBef>
                <a:spcPct val="20000"/>
              </a:spcBef>
              <a:buFontTx/>
              <a:buChar char="•"/>
            </a:pPr>
            <a:r>
              <a:rPr lang="en-US" sz="2800" dirty="0">
                <a:latin typeface="Arial" charset="0"/>
              </a:rPr>
              <a:t>Example goals</a:t>
            </a:r>
            <a:r>
              <a:rPr lang="en-US" sz="1400" dirty="0">
                <a:latin typeface="Arial" charset="0"/>
              </a:rPr>
              <a:t>(?)</a:t>
            </a:r>
          </a:p>
        </p:txBody>
      </p:sp>
      <p:pic>
        <p:nvPicPr>
          <p:cNvPr id="28681" name="Picture 6" descr="j0257035[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8475" y="5842000"/>
            <a:ext cx="1522413"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030462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00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003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003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003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003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0035">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003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0035">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0036">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0036">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0036">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0036">
                                            <p:txEl>
                                              <p:pRg st="3" end="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0036">
                                            <p:txEl>
                                              <p:pRg st="4" end="4"/>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0036">
                                            <p:txEl>
                                              <p:pRg st="5" end="5"/>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0036">
                                            <p:txEl>
                                              <p:pRg st="6" end="6"/>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003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5" grpId="0" build="p" bldLvl="2"/>
      <p:bldP spid="300036"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US" dirty="0">
                <a:ea typeface="ＭＳ Ｐゴシック" pitchFamily="34" charset="-128"/>
              </a:rPr>
              <a:t>Design Process: Discovery</a:t>
            </a:r>
          </a:p>
        </p:txBody>
      </p:sp>
      <p:sp>
        <p:nvSpPr>
          <p:cNvPr id="43011" name="Rectangle 3"/>
          <p:cNvSpPr>
            <a:spLocks noGrp="1" noChangeArrowheads="1"/>
          </p:cNvSpPr>
          <p:nvPr>
            <p:ph idx="1"/>
          </p:nvPr>
        </p:nvSpPr>
        <p:spPr>
          <a:xfrm>
            <a:off x="4782201" y="1349321"/>
            <a:ext cx="3925421" cy="4724400"/>
          </a:xfrm>
          <a:solidFill>
            <a:srgbClr val="808080"/>
          </a:solidFill>
          <a:ln w="38100">
            <a:solidFill>
              <a:schemeClr val="tx1"/>
            </a:solidFill>
            <a:miter lim="800000"/>
            <a:headEnd/>
            <a:tailEnd/>
          </a:ln>
        </p:spPr>
        <p:txBody>
          <a:bodyPr/>
          <a:lstStyle/>
          <a:p>
            <a:pPr eaLnBrk="1" hangingPunct="1">
              <a:buFontTx/>
              <a:buNone/>
            </a:pPr>
            <a:r>
              <a:rPr lang="en-US" sz="2800" dirty="0">
                <a:ea typeface="ＭＳ Ｐゴシック" pitchFamily="34" charset="-128"/>
              </a:rPr>
              <a:t> Assess Needs</a:t>
            </a:r>
          </a:p>
          <a:p>
            <a:pPr eaLnBrk="1" hangingPunct="1">
              <a:buClr>
                <a:schemeClr val="tx1"/>
              </a:buClr>
            </a:pPr>
            <a:endParaRPr lang="en-US" sz="1200" dirty="0">
              <a:ea typeface="ＭＳ Ｐゴシック" pitchFamily="34" charset="-128"/>
            </a:endParaRPr>
          </a:p>
          <a:p>
            <a:pPr eaLnBrk="1" hangingPunct="1">
              <a:buClr>
                <a:schemeClr val="tx1"/>
              </a:buClr>
            </a:pPr>
            <a:r>
              <a:rPr lang="en-US" sz="2400" dirty="0">
                <a:ea typeface="ＭＳ Ｐゴシック" pitchFamily="34" charset="-128"/>
              </a:rPr>
              <a:t>understand client’</a:t>
            </a:r>
            <a:r>
              <a:rPr lang="en-US" altLang="ja-JP" sz="2400" dirty="0">
                <a:ea typeface="ＭＳ Ｐゴシック" pitchFamily="34" charset="-128"/>
              </a:rPr>
              <a:t>s expectations</a:t>
            </a:r>
          </a:p>
          <a:p>
            <a:pPr eaLnBrk="1" hangingPunct="1">
              <a:buClr>
                <a:schemeClr val="tx1"/>
              </a:buClr>
            </a:pPr>
            <a:r>
              <a:rPr lang="en-US" sz="2400" dirty="0">
                <a:ea typeface="ＭＳ Ｐゴシック" pitchFamily="34" charset="-128"/>
              </a:rPr>
              <a:t>determine scope </a:t>
            </a:r>
            <a:br>
              <a:rPr lang="en-US" sz="2400" dirty="0">
                <a:ea typeface="ＭＳ Ｐゴシック" pitchFamily="34" charset="-128"/>
              </a:rPr>
            </a:br>
            <a:r>
              <a:rPr lang="en-US" sz="2400" dirty="0">
                <a:ea typeface="ＭＳ Ｐゴシック" pitchFamily="34" charset="-128"/>
              </a:rPr>
              <a:t>of project</a:t>
            </a:r>
          </a:p>
          <a:p>
            <a:pPr eaLnBrk="1" hangingPunct="1">
              <a:buClr>
                <a:schemeClr val="tx1"/>
              </a:buClr>
            </a:pPr>
            <a:r>
              <a:rPr lang="en-US" sz="2400" dirty="0">
                <a:solidFill>
                  <a:srgbClr val="184DA5"/>
                </a:solidFill>
                <a:ea typeface="ＭＳ Ｐゴシック" pitchFamily="34" charset="-128"/>
              </a:rPr>
              <a:t>characteristics of customers &amp; tasks</a:t>
            </a:r>
          </a:p>
          <a:p>
            <a:pPr eaLnBrk="1" hangingPunct="1">
              <a:buClr>
                <a:schemeClr val="tx1"/>
              </a:buClr>
            </a:pPr>
            <a:r>
              <a:rPr lang="en-US" sz="2400" dirty="0">
                <a:ea typeface="ＭＳ Ｐゴシック" pitchFamily="34" charset="-128"/>
              </a:rPr>
              <a:t>evaluate existing practices &amp; products</a:t>
            </a:r>
          </a:p>
        </p:txBody>
      </p:sp>
      <p:sp>
        <p:nvSpPr>
          <p:cNvPr id="16" name="Date Placeholder 3"/>
          <p:cNvSpPr>
            <a:spLocks noGrp="1"/>
          </p:cNvSpPr>
          <p:nvPr>
            <p:ph type="dt" sz="half"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34" indent="-285744" eaLnBrk="0" hangingPunct="0">
              <a:defRPr sz="2400">
                <a:solidFill>
                  <a:schemeClr val="tx1"/>
                </a:solidFill>
                <a:latin typeface="Times New Roman" pitchFamily="18" charset="0"/>
              </a:defRPr>
            </a:lvl2pPr>
            <a:lvl3pPr marL="1142975" indent="-228595" eaLnBrk="0" hangingPunct="0">
              <a:defRPr sz="2400">
                <a:solidFill>
                  <a:schemeClr val="tx1"/>
                </a:solidFill>
                <a:latin typeface="Times New Roman" pitchFamily="18" charset="0"/>
              </a:defRPr>
            </a:lvl3pPr>
            <a:lvl4pPr marL="1600165" indent="-228595" eaLnBrk="0" hangingPunct="0">
              <a:defRPr sz="2400">
                <a:solidFill>
                  <a:schemeClr val="tx1"/>
                </a:solidFill>
                <a:latin typeface="Times New Roman" pitchFamily="18" charset="0"/>
              </a:defRPr>
            </a:lvl4pPr>
            <a:lvl5pPr marL="2057355" indent="-228595" eaLnBrk="0" hangingPunct="0">
              <a:defRPr sz="2400">
                <a:solidFill>
                  <a:schemeClr val="tx1"/>
                </a:solidFill>
                <a:latin typeface="Times New Roman" pitchFamily="18" charset="0"/>
              </a:defRPr>
            </a:lvl5pPr>
            <a:lvl6pPr marL="2514545" indent="-228595" eaLnBrk="0" fontAlgn="base" hangingPunct="0">
              <a:spcBef>
                <a:spcPct val="0"/>
              </a:spcBef>
              <a:spcAft>
                <a:spcPct val="0"/>
              </a:spcAft>
              <a:defRPr sz="2400">
                <a:solidFill>
                  <a:schemeClr val="tx1"/>
                </a:solidFill>
                <a:latin typeface="Times New Roman" pitchFamily="18" charset="0"/>
              </a:defRPr>
            </a:lvl6pPr>
            <a:lvl7pPr marL="2971735" indent="-228595" eaLnBrk="0" fontAlgn="base" hangingPunct="0">
              <a:spcBef>
                <a:spcPct val="0"/>
              </a:spcBef>
              <a:spcAft>
                <a:spcPct val="0"/>
              </a:spcAft>
              <a:defRPr sz="2400">
                <a:solidFill>
                  <a:schemeClr val="tx1"/>
                </a:solidFill>
                <a:latin typeface="Times New Roman" pitchFamily="18" charset="0"/>
              </a:defRPr>
            </a:lvl7pPr>
            <a:lvl8pPr marL="3428925" indent="-228595" eaLnBrk="0" fontAlgn="base" hangingPunct="0">
              <a:spcBef>
                <a:spcPct val="0"/>
              </a:spcBef>
              <a:spcAft>
                <a:spcPct val="0"/>
              </a:spcAft>
              <a:defRPr sz="2400">
                <a:solidFill>
                  <a:schemeClr val="tx1"/>
                </a:solidFill>
                <a:latin typeface="Times New Roman" pitchFamily="18" charset="0"/>
              </a:defRPr>
            </a:lvl8pPr>
            <a:lvl9pPr marL="3886115" indent="-228595"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solidFill>
                  <a:schemeClr val="tx1">
                    <a:lumMod val="50000"/>
                  </a:schemeClr>
                </a:solidFill>
                <a:latin typeface="Helvetica Light"/>
              </a:rPr>
              <a:t>11/15/2016</a:t>
            </a:r>
            <a:endParaRPr lang="en-US" sz="1000" dirty="0">
              <a:solidFill>
                <a:schemeClr val="tx1">
                  <a:lumMod val="50000"/>
                </a:schemeClr>
              </a:solidFill>
              <a:latin typeface="Helvetica Light"/>
            </a:endParaRPr>
          </a:p>
        </p:txBody>
      </p:sp>
      <p:sp>
        <p:nvSpPr>
          <p:cNvPr id="14" name="Footer Placeholder 3"/>
          <p:cNvSpPr>
            <a:spLocks noGrp="1"/>
          </p:cNvSpPr>
          <p:nvPr>
            <p:ph type="ftr" sz="quarter" idx="11"/>
          </p:nvPr>
        </p:nvSpPr>
        <p:spPr/>
        <p:txBody>
          <a:bodyPr/>
          <a:lstStyle/>
          <a:p>
            <a:pPr>
              <a:defRPr/>
            </a:pPr>
            <a:r>
              <a:rPr lang="en-US"/>
              <a:t>dt+UX: Design Thinking for User Experience Design, Prototyping &amp; Evaluation</a:t>
            </a:r>
            <a:endParaRPr lang="en-US" dirty="0"/>
          </a:p>
        </p:txBody>
      </p:sp>
      <p:sp>
        <p:nvSpPr>
          <p:cNvPr id="1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34" indent="-285744" eaLnBrk="0" hangingPunct="0">
              <a:defRPr sz="2400">
                <a:solidFill>
                  <a:schemeClr val="tx1"/>
                </a:solidFill>
                <a:latin typeface="Times New Roman" pitchFamily="18" charset="0"/>
              </a:defRPr>
            </a:lvl2pPr>
            <a:lvl3pPr marL="1142975" indent="-228595" eaLnBrk="0" hangingPunct="0">
              <a:defRPr sz="2400">
                <a:solidFill>
                  <a:schemeClr val="tx1"/>
                </a:solidFill>
                <a:latin typeface="Times New Roman" pitchFamily="18" charset="0"/>
              </a:defRPr>
            </a:lvl3pPr>
            <a:lvl4pPr marL="1600165" indent="-228595" eaLnBrk="0" hangingPunct="0">
              <a:defRPr sz="2400">
                <a:solidFill>
                  <a:schemeClr val="tx1"/>
                </a:solidFill>
                <a:latin typeface="Times New Roman" pitchFamily="18" charset="0"/>
              </a:defRPr>
            </a:lvl4pPr>
            <a:lvl5pPr marL="2057355" indent="-228595" eaLnBrk="0" hangingPunct="0">
              <a:defRPr sz="2400">
                <a:solidFill>
                  <a:schemeClr val="tx1"/>
                </a:solidFill>
                <a:latin typeface="Times New Roman" pitchFamily="18" charset="0"/>
              </a:defRPr>
            </a:lvl5pPr>
            <a:lvl6pPr marL="2514545" indent="-228595" eaLnBrk="0" fontAlgn="base" hangingPunct="0">
              <a:spcBef>
                <a:spcPct val="0"/>
              </a:spcBef>
              <a:spcAft>
                <a:spcPct val="0"/>
              </a:spcAft>
              <a:defRPr sz="2400">
                <a:solidFill>
                  <a:schemeClr val="tx1"/>
                </a:solidFill>
                <a:latin typeface="Times New Roman" pitchFamily="18" charset="0"/>
              </a:defRPr>
            </a:lvl6pPr>
            <a:lvl7pPr marL="2971735" indent="-228595" eaLnBrk="0" fontAlgn="base" hangingPunct="0">
              <a:spcBef>
                <a:spcPct val="0"/>
              </a:spcBef>
              <a:spcAft>
                <a:spcPct val="0"/>
              </a:spcAft>
              <a:defRPr sz="2400">
                <a:solidFill>
                  <a:schemeClr val="tx1"/>
                </a:solidFill>
                <a:latin typeface="Times New Roman" pitchFamily="18" charset="0"/>
              </a:defRPr>
            </a:lvl7pPr>
            <a:lvl8pPr marL="3428925" indent="-228595" eaLnBrk="0" fontAlgn="base" hangingPunct="0">
              <a:spcBef>
                <a:spcPct val="0"/>
              </a:spcBef>
              <a:spcAft>
                <a:spcPct val="0"/>
              </a:spcAft>
              <a:defRPr sz="2400">
                <a:solidFill>
                  <a:schemeClr val="tx1"/>
                </a:solidFill>
                <a:latin typeface="Times New Roman" pitchFamily="18" charset="0"/>
              </a:defRPr>
            </a:lvl8pPr>
            <a:lvl9pPr marL="3886115" indent="-228595" eaLnBrk="0" fontAlgn="base" hangingPunct="0">
              <a:spcBef>
                <a:spcPct val="0"/>
              </a:spcBef>
              <a:spcAft>
                <a:spcPct val="0"/>
              </a:spcAft>
              <a:defRPr sz="2400">
                <a:solidFill>
                  <a:schemeClr val="tx1"/>
                </a:solidFill>
                <a:latin typeface="Times New Roman" pitchFamily="18" charset="0"/>
              </a:defRPr>
            </a:lvl9pPr>
          </a:lstStyle>
          <a:p>
            <a:pPr eaLnBrk="1" hangingPunct="1"/>
            <a:fld id="{561C6F80-1AE7-4892-8FD9-BFABD716406A}" type="slidenum">
              <a:rPr lang="en-US" sz="1000">
                <a:solidFill>
                  <a:schemeClr val="tx1">
                    <a:lumMod val="50000"/>
                  </a:schemeClr>
                </a:solidFill>
                <a:latin typeface="Helvetica Light"/>
              </a:rPr>
              <a:pPr eaLnBrk="1" hangingPunct="1"/>
              <a:t>13</a:t>
            </a:fld>
            <a:endParaRPr lang="en-US" sz="1000" dirty="0">
              <a:solidFill>
                <a:schemeClr val="tx1">
                  <a:lumMod val="50000"/>
                </a:schemeClr>
              </a:solidFill>
              <a:latin typeface="Helvetica Light"/>
            </a:endParaRPr>
          </a:p>
        </p:txBody>
      </p:sp>
      <p:sp>
        <p:nvSpPr>
          <p:cNvPr id="43012" name="Line 4"/>
          <p:cNvSpPr>
            <a:spLocks noChangeShapeType="1"/>
          </p:cNvSpPr>
          <p:nvPr/>
        </p:nvSpPr>
        <p:spPr bwMode="auto">
          <a:xfrm>
            <a:off x="3596645" y="2289122"/>
            <a:ext cx="1185558" cy="3779003"/>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43013" name="Line 5"/>
          <p:cNvSpPr>
            <a:spLocks noChangeShapeType="1"/>
          </p:cNvSpPr>
          <p:nvPr/>
        </p:nvSpPr>
        <p:spPr bwMode="auto">
          <a:xfrm flipV="1">
            <a:off x="3596645" y="1348473"/>
            <a:ext cx="1177718" cy="254849"/>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43014" name="Rectangle 6"/>
          <p:cNvSpPr>
            <a:spLocks noChangeArrowheads="1"/>
          </p:cNvSpPr>
          <p:nvPr/>
        </p:nvSpPr>
        <p:spPr bwMode="auto">
          <a:xfrm>
            <a:off x="929644" y="4517971"/>
            <a:ext cx="2667000" cy="685800"/>
          </a:xfrm>
          <a:prstGeom prst="rect">
            <a:avLst/>
          </a:prstGeom>
          <a:solidFill>
            <a:srgbClr val="CEC0B2"/>
          </a:solidFill>
          <a:ln w="9525">
            <a:solidFill>
              <a:schemeClr val="tx1"/>
            </a:solidFill>
            <a:miter lim="800000"/>
            <a:headEnd/>
            <a:tailEnd/>
          </a:ln>
        </p:spPr>
        <p:txBody>
          <a:bodyPr wrap="none" lIns="91438" tIns="45719" rIns="91438" bIns="45719" anchor="ctr"/>
          <a:lstStyle/>
          <a:p>
            <a:pPr algn="ctr" eaLnBrk="0" hangingPunct="0"/>
            <a:r>
              <a:rPr lang="en-US" sz="2200">
                <a:solidFill>
                  <a:schemeClr val="bg2"/>
                </a:solidFill>
                <a:latin typeface="Arial" pitchFamily="34" charset="0"/>
              </a:rPr>
              <a:t>Production</a:t>
            </a:r>
          </a:p>
        </p:txBody>
      </p:sp>
      <p:sp>
        <p:nvSpPr>
          <p:cNvPr id="43015" name="Rectangle 7"/>
          <p:cNvSpPr>
            <a:spLocks noChangeArrowheads="1"/>
          </p:cNvSpPr>
          <p:nvPr/>
        </p:nvSpPr>
        <p:spPr bwMode="auto">
          <a:xfrm>
            <a:off x="929644" y="3546421"/>
            <a:ext cx="2667000" cy="685800"/>
          </a:xfrm>
          <a:prstGeom prst="rect">
            <a:avLst/>
          </a:prstGeom>
          <a:solidFill>
            <a:srgbClr val="CEC0B2"/>
          </a:solidFill>
          <a:ln w="9525">
            <a:solidFill>
              <a:schemeClr val="tx1"/>
            </a:solidFill>
            <a:miter lim="800000"/>
            <a:headEnd/>
            <a:tailEnd/>
          </a:ln>
        </p:spPr>
        <p:txBody>
          <a:bodyPr wrap="none" lIns="91438" tIns="45719" rIns="91438" bIns="45719" anchor="ctr"/>
          <a:lstStyle/>
          <a:p>
            <a:pPr algn="ctr" eaLnBrk="0" hangingPunct="0"/>
            <a:r>
              <a:rPr lang="en-US" sz="2200">
                <a:solidFill>
                  <a:schemeClr val="bg2"/>
                </a:solidFill>
                <a:latin typeface="Arial" pitchFamily="34" charset="0"/>
              </a:rPr>
              <a:t>Design Refinement</a:t>
            </a:r>
          </a:p>
        </p:txBody>
      </p:sp>
      <p:sp>
        <p:nvSpPr>
          <p:cNvPr id="43016" name="Rectangle 8"/>
          <p:cNvSpPr>
            <a:spLocks noChangeArrowheads="1"/>
          </p:cNvSpPr>
          <p:nvPr/>
        </p:nvSpPr>
        <p:spPr bwMode="auto">
          <a:xfrm>
            <a:off x="929644" y="2574871"/>
            <a:ext cx="2667000" cy="685800"/>
          </a:xfrm>
          <a:prstGeom prst="rect">
            <a:avLst/>
          </a:prstGeom>
          <a:solidFill>
            <a:srgbClr val="CEC0B2"/>
          </a:solidFill>
          <a:ln w="9525">
            <a:solidFill>
              <a:schemeClr val="tx1"/>
            </a:solidFill>
            <a:miter lim="800000"/>
            <a:headEnd/>
            <a:tailEnd/>
          </a:ln>
        </p:spPr>
        <p:txBody>
          <a:bodyPr wrap="none" lIns="91438" tIns="45719" rIns="91438" bIns="45719" anchor="ctr"/>
          <a:lstStyle/>
          <a:p>
            <a:pPr algn="ctr" eaLnBrk="0" hangingPunct="0"/>
            <a:r>
              <a:rPr lang="en-US" sz="2200">
                <a:solidFill>
                  <a:schemeClr val="bg2"/>
                </a:solidFill>
                <a:latin typeface="Arial" pitchFamily="34" charset="0"/>
              </a:rPr>
              <a:t>Design Exploration</a:t>
            </a:r>
          </a:p>
        </p:txBody>
      </p:sp>
      <p:sp>
        <p:nvSpPr>
          <p:cNvPr id="43017" name="Rectangle 9"/>
          <p:cNvSpPr>
            <a:spLocks noChangeArrowheads="1"/>
          </p:cNvSpPr>
          <p:nvPr/>
        </p:nvSpPr>
        <p:spPr bwMode="auto">
          <a:xfrm>
            <a:off x="929644" y="1603321"/>
            <a:ext cx="2667000" cy="685800"/>
          </a:xfrm>
          <a:prstGeom prst="rect">
            <a:avLst/>
          </a:prstGeom>
          <a:solidFill>
            <a:srgbClr val="808080"/>
          </a:solidFill>
          <a:ln w="28575">
            <a:solidFill>
              <a:schemeClr val="tx1"/>
            </a:solidFill>
            <a:miter lim="800000"/>
            <a:headEnd/>
            <a:tailEnd/>
          </a:ln>
        </p:spPr>
        <p:txBody>
          <a:bodyPr wrap="none" lIns="91438" tIns="45719" rIns="91438" bIns="45719" anchor="ctr"/>
          <a:lstStyle/>
          <a:p>
            <a:pPr algn="ctr" eaLnBrk="0" hangingPunct="0"/>
            <a:r>
              <a:rPr lang="en-US" sz="2200" b="1">
                <a:latin typeface="Arial" pitchFamily="34" charset="0"/>
              </a:rPr>
              <a:t>Discovery</a:t>
            </a:r>
          </a:p>
        </p:txBody>
      </p:sp>
      <p:sp>
        <p:nvSpPr>
          <p:cNvPr id="43018" name="AutoShape 10"/>
          <p:cNvSpPr>
            <a:spLocks noChangeArrowheads="1"/>
          </p:cNvSpPr>
          <p:nvPr/>
        </p:nvSpPr>
        <p:spPr bwMode="auto">
          <a:xfrm>
            <a:off x="2148844" y="2355796"/>
            <a:ext cx="228600" cy="152400"/>
          </a:xfrm>
          <a:prstGeom prst="downArrow">
            <a:avLst>
              <a:gd name="adj1" fmla="val 50000"/>
              <a:gd name="adj2" fmla="val 25000"/>
            </a:avLst>
          </a:prstGeom>
          <a:solidFill>
            <a:schemeClr val="tx1">
              <a:lumMod val="65000"/>
            </a:schemeClr>
          </a:solidFill>
          <a:ln>
            <a:noFill/>
          </a:ln>
          <a:extLst/>
        </p:spPr>
        <p:txBody>
          <a:bodyPr wrap="none" lIns="91438" tIns="45719" rIns="91438" bIns="45719" anchor="ctr"/>
          <a:lstStyle/>
          <a:p>
            <a:endParaRPr lang="en-US"/>
          </a:p>
        </p:txBody>
      </p:sp>
      <p:sp>
        <p:nvSpPr>
          <p:cNvPr id="43019" name="AutoShape 11"/>
          <p:cNvSpPr>
            <a:spLocks noChangeArrowheads="1"/>
          </p:cNvSpPr>
          <p:nvPr/>
        </p:nvSpPr>
        <p:spPr bwMode="auto">
          <a:xfrm>
            <a:off x="2148844" y="3327346"/>
            <a:ext cx="228600" cy="152400"/>
          </a:xfrm>
          <a:prstGeom prst="downArrow">
            <a:avLst>
              <a:gd name="adj1" fmla="val 50000"/>
              <a:gd name="adj2" fmla="val 25000"/>
            </a:avLst>
          </a:prstGeom>
          <a:solidFill>
            <a:schemeClr val="tx1">
              <a:lumMod val="65000"/>
            </a:schemeClr>
          </a:solidFill>
          <a:ln>
            <a:noFill/>
          </a:ln>
          <a:extLst/>
        </p:spPr>
        <p:txBody>
          <a:bodyPr wrap="none" lIns="91438" tIns="45719" rIns="91438" bIns="45719" anchor="ctr"/>
          <a:lstStyle/>
          <a:p>
            <a:endParaRPr lang="en-US"/>
          </a:p>
        </p:txBody>
      </p:sp>
      <p:sp>
        <p:nvSpPr>
          <p:cNvPr id="43020" name="AutoShape 12"/>
          <p:cNvSpPr>
            <a:spLocks noChangeArrowheads="1"/>
          </p:cNvSpPr>
          <p:nvPr/>
        </p:nvSpPr>
        <p:spPr bwMode="auto">
          <a:xfrm>
            <a:off x="2148844" y="4298896"/>
            <a:ext cx="228600" cy="152400"/>
          </a:xfrm>
          <a:prstGeom prst="downArrow">
            <a:avLst>
              <a:gd name="adj1" fmla="val 50000"/>
              <a:gd name="adj2" fmla="val 25000"/>
            </a:avLst>
          </a:prstGeom>
          <a:solidFill>
            <a:schemeClr val="tx1">
              <a:lumMod val="65000"/>
            </a:schemeClr>
          </a:solidFill>
          <a:ln>
            <a:noFill/>
          </a:ln>
          <a:extLst/>
        </p:spPr>
        <p:txBody>
          <a:bodyPr wrap="none" lIns="91438" tIns="45719" rIns="91438" bIns="45719" anchor="ctr"/>
          <a:lstStyle/>
          <a:p>
            <a:endParaRPr lang="en-US"/>
          </a:p>
        </p:txBody>
      </p:sp>
    </p:spTree>
    <p:extLst>
      <p:ext uri="{BB962C8B-B14F-4D97-AF65-F5344CB8AC3E}">
        <p14:creationId xmlns:p14="http://schemas.microsoft.com/office/powerpoint/2010/main" val="1033717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0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011">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011">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01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0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nimBg="1"/>
      <p:bldP spid="43012" grpId="0" animBg="1"/>
      <p:bldP spid="430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Design Thinking Process</a:t>
            </a:r>
          </a:p>
        </p:txBody>
      </p:sp>
      <p:pic>
        <p:nvPicPr>
          <p:cNvPr id="5" name="Picture 4"/>
          <p:cNvPicPr>
            <a:picLocks noChangeAspect="1"/>
          </p:cNvPicPr>
          <p:nvPr/>
        </p:nvPicPr>
        <p:blipFill>
          <a:blip r:embed="rId3"/>
          <a:stretch>
            <a:fillRect/>
          </a:stretch>
        </p:blipFill>
        <p:spPr>
          <a:xfrm>
            <a:off x="0" y="1717365"/>
            <a:ext cx="9144000" cy="4559285"/>
          </a:xfrm>
          <a:prstGeom prst="rect">
            <a:avLst/>
          </a:prstGeom>
        </p:spPr>
      </p:pic>
      <p:sp>
        <p:nvSpPr>
          <p:cNvPr id="3" name="Footer Placeholder 2"/>
          <p:cNvSpPr>
            <a:spLocks noGrp="1"/>
          </p:cNvSpPr>
          <p:nvPr>
            <p:ph type="ftr" sz="quarter" idx="11"/>
          </p:nvPr>
        </p:nvSpPr>
        <p:spPr/>
        <p:txBody>
          <a:bodyPr/>
          <a:lstStyle/>
          <a:p>
            <a:r>
              <a:rPr lang="en-US"/>
              <a:t>dt+UX: Design Thinking for User Experience Design, Prototyping &amp; Evaluation</a:t>
            </a:r>
          </a:p>
        </p:txBody>
      </p:sp>
      <p:sp>
        <p:nvSpPr>
          <p:cNvPr id="6" name="Slide Number Placeholder 5"/>
          <p:cNvSpPr>
            <a:spLocks noGrp="1"/>
          </p:cNvSpPr>
          <p:nvPr>
            <p:ph type="sldNum" sz="quarter" idx="12"/>
          </p:nvPr>
        </p:nvSpPr>
        <p:spPr/>
        <p:txBody>
          <a:bodyPr/>
          <a:lstStyle/>
          <a:p>
            <a:fld id="{754AC027-F63C-004B-AB87-322CE1D2C1F2}" type="slidenum">
              <a:rPr lang="en-US" smtClean="0"/>
              <a:t>14</a:t>
            </a:fld>
            <a:endParaRPr lang="en-US"/>
          </a:p>
        </p:txBody>
      </p:sp>
      <p:sp>
        <p:nvSpPr>
          <p:cNvPr id="7" name="Date Placeholder 6"/>
          <p:cNvSpPr>
            <a:spLocks noGrp="1"/>
          </p:cNvSpPr>
          <p:nvPr>
            <p:ph type="dt" sz="half" idx="10"/>
          </p:nvPr>
        </p:nvSpPr>
        <p:spPr/>
        <p:txBody>
          <a:bodyPr/>
          <a:lstStyle/>
          <a:p>
            <a:r>
              <a:rPr lang="en-US"/>
              <a:t>11/15/2016</a:t>
            </a:r>
          </a:p>
        </p:txBody>
      </p:sp>
    </p:spTree>
    <p:extLst>
      <p:ext uri="{BB962C8B-B14F-4D97-AF65-F5344CB8AC3E}">
        <p14:creationId xmlns:p14="http://schemas.microsoft.com/office/powerpoint/2010/main" val="1111541044"/>
      </p:ext>
    </p:extLst>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1" name="Rectangle 2"/>
          <p:cNvSpPr>
            <a:spLocks noGrp="1" noChangeArrowheads="1"/>
          </p:cNvSpPr>
          <p:nvPr>
            <p:ph type="title"/>
          </p:nvPr>
        </p:nvSpPr>
        <p:spPr>
          <a:xfrm>
            <a:off x="479425" y="334020"/>
            <a:ext cx="8664575" cy="1143000"/>
          </a:xfrm>
          <a:noFill/>
        </p:spPr>
        <p:txBody>
          <a:bodyPr lIns="92075" tIns="46038" rIns="92075" bIns="46038"/>
          <a:lstStyle/>
          <a:p>
            <a:pPr eaLnBrk="1" hangingPunct="1"/>
            <a:r>
              <a:rPr lang="en-US" dirty="0"/>
              <a:t>User-centered Design</a:t>
            </a:r>
            <a:br>
              <a:rPr lang="en-US" dirty="0"/>
            </a:br>
            <a:r>
              <a:rPr lang="en-US" sz="2800" i="1" dirty="0"/>
              <a:t>“Know thy User”</a:t>
            </a:r>
            <a:endParaRPr lang="en-US" dirty="0"/>
          </a:p>
        </p:txBody>
      </p:sp>
      <p:sp>
        <p:nvSpPr>
          <p:cNvPr id="242691" name="Rectangle 3"/>
          <p:cNvSpPr>
            <a:spLocks noGrp="1" noChangeArrowheads="1"/>
          </p:cNvSpPr>
          <p:nvPr>
            <p:ph idx="1"/>
          </p:nvPr>
        </p:nvSpPr>
        <p:spPr>
          <a:xfrm>
            <a:off x="685800" y="1572765"/>
            <a:ext cx="8204200" cy="5194300"/>
          </a:xfrm>
        </p:spPr>
        <p:txBody>
          <a:bodyPr lIns="92075" tIns="46038" rIns="92075" bIns="46038">
            <a:normAutofit/>
          </a:bodyPr>
          <a:lstStyle/>
          <a:p>
            <a:pPr eaLnBrk="1" hangingPunct="1">
              <a:lnSpc>
                <a:spcPct val="80000"/>
              </a:lnSpc>
            </a:pPr>
            <a:r>
              <a:rPr lang="en-US" dirty="0">
                <a:latin typeface="Arial" charset="0"/>
              </a:rPr>
              <a:t>Cognitive abilities</a:t>
            </a:r>
          </a:p>
          <a:p>
            <a:pPr lvl="1" eaLnBrk="1" hangingPunct="1">
              <a:lnSpc>
                <a:spcPct val="80000"/>
              </a:lnSpc>
            </a:pPr>
            <a:r>
              <a:rPr lang="en-US" dirty="0">
                <a:latin typeface="Arial" charset="0"/>
              </a:rPr>
              <a:t>perception</a:t>
            </a:r>
          </a:p>
          <a:p>
            <a:pPr lvl="1" eaLnBrk="1" hangingPunct="1">
              <a:lnSpc>
                <a:spcPct val="80000"/>
              </a:lnSpc>
            </a:pPr>
            <a:r>
              <a:rPr lang="en-US" dirty="0">
                <a:latin typeface="Arial" charset="0"/>
              </a:rPr>
              <a:t>physical manipulation</a:t>
            </a:r>
          </a:p>
          <a:p>
            <a:pPr lvl="1" eaLnBrk="1" hangingPunct="1">
              <a:lnSpc>
                <a:spcPct val="80000"/>
              </a:lnSpc>
            </a:pPr>
            <a:r>
              <a:rPr lang="en-US" dirty="0">
                <a:latin typeface="Arial" charset="0"/>
              </a:rPr>
              <a:t>Memory</a:t>
            </a:r>
          </a:p>
          <a:p>
            <a:pPr lvl="1" eaLnBrk="1" hangingPunct="1">
              <a:lnSpc>
                <a:spcPct val="80000"/>
              </a:lnSpc>
            </a:pPr>
            <a:endParaRPr lang="en-US" dirty="0">
              <a:latin typeface="Arial" charset="0"/>
            </a:endParaRPr>
          </a:p>
          <a:p>
            <a:pPr eaLnBrk="1" hangingPunct="1">
              <a:lnSpc>
                <a:spcPct val="80000"/>
              </a:lnSpc>
            </a:pPr>
            <a:r>
              <a:rPr lang="en-US" dirty="0">
                <a:latin typeface="Arial" charset="0"/>
              </a:rPr>
              <a:t>Organizational / educational job abilities </a:t>
            </a:r>
            <a:br>
              <a:rPr lang="en-US" dirty="0">
                <a:latin typeface="Arial" charset="0"/>
              </a:rPr>
            </a:br>
            <a:endParaRPr lang="en-US" dirty="0">
              <a:latin typeface="Arial" charset="0"/>
            </a:endParaRPr>
          </a:p>
          <a:p>
            <a:pPr eaLnBrk="1" hangingPunct="1">
              <a:lnSpc>
                <a:spcPct val="80000"/>
              </a:lnSpc>
            </a:pPr>
            <a:r>
              <a:rPr lang="en-US" dirty="0">
                <a:latin typeface="Arial" charset="0"/>
              </a:rPr>
              <a:t>Keep users involved throughout</a:t>
            </a:r>
          </a:p>
          <a:p>
            <a:pPr lvl="1" eaLnBrk="1" hangingPunct="1">
              <a:lnSpc>
                <a:spcPct val="80000"/>
              </a:lnSpc>
            </a:pPr>
            <a:r>
              <a:rPr lang="en-US" dirty="0">
                <a:latin typeface="Arial" charset="0"/>
              </a:rPr>
              <a:t>developers working with target customers</a:t>
            </a:r>
          </a:p>
          <a:p>
            <a:pPr lvl="1" eaLnBrk="1" hangingPunct="1">
              <a:lnSpc>
                <a:spcPct val="80000"/>
              </a:lnSpc>
            </a:pPr>
            <a:r>
              <a:rPr lang="en-US" dirty="0">
                <a:latin typeface="Arial" charset="0"/>
              </a:rPr>
              <a:t>think of the world in users terms</a:t>
            </a:r>
          </a:p>
        </p:txBody>
      </p:sp>
      <p:sp>
        <p:nvSpPr>
          <p:cNvPr id="4" name="Date Placeholder 3"/>
          <p:cNvSpPr>
            <a:spLocks noGrp="1"/>
          </p:cNvSpPr>
          <p:nvPr>
            <p:ph type="dt" sz="half" idx="4294967295"/>
          </p:nvPr>
        </p:nvSpPr>
        <p:spPr>
          <a:xfrm>
            <a:off x="0" y="6553200"/>
            <a:ext cx="1905000" cy="457200"/>
          </a:xfrm>
          <a:prstGeom prst="rect">
            <a:avLst/>
          </a:prstGeom>
        </p:spPr>
        <p:txBody>
          <a:bodyPr/>
          <a:lstStyle/>
          <a:p>
            <a:pPr>
              <a:defRPr/>
            </a:pPr>
            <a:r>
              <a:rPr lang="en-US" sz="1000">
                <a:solidFill>
                  <a:srgbClr val="878787"/>
                </a:solidFill>
                <a:latin typeface="+mn-lt"/>
              </a:rPr>
              <a:t>11/15/2016</a:t>
            </a:r>
            <a:endParaRPr lang="en-US" sz="1000" dirty="0">
              <a:solidFill>
                <a:srgbClr val="878787"/>
              </a:solidFill>
              <a:latin typeface="+mn-lt"/>
            </a:endParaRPr>
          </a:p>
        </p:txBody>
      </p:sp>
      <p:sp>
        <p:nvSpPr>
          <p:cNvPr id="6" name="Footer Placeholder 5"/>
          <p:cNvSpPr>
            <a:spLocks noGrp="1"/>
          </p:cNvSpPr>
          <p:nvPr>
            <p:ph type="ftr" sz="quarter" idx="4294967295"/>
          </p:nvPr>
        </p:nvSpPr>
        <p:spPr>
          <a:xfrm>
            <a:off x="1909394" y="6553200"/>
            <a:ext cx="6239612" cy="457200"/>
          </a:xfrm>
          <a:prstGeom prst="rect">
            <a:avLst/>
          </a:prstGeom>
        </p:spPr>
        <p:txBody>
          <a:bodyPr/>
          <a:lstStyle/>
          <a:p>
            <a:pPr algn="ctr">
              <a:defRPr/>
            </a:pPr>
            <a:r>
              <a:rPr lang="en-US" sz="1000">
                <a:solidFill>
                  <a:srgbClr val="878787"/>
                </a:solidFill>
                <a:latin typeface="+mn-lt"/>
              </a:rPr>
              <a:t>dt+UX: Design Thinking for User Experience Design, Prototyping &amp; Evaluation</a:t>
            </a:r>
            <a:endParaRPr lang="en-US" sz="1000" dirty="0">
              <a:solidFill>
                <a:srgbClr val="878787"/>
              </a:solidFill>
              <a:latin typeface="+mn-lt"/>
            </a:endParaRPr>
          </a:p>
        </p:txBody>
      </p:sp>
      <p:sp>
        <p:nvSpPr>
          <p:cNvPr id="7" name="Slide Number Placeholder 6"/>
          <p:cNvSpPr>
            <a:spLocks noGrp="1"/>
          </p:cNvSpPr>
          <p:nvPr>
            <p:ph type="sldNum" sz="quarter" idx="4294967295"/>
          </p:nvPr>
        </p:nvSpPr>
        <p:spPr>
          <a:xfrm>
            <a:off x="8153400" y="6553201"/>
            <a:ext cx="990600" cy="457200"/>
          </a:xfrm>
          <a:prstGeom prst="rect">
            <a:avLst/>
          </a:prstGeom>
        </p:spPr>
        <p:txBody>
          <a:bodyPr/>
          <a:lstStyle/>
          <a:p>
            <a:fld id="{378E877C-33E4-8D47-9FF8-A9983EC5D9E6}" type="slidenum">
              <a:rPr lang="en-US" sz="1000" smtClean="0">
                <a:solidFill>
                  <a:srgbClr val="878787"/>
                </a:solidFill>
                <a:latin typeface="+mn-lt"/>
              </a:rPr>
              <a:pPr/>
              <a:t>15</a:t>
            </a:fld>
            <a:endParaRPr lang="en-US" sz="1000">
              <a:solidFill>
                <a:srgbClr val="878787"/>
              </a:solidFill>
              <a:latin typeface="+mn-lt"/>
            </a:endParaRPr>
          </a:p>
        </p:txBody>
      </p:sp>
    </p:spTree>
    <p:extLst>
      <p:ext uri="{BB962C8B-B14F-4D97-AF65-F5344CB8AC3E}">
        <p14:creationId xmlns:p14="http://schemas.microsoft.com/office/powerpoint/2010/main" val="33002896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26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26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2691">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269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269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269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26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2" name="Picture 4"/>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874" t="22726" r="2611" b="376"/>
          <a:stretch/>
        </p:blipFill>
        <p:spPr bwMode="auto">
          <a:xfrm>
            <a:off x="1110343" y="2437720"/>
            <a:ext cx="2844280" cy="37780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293" name="Rectangle 2"/>
          <p:cNvSpPr>
            <a:spLocks noGrp="1" noChangeArrowheads="1"/>
          </p:cNvSpPr>
          <p:nvPr>
            <p:ph type="title"/>
          </p:nvPr>
        </p:nvSpPr>
        <p:spPr/>
        <p:txBody>
          <a:bodyPr/>
          <a:lstStyle/>
          <a:p>
            <a:pPr eaLnBrk="1" hangingPunct="1"/>
            <a:r>
              <a:rPr lang="en-US" sz="3300" dirty="0"/>
              <a:t>Design Discovery</a:t>
            </a:r>
            <a:br>
              <a:rPr lang="en-US" sz="4000" dirty="0"/>
            </a:br>
            <a:r>
              <a:rPr lang="en-US" sz="2800" i="1" dirty="0" err="1"/>
              <a:t>Needfinding</a:t>
            </a:r>
            <a:r>
              <a:rPr lang="en-US" sz="2800" i="1" dirty="0"/>
              <a:t>, Contextual Inquiry &amp; Task Analysis</a:t>
            </a:r>
            <a:endParaRPr lang="en-US" sz="2800" dirty="0"/>
          </a:p>
        </p:txBody>
      </p:sp>
      <p:sp>
        <p:nvSpPr>
          <p:cNvPr id="12294" name="Rectangle 3"/>
          <p:cNvSpPr>
            <a:spLocks noGrp="1" noChangeArrowheads="1"/>
          </p:cNvSpPr>
          <p:nvPr>
            <p:ph idx="1"/>
          </p:nvPr>
        </p:nvSpPr>
        <p:spPr>
          <a:xfrm>
            <a:off x="539024" y="1095604"/>
            <a:ext cx="8481152" cy="4565421"/>
          </a:xfrm>
        </p:spPr>
        <p:txBody>
          <a:bodyPr/>
          <a:lstStyle/>
          <a:p>
            <a:pPr marL="0" indent="0" eaLnBrk="1" hangingPunct="1">
              <a:buNone/>
            </a:pPr>
            <a:r>
              <a:rPr lang="en-US" dirty="0"/>
              <a:t>Observe existing practices for inspiration</a:t>
            </a:r>
          </a:p>
          <a:p>
            <a:pPr marL="0" indent="0" eaLnBrk="1" hangingPunct="1">
              <a:buNone/>
            </a:pPr>
            <a:r>
              <a:rPr lang="en-US" dirty="0"/>
              <a:t>Make sure key questions answered</a:t>
            </a:r>
          </a:p>
        </p:txBody>
      </p:sp>
      <p:sp>
        <p:nvSpPr>
          <p:cNvPr id="12296" name="Text Box 11"/>
          <p:cNvSpPr txBox="1">
            <a:spLocks noChangeArrowheads="1"/>
          </p:cNvSpPr>
          <p:nvPr/>
        </p:nvSpPr>
        <p:spPr bwMode="auto">
          <a:xfrm>
            <a:off x="789574" y="6258003"/>
            <a:ext cx="3411538"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sz="1600" dirty="0">
                <a:latin typeface="Helvetica" pitchFamily="34" charset="0"/>
              </a:rPr>
              <a:t>Tuned CI participant</a:t>
            </a:r>
          </a:p>
        </p:txBody>
      </p:sp>
      <p:sp>
        <p:nvSpPr>
          <p:cNvPr id="14" name="Text Box 11"/>
          <p:cNvSpPr txBox="1">
            <a:spLocks noChangeArrowheads="1"/>
          </p:cNvSpPr>
          <p:nvPr/>
        </p:nvSpPr>
        <p:spPr bwMode="auto">
          <a:xfrm>
            <a:off x="5461344" y="6215744"/>
            <a:ext cx="3411538"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sz="1600" dirty="0">
                <a:latin typeface="Helvetica" pitchFamily="34" charset="0"/>
              </a:rPr>
              <a:t>Tuned field work in record store</a:t>
            </a:r>
          </a:p>
        </p:txBody>
      </p:sp>
      <p:sp>
        <p:nvSpPr>
          <p:cNvPr id="2" name="Date Placeholder 1"/>
          <p:cNvSpPr>
            <a:spLocks noGrp="1"/>
          </p:cNvSpPr>
          <p:nvPr>
            <p:ph type="dt" sz="half" idx="10"/>
          </p:nvPr>
        </p:nvSpPr>
        <p:spPr/>
        <p:txBody>
          <a:bodyPr/>
          <a:lstStyle/>
          <a:p>
            <a:pPr>
              <a:defRPr/>
            </a:pPr>
            <a:r>
              <a:rPr lang="en-US"/>
              <a:t>11/15/2016</a:t>
            </a:r>
            <a:endParaRPr lang="en-US" dirty="0"/>
          </a:p>
        </p:txBody>
      </p:sp>
      <p:sp>
        <p:nvSpPr>
          <p:cNvPr id="3" name="Footer Placeholder 2"/>
          <p:cNvSpPr>
            <a:spLocks noGrp="1"/>
          </p:cNvSpPr>
          <p:nvPr>
            <p:ph type="ftr" sz="quarter" idx="4294967295"/>
          </p:nvPr>
        </p:nvSpPr>
        <p:spPr>
          <a:xfrm>
            <a:off x="1909394" y="6553200"/>
            <a:ext cx="6239612" cy="457200"/>
          </a:xfrm>
          <a:prstGeom prst="rect">
            <a:avLst/>
          </a:prstGeom>
        </p:spPr>
        <p:txBody>
          <a:bodyPr/>
          <a:lstStyle/>
          <a:p>
            <a:pPr algn="ctr">
              <a:defRPr/>
            </a:pPr>
            <a:r>
              <a:rPr lang="en-US" sz="1000">
                <a:solidFill>
                  <a:srgbClr val="626262"/>
                </a:solidFill>
                <a:latin typeface="Helvetica"/>
                <a:cs typeface="Helvetica"/>
              </a:rPr>
              <a:t>dt+UX: Design Thinking for User Experience Design, Prototyping &amp; Evaluation</a:t>
            </a:r>
            <a:endParaRPr lang="en-US" sz="1000" dirty="0">
              <a:solidFill>
                <a:srgbClr val="626262"/>
              </a:solidFill>
              <a:latin typeface="Helvetica"/>
              <a:cs typeface="Helvetica"/>
            </a:endParaRPr>
          </a:p>
        </p:txBody>
      </p:sp>
      <p:sp>
        <p:nvSpPr>
          <p:cNvPr id="4" name="Slide Number Placeholder 3"/>
          <p:cNvSpPr>
            <a:spLocks noGrp="1"/>
          </p:cNvSpPr>
          <p:nvPr>
            <p:ph type="sldNum" sz="quarter" idx="4294967295"/>
          </p:nvPr>
        </p:nvSpPr>
        <p:spPr>
          <a:xfrm>
            <a:off x="8153400" y="6553201"/>
            <a:ext cx="990600" cy="457200"/>
          </a:xfrm>
          <a:prstGeom prst="rect">
            <a:avLst/>
          </a:prstGeom>
        </p:spPr>
        <p:txBody>
          <a:bodyPr/>
          <a:lstStyle/>
          <a:p>
            <a:pPr>
              <a:defRPr/>
            </a:pPr>
            <a:fld id="{F85EFDE8-C646-4166-9C5E-15F777ABAEEF}" type="slidenum">
              <a:rPr lang="en-US" sz="1000" smtClean="0">
                <a:solidFill>
                  <a:srgbClr val="626262"/>
                </a:solidFill>
                <a:latin typeface="Helvetica"/>
                <a:cs typeface="Helvetica"/>
              </a:rPr>
              <a:pPr>
                <a:defRPr/>
              </a:pPr>
              <a:t>16</a:t>
            </a:fld>
            <a:endParaRPr lang="en-US" sz="1000" dirty="0">
              <a:solidFill>
                <a:srgbClr val="626262"/>
              </a:solidFill>
              <a:latin typeface="Helvetica"/>
              <a:cs typeface="Helvetica"/>
            </a:endParaRPr>
          </a:p>
        </p:txBody>
      </p:sp>
      <p:pic>
        <p:nvPicPr>
          <p:cNvPr id="22535" name="Picture 7"/>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31120"/>
          <a:stretch/>
        </p:blipFill>
        <p:spPr bwMode="auto">
          <a:xfrm>
            <a:off x="4136571" y="2430489"/>
            <a:ext cx="4980141" cy="37852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28597138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9733" y="1479055"/>
            <a:ext cx="2300310" cy="478976"/>
          </a:xfrm>
          <a:prstGeom prst="rect">
            <a:avLst/>
          </a:prstGeom>
          <a:noFill/>
        </p:spPr>
        <p:txBody>
          <a:bodyPr wrap="none" lIns="0" tIns="0" rIns="0" bIns="17144" rtlCol="0">
            <a:spAutoFit/>
          </a:bodyPr>
          <a:lstStyle/>
          <a:p>
            <a:pPr>
              <a:lnSpc>
                <a:spcPts val="3563"/>
              </a:lnSpc>
            </a:pPr>
            <a:r>
              <a:rPr lang="en-US" altLang="zh-CN" sz="3300" dirty="0">
                <a:latin typeface="Helvetica Light"/>
                <a:cs typeface="Gotham" pitchFamily="18" charset="0"/>
              </a:rPr>
              <a:t>WE</a:t>
            </a:r>
            <a:r>
              <a:rPr lang="en-US" altLang="zh-CN" sz="3300" dirty="0">
                <a:latin typeface="Helvetica Light"/>
                <a:cs typeface="Times New Roman" pitchFamily="18" charset="0"/>
              </a:rPr>
              <a:t> </a:t>
            </a:r>
            <a:r>
              <a:rPr lang="en-US" altLang="zh-CN" sz="3300" dirty="0">
                <a:latin typeface="Helvetica Light"/>
                <a:cs typeface="Gotham" pitchFamily="18" charset="0"/>
              </a:rPr>
              <a:t>MET</a:t>
            </a:r>
            <a:r>
              <a:rPr lang="en-US" altLang="zh-CN" sz="3300" dirty="0">
                <a:latin typeface="Helvetica Light"/>
                <a:cs typeface="Times New Roman" pitchFamily="18" charset="0"/>
              </a:rPr>
              <a:t> </a:t>
            </a:r>
            <a:r>
              <a:rPr lang="en-US" altLang="zh-CN" sz="3300" dirty="0">
                <a:latin typeface="Helvetica Light"/>
                <a:cs typeface="Gotham" pitchFamily="18" charset="0"/>
              </a:rPr>
              <a:t>.</a:t>
            </a:r>
            <a:r>
              <a:rPr lang="en-US" altLang="zh-CN" sz="3300" dirty="0">
                <a:latin typeface="Helvetica Light"/>
                <a:cs typeface="Times New Roman" pitchFamily="18" charset="0"/>
              </a:rPr>
              <a:t> </a:t>
            </a:r>
            <a:r>
              <a:rPr lang="en-US" altLang="zh-CN" sz="3300" dirty="0">
                <a:latin typeface="Helvetica Light"/>
                <a:cs typeface="Gotham" pitchFamily="18" charset="0"/>
              </a:rPr>
              <a:t>.</a:t>
            </a:r>
            <a:r>
              <a:rPr lang="en-US" altLang="zh-CN" sz="3300" dirty="0">
                <a:latin typeface="Helvetica Light"/>
                <a:cs typeface="Times New Roman" pitchFamily="18" charset="0"/>
              </a:rPr>
              <a:t> </a:t>
            </a:r>
            <a:r>
              <a:rPr lang="en-US" altLang="zh-CN" sz="3300" dirty="0">
                <a:latin typeface="Helvetica Light"/>
                <a:cs typeface="Gotham" pitchFamily="18" charset="0"/>
              </a:rPr>
              <a:t>.</a:t>
            </a:r>
          </a:p>
        </p:txBody>
      </p:sp>
      <p:sp>
        <p:nvSpPr>
          <p:cNvPr id="5" name="TextBox 1"/>
          <p:cNvSpPr txBox="1"/>
          <p:nvPr/>
        </p:nvSpPr>
        <p:spPr>
          <a:xfrm>
            <a:off x="559733" y="1931493"/>
            <a:ext cx="7181729" cy="350736"/>
          </a:xfrm>
          <a:prstGeom prst="rect">
            <a:avLst/>
          </a:prstGeom>
          <a:noFill/>
        </p:spPr>
        <p:txBody>
          <a:bodyPr wrap="square" lIns="0" tIns="0" rIns="0" bIns="17144" rtlCol="0">
            <a:spAutoFit/>
          </a:bodyPr>
          <a:lstStyle/>
          <a:p>
            <a:pPr>
              <a:lnSpc>
                <a:spcPts val="2550"/>
              </a:lnSpc>
            </a:pPr>
            <a:r>
              <a:rPr lang="en-US" altLang="zh-CN" dirty="0">
                <a:latin typeface="Helvetica Light"/>
                <a:cs typeface="Gotham Book " pitchFamily="18" charset="0"/>
              </a:rPr>
              <a:t>(</a:t>
            </a:r>
            <a:r>
              <a:rPr lang="en-US" altLang="zh-CN" dirty="0">
                <a:latin typeface="Helvetica Light"/>
                <a:cs typeface="Times New Roman" pitchFamily="18" charset="0"/>
              </a:rPr>
              <a:t>user – </a:t>
            </a:r>
            <a:r>
              <a:rPr lang="en-US" altLang="zh-CN" b="1" dirty="0">
                <a:latin typeface="Helvetica Light"/>
                <a:cs typeface="Times New Roman" pitchFamily="18" charset="0"/>
              </a:rPr>
              <a:t>possibly extreme </a:t>
            </a:r>
            <a:r>
              <a:rPr lang="en-US" altLang="zh-CN" dirty="0">
                <a:latin typeface="Helvetica Light"/>
                <a:cs typeface="Times New Roman" pitchFamily="18" charset="0"/>
              </a:rPr>
              <a:t>– </a:t>
            </a:r>
            <a:r>
              <a:rPr lang="en-US" altLang="zh-CN" dirty="0">
                <a:latin typeface="Helvetica Light"/>
                <a:cs typeface="Gotham Book " pitchFamily="18" charset="0"/>
              </a:rPr>
              <a:t>you</a:t>
            </a:r>
            <a:r>
              <a:rPr lang="en-US" altLang="zh-CN" dirty="0">
                <a:latin typeface="Helvetica Light"/>
                <a:cs typeface="Times New Roman" pitchFamily="18" charset="0"/>
              </a:rPr>
              <a:t> </a:t>
            </a:r>
            <a:r>
              <a:rPr lang="en-US" altLang="zh-CN" dirty="0">
                <a:latin typeface="Helvetica Light"/>
                <a:cs typeface="Gotham Book " pitchFamily="18" charset="0"/>
              </a:rPr>
              <a:t>are</a:t>
            </a:r>
            <a:r>
              <a:rPr lang="en-US" altLang="zh-CN" dirty="0">
                <a:latin typeface="Helvetica Light"/>
                <a:cs typeface="Times New Roman" pitchFamily="18" charset="0"/>
              </a:rPr>
              <a:t> </a:t>
            </a:r>
            <a:r>
              <a:rPr lang="en-US" altLang="zh-CN" dirty="0">
                <a:latin typeface="Helvetica Light"/>
                <a:cs typeface="Gotham Book " pitchFamily="18" charset="0"/>
              </a:rPr>
              <a:t>inspired</a:t>
            </a:r>
            <a:r>
              <a:rPr lang="en-US" altLang="zh-CN" dirty="0">
                <a:latin typeface="Helvetica Light"/>
                <a:cs typeface="Times New Roman" pitchFamily="18" charset="0"/>
              </a:rPr>
              <a:t> </a:t>
            </a:r>
            <a:r>
              <a:rPr lang="en-US" altLang="zh-CN" dirty="0">
                <a:latin typeface="Helvetica Light"/>
                <a:cs typeface="Gotham Book " pitchFamily="18" charset="0"/>
              </a:rPr>
              <a:t>by)</a:t>
            </a:r>
          </a:p>
        </p:txBody>
      </p:sp>
      <p:sp>
        <p:nvSpPr>
          <p:cNvPr id="6" name="TextBox 1"/>
          <p:cNvSpPr txBox="1"/>
          <p:nvPr/>
        </p:nvSpPr>
        <p:spPr>
          <a:xfrm>
            <a:off x="559733" y="2931618"/>
            <a:ext cx="6974666" cy="478976"/>
          </a:xfrm>
          <a:prstGeom prst="rect">
            <a:avLst/>
          </a:prstGeom>
          <a:noFill/>
        </p:spPr>
        <p:txBody>
          <a:bodyPr wrap="none" lIns="0" tIns="0" rIns="0" bIns="17144" rtlCol="0">
            <a:spAutoFit/>
          </a:bodyPr>
          <a:lstStyle/>
          <a:p>
            <a:pPr>
              <a:lnSpc>
                <a:spcPts val="3563"/>
              </a:lnSpc>
            </a:pPr>
            <a:r>
              <a:rPr lang="en-US" altLang="zh-CN" sz="3300" dirty="0">
                <a:latin typeface="Helvetica Light"/>
                <a:cs typeface="Gotham" pitchFamily="18" charset="0"/>
              </a:rPr>
              <a:t>WE</a:t>
            </a:r>
            <a:r>
              <a:rPr lang="en-US" altLang="zh-CN" sz="3300" dirty="0">
                <a:latin typeface="Helvetica Light"/>
                <a:cs typeface="Times New Roman" pitchFamily="18" charset="0"/>
              </a:rPr>
              <a:t> </a:t>
            </a:r>
            <a:r>
              <a:rPr lang="en-US" altLang="zh-CN" sz="3300" dirty="0">
                <a:latin typeface="Helvetica Light"/>
                <a:cs typeface="Gotham" pitchFamily="18" charset="0"/>
              </a:rPr>
              <a:t>WERE</a:t>
            </a:r>
            <a:r>
              <a:rPr lang="en-US" altLang="zh-CN" sz="3300" dirty="0">
                <a:latin typeface="Helvetica Light"/>
                <a:cs typeface="Times New Roman" pitchFamily="18" charset="0"/>
              </a:rPr>
              <a:t> </a:t>
            </a:r>
            <a:r>
              <a:rPr lang="en-US" altLang="zh-CN" sz="3300" dirty="0">
                <a:latin typeface="Helvetica Light"/>
                <a:cs typeface="Gotham" pitchFamily="18" charset="0"/>
              </a:rPr>
              <a:t>AMAZED</a:t>
            </a:r>
            <a:r>
              <a:rPr lang="en-US" altLang="zh-CN" sz="3300" dirty="0">
                <a:latin typeface="Helvetica Light"/>
                <a:cs typeface="Times New Roman" pitchFamily="18" charset="0"/>
              </a:rPr>
              <a:t> </a:t>
            </a:r>
            <a:r>
              <a:rPr lang="en-US" altLang="zh-CN" sz="3300" dirty="0">
                <a:latin typeface="Helvetica Light"/>
                <a:cs typeface="Gotham" pitchFamily="18" charset="0"/>
              </a:rPr>
              <a:t>TO</a:t>
            </a:r>
            <a:r>
              <a:rPr lang="en-US" altLang="zh-CN" sz="3300" dirty="0">
                <a:latin typeface="Helvetica Light"/>
                <a:cs typeface="Times New Roman" pitchFamily="18" charset="0"/>
              </a:rPr>
              <a:t> </a:t>
            </a:r>
            <a:r>
              <a:rPr lang="en-US" altLang="zh-CN" sz="3300" dirty="0">
                <a:latin typeface="Helvetica Light"/>
                <a:cs typeface="Gotham" pitchFamily="18" charset="0"/>
              </a:rPr>
              <a:t>REALIZE</a:t>
            </a:r>
            <a:r>
              <a:rPr lang="en-US" altLang="zh-CN" sz="3300" dirty="0">
                <a:latin typeface="Helvetica Light"/>
                <a:cs typeface="Times New Roman" pitchFamily="18" charset="0"/>
              </a:rPr>
              <a:t> </a:t>
            </a:r>
            <a:r>
              <a:rPr lang="en-US" altLang="zh-CN" sz="3300" dirty="0">
                <a:latin typeface="Helvetica Light"/>
                <a:cs typeface="Gotham" pitchFamily="18" charset="0"/>
              </a:rPr>
              <a:t>.</a:t>
            </a:r>
            <a:r>
              <a:rPr lang="en-US" altLang="zh-CN" sz="3300" dirty="0">
                <a:latin typeface="Helvetica Light"/>
                <a:cs typeface="Times New Roman" pitchFamily="18" charset="0"/>
              </a:rPr>
              <a:t> </a:t>
            </a:r>
            <a:r>
              <a:rPr lang="en-US" altLang="zh-CN" sz="3300" dirty="0">
                <a:latin typeface="Helvetica Light"/>
                <a:cs typeface="Gotham" pitchFamily="18" charset="0"/>
              </a:rPr>
              <a:t>.</a:t>
            </a:r>
            <a:r>
              <a:rPr lang="en-US" altLang="zh-CN" sz="3300" dirty="0">
                <a:latin typeface="Helvetica Light"/>
                <a:cs typeface="Times New Roman" pitchFamily="18" charset="0"/>
              </a:rPr>
              <a:t> </a:t>
            </a:r>
            <a:r>
              <a:rPr lang="en-US" altLang="zh-CN" sz="3300" dirty="0">
                <a:latin typeface="Helvetica Light"/>
                <a:cs typeface="Gotham" pitchFamily="18" charset="0"/>
              </a:rPr>
              <a:t>.</a:t>
            </a:r>
          </a:p>
        </p:txBody>
      </p:sp>
      <p:sp>
        <p:nvSpPr>
          <p:cNvPr id="7" name="TextBox 1"/>
          <p:cNvSpPr txBox="1"/>
          <p:nvPr/>
        </p:nvSpPr>
        <p:spPr>
          <a:xfrm>
            <a:off x="559733" y="3384055"/>
            <a:ext cx="4395434" cy="350736"/>
          </a:xfrm>
          <a:prstGeom prst="rect">
            <a:avLst/>
          </a:prstGeom>
          <a:noFill/>
        </p:spPr>
        <p:txBody>
          <a:bodyPr wrap="none" lIns="0" tIns="0" rIns="0" bIns="17144" rtlCol="0">
            <a:spAutoFit/>
          </a:bodyPr>
          <a:lstStyle/>
          <a:p>
            <a:pPr>
              <a:lnSpc>
                <a:spcPts val="2550"/>
              </a:lnSpc>
            </a:pPr>
            <a:r>
              <a:rPr lang="en-US" altLang="zh-CN" dirty="0">
                <a:latin typeface="Helvetica Light"/>
                <a:cs typeface="Gotham Book " pitchFamily="18" charset="0"/>
              </a:rPr>
              <a:t>(what</a:t>
            </a:r>
            <a:r>
              <a:rPr lang="en-US" altLang="zh-CN" dirty="0">
                <a:latin typeface="Helvetica Light"/>
                <a:cs typeface="Times New Roman" pitchFamily="18" charset="0"/>
              </a:rPr>
              <a:t> </a:t>
            </a:r>
            <a:r>
              <a:rPr lang="en-US" altLang="zh-CN" dirty="0">
                <a:latin typeface="Helvetica Light"/>
                <a:cs typeface="Gotham Book " pitchFamily="18" charset="0"/>
              </a:rPr>
              <a:t>did</a:t>
            </a:r>
            <a:r>
              <a:rPr lang="en-US" altLang="zh-CN" dirty="0">
                <a:latin typeface="Helvetica Light"/>
                <a:cs typeface="Times New Roman" pitchFamily="18" charset="0"/>
              </a:rPr>
              <a:t> </a:t>
            </a:r>
            <a:r>
              <a:rPr lang="en-US" altLang="zh-CN" dirty="0">
                <a:latin typeface="Helvetica Light"/>
                <a:cs typeface="Gotham Book " pitchFamily="18" charset="0"/>
              </a:rPr>
              <a:t>you</a:t>
            </a:r>
            <a:r>
              <a:rPr lang="en-US" altLang="zh-CN" dirty="0">
                <a:latin typeface="Helvetica Light"/>
                <a:cs typeface="Times New Roman" pitchFamily="18" charset="0"/>
              </a:rPr>
              <a:t> </a:t>
            </a:r>
            <a:r>
              <a:rPr lang="en-US" altLang="zh-CN" dirty="0">
                <a:latin typeface="Helvetica Light"/>
                <a:cs typeface="Gotham Book " pitchFamily="18" charset="0"/>
              </a:rPr>
              <a:t>learn</a:t>
            </a:r>
            <a:r>
              <a:rPr lang="en-US" altLang="zh-CN" dirty="0">
                <a:latin typeface="Helvetica Light"/>
                <a:cs typeface="Times New Roman" pitchFamily="18" charset="0"/>
              </a:rPr>
              <a:t> </a:t>
            </a:r>
            <a:r>
              <a:rPr lang="en-US" altLang="zh-CN" dirty="0">
                <a:latin typeface="Helvetica Light"/>
                <a:cs typeface="Gotham Book " pitchFamily="18" charset="0"/>
              </a:rPr>
              <a:t>that’s</a:t>
            </a:r>
            <a:r>
              <a:rPr lang="en-US" altLang="zh-CN" dirty="0">
                <a:latin typeface="Helvetica Light"/>
                <a:cs typeface="Times New Roman" pitchFamily="18" charset="0"/>
              </a:rPr>
              <a:t> </a:t>
            </a:r>
            <a:r>
              <a:rPr lang="en-US" altLang="zh-CN" b="1" dirty="0">
                <a:latin typeface="Helvetica Light"/>
                <a:cs typeface="Gotham" pitchFamily="18" charset="0"/>
              </a:rPr>
              <a:t>new</a:t>
            </a:r>
            <a:r>
              <a:rPr lang="en-US" altLang="zh-CN" dirty="0">
                <a:latin typeface="Helvetica Light"/>
                <a:cs typeface="Gotham Book " pitchFamily="18" charset="0"/>
              </a:rPr>
              <a:t>?)</a:t>
            </a:r>
          </a:p>
        </p:txBody>
      </p:sp>
      <p:sp>
        <p:nvSpPr>
          <p:cNvPr id="9" name="TextBox 1"/>
          <p:cNvSpPr txBox="1"/>
          <p:nvPr/>
        </p:nvSpPr>
        <p:spPr>
          <a:xfrm>
            <a:off x="559733" y="5039723"/>
            <a:ext cx="6631624" cy="620041"/>
          </a:xfrm>
          <a:prstGeom prst="rect">
            <a:avLst/>
          </a:prstGeom>
          <a:noFill/>
        </p:spPr>
        <p:txBody>
          <a:bodyPr wrap="none" lIns="0" tIns="0" rIns="0" bIns="17144" rtlCol="0">
            <a:spAutoFit/>
          </a:bodyPr>
          <a:lstStyle/>
          <a:p>
            <a:pPr>
              <a:lnSpc>
                <a:spcPts val="2325"/>
              </a:lnSpc>
            </a:pPr>
            <a:r>
              <a:rPr lang="en-US" altLang="zh-CN" dirty="0">
                <a:latin typeface="Helvetica Light"/>
                <a:cs typeface="Gotham Book " pitchFamily="18" charset="0"/>
              </a:rPr>
              <a:t>(frame</a:t>
            </a:r>
            <a:r>
              <a:rPr lang="en-US" altLang="zh-CN" dirty="0">
                <a:latin typeface="Helvetica Light"/>
                <a:cs typeface="Times New Roman" pitchFamily="18" charset="0"/>
              </a:rPr>
              <a:t> </a:t>
            </a:r>
            <a:r>
              <a:rPr lang="en-US" altLang="zh-CN" dirty="0">
                <a:latin typeface="Helvetica Light"/>
                <a:cs typeface="Gotham Book " pitchFamily="18" charset="0"/>
              </a:rPr>
              <a:t>up</a:t>
            </a:r>
            <a:r>
              <a:rPr lang="en-US" altLang="zh-CN" dirty="0">
                <a:latin typeface="Helvetica Light"/>
                <a:cs typeface="Times New Roman" pitchFamily="18" charset="0"/>
              </a:rPr>
              <a:t> </a:t>
            </a:r>
            <a:r>
              <a:rPr lang="en-US" altLang="zh-CN" dirty="0">
                <a:latin typeface="Helvetica Light"/>
                <a:cs typeface="Gotham Book " pitchFamily="18" charset="0"/>
              </a:rPr>
              <a:t>an</a:t>
            </a:r>
            <a:r>
              <a:rPr lang="en-US" altLang="zh-CN" dirty="0">
                <a:latin typeface="Helvetica Light"/>
                <a:cs typeface="Times New Roman" pitchFamily="18" charset="0"/>
              </a:rPr>
              <a:t> </a:t>
            </a:r>
            <a:r>
              <a:rPr lang="en-US" altLang="zh-CN" b="1" dirty="0">
                <a:latin typeface="Helvetica Light"/>
                <a:cs typeface="Gotham Book " pitchFamily="18" charset="0"/>
              </a:rPr>
              <a:t>inspired</a:t>
            </a:r>
            <a:r>
              <a:rPr lang="en-US" altLang="zh-CN" b="1" dirty="0">
                <a:latin typeface="Helvetica Light"/>
                <a:cs typeface="Times New Roman" pitchFamily="18" charset="0"/>
              </a:rPr>
              <a:t> </a:t>
            </a:r>
            <a:r>
              <a:rPr lang="en-US" altLang="zh-CN" b="1" dirty="0">
                <a:latin typeface="Helvetica Light"/>
                <a:cs typeface="Gotham Book " pitchFamily="18" charset="0"/>
              </a:rPr>
              <a:t>challenge</a:t>
            </a:r>
            <a:r>
              <a:rPr lang="en-US" altLang="zh-CN" b="1" dirty="0">
                <a:latin typeface="Helvetica Light"/>
                <a:cs typeface="Times New Roman" pitchFamily="18" charset="0"/>
              </a:rPr>
              <a:t> </a:t>
            </a:r>
            <a:r>
              <a:rPr lang="en-US" altLang="zh-CN" dirty="0">
                <a:latin typeface="Helvetica Light"/>
                <a:cs typeface="Gotham Book " pitchFamily="18" charset="0"/>
              </a:rPr>
              <a:t>for</a:t>
            </a:r>
            <a:r>
              <a:rPr lang="en-US" altLang="zh-CN" dirty="0">
                <a:latin typeface="Helvetica Light"/>
                <a:cs typeface="Times New Roman" pitchFamily="18" charset="0"/>
              </a:rPr>
              <a:t> </a:t>
            </a:r>
            <a:r>
              <a:rPr lang="en-US" altLang="zh-CN" dirty="0">
                <a:latin typeface="Helvetica Light"/>
                <a:cs typeface="Gotham Book " pitchFamily="18" charset="0"/>
              </a:rPr>
              <a:t>your team.)</a:t>
            </a:r>
          </a:p>
          <a:p>
            <a:pPr>
              <a:lnSpc>
                <a:spcPts val="2363"/>
              </a:lnSpc>
            </a:pPr>
            <a:r>
              <a:rPr lang="en-US" altLang="zh-CN" dirty="0">
                <a:latin typeface="Helvetica Light"/>
                <a:cs typeface="Gotham Book " pitchFamily="18" charset="0"/>
              </a:rPr>
              <a:t>(don’t</a:t>
            </a:r>
            <a:r>
              <a:rPr lang="en-US" altLang="zh-CN" dirty="0">
                <a:latin typeface="Helvetica Light"/>
                <a:cs typeface="Times New Roman" pitchFamily="18" charset="0"/>
              </a:rPr>
              <a:t> </a:t>
            </a:r>
            <a:r>
              <a:rPr lang="en-US" altLang="zh-CN" dirty="0">
                <a:latin typeface="Helvetica Light"/>
                <a:cs typeface="Gotham Book " pitchFamily="18" charset="0"/>
              </a:rPr>
              <a:t>dictate</a:t>
            </a:r>
            <a:r>
              <a:rPr lang="en-US" altLang="zh-CN" dirty="0">
                <a:latin typeface="Helvetica Light"/>
                <a:cs typeface="Times New Roman" pitchFamily="18" charset="0"/>
              </a:rPr>
              <a:t> </a:t>
            </a:r>
            <a:r>
              <a:rPr lang="en-US" altLang="zh-CN" dirty="0">
                <a:latin typeface="Helvetica Light"/>
                <a:cs typeface="Gotham Book " pitchFamily="18" charset="0"/>
              </a:rPr>
              <a:t>the</a:t>
            </a:r>
            <a:r>
              <a:rPr lang="en-US" altLang="zh-CN" dirty="0">
                <a:latin typeface="Helvetica Light"/>
                <a:cs typeface="Times New Roman" pitchFamily="18" charset="0"/>
              </a:rPr>
              <a:t> </a:t>
            </a:r>
            <a:r>
              <a:rPr lang="en-US" altLang="zh-CN" dirty="0">
                <a:latin typeface="Helvetica Light"/>
                <a:cs typeface="Gotham Book " pitchFamily="18" charset="0"/>
              </a:rPr>
              <a:t>solution.)</a:t>
            </a:r>
          </a:p>
        </p:txBody>
      </p:sp>
      <p:sp>
        <p:nvSpPr>
          <p:cNvPr id="3" name="Title 2"/>
          <p:cNvSpPr>
            <a:spLocks noGrp="1"/>
          </p:cNvSpPr>
          <p:nvPr>
            <p:ph type="title"/>
          </p:nvPr>
        </p:nvSpPr>
        <p:spPr/>
        <p:txBody>
          <a:bodyPr/>
          <a:lstStyle/>
          <a:p>
            <a:r>
              <a:rPr lang="en-US" sz="3600" dirty="0"/>
              <a:t>Reframing the Problem as a Point of View</a:t>
            </a:r>
          </a:p>
        </p:txBody>
      </p:sp>
      <p:sp>
        <p:nvSpPr>
          <p:cNvPr id="10" name="Date Placeholder 9"/>
          <p:cNvSpPr>
            <a:spLocks noGrp="1"/>
          </p:cNvSpPr>
          <p:nvPr>
            <p:ph type="dt" sz="half" idx="10"/>
          </p:nvPr>
        </p:nvSpPr>
        <p:spPr/>
        <p:txBody>
          <a:bodyPr/>
          <a:lstStyle/>
          <a:p>
            <a:r>
              <a:rPr lang="en-US"/>
              <a:t>11/15/2016</a:t>
            </a:r>
          </a:p>
        </p:txBody>
      </p:sp>
      <p:sp>
        <p:nvSpPr>
          <p:cNvPr id="11" name="Footer Placeholder 10"/>
          <p:cNvSpPr>
            <a:spLocks noGrp="1"/>
          </p:cNvSpPr>
          <p:nvPr>
            <p:ph type="ftr" sz="quarter" idx="11"/>
          </p:nvPr>
        </p:nvSpPr>
        <p:spPr/>
        <p:txBody>
          <a:bodyPr/>
          <a:lstStyle/>
          <a:p>
            <a:r>
              <a:rPr lang="en-US"/>
              <a:t>dt+UX: Design Thinking for User Experience Design, Prototyping &amp; Evaluation</a:t>
            </a:r>
          </a:p>
        </p:txBody>
      </p:sp>
      <p:sp>
        <p:nvSpPr>
          <p:cNvPr id="12" name="Slide Number Placeholder 11"/>
          <p:cNvSpPr>
            <a:spLocks noGrp="1"/>
          </p:cNvSpPr>
          <p:nvPr>
            <p:ph type="sldNum" sz="quarter" idx="12"/>
          </p:nvPr>
        </p:nvSpPr>
        <p:spPr/>
        <p:txBody>
          <a:bodyPr/>
          <a:lstStyle/>
          <a:p>
            <a:fld id="{B6F15528-21DE-4FAA-801E-634DDDAF4B2B}" type="slidenum">
              <a:rPr lang="en-US" smtClean="0"/>
              <a:pPr/>
              <a:t>17</a:t>
            </a:fld>
            <a:endParaRPr lang="en-US"/>
          </a:p>
        </p:txBody>
      </p:sp>
      <p:sp>
        <p:nvSpPr>
          <p:cNvPr id="13" name="TextBox 1"/>
          <p:cNvSpPr txBox="1"/>
          <p:nvPr/>
        </p:nvSpPr>
        <p:spPr>
          <a:xfrm>
            <a:off x="559733" y="4531124"/>
            <a:ext cx="7824258" cy="478976"/>
          </a:xfrm>
          <a:prstGeom prst="rect">
            <a:avLst/>
          </a:prstGeom>
          <a:noFill/>
        </p:spPr>
        <p:txBody>
          <a:bodyPr wrap="none" lIns="0" tIns="0" rIns="0" bIns="17144" rtlCol="0">
            <a:spAutoFit/>
          </a:bodyPr>
          <a:lstStyle/>
          <a:p>
            <a:pPr>
              <a:lnSpc>
                <a:spcPts val="3563"/>
              </a:lnSpc>
            </a:pPr>
            <a:r>
              <a:rPr lang="en-US" altLang="zh-CN" sz="3300" dirty="0">
                <a:latin typeface="Helvetica Light"/>
                <a:cs typeface="Gotham" pitchFamily="18" charset="0"/>
              </a:rPr>
              <a:t>IT</a:t>
            </a:r>
            <a:r>
              <a:rPr lang="en-US" altLang="zh-CN" sz="3300" dirty="0">
                <a:latin typeface="Helvetica Light"/>
                <a:cs typeface="Times New Roman" pitchFamily="18" charset="0"/>
              </a:rPr>
              <a:t> </a:t>
            </a:r>
            <a:r>
              <a:rPr lang="en-US" altLang="zh-CN" sz="3300" dirty="0">
                <a:latin typeface="Helvetica Light"/>
                <a:cs typeface="Gotham" pitchFamily="18" charset="0"/>
              </a:rPr>
              <a:t>WOULD</a:t>
            </a:r>
            <a:r>
              <a:rPr lang="en-US" altLang="zh-CN" sz="3300" dirty="0">
                <a:latin typeface="Helvetica Light"/>
                <a:cs typeface="Times New Roman" pitchFamily="18" charset="0"/>
              </a:rPr>
              <a:t> </a:t>
            </a:r>
            <a:r>
              <a:rPr lang="en-US" altLang="zh-CN" sz="3300" dirty="0">
                <a:latin typeface="Helvetica Light"/>
                <a:cs typeface="Gotham" pitchFamily="18" charset="0"/>
              </a:rPr>
              <a:t>BE</a:t>
            </a:r>
            <a:r>
              <a:rPr lang="en-US" altLang="zh-CN" sz="3300" dirty="0">
                <a:latin typeface="Helvetica Light"/>
                <a:cs typeface="Times New Roman" pitchFamily="18" charset="0"/>
              </a:rPr>
              <a:t> </a:t>
            </a:r>
            <a:r>
              <a:rPr lang="en-US" altLang="zh-CN" sz="3300" dirty="0">
                <a:latin typeface="Helvetica Light"/>
                <a:cs typeface="Gotham" pitchFamily="18" charset="0"/>
              </a:rPr>
              <a:t>GAME-CHANGING</a:t>
            </a:r>
            <a:r>
              <a:rPr lang="en-US" altLang="zh-CN" sz="3300" dirty="0">
                <a:latin typeface="Helvetica Light"/>
                <a:cs typeface="Times New Roman" pitchFamily="18" charset="0"/>
              </a:rPr>
              <a:t> </a:t>
            </a:r>
            <a:r>
              <a:rPr lang="en-US" altLang="zh-CN" sz="3300" dirty="0">
                <a:latin typeface="Helvetica Light"/>
                <a:cs typeface="Gotham" pitchFamily="18" charset="0"/>
              </a:rPr>
              <a:t>TO</a:t>
            </a:r>
            <a:r>
              <a:rPr lang="en-US" altLang="zh-CN" sz="3300" dirty="0">
                <a:latin typeface="Helvetica Light"/>
                <a:cs typeface="Times New Roman" pitchFamily="18" charset="0"/>
              </a:rPr>
              <a:t> </a:t>
            </a:r>
            <a:r>
              <a:rPr lang="en-US" altLang="zh-CN" sz="3300" dirty="0">
                <a:latin typeface="Helvetica Light"/>
                <a:cs typeface="Gotham" pitchFamily="18" charset="0"/>
              </a:rPr>
              <a:t>.</a:t>
            </a:r>
            <a:r>
              <a:rPr lang="en-US" altLang="zh-CN" sz="3300" dirty="0">
                <a:latin typeface="Helvetica Light"/>
                <a:cs typeface="Times New Roman" pitchFamily="18" charset="0"/>
              </a:rPr>
              <a:t> </a:t>
            </a:r>
            <a:r>
              <a:rPr lang="en-US" altLang="zh-CN" sz="3300" dirty="0">
                <a:latin typeface="Helvetica Light"/>
                <a:cs typeface="Gotham" pitchFamily="18" charset="0"/>
              </a:rPr>
              <a:t>.</a:t>
            </a:r>
            <a:r>
              <a:rPr lang="en-US" altLang="zh-CN" sz="3300" dirty="0">
                <a:latin typeface="Helvetica Light"/>
                <a:cs typeface="Times New Roman" pitchFamily="18" charset="0"/>
              </a:rPr>
              <a:t> </a:t>
            </a:r>
            <a:r>
              <a:rPr lang="en-US" altLang="zh-CN" sz="3300" dirty="0">
                <a:latin typeface="Helvetica Light"/>
                <a:cs typeface="Gotham" pitchFamily="18" charset="0"/>
              </a:rPr>
              <a:t>.</a:t>
            </a:r>
          </a:p>
        </p:txBody>
      </p:sp>
    </p:spTree>
    <p:extLst>
      <p:ext uri="{BB962C8B-B14F-4D97-AF65-F5344CB8AC3E}">
        <p14:creationId xmlns:p14="http://schemas.microsoft.com/office/powerpoint/2010/main" val="224079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p:nvPr>
        </p:nvSpPr>
        <p:spPr/>
        <p:txBody>
          <a:bodyPr/>
          <a:lstStyle/>
          <a:p>
            <a:pPr eaLnBrk="1" hangingPunct="1"/>
            <a:r>
              <a:rPr lang="en-US" dirty="0">
                <a:ea typeface="ＭＳ Ｐゴシック" pitchFamily="34" charset="-128"/>
              </a:rPr>
              <a:t>Design Discovery Summary</a:t>
            </a:r>
          </a:p>
        </p:txBody>
      </p:sp>
      <p:sp>
        <p:nvSpPr>
          <p:cNvPr id="419843" name="Rectangle 3"/>
          <p:cNvSpPr>
            <a:spLocks noGrp="1" noChangeArrowheads="1"/>
          </p:cNvSpPr>
          <p:nvPr>
            <p:ph idx="1"/>
          </p:nvPr>
        </p:nvSpPr>
        <p:spPr>
          <a:xfrm>
            <a:off x="685800" y="1381913"/>
            <a:ext cx="7772400" cy="4942687"/>
          </a:xfrm>
        </p:spPr>
        <p:txBody>
          <a:bodyPr/>
          <a:lstStyle/>
          <a:p>
            <a:pPr eaLnBrk="1" hangingPunct="1">
              <a:lnSpc>
                <a:spcPct val="90000"/>
              </a:lnSpc>
            </a:pPr>
            <a:r>
              <a:rPr lang="en-US" sz="2800" dirty="0">
                <a:ea typeface="ＭＳ Ｐゴシック" pitchFamily="34" charset="-128"/>
              </a:rPr>
              <a:t>Know thy user &amp; involve them in design</a:t>
            </a:r>
            <a:br>
              <a:rPr lang="en-US" sz="2800" dirty="0">
                <a:ea typeface="ＭＳ Ｐゴシック" pitchFamily="34" charset="-128"/>
              </a:rPr>
            </a:br>
            <a:endParaRPr lang="en-US" sz="2800" dirty="0">
              <a:ea typeface="ＭＳ Ｐゴシック" pitchFamily="34" charset="-128"/>
            </a:endParaRPr>
          </a:p>
          <a:p>
            <a:pPr>
              <a:lnSpc>
                <a:spcPct val="90000"/>
              </a:lnSpc>
            </a:pPr>
            <a:r>
              <a:rPr lang="en-US" sz="2800" dirty="0" err="1">
                <a:ea typeface="ＭＳ Ｐゴシック" pitchFamily="34" charset="-128"/>
              </a:rPr>
              <a:t>Needfinding</a:t>
            </a:r>
            <a:endParaRPr lang="en-US" sz="2800" dirty="0">
              <a:ea typeface="ＭＳ Ｐゴシック" pitchFamily="34" charset="-128"/>
            </a:endParaRPr>
          </a:p>
          <a:p>
            <a:pPr lvl="1">
              <a:lnSpc>
                <a:spcPct val="90000"/>
              </a:lnSpc>
            </a:pPr>
            <a:r>
              <a:rPr lang="en-US" sz="2400" dirty="0">
                <a:ea typeface="ＭＳ Ｐゴシック" pitchFamily="34" charset="-128"/>
              </a:rPr>
              <a:t>build empathy with customers</a:t>
            </a:r>
          </a:p>
          <a:p>
            <a:pPr lvl="1">
              <a:lnSpc>
                <a:spcPct val="90000"/>
              </a:lnSpc>
            </a:pPr>
            <a:r>
              <a:rPr lang="en-US" sz="2400" dirty="0">
                <a:ea typeface="ＭＳ Ｐゴシック" pitchFamily="34" charset="-128"/>
              </a:rPr>
              <a:t>listen to them to discover interesting insights</a:t>
            </a:r>
          </a:p>
          <a:p>
            <a:pPr eaLnBrk="1" hangingPunct="1">
              <a:lnSpc>
                <a:spcPct val="90000"/>
              </a:lnSpc>
            </a:pPr>
            <a:endParaRPr lang="en-US" sz="2800" dirty="0">
              <a:ea typeface="ＭＳ Ｐゴシック" pitchFamily="34" charset="-128"/>
            </a:endParaRPr>
          </a:p>
          <a:p>
            <a:pPr eaLnBrk="1" hangingPunct="1">
              <a:lnSpc>
                <a:spcPct val="90000"/>
              </a:lnSpc>
            </a:pPr>
            <a:r>
              <a:rPr lang="en-US" sz="2800" dirty="0">
                <a:ea typeface="ＭＳ Ｐゴシック" pitchFamily="34" charset="-128"/>
              </a:rPr>
              <a:t>Contextual inquiry</a:t>
            </a:r>
          </a:p>
          <a:p>
            <a:pPr lvl="1" eaLnBrk="1" hangingPunct="1">
              <a:lnSpc>
                <a:spcPct val="90000"/>
              </a:lnSpc>
            </a:pPr>
            <a:r>
              <a:rPr lang="en-US" sz="2400" dirty="0">
                <a:ea typeface="ＭＳ Ｐゴシック" pitchFamily="34" charset="-128"/>
              </a:rPr>
              <a:t>way to answer the task analysis questions</a:t>
            </a:r>
          </a:p>
          <a:p>
            <a:pPr lvl="1" eaLnBrk="1" hangingPunct="1">
              <a:lnSpc>
                <a:spcPct val="90000"/>
              </a:lnSpc>
            </a:pPr>
            <a:r>
              <a:rPr lang="en-US" sz="2400" dirty="0">
                <a:ea typeface="ＭＳ Ｐゴシック" pitchFamily="34" charset="-128"/>
              </a:rPr>
              <a:t>interview &amp; observe real customers </a:t>
            </a:r>
            <a:r>
              <a:rPr lang="en-US" sz="2400" i="1" dirty="0">
                <a:ea typeface="ＭＳ Ｐゴシック" pitchFamily="34" charset="-128"/>
              </a:rPr>
              <a:t>in situ</a:t>
            </a:r>
          </a:p>
          <a:p>
            <a:pPr lvl="1" eaLnBrk="1" hangingPunct="1">
              <a:lnSpc>
                <a:spcPct val="90000"/>
              </a:lnSpc>
            </a:pPr>
            <a:r>
              <a:rPr lang="en-US" sz="2400" dirty="0">
                <a:ea typeface="ＭＳ Ｐゴシック" pitchFamily="34" charset="-128"/>
              </a:rPr>
              <a:t>use what model to get them to teach you?</a:t>
            </a:r>
          </a:p>
          <a:p>
            <a:pPr lvl="2" eaLnBrk="1" hangingPunct="1">
              <a:lnSpc>
                <a:spcPct val="90000"/>
              </a:lnSpc>
            </a:pPr>
            <a:r>
              <a:rPr lang="en-US" sz="2000" dirty="0">
                <a:ea typeface="ＭＳ Ｐゴシック" pitchFamily="34" charset="-128"/>
              </a:rPr>
              <a:t>the master-apprentice model</a:t>
            </a:r>
          </a:p>
        </p:txBody>
      </p:sp>
      <p:sp>
        <p:nvSpPr>
          <p:cNvPr id="2" name="Date Placeholder 1"/>
          <p:cNvSpPr>
            <a:spLocks noGrp="1"/>
          </p:cNvSpPr>
          <p:nvPr>
            <p:ph type="dt" sz="half" idx="10"/>
          </p:nvPr>
        </p:nvSpPr>
        <p:spPr/>
        <p:txBody>
          <a:bodyPr/>
          <a:lstStyle/>
          <a:p>
            <a:pPr>
              <a:defRPr/>
            </a:pPr>
            <a:r>
              <a:rPr lang="en-US"/>
              <a:t>11/15/2016</a:t>
            </a:r>
            <a:endParaRPr lang="en-US" dirty="0"/>
          </a:p>
        </p:txBody>
      </p:sp>
      <p:sp>
        <p:nvSpPr>
          <p:cNvPr id="3" name="Footer Placeholder 2"/>
          <p:cNvSpPr>
            <a:spLocks noGrp="1"/>
          </p:cNvSpPr>
          <p:nvPr>
            <p:ph type="ftr" sz="quarter" idx="11"/>
          </p:nvPr>
        </p:nvSpPr>
        <p:spPr/>
        <p:txBody>
          <a:bodyPr/>
          <a:lstStyle/>
          <a:p>
            <a:pPr>
              <a:defRPr/>
            </a:pPr>
            <a:r>
              <a:rPr lang="en-US"/>
              <a:t>dt+UX: Design Thinking for User Experience Design, Prototyping &amp; Evaluation</a:t>
            </a:r>
            <a:endParaRPr lang="en-US" dirty="0"/>
          </a:p>
        </p:txBody>
      </p:sp>
      <p:sp>
        <p:nvSpPr>
          <p:cNvPr id="4" name="Slide Number Placeholder 3"/>
          <p:cNvSpPr>
            <a:spLocks noGrp="1"/>
          </p:cNvSpPr>
          <p:nvPr>
            <p:ph type="sldNum" sz="quarter" idx="12"/>
          </p:nvPr>
        </p:nvSpPr>
        <p:spPr/>
        <p:txBody>
          <a:bodyPr/>
          <a:lstStyle/>
          <a:p>
            <a:pPr>
              <a:defRPr/>
            </a:pPr>
            <a:fld id="{0E1F3F99-1E68-4047-B307-0AAED4DA5926}" type="slidenum">
              <a:rPr lang="en-US" smtClean="0"/>
              <a:pPr>
                <a:defRPr/>
              </a:pPr>
              <a:t>18</a:t>
            </a:fld>
            <a:endParaRPr lang="en-US" dirty="0"/>
          </a:p>
        </p:txBody>
      </p:sp>
    </p:spTree>
    <p:extLst>
      <p:ext uri="{BB962C8B-B14F-4D97-AF65-F5344CB8AC3E}">
        <p14:creationId xmlns:p14="http://schemas.microsoft.com/office/powerpoint/2010/main" val="246299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Shape 1045"/>
          <p:cNvSpPr/>
          <p:nvPr/>
        </p:nvSpPr>
        <p:spPr>
          <a:xfrm>
            <a:off x="1888658" y="5589747"/>
            <a:ext cx="5161026" cy="213583"/>
          </a:xfrm>
          <a:prstGeom prst="rect">
            <a:avLst/>
          </a:prstGeom>
          <a:ln w="12700">
            <a:miter lim="400000"/>
          </a:ln>
          <a:extLst>
            <a:ext uri="{C572A759-6A51-4108-AA02-DFA0A04FC94B}">
              <ma14:wrappingTextBoxFlag xmlns:ma14="http://schemas.microsoft.com/office/mac/drawingml/2011/main" xmlns="" val="1"/>
            </a:ext>
          </a:extLst>
        </p:spPr>
        <p:txBody>
          <a:bodyPr wrap="none" lIns="17144" tIns="17144" rIns="17144" bIns="17144">
            <a:spAutoFit/>
          </a:bodyPr>
          <a:lstStyle>
            <a:lvl1pPr>
              <a:defRPr sz="3000" u="sng">
                <a:solidFill>
                  <a:srgbClr val="009999"/>
                </a:solidFill>
                <a:uFill>
                  <a:solidFill>
                    <a:srgbClr val="009999"/>
                  </a:solidFill>
                </a:uFill>
                <a:hlinkClick r:id=""/>
              </a:defRPr>
            </a:lvl1pPr>
          </a:lstStyle>
          <a:p>
            <a:pPr lvl="0">
              <a:defRPr sz="1800" u="none">
                <a:solidFill>
                  <a:srgbClr val="000000"/>
                </a:solidFill>
                <a:uFillTx/>
              </a:defRPr>
            </a:pPr>
            <a:r>
              <a:rPr sz="1163" dirty="0"/>
              <a:t>http://dschool.stanford.edu/wp-content/uploads/2012/05/HMW-METHODCARD.pdf</a:t>
            </a:r>
          </a:p>
        </p:txBody>
      </p:sp>
      <p:sp>
        <p:nvSpPr>
          <p:cNvPr id="1047" name="Shape 1047"/>
          <p:cNvSpPr/>
          <p:nvPr/>
        </p:nvSpPr>
        <p:spPr>
          <a:xfrm>
            <a:off x="282970" y="2173901"/>
            <a:ext cx="8861030" cy="4084706"/>
          </a:xfrm>
          <a:prstGeom prst="rect">
            <a:avLst/>
          </a:prstGeom>
          <a:ln w="12700">
            <a:miter lim="400000"/>
          </a:ln>
          <a:extLst>
            <a:ext uri="{C572A759-6A51-4108-AA02-DFA0A04FC94B}">
              <ma14:wrappingTextBoxFlag xmlns:ma14="http://schemas.microsoft.com/office/mac/drawingml/2011/main" xmlns="" val="1"/>
            </a:ext>
          </a:extLst>
        </p:spPr>
        <p:txBody>
          <a:bodyPr wrap="square" lIns="17144" tIns="17144" rIns="17144" bIns="17144">
            <a:spAutoFit/>
          </a:bodyPr>
          <a:lstStyle/>
          <a:p>
            <a:pPr lvl="0" algn="l">
              <a:lnSpc>
                <a:spcPct val="110000"/>
              </a:lnSpc>
              <a:defRPr sz="1800"/>
            </a:pPr>
            <a:r>
              <a:rPr sz="2475" b="1" i="1" dirty="0">
                <a:latin typeface="Helvetica Light"/>
                <a:ea typeface="Gill Sans SemiBold"/>
                <a:cs typeface="Helvetica Light"/>
                <a:sym typeface="Gill Sans SemiBold"/>
              </a:rPr>
              <a:t>Break POV into pieces</a:t>
            </a:r>
            <a:endParaRPr sz="1500" dirty="0">
              <a:solidFill>
                <a:srgbClr val="FFFFFF"/>
              </a:solidFill>
              <a:latin typeface="Helvetica Light"/>
              <a:cs typeface="Helvetica Light"/>
            </a:endParaRPr>
          </a:p>
          <a:p>
            <a:pPr lvl="0" algn="l">
              <a:lnSpc>
                <a:spcPct val="110000"/>
              </a:lnSpc>
              <a:defRPr sz="1800"/>
            </a:pPr>
            <a:r>
              <a:rPr sz="2475" b="1" i="1" dirty="0">
                <a:solidFill>
                  <a:srgbClr val="FFFFFF"/>
                </a:solidFill>
                <a:latin typeface="Helvetica Light"/>
                <a:ea typeface="Gill Sans SemiBold"/>
                <a:cs typeface="Helvetica Light"/>
                <a:sym typeface="Gill Sans SemiBold"/>
              </a:rPr>
              <a:t>Amp up the good/Remove the bad</a:t>
            </a:r>
            <a:endParaRPr sz="1500" dirty="0">
              <a:solidFill>
                <a:srgbClr val="FFFFFF"/>
              </a:solidFill>
              <a:latin typeface="Helvetica Light"/>
              <a:cs typeface="Helvetica Light"/>
            </a:endParaRPr>
          </a:p>
          <a:p>
            <a:pPr lvl="0" algn="l">
              <a:lnSpc>
                <a:spcPct val="110000"/>
              </a:lnSpc>
              <a:defRPr sz="1800"/>
            </a:pPr>
            <a:r>
              <a:rPr sz="2475" b="1" i="1" dirty="0">
                <a:solidFill>
                  <a:srgbClr val="FFFFFF"/>
                </a:solidFill>
                <a:latin typeface="Helvetica Light"/>
                <a:ea typeface="Gill Sans SemiBold"/>
                <a:cs typeface="Helvetica Light"/>
                <a:sym typeface="Gill Sans SemiBold"/>
              </a:rPr>
              <a:t>Explore the opposite</a:t>
            </a:r>
            <a:endParaRPr sz="1500" dirty="0">
              <a:solidFill>
                <a:srgbClr val="FFFFFF"/>
              </a:solidFill>
              <a:latin typeface="Helvetica Light"/>
              <a:cs typeface="Helvetica Light"/>
            </a:endParaRPr>
          </a:p>
          <a:p>
            <a:pPr lvl="0" algn="l">
              <a:lnSpc>
                <a:spcPct val="110000"/>
              </a:lnSpc>
              <a:defRPr sz="1800"/>
            </a:pPr>
            <a:r>
              <a:rPr sz="2475" b="1" i="1" dirty="0">
                <a:solidFill>
                  <a:srgbClr val="FFFFFF"/>
                </a:solidFill>
                <a:latin typeface="Helvetica Light"/>
                <a:ea typeface="Gill Sans SemiBold"/>
                <a:cs typeface="Helvetica Light"/>
                <a:sym typeface="Gill Sans SemiBold"/>
              </a:rPr>
              <a:t>Question an assumption</a:t>
            </a:r>
            <a:endParaRPr lang="en-US" sz="2475" b="1" i="1" dirty="0">
              <a:solidFill>
                <a:srgbClr val="FFFFFF"/>
              </a:solidFill>
              <a:latin typeface="Helvetica Light"/>
              <a:ea typeface="Gill Sans SemiBold"/>
              <a:cs typeface="Helvetica Light"/>
              <a:sym typeface="Gill Sans SemiBold"/>
            </a:endParaRPr>
          </a:p>
          <a:p>
            <a:pPr lvl="0" algn="l">
              <a:lnSpc>
                <a:spcPct val="110000"/>
              </a:lnSpc>
              <a:defRPr sz="1800"/>
            </a:pPr>
            <a:r>
              <a:rPr lang="en-US" sz="2475" b="1" i="1" dirty="0">
                <a:solidFill>
                  <a:srgbClr val="FFFFFF"/>
                </a:solidFill>
                <a:latin typeface="Helvetica Light"/>
                <a:ea typeface="Gill Sans SemiBold"/>
                <a:cs typeface="Helvetica Light"/>
                <a:sym typeface="Gill Sans SemiBold"/>
              </a:rPr>
              <a:t>Go after adjectives</a:t>
            </a:r>
            <a:endParaRPr lang="en-US" sz="1500" dirty="0">
              <a:solidFill>
                <a:srgbClr val="FFFFFF"/>
              </a:solidFill>
              <a:latin typeface="Helvetica Light"/>
              <a:ea typeface="Gill Sans SemiBold"/>
              <a:cs typeface="Helvetica Light"/>
            </a:endParaRPr>
          </a:p>
          <a:p>
            <a:pPr lvl="0" algn="l">
              <a:lnSpc>
                <a:spcPct val="110000"/>
              </a:lnSpc>
              <a:defRPr sz="1800"/>
            </a:pPr>
            <a:r>
              <a:rPr lang="en-US" sz="2475" b="1" i="1" dirty="0">
                <a:solidFill>
                  <a:srgbClr val="FFFFFF"/>
                </a:solidFill>
                <a:latin typeface="Helvetica Light"/>
                <a:ea typeface="Gill Sans SemiBold"/>
                <a:cs typeface="Helvetica Light"/>
                <a:sym typeface="Gill Sans SemiBold"/>
              </a:rPr>
              <a:t>ID unexpected resources</a:t>
            </a:r>
            <a:endParaRPr lang="en-US" sz="1500" dirty="0">
              <a:solidFill>
                <a:srgbClr val="FFFFFF"/>
              </a:solidFill>
              <a:latin typeface="Helvetica Light"/>
              <a:cs typeface="Helvetica Light"/>
            </a:endParaRPr>
          </a:p>
          <a:p>
            <a:pPr lvl="0" algn="l">
              <a:lnSpc>
                <a:spcPct val="110000"/>
              </a:lnSpc>
              <a:defRPr sz="1800"/>
            </a:pPr>
            <a:r>
              <a:rPr lang="en-US" sz="2475" b="1" i="1" dirty="0">
                <a:solidFill>
                  <a:srgbClr val="FFFFFF"/>
                </a:solidFill>
                <a:latin typeface="Helvetica Light"/>
                <a:ea typeface="Gill Sans SemiBold"/>
                <a:cs typeface="Helvetica Light"/>
                <a:sym typeface="Gill Sans SemiBold"/>
              </a:rPr>
              <a:t>Create an analogy from need or context</a:t>
            </a:r>
            <a:endParaRPr lang="en-US" sz="1500" dirty="0">
              <a:solidFill>
                <a:srgbClr val="FFFFFF"/>
              </a:solidFill>
              <a:latin typeface="Helvetica Light"/>
              <a:cs typeface="Helvetica Light"/>
            </a:endParaRPr>
          </a:p>
          <a:p>
            <a:pPr lvl="0" algn="l">
              <a:lnSpc>
                <a:spcPct val="110000"/>
              </a:lnSpc>
              <a:defRPr sz="1800"/>
            </a:pPr>
            <a:r>
              <a:rPr lang="en-US" sz="2475" b="1" i="1" dirty="0">
                <a:solidFill>
                  <a:srgbClr val="FFFFFF"/>
                </a:solidFill>
                <a:latin typeface="Helvetica Light"/>
                <a:ea typeface="Gill Sans SemiBold"/>
                <a:cs typeface="Helvetica Light"/>
                <a:sym typeface="Gill Sans SemiBold"/>
              </a:rPr>
              <a:t>Change a status quo</a:t>
            </a:r>
          </a:p>
          <a:p>
            <a:pPr lvl="0" algn="l">
              <a:lnSpc>
                <a:spcPct val="110000"/>
              </a:lnSpc>
              <a:defRPr sz="1800"/>
            </a:pPr>
            <a:endParaRPr lang="en-US" sz="2063" b="1" i="1" dirty="0">
              <a:solidFill>
                <a:srgbClr val="FFFFFF"/>
              </a:solidFill>
              <a:latin typeface="Helvetica Light"/>
              <a:ea typeface="Gill Sans SemiBold"/>
              <a:cs typeface="Helvetica Light"/>
              <a:sym typeface="Gill Sans SemiBold"/>
            </a:endParaRPr>
          </a:p>
          <a:p>
            <a:pPr lvl="0" algn="l">
              <a:lnSpc>
                <a:spcPct val="110000"/>
              </a:lnSpc>
              <a:defRPr sz="1800"/>
            </a:pPr>
            <a:r>
              <a:rPr lang="en-US" sz="2063" b="1" i="1" dirty="0">
                <a:solidFill>
                  <a:srgbClr val="FFFFFF"/>
                </a:solidFill>
                <a:latin typeface="Helvetica Light"/>
                <a:cs typeface="Helvetica Light"/>
                <a:sym typeface="Gill Sans SemiBold"/>
              </a:rPr>
              <a:t>	</a:t>
            </a:r>
            <a:endParaRPr sz="2063" dirty="0">
              <a:solidFill>
                <a:srgbClr val="FFFFFF"/>
              </a:solidFill>
              <a:latin typeface="Helvetica Light"/>
              <a:cs typeface="Helvetica Light"/>
            </a:endParaRPr>
          </a:p>
        </p:txBody>
      </p:sp>
      <p:sp>
        <p:nvSpPr>
          <p:cNvPr id="6" name="Title 5"/>
          <p:cNvSpPr>
            <a:spLocks noGrp="1"/>
          </p:cNvSpPr>
          <p:nvPr>
            <p:ph type="title"/>
          </p:nvPr>
        </p:nvSpPr>
        <p:spPr/>
        <p:txBody>
          <a:bodyPr/>
          <a:lstStyle/>
          <a:p>
            <a:r>
              <a:rPr lang="en-US" dirty="0"/>
              <a:t>Ideate: From POV to How Might We</a:t>
            </a:r>
          </a:p>
        </p:txBody>
      </p:sp>
      <p:sp>
        <p:nvSpPr>
          <p:cNvPr id="2" name="Date Placeholder 1"/>
          <p:cNvSpPr>
            <a:spLocks noGrp="1"/>
          </p:cNvSpPr>
          <p:nvPr>
            <p:ph type="dt" sz="half" idx="10"/>
          </p:nvPr>
        </p:nvSpPr>
        <p:spPr/>
        <p:txBody>
          <a:bodyPr/>
          <a:lstStyle/>
          <a:p>
            <a:pPr>
              <a:defRPr/>
            </a:pPr>
            <a:r>
              <a:rPr lang="en-US"/>
              <a:t>11/15/2016</a:t>
            </a:r>
            <a:endParaRPr lang="en-US" dirty="0"/>
          </a:p>
        </p:txBody>
      </p:sp>
      <p:sp>
        <p:nvSpPr>
          <p:cNvPr id="3" name="Footer Placeholder 2"/>
          <p:cNvSpPr>
            <a:spLocks noGrp="1"/>
          </p:cNvSpPr>
          <p:nvPr>
            <p:ph type="ftr" sz="quarter" idx="11"/>
          </p:nvPr>
        </p:nvSpPr>
        <p:spPr/>
        <p:txBody>
          <a:bodyPr/>
          <a:lstStyle/>
          <a:p>
            <a:pPr>
              <a:defRPr/>
            </a:pPr>
            <a:r>
              <a:rPr lang="en-US"/>
              <a:t>dt+UX: Design Thinking for User Experience Design, Prototyping &amp; Evaluation</a:t>
            </a:r>
            <a:endParaRPr lang="en-US" dirty="0"/>
          </a:p>
        </p:txBody>
      </p:sp>
      <p:sp>
        <p:nvSpPr>
          <p:cNvPr id="4" name="Slide Number Placeholder 3"/>
          <p:cNvSpPr>
            <a:spLocks noGrp="1"/>
          </p:cNvSpPr>
          <p:nvPr>
            <p:ph type="sldNum" sz="quarter" idx="12"/>
          </p:nvPr>
        </p:nvSpPr>
        <p:spPr/>
        <p:txBody>
          <a:bodyPr/>
          <a:lstStyle/>
          <a:p>
            <a:pPr>
              <a:defRPr/>
            </a:pPr>
            <a:fld id="{0E1F3F99-1E68-4047-B307-0AAED4DA5926}" type="slidenum">
              <a:rPr lang="en-US" smtClean="0"/>
              <a:pPr>
                <a:defRPr/>
              </a:pPr>
              <a:t>19</a:t>
            </a:fld>
            <a:endParaRPr lang="en-US" dirty="0"/>
          </a:p>
        </p:txBody>
      </p:sp>
      <p:sp>
        <p:nvSpPr>
          <p:cNvPr id="5" name="TextBox 4"/>
          <p:cNvSpPr txBox="1"/>
          <p:nvPr/>
        </p:nvSpPr>
        <p:spPr>
          <a:xfrm>
            <a:off x="264564" y="929650"/>
            <a:ext cx="8879436" cy="1061829"/>
          </a:xfrm>
          <a:prstGeom prst="rect">
            <a:avLst/>
          </a:prstGeom>
          <a:noFill/>
        </p:spPr>
        <p:txBody>
          <a:bodyPr wrap="square" rtlCol="0">
            <a:spAutoFit/>
          </a:bodyPr>
          <a:lstStyle/>
          <a:p>
            <a:pPr lvl="0" algn="l"/>
            <a:r>
              <a:rPr lang="en-US" sz="2100" dirty="0">
                <a:solidFill>
                  <a:srgbClr val="FFFFFF"/>
                </a:solidFill>
                <a:latin typeface="Helvetica Light"/>
                <a:cs typeface="Helvetica Light"/>
              </a:rPr>
              <a:t>POV: Harried mother of 3, rushing through the airport only to wait hours at the gate, needs to entertain her playful children because “annoying little brats” only irritate already frustrated fellow passengers. </a:t>
            </a:r>
          </a:p>
        </p:txBody>
      </p:sp>
    </p:spTree>
    <p:extLst>
      <p:ext uri="{BB962C8B-B14F-4D97-AF65-F5344CB8AC3E}">
        <p14:creationId xmlns:p14="http://schemas.microsoft.com/office/powerpoint/2010/main" val="673483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Heuristic Evaluation Grades</a:t>
            </a:r>
          </a:p>
        </p:txBody>
      </p:sp>
      <p:sp>
        <p:nvSpPr>
          <p:cNvPr id="3" name="Content Placeholder 2"/>
          <p:cNvSpPr>
            <a:spLocks noGrp="1"/>
          </p:cNvSpPr>
          <p:nvPr>
            <p:ph idx="1"/>
          </p:nvPr>
        </p:nvSpPr>
        <p:spPr/>
        <p:txBody>
          <a:bodyPr/>
          <a:lstStyle/>
          <a:p>
            <a:r>
              <a:rPr lang="en-US" dirty="0"/>
              <a:t>Individual HE</a:t>
            </a:r>
          </a:p>
          <a:p>
            <a:pPr lvl="1"/>
            <a:r>
              <a:rPr lang="en-US" dirty="0"/>
              <a:t>Avg. = 98, Std. Dev. = 4.3</a:t>
            </a:r>
          </a:p>
          <a:p>
            <a:pPr lvl="1"/>
            <a:endParaRPr lang="en-US" dirty="0"/>
          </a:p>
          <a:p>
            <a:r>
              <a:rPr lang="en-US" dirty="0"/>
              <a:t>Group HE</a:t>
            </a:r>
          </a:p>
          <a:p>
            <a:pPr lvl="1"/>
            <a:r>
              <a:rPr lang="en-US" dirty="0"/>
              <a:t>Avg. = 97, Std. Dev. = 2.6</a:t>
            </a:r>
          </a:p>
        </p:txBody>
      </p:sp>
      <p:sp>
        <p:nvSpPr>
          <p:cNvPr id="4" name="Date Placeholder 3"/>
          <p:cNvSpPr>
            <a:spLocks noGrp="1"/>
          </p:cNvSpPr>
          <p:nvPr>
            <p:ph type="dt" sz="half" idx="10"/>
          </p:nvPr>
        </p:nvSpPr>
        <p:spPr/>
        <p:txBody>
          <a:bodyPr/>
          <a:lstStyle/>
          <a:p>
            <a:pPr>
              <a:defRPr/>
            </a:pPr>
            <a:r>
              <a:rPr lang="en-US"/>
              <a:t>11/15/2016</a:t>
            </a:r>
            <a:endParaRPr lang="en-US" dirty="0"/>
          </a:p>
        </p:txBody>
      </p:sp>
      <p:sp>
        <p:nvSpPr>
          <p:cNvPr id="5" name="Footer Placeholder 4"/>
          <p:cNvSpPr>
            <a:spLocks noGrp="1"/>
          </p:cNvSpPr>
          <p:nvPr>
            <p:ph type="ftr" sz="quarter" idx="11"/>
          </p:nvPr>
        </p:nvSpPr>
        <p:spPr/>
        <p:txBody>
          <a:bodyPr/>
          <a:lstStyle/>
          <a:p>
            <a:pPr>
              <a:defRPr/>
            </a:pPr>
            <a:r>
              <a:rPr lang="en-US"/>
              <a:t>dt+UX: Design Thinking for User Experience Design, Prototyping &amp; Evaluation</a:t>
            </a:r>
            <a:endParaRPr lang="en-US" dirty="0"/>
          </a:p>
        </p:txBody>
      </p:sp>
      <p:sp>
        <p:nvSpPr>
          <p:cNvPr id="6" name="Slide Number Placeholder 5"/>
          <p:cNvSpPr>
            <a:spLocks noGrp="1"/>
          </p:cNvSpPr>
          <p:nvPr>
            <p:ph type="sldNum" sz="quarter" idx="12"/>
          </p:nvPr>
        </p:nvSpPr>
        <p:spPr/>
        <p:txBody>
          <a:bodyPr/>
          <a:lstStyle/>
          <a:p>
            <a:fld id="{378E877C-33E4-8D47-9FF8-A9983EC5D9E6}" type="slidenum">
              <a:rPr lang="en-US" smtClean="0"/>
              <a:pPr/>
              <a:t>2</a:t>
            </a:fld>
            <a:endParaRPr lang="en-US"/>
          </a:p>
        </p:txBody>
      </p:sp>
    </p:spTree>
    <p:extLst>
      <p:ext uri="{BB962C8B-B14F-4D97-AF65-F5344CB8AC3E}">
        <p14:creationId xmlns:p14="http://schemas.microsoft.com/office/powerpoint/2010/main" val="2284675404"/>
      </p:ext>
    </p:extLst>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400" dirty="0"/>
              <a:t>Brainstorm “How Might </a:t>
            </a:r>
            <a:r>
              <a:rPr lang="en-US" sz="3400" dirty="0" err="1"/>
              <a:t>We”s</a:t>
            </a:r>
            <a:r>
              <a:rPr lang="en-US" sz="3400" dirty="0"/>
              <a:t>        Solutions</a:t>
            </a:r>
          </a:p>
        </p:txBody>
      </p:sp>
      <p:sp>
        <p:nvSpPr>
          <p:cNvPr id="2" name="Date Placeholder 1"/>
          <p:cNvSpPr>
            <a:spLocks noGrp="1"/>
          </p:cNvSpPr>
          <p:nvPr>
            <p:ph type="dt" sz="half" idx="10"/>
          </p:nvPr>
        </p:nvSpPr>
        <p:spPr/>
        <p:txBody>
          <a:bodyPr/>
          <a:lstStyle/>
          <a:p>
            <a:pPr>
              <a:defRPr/>
            </a:pPr>
            <a:r>
              <a:rPr lang="en-US"/>
              <a:t>11/15/2016</a:t>
            </a:r>
            <a:endParaRPr lang="en-US" dirty="0"/>
          </a:p>
        </p:txBody>
      </p:sp>
      <p:sp>
        <p:nvSpPr>
          <p:cNvPr id="3" name="Footer Placeholder 2"/>
          <p:cNvSpPr>
            <a:spLocks noGrp="1"/>
          </p:cNvSpPr>
          <p:nvPr>
            <p:ph type="ftr" sz="quarter" idx="11"/>
          </p:nvPr>
        </p:nvSpPr>
        <p:spPr/>
        <p:txBody>
          <a:bodyPr/>
          <a:lstStyle/>
          <a:p>
            <a:pPr>
              <a:defRPr/>
            </a:pPr>
            <a:r>
              <a:rPr lang="en-US"/>
              <a:t>dt+UX: Design Thinking for User Experience Design, Prototyping &amp; Evaluation</a:t>
            </a:r>
            <a:endParaRPr lang="en-US" dirty="0"/>
          </a:p>
        </p:txBody>
      </p:sp>
      <p:sp>
        <p:nvSpPr>
          <p:cNvPr id="4" name="Slide Number Placeholder 3"/>
          <p:cNvSpPr>
            <a:spLocks noGrp="1"/>
          </p:cNvSpPr>
          <p:nvPr>
            <p:ph type="sldNum" sz="quarter" idx="12"/>
          </p:nvPr>
        </p:nvSpPr>
        <p:spPr/>
        <p:txBody>
          <a:bodyPr/>
          <a:lstStyle/>
          <a:p>
            <a:fld id="{F2949DCA-4B18-234C-AD4E-11144FC20355}" type="slidenum">
              <a:rPr lang="en-US" smtClean="0"/>
              <a:pPr/>
              <a:t>20</a:t>
            </a:fld>
            <a:endParaRPr lang="en-US"/>
          </a:p>
        </p:txBody>
      </p:sp>
      <p:pic>
        <p:nvPicPr>
          <p:cNvPr id="6" name="Picture 5" descr="dtbc-howmightwe-201504.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08913" y="1626900"/>
            <a:ext cx="6532844" cy="4357407"/>
          </a:xfrm>
          <a:prstGeom prst="rect">
            <a:avLst/>
          </a:prstGeom>
        </p:spPr>
      </p:pic>
      <p:cxnSp>
        <p:nvCxnSpPr>
          <p:cNvPr id="9" name="Straight Arrow Connector 8"/>
          <p:cNvCxnSpPr/>
          <p:nvPr/>
        </p:nvCxnSpPr>
        <p:spPr bwMode="auto">
          <a:xfrm rot="-180000" flipH="1" flipV="1">
            <a:off x="6407675" y="571500"/>
            <a:ext cx="501889" cy="27447"/>
          </a:xfrm>
          <a:prstGeom prst="straightConnector1">
            <a:avLst/>
          </a:prstGeom>
          <a:solidFill>
            <a:schemeClr val="accent1"/>
          </a:solidFill>
          <a:ln w="44450" cap="flat" cmpd="sng" algn="ctr">
            <a:solidFill>
              <a:schemeClr val="tx1"/>
            </a:solidFill>
            <a:prstDash val="solid"/>
            <a:round/>
            <a:headEnd type="arrow" w="med" len="med"/>
            <a:tailEnd type="none"/>
          </a:ln>
          <a:effectLst/>
        </p:spPr>
      </p:cxnSp>
    </p:spTree>
    <p:extLst>
      <p:ext uri="{BB962C8B-B14F-4D97-AF65-F5344CB8AC3E}">
        <p14:creationId xmlns:p14="http://schemas.microsoft.com/office/powerpoint/2010/main" val="1381281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asted-image.pdf"/>
          <p:cNvPicPr/>
          <p:nvPr/>
        </p:nvPicPr>
        <p:blipFill>
          <a:blip r:embed="rId3">
            <a:extLst/>
          </a:blip>
          <a:stretch>
            <a:fillRect/>
          </a:stretch>
        </p:blipFill>
        <p:spPr>
          <a:xfrm>
            <a:off x="0" y="857251"/>
            <a:ext cx="9144000" cy="5143499"/>
          </a:xfrm>
          <a:prstGeom prst="rect">
            <a:avLst/>
          </a:prstGeom>
          <a:ln w="12700">
            <a:miter lim="400000"/>
          </a:ln>
        </p:spPr>
      </p:pic>
      <p:sp>
        <p:nvSpPr>
          <p:cNvPr id="2" name="Date Placeholder 1"/>
          <p:cNvSpPr>
            <a:spLocks noGrp="1"/>
          </p:cNvSpPr>
          <p:nvPr>
            <p:ph type="dt" sz="half" idx="10"/>
          </p:nvPr>
        </p:nvSpPr>
        <p:spPr/>
        <p:txBody>
          <a:bodyPr/>
          <a:lstStyle/>
          <a:p>
            <a:pPr>
              <a:defRPr/>
            </a:pPr>
            <a:r>
              <a:rPr lang="en-US"/>
              <a:t>11/15/2016</a:t>
            </a:r>
            <a:endParaRPr lang="en-US" dirty="0"/>
          </a:p>
        </p:txBody>
      </p:sp>
      <p:sp>
        <p:nvSpPr>
          <p:cNvPr id="3" name="Footer Placeholder 2"/>
          <p:cNvSpPr>
            <a:spLocks noGrp="1"/>
          </p:cNvSpPr>
          <p:nvPr>
            <p:ph type="ftr" sz="quarter" idx="11"/>
          </p:nvPr>
        </p:nvSpPr>
        <p:spPr/>
        <p:txBody>
          <a:bodyPr/>
          <a:lstStyle/>
          <a:p>
            <a:pPr>
              <a:defRPr/>
            </a:pPr>
            <a:r>
              <a:rPr lang="en-US"/>
              <a:t>dt+UX: Design Thinking for User Experience Design, Prototyping &amp; Evaluation</a:t>
            </a:r>
            <a:endParaRPr lang="en-US" dirty="0"/>
          </a:p>
        </p:txBody>
      </p:sp>
      <p:sp>
        <p:nvSpPr>
          <p:cNvPr id="4" name="Slide Number Placeholder 3"/>
          <p:cNvSpPr>
            <a:spLocks noGrp="1"/>
          </p:cNvSpPr>
          <p:nvPr>
            <p:ph type="sldNum" sz="quarter" idx="12"/>
          </p:nvPr>
        </p:nvSpPr>
        <p:spPr/>
        <p:txBody>
          <a:bodyPr/>
          <a:lstStyle/>
          <a:p>
            <a:fld id="{F2949DCA-4B18-234C-AD4E-11144FC20355}" type="slidenum">
              <a:rPr lang="en-US" smtClean="0"/>
              <a:pPr/>
              <a:t>21</a:t>
            </a:fld>
            <a:endParaRPr lang="en-US"/>
          </a:p>
        </p:txBody>
      </p:sp>
      <p:sp>
        <p:nvSpPr>
          <p:cNvPr id="5" name="TextBox 4"/>
          <p:cNvSpPr txBox="1"/>
          <p:nvPr/>
        </p:nvSpPr>
        <p:spPr>
          <a:xfrm>
            <a:off x="1341891" y="2379247"/>
            <a:ext cx="6373668" cy="669414"/>
          </a:xfrm>
          <a:prstGeom prst="rect">
            <a:avLst/>
          </a:prstGeom>
          <a:noFill/>
        </p:spPr>
        <p:txBody>
          <a:bodyPr wrap="none" rtlCol="0">
            <a:spAutoFit/>
          </a:bodyPr>
          <a:lstStyle/>
          <a:p>
            <a:r>
              <a:rPr lang="en-US" sz="3750" b="1" dirty="0">
                <a:solidFill>
                  <a:schemeClr val="accent4">
                    <a:lumMod val="10000"/>
                  </a:schemeClr>
                </a:solidFill>
                <a:latin typeface="Helvetica Light"/>
                <a:cs typeface="Helvetica Light"/>
              </a:rPr>
              <a:t>EXPERIENCE PROTOTYPE</a:t>
            </a:r>
          </a:p>
        </p:txBody>
      </p:sp>
    </p:spTree>
    <p:extLst>
      <p:ext uri="{BB962C8B-B14F-4D97-AF65-F5344CB8AC3E}">
        <p14:creationId xmlns:p14="http://schemas.microsoft.com/office/powerpoint/2010/main" val="1507121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337051" y="0"/>
            <a:ext cx="8461375" cy="1143000"/>
          </a:xfrm>
        </p:spPr>
        <p:txBody>
          <a:bodyPr/>
          <a:lstStyle/>
          <a:p>
            <a:pPr eaLnBrk="1" hangingPunct="1"/>
            <a:r>
              <a:rPr lang="en-US" dirty="0">
                <a:ea typeface="ＭＳ Ｐゴシック" pitchFamily="34" charset="-128"/>
              </a:rPr>
              <a:t>Design Process: Exploration</a:t>
            </a:r>
          </a:p>
        </p:txBody>
      </p:sp>
      <p:sp>
        <p:nvSpPr>
          <p:cNvPr id="2" name="Date Placeholder 1"/>
          <p:cNvSpPr>
            <a:spLocks noGrp="1"/>
          </p:cNvSpPr>
          <p:nvPr>
            <p:ph type="dt" sz="half" idx="10"/>
          </p:nvPr>
        </p:nvSpPr>
        <p:spPr/>
        <p:txBody>
          <a:bodyPr/>
          <a:lstStyle/>
          <a:p>
            <a:pPr>
              <a:defRPr/>
            </a:pPr>
            <a:r>
              <a:rPr lang="en-US"/>
              <a:t>11/15/2016</a:t>
            </a:r>
            <a:endParaRPr lang="en-US" dirty="0"/>
          </a:p>
        </p:txBody>
      </p:sp>
      <p:sp>
        <p:nvSpPr>
          <p:cNvPr id="3" name="Footer Placeholder 2"/>
          <p:cNvSpPr>
            <a:spLocks noGrp="1"/>
          </p:cNvSpPr>
          <p:nvPr>
            <p:ph type="ftr" sz="quarter" idx="11"/>
          </p:nvPr>
        </p:nvSpPr>
        <p:spPr/>
        <p:txBody>
          <a:bodyPr/>
          <a:lstStyle/>
          <a:p>
            <a:pPr>
              <a:defRPr/>
            </a:pPr>
            <a:r>
              <a:rPr lang="en-US"/>
              <a:t>dt+UX: Design Thinking for User Experience Design, Prototyping &amp; Evaluation</a:t>
            </a:r>
            <a:endParaRPr lang="en-US" dirty="0"/>
          </a:p>
        </p:txBody>
      </p:sp>
      <p:sp>
        <p:nvSpPr>
          <p:cNvPr id="4" name="Slide Number Placeholder 3"/>
          <p:cNvSpPr>
            <a:spLocks noGrp="1"/>
          </p:cNvSpPr>
          <p:nvPr>
            <p:ph type="sldNum" sz="quarter" idx="12"/>
          </p:nvPr>
        </p:nvSpPr>
        <p:spPr/>
        <p:txBody>
          <a:bodyPr/>
          <a:lstStyle/>
          <a:p>
            <a:fld id="{63AA7834-23CB-3344-B42F-BB3C863F1847}" type="slidenum">
              <a:rPr lang="en-US" smtClean="0"/>
              <a:pPr/>
              <a:t>22</a:t>
            </a:fld>
            <a:endParaRPr lang="en-US" dirty="0"/>
          </a:p>
        </p:txBody>
      </p:sp>
      <p:sp>
        <p:nvSpPr>
          <p:cNvPr id="43014" name="Rectangle 6"/>
          <p:cNvSpPr>
            <a:spLocks noChangeArrowheads="1"/>
          </p:cNvSpPr>
          <p:nvPr/>
        </p:nvSpPr>
        <p:spPr bwMode="auto">
          <a:xfrm>
            <a:off x="928813" y="4519862"/>
            <a:ext cx="2667000" cy="685800"/>
          </a:xfrm>
          <a:prstGeom prst="rect">
            <a:avLst/>
          </a:prstGeom>
          <a:solidFill>
            <a:srgbClr val="CEC0B2"/>
          </a:solidFill>
          <a:ln w="9525">
            <a:solidFill>
              <a:schemeClr val="tx1"/>
            </a:solidFill>
            <a:miter lim="800000"/>
            <a:headEnd/>
            <a:tailEnd/>
          </a:ln>
        </p:spPr>
        <p:txBody>
          <a:bodyPr wrap="none" lIns="91438" tIns="45719" rIns="91438" bIns="45719" anchor="ctr"/>
          <a:lstStyle/>
          <a:p>
            <a:pPr algn="ctr" eaLnBrk="0" hangingPunct="0"/>
            <a:r>
              <a:rPr lang="en-US" sz="2200">
                <a:solidFill>
                  <a:schemeClr val="bg2"/>
                </a:solidFill>
                <a:latin typeface="Arial" pitchFamily="34" charset="0"/>
              </a:rPr>
              <a:t>Production</a:t>
            </a:r>
          </a:p>
        </p:txBody>
      </p:sp>
      <p:sp>
        <p:nvSpPr>
          <p:cNvPr id="43015" name="Rectangle 7"/>
          <p:cNvSpPr>
            <a:spLocks noChangeArrowheads="1"/>
          </p:cNvSpPr>
          <p:nvPr/>
        </p:nvSpPr>
        <p:spPr bwMode="auto">
          <a:xfrm>
            <a:off x="928813" y="3548312"/>
            <a:ext cx="2667000" cy="685800"/>
          </a:xfrm>
          <a:prstGeom prst="rect">
            <a:avLst/>
          </a:prstGeom>
          <a:solidFill>
            <a:srgbClr val="CEC0B2"/>
          </a:solidFill>
          <a:ln w="9525">
            <a:solidFill>
              <a:schemeClr val="tx1"/>
            </a:solidFill>
            <a:miter lim="800000"/>
            <a:headEnd/>
            <a:tailEnd/>
          </a:ln>
        </p:spPr>
        <p:txBody>
          <a:bodyPr wrap="none" lIns="91438" tIns="45719" rIns="91438" bIns="45719" anchor="ctr"/>
          <a:lstStyle/>
          <a:p>
            <a:pPr algn="ctr" eaLnBrk="0" hangingPunct="0"/>
            <a:r>
              <a:rPr lang="en-US" sz="2200" dirty="0">
                <a:solidFill>
                  <a:schemeClr val="bg2"/>
                </a:solidFill>
                <a:latin typeface="Arial" pitchFamily="34" charset="0"/>
              </a:rPr>
              <a:t>Design Refinement</a:t>
            </a:r>
          </a:p>
        </p:txBody>
      </p:sp>
      <p:sp>
        <p:nvSpPr>
          <p:cNvPr id="43016" name="Rectangle 8"/>
          <p:cNvSpPr>
            <a:spLocks noChangeArrowheads="1"/>
          </p:cNvSpPr>
          <p:nvPr/>
        </p:nvSpPr>
        <p:spPr bwMode="auto">
          <a:xfrm>
            <a:off x="928813" y="2576762"/>
            <a:ext cx="2667000" cy="685800"/>
          </a:xfrm>
          <a:prstGeom prst="rect">
            <a:avLst/>
          </a:prstGeom>
          <a:solidFill>
            <a:srgbClr val="808080"/>
          </a:solidFill>
          <a:ln w="28575">
            <a:solidFill>
              <a:schemeClr val="tx1"/>
            </a:solidFill>
            <a:miter lim="800000"/>
            <a:headEnd/>
            <a:tailEnd/>
          </a:ln>
        </p:spPr>
        <p:txBody>
          <a:bodyPr wrap="none" lIns="91438" tIns="45719" rIns="91438" bIns="45719" anchor="ctr"/>
          <a:lstStyle/>
          <a:p>
            <a:pPr algn="ctr" eaLnBrk="0" hangingPunct="0"/>
            <a:r>
              <a:rPr lang="en-US" sz="2200" b="1">
                <a:latin typeface="Arial" pitchFamily="34" charset="0"/>
              </a:rPr>
              <a:t>Design Exploration</a:t>
            </a:r>
          </a:p>
        </p:txBody>
      </p:sp>
      <p:sp>
        <p:nvSpPr>
          <p:cNvPr id="43017" name="Rectangle 9"/>
          <p:cNvSpPr>
            <a:spLocks noChangeArrowheads="1"/>
          </p:cNvSpPr>
          <p:nvPr/>
        </p:nvSpPr>
        <p:spPr bwMode="auto">
          <a:xfrm>
            <a:off x="928813" y="1605212"/>
            <a:ext cx="2667000" cy="685800"/>
          </a:xfrm>
          <a:prstGeom prst="rect">
            <a:avLst/>
          </a:prstGeom>
          <a:solidFill>
            <a:srgbClr val="CEC0B2"/>
          </a:solidFill>
          <a:ln w="9525">
            <a:solidFill>
              <a:schemeClr val="tx1"/>
            </a:solidFill>
            <a:miter lim="800000"/>
            <a:headEnd/>
            <a:tailEnd/>
          </a:ln>
        </p:spPr>
        <p:txBody>
          <a:bodyPr wrap="none" lIns="91438" tIns="45719" rIns="91438" bIns="45719" anchor="ctr"/>
          <a:lstStyle/>
          <a:p>
            <a:pPr algn="ctr" eaLnBrk="0" hangingPunct="0"/>
            <a:r>
              <a:rPr lang="en-US" sz="2200">
                <a:solidFill>
                  <a:schemeClr val="bg2"/>
                </a:solidFill>
                <a:latin typeface="Arial" pitchFamily="34" charset="0"/>
              </a:rPr>
              <a:t>Discovery</a:t>
            </a:r>
          </a:p>
        </p:txBody>
      </p:sp>
      <p:sp>
        <p:nvSpPr>
          <p:cNvPr id="18" name="Rectangle 3"/>
          <p:cNvSpPr txBox="1">
            <a:spLocks noChangeArrowheads="1"/>
          </p:cNvSpPr>
          <p:nvPr/>
        </p:nvSpPr>
        <p:spPr>
          <a:xfrm>
            <a:off x="4782201" y="1349321"/>
            <a:ext cx="3925421" cy="4724400"/>
          </a:xfrm>
          <a:prstGeom prst="rect">
            <a:avLst/>
          </a:prstGeom>
          <a:solidFill>
            <a:srgbClr val="808080"/>
          </a:solidFill>
          <a:ln w="38100">
            <a:solidFill>
              <a:schemeClr val="tx1"/>
            </a:solidFill>
            <a:miter lim="800000"/>
            <a:headEnd/>
            <a:tailEnd/>
          </a:ln>
        </p:spPr>
        <p:txBody>
          <a:bodyPr lIns="91438" tIns="45719" rIns="91438" bIns="45719"/>
          <a:lstStyle>
            <a:lvl1pPr marL="342900" indent="-342900" algn="l" rtl="0" eaLnBrk="1" fontAlgn="base" hangingPunct="1">
              <a:spcBef>
                <a:spcPct val="20000"/>
              </a:spcBef>
              <a:spcAft>
                <a:spcPct val="0"/>
              </a:spcAft>
              <a:buChar char="•"/>
              <a:defRPr sz="3200" b="0" i="0">
                <a:solidFill>
                  <a:schemeClr val="tx1"/>
                </a:solidFill>
                <a:latin typeface="Helvetica Light"/>
                <a:ea typeface="ＭＳ Ｐゴシック" charset="0"/>
                <a:cs typeface="Helvetica Light"/>
              </a:defRPr>
            </a:lvl1pPr>
            <a:lvl2pPr marL="742950" indent="-285750" algn="l" rtl="0" eaLnBrk="1" fontAlgn="base" hangingPunct="1">
              <a:spcBef>
                <a:spcPct val="20000"/>
              </a:spcBef>
              <a:spcAft>
                <a:spcPct val="0"/>
              </a:spcAft>
              <a:buChar char="–"/>
              <a:defRPr sz="2800" b="0" i="0">
                <a:solidFill>
                  <a:schemeClr val="tx1"/>
                </a:solidFill>
                <a:latin typeface="Helvetica Light"/>
                <a:ea typeface="ＭＳ Ｐゴシック" charset="0"/>
                <a:cs typeface="Helvetica Light"/>
              </a:defRPr>
            </a:lvl2pPr>
            <a:lvl3pPr marL="1143000" indent="-228600" algn="l" rtl="0" eaLnBrk="1" fontAlgn="base" hangingPunct="1">
              <a:spcBef>
                <a:spcPct val="20000"/>
              </a:spcBef>
              <a:spcAft>
                <a:spcPct val="0"/>
              </a:spcAft>
              <a:buChar char="•"/>
              <a:defRPr sz="2400" b="0" i="0">
                <a:solidFill>
                  <a:schemeClr val="tx1"/>
                </a:solidFill>
                <a:latin typeface="Helvetica Light"/>
                <a:ea typeface="ＭＳ Ｐゴシック" charset="0"/>
                <a:cs typeface="Helvetica Light"/>
              </a:defRPr>
            </a:lvl3pPr>
            <a:lvl4pPr marL="16002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4pPr>
            <a:lvl5pPr marL="20574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a:buFontTx/>
              <a:buNone/>
            </a:pPr>
            <a:r>
              <a:rPr lang="en-US" sz="2800" dirty="0">
                <a:ea typeface="ＭＳ Ｐゴシック" pitchFamily="34" charset="-128"/>
              </a:rPr>
              <a:t>Expand Design Space</a:t>
            </a:r>
          </a:p>
          <a:p>
            <a:pPr>
              <a:buClr>
                <a:schemeClr val="tx1"/>
              </a:buClr>
            </a:pPr>
            <a:endParaRPr lang="en-US" sz="1200" dirty="0">
              <a:ea typeface="ＭＳ Ｐゴシック" pitchFamily="34" charset="-128"/>
            </a:endParaRPr>
          </a:p>
          <a:p>
            <a:pPr>
              <a:buClr>
                <a:schemeClr val="tx1"/>
              </a:buClr>
            </a:pPr>
            <a:r>
              <a:rPr lang="en-US" sz="2400" dirty="0">
                <a:ea typeface="ＭＳ Ｐゴシック" pitchFamily="34" charset="-128"/>
              </a:rPr>
              <a:t>brainstorming</a:t>
            </a:r>
          </a:p>
          <a:p>
            <a:pPr>
              <a:buClr>
                <a:schemeClr val="tx1"/>
              </a:buClr>
            </a:pPr>
            <a:r>
              <a:rPr lang="en-US" altLang="ja-JP" sz="2400" dirty="0">
                <a:ea typeface="ＭＳ Ｐゴシック" pitchFamily="34" charset="-128"/>
              </a:rPr>
              <a:t>sketching</a:t>
            </a:r>
          </a:p>
          <a:p>
            <a:pPr>
              <a:buClr>
                <a:schemeClr val="tx1"/>
              </a:buClr>
            </a:pPr>
            <a:r>
              <a:rPr lang="en-US" altLang="ja-JP" sz="2400" dirty="0">
                <a:ea typeface="ＭＳ Ｐゴシック" pitchFamily="34" charset="-128"/>
              </a:rPr>
              <a:t>storyboarding</a:t>
            </a:r>
          </a:p>
          <a:p>
            <a:pPr>
              <a:buClr>
                <a:schemeClr val="tx1"/>
              </a:buClr>
            </a:pPr>
            <a:r>
              <a:rPr lang="en-US" altLang="ja-JP" sz="2400" dirty="0">
                <a:ea typeface="ＭＳ Ｐゴシック" pitchFamily="34" charset="-128"/>
              </a:rPr>
              <a:t>prototyping</a:t>
            </a:r>
          </a:p>
        </p:txBody>
      </p:sp>
      <p:sp>
        <p:nvSpPr>
          <p:cNvPr id="43012" name="Line 4"/>
          <p:cNvSpPr>
            <a:spLocks noChangeShapeType="1"/>
          </p:cNvSpPr>
          <p:nvPr/>
        </p:nvSpPr>
        <p:spPr bwMode="auto">
          <a:xfrm>
            <a:off x="3595813" y="3262563"/>
            <a:ext cx="1193665" cy="2813822"/>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43013" name="Line 5"/>
          <p:cNvSpPr>
            <a:spLocks noChangeShapeType="1"/>
          </p:cNvSpPr>
          <p:nvPr/>
        </p:nvSpPr>
        <p:spPr bwMode="auto">
          <a:xfrm flipV="1">
            <a:off x="3595813" y="1349676"/>
            <a:ext cx="1187970" cy="1232877"/>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19" name="AutoShape 10"/>
          <p:cNvSpPr>
            <a:spLocks noChangeArrowheads="1"/>
          </p:cNvSpPr>
          <p:nvPr/>
        </p:nvSpPr>
        <p:spPr bwMode="auto">
          <a:xfrm>
            <a:off x="2148844" y="2355796"/>
            <a:ext cx="228600" cy="152400"/>
          </a:xfrm>
          <a:prstGeom prst="downArrow">
            <a:avLst>
              <a:gd name="adj1" fmla="val 50000"/>
              <a:gd name="adj2" fmla="val 25000"/>
            </a:avLst>
          </a:prstGeom>
          <a:solidFill>
            <a:schemeClr val="tx1">
              <a:lumMod val="65000"/>
            </a:schemeClr>
          </a:solidFill>
          <a:ln>
            <a:noFill/>
          </a:ln>
          <a:extLst/>
        </p:spPr>
        <p:txBody>
          <a:bodyPr wrap="none" lIns="91438" tIns="45719" rIns="91438" bIns="45719" anchor="ctr"/>
          <a:lstStyle/>
          <a:p>
            <a:endParaRPr lang="en-US"/>
          </a:p>
        </p:txBody>
      </p:sp>
      <p:sp>
        <p:nvSpPr>
          <p:cNvPr id="20" name="AutoShape 11"/>
          <p:cNvSpPr>
            <a:spLocks noChangeArrowheads="1"/>
          </p:cNvSpPr>
          <p:nvPr/>
        </p:nvSpPr>
        <p:spPr bwMode="auto">
          <a:xfrm>
            <a:off x="2148844" y="3327346"/>
            <a:ext cx="228600" cy="152400"/>
          </a:xfrm>
          <a:prstGeom prst="downArrow">
            <a:avLst>
              <a:gd name="adj1" fmla="val 50000"/>
              <a:gd name="adj2" fmla="val 25000"/>
            </a:avLst>
          </a:prstGeom>
          <a:solidFill>
            <a:schemeClr val="tx1">
              <a:lumMod val="65000"/>
            </a:schemeClr>
          </a:solidFill>
          <a:ln>
            <a:noFill/>
          </a:ln>
          <a:extLst/>
        </p:spPr>
        <p:txBody>
          <a:bodyPr wrap="none" lIns="91438" tIns="45719" rIns="91438" bIns="45719" anchor="ctr"/>
          <a:lstStyle/>
          <a:p>
            <a:endParaRPr lang="en-US"/>
          </a:p>
        </p:txBody>
      </p:sp>
      <p:sp>
        <p:nvSpPr>
          <p:cNvPr id="21" name="AutoShape 12"/>
          <p:cNvSpPr>
            <a:spLocks noChangeArrowheads="1"/>
          </p:cNvSpPr>
          <p:nvPr/>
        </p:nvSpPr>
        <p:spPr bwMode="auto">
          <a:xfrm>
            <a:off x="2148844" y="4298896"/>
            <a:ext cx="228600" cy="152400"/>
          </a:xfrm>
          <a:prstGeom prst="downArrow">
            <a:avLst>
              <a:gd name="adj1" fmla="val 50000"/>
              <a:gd name="adj2" fmla="val 25000"/>
            </a:avLst>
          </a:prstGeom>
          <a:solidFill>
            <a:schemeClr val="tx1">
              <a:lumMod val="65000"/>
            </a:schemeClr>
          </a:solidFill>
          <a:ln>
            <a:noFill/>
          </a:ln>
          <a:extLst/>
        </p:spPr>
        <p:txBody>
          <a:bodyPr wrap="none" lIns="91438" tIns="45719" rIns="91438" bIns="45719" anchor="ctr"/>
          <a:lstStyle/>
          <a:p>
            <a:endParaRPr lang="en-US"/>
          </a:p>
        </p:txBody>
      </p:sp>
    </p:spTree>
    <p:extLst>
      <p:ext uri="{BB962C8B-B14F-4D97-AF65-F5344CB8AC3E}">
        <p14:creationId xmlns:p14="http://schemas.microsoft.com/office/powerpoint/2010/main" val="1945418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0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43012" grpId="0" animBg="1"/>
      <p:bldP spid="430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2763" y="1266826"/>
            <a:ext cx="6311900" cy="5535613"/>
          </a:xfrm>
          <a:prstGeom prst="rect">
            <a:avLst/>
          </a:prstGeom>
          <a:solidFill>
            <a:srgbClr val="ED052C"/>
          </a:solidFill>
          <a:ln w="9525">
            <a:noFill/>
            <a:miter lim="800000"/>
            <a:headEnd/>
            <a:tailEnd/>
          </a:ln>
        </p:spPr>
      </p:pic>
      <p:sp>
        <p:nvSpPr>
          <p:cNvPr id="25602" name="Rectangle 1026"/>
          <p:cNvSpPr>
            <a:spLocks noGrp="1" noChangeArrowheads="1"/>
          </p:cNvSpPr>
          <p:nvPr>
            <p:ph type="title"/>
          </p:nvPr>
        </p:nvSpPr>
        <p:spPr/>
        <p:txBody>
          <a:bodyPr/>
          <a:lstStyle/>
          <a:p>
            <a:r>
              <a:rPr lang="en-US"/>
              <a:t>From Sketch to Prototype</a:t>
            </a:r>
          </a:p>
        </p:txBody>
      </p:sp>
      <p:sp>
        <p:nvSpPr>
          <p:cNvPr id="3" name="Slide Number Placeholder 2"/>
          <p:cNvSpPr>
            <a:spLocks noGrp="1"/>
          </p:cNvSpPr>
          <p:nvPr>
            <p:ph type="sldNum" sz="quarter" idx="4294967295"/>
          </p:nvPr>
        </p:nvSpPr>
        <p:spPr>
          <a:xfrm>
            <a:off x="8153400" y="6553200"/>
            <a:ext cx="990600" cy="457200"/>
          </a:xfrm>
        </p:spPr>
        <p:txBody>
          <a:bodyPr/>
          <a:lstStyle/>
          <a:p>
            <a:fld id="{63AA7834-23CB-3344-B42F-BB3C863F1847}" type="slidenum">
              <a:rPr lang="en-US" smtClean="0"/>
              <a:pPr/>
              <a:t>23</a:t>
            </a:fld>
            <a:endParaRPr lang="en-US"/>
          </a:p>
        </p:txBody>
      </p:sp>
      <p:sp>
        <p:nvSpPr>
          <p:cNvPr id="9" name="TextBox 30"/>
          <p:cNvSpPr txBox="1">
            <a:spLocks noChangeArrowheads="1"/>
          </p:cNvSpPr>
          <p:nvPr/>
        </p:nvSpPr>
        <p:spPr bwMode="auto">
          <a:xfrm>
            <a:off x="6995996" y="6384058"/>
            <a:ext cx="2032123" cy="338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8" tIns="45719" rIns="91438" bIns="45719">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dirty="0">
                <a:latin typeface="Helvetica" charset="0"/>
              </a:rPr>
              <a:t>Courtesy Bill Buxton</a:t>
            </a:r>
          </a:p>
        </p:txBody>
      </p:sp>
      <p:grpSp>
        <p:nvGrpSpPr>
          <p:cNvPr id="5" name="Group 4"/>
          <p:cNvGrpSpPr/>
          <p:nvPr/>
        </p:nvGrpSpPr>
        <p:grpSpPr>
          <a:xfrm>
            <a:off x="0" y="3041501"/>
            <a:ext cx="9216586" cy="977625"/>
            <a:chOff x="0" y="3041501"/>
            <a:chExt cx="9216586" cy="977625"/>
          </a:xfrm>
        </p:grpSpPr>
        <p:sp>
          <p:nvSpPr>
            <p:cNvPr id="4" name="Rectangle 3"/>
            <p:cNvSpPr/>
            <p:nvPr/>
          </p:nvSpPr>
          <p:spPr bwMode="auto">
            <a:xfrm>
              <a:off x="0" y="3041501"/>
              <a:ext cx="9144000" cy="977625"/>
            </a:xfrm>
            <a:prstGeom prst="rect">
              <a:avLst/>
            </a:prstGeom>
            <a:solidFill>
              <a:schemeClr val="bg2">
                <a:lumMod val="50000"/>
                <a:alpha val="77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 name="TextBox 1"/>
            <p:cNvSpPr txBox="1"/>
            <p:nvPr/>
          </p:nvSpPr>
          <p:spPr>
            <a:xfrm>
              <a:off x="167109" y="3158482"/>
              <a:ext cx="9049477" cy="707886"/>
            </a:xfrm>
            <a:prstGeom prst="rect">
              <a:avLst/>
            </a:prstGeom>
            <a:noFill/>
          </p:spPr>
          <p:txBody>
            <a:bodyPr wrap="none" rtlCol="0">
              <a:spAutoFit/>
            </a:bodyPr>
            <a:lstStyle/>
            <a:p>
              <a:r>
                <a:rPr lang="en-US" sz="4000" dirty="0">
                  <a:latin typeface="Helvetica Light"/>
                  <a:cs typeface="Helvetica Light"/>
                </a:rPr>
                <a:t>Difference in </a:t>
              </a:r>
              <a:r>
                <a:rPr lang="en-US" sz="4000" dirty="0">
                  <a:latin typeface="Helvetica"/>
                  <a:cs typeface="Helvetica"/>
                </a:rPr>
                <a:t>intent</a:t>
              </a:r>
              <a:r>
                <a:rPr lang="en-US" sz="4000" dirty="0">
                  <a:latin typeface="Helvetica Light"/>
                  <a:cs typeface="Helvetica Light"/>
                </a:rPr>
                <a:t> rather than in </a:t>
              </a:r>
              <a:r>
                <a:rPr lang="en-US" sz="4000" dirty="0">
                  <a:latin typeface="Helvetica"/>
                  <a:cs typeface="Helvetica"/>
                </a:rPr>
                <a:t>form</a:t>
              </a:r>
            </a:p>
          </p:txBody>
        </p:sp>
      </p:grpSp>
    </p:spTree>
    <p:extLst>
      <p:ext uri="{BB962C8B-B14F-4D97-AF65-F5344CB8AC3E}">
        <p14:creationId xmlns:p14="http://schemas.microsoft.com/office/powerpoint/2010/main" val="642590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7" name="Rectangle 2"/>
          <p:cNvSpPr>
            <a:spLocks noGrp="1" noChangeArrowheads="1"/>
          </p:cNvSpPr>
          <p:nvPr>
            <p:ph type="title"/>
          </p:nvPr>
        </p:nvSpPr>
        <p:spPr/>
        <p:txBody>
          <a:bodyPr/>
          <a:lstStyle/>
          <a:p>
            <a:r>
              <a:rPr lang="en-US" dirty="0"/>
              <a:t>Design Exploration Summary</a:t>
            </a:r>
          </a:p>
        </p:txBody>
      </p:sp>
      <p:sp>
        <p:nvSpPr>
          <p:cNvPr id="54278" name="Rectangle 3"/>
          <p:cNvSpPr>
            <a:spLocks noGrp="1" noChangeArrowheads="1"/>
          </p:cNvSpPr>
          <p:nvPr>
            <p:ph idx="1"/>
          </p:nvPr>
        </p:nvSpPr>
        <p:spPr>
          <a:xfrm>
            <a:off x="355044" y="1085482"/>
            <a:ext cx="8807735" cy="5368413"/>
          </a:xfrm>
        </p:spPr>
        <p:txBody>
          <a:bodyPr>
            <a:normAutofit/>
          </a:bodyPr>
          <a:lstStyle/>
          <a:p>
            <a:r>
              <a:rPr lang="en-US" dirty="0"/>
              <a:t>Sketching allows exploration of many concepts in the very early stages of design</a:t>
            </a:r>
          </a:p>
          <a:p>
            <a:endParaRPr lang="en-US" dirty="0"/>
          </a:p>
          <a:p>
            <a:r>
              <a:rPr lang="en-US" dirty="0"/>
              <a:t>As investment goes up, need to use more and more formal criteria for evaluation</a:t>
            </a:r>
          </a:p>
          <a:p>
            <a:endParaRPr lang="en-US" dirty="0"/>
          </a:p>
          <a:p>
            <a:r>
              <a:rPr lang="en-US" dirty="0"/>
              <a:t>Experience prototyping allows us to try many ideas quickly &amp; learn more about the problem &amp; solution space (</a:t>
            </a:r>
            <a:r>
              <a:rPr lang="en-US" i="1" dirty="0"/>
              <a:t>prototype to learn</a:t>
            </a:r>
            <a:r>
              <a:rPr lang="en-US" dirty="0"/>
              <a:t>)</a:t>
            </a:r>
          </a:p>
        </p:txBody>
      </p:sp>
      <p:sp>
        <p:nvSpPr>
          <p:cNvPr id="2" name="Date Placeholder 1"/>
          <p:cNvSpPr>
            <a:spLocks noGrp="1"/>
          </p:cNvSpPr>
          <p:nvPr>
            <p:ph type="dt" sz="half" idx="10"/>
          </p:nvPr>
        </p:nvSpPr>
        <p:spPr/>
        <p:txBody>
          <a:bodyPr/>
          <a:lstStyle/>
          <a:p>
            <a:r>
              <a:rPr lang="en-US"/>
              <a:t>11/15/2016</a:t>
            </a:r>
            <a:endParaRPr lang="en-US" dirty="0"/>
          </a:p>
        </p:txBody>
      </p:sp>
      <p:sp>
        <p:nvSpPr>
          <p:cNvPr id="5" name="Footer Placeholder 4"/>
          <p:cNvSpPr>
            <a:spLocks noGrp="1"/>
          </p:cNvSpPr>
          <p:nvPr>
            <p:ph type="ftr" sz="quarter" idx="11"/>
          </p:nvPr>
        </p:nvSpPr>
        <p:spPr/>
        <p:txBody>
          <a:bodyPr/>
          <a:lstStyle/>
          <a:p>
            <a:r>
              <a:rPr lang="en-US"/>
              <a:t>dt+UX: Design Thinking for User Experience Design, Prototyping &amp; Evaluation</a:t>
            </a:r>
            <a:endParaRPr lang="en-US" dirty="0"/>
          </a:p>
        </p:txBody>
      </p:sp>
      <p:sp>
        <p:nvSpPr>
          <p:cNvPr id="15" name="Slide Number Placeholder 14"/>
          <p:cNvSpPr>
            <a:spLocks noGrp="1"/>
          </p:cNvSpPr>
          <p:nvPr>
            <p:ph type="sldNum" sz="quarter" idx="12"/>
          </p:nvPr>
        </p:nvSpPr>
        <p:spPr/>
        <p:txBody>
          <a:bodyPr/>
          <a:lstStyle/>
          <a:p>
            <a:fld id="{BAAF5C87-F9D2-5F40-9F3B-3AB33998CE64}" type="slidenum">
              <a:rPr lang="en-US" smtClean="0"/>
              <a:pPr/>
              <a:t>24</a:t>
            </a:fld>
            <a:endParaRPr lang="en-US" dirty="0"/>
          </a:p>
        </p:txBody>
      </p:sp>
    </p:spTree>
    <p:extLst>
      <p:ext uri="{BB962C8B-B14F-4D97-AF65-F5344CB8AC3E}">
        <p14:creationId xmlns:p14="http://schemas.microsoft.com/office/powerpoint/2010/main" val="1534982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5" name="Rectangle 7"/>
          <p:cNvSpPr>
            <a:spLocks noGrp="1" noChangeArrowheads="1"/>
          </p:cNvSpPr>
          <p:nvPr>
            <p:ph type="title"/>
          </p:nvPr>
        </p:nvSpPr>
        <p:spPr/>
        <p:txBody>
          <a:bodyPr/>
          <a:lstStyle/>
          <a:p>
            <a:r>
              <a:rPr lang="en-US" dirty="0"/>
              <a:t>Concept Videos</a:t>
            </a:r>
          </a:p>
        </p:txBody>
      </p:sp>
      <p:sp>
        <p:nvSpPr>
          <p:cNvPr id="10246" name="Rectangle 8"/>
          <p:cNvSpPr>
            <a:spLocks noGrp="1" noChangeArrowheads="1"/>
          </p:cNvSpPr>
          <p:nvPr>
            <p:ph idx="1"/>
          </p:nvPr>
        </p:nvSpPr>
        <p:spPr>
          <a:xfrm>
            <a:off x="128854" y="1287062"/>
            <a:ext cx="8798856" cy="4724400"/>
          </a:xfrm>
        </p:spPr>
        <p:txBody>
          <a:bodyPr/>
          <a:lstStyle/>
          <a:p>
            <a:r>
              <a:rPr lang="en-US" dirty="0">
                <a:latin typeface="Arial"/>
                <a:cs typeface="Arial"/>
              </a:rPr>
              <a:t>Illustrate context of use rather than specific UI</a:t>
            </a:r>
          </a:p>
          <a:p>
            <a:endParaRPr lang="en-US" dirty="0">
              <a:latin typeface="Arial"/>
              <a:cs typeface="Arial"/>
            </a:endParaRPr>
          </a:p>
          <a:p>
            <a:r>
              <a:rPr lang="en-US" dirty="0">
                <a:latin typeface="Arial"/>
                <a:cs typeface="Arial"/>
              </a:rPr>
              <a:t>Quick to build</a:t>
            </a:r>
          </a:p>
          <a:p>
            <a:r>
              <a:rPr lang="en-US" dirty="0">
                <a:latin typeface="Arial"/>
                <a:cs typeface="Arial"/>
              </a:rPr>
              <a:t>Inexpensive </a:t>
            </a:r>
          </a:p>
          <a:p>
            <a:r>
              <a:rPr lang="en-US" dirty="0">
                <a:latin typeface="Arial"/>
                <a:cs typeface="Arial"/>
              </a:rPr>
              <a:t>Forces designers to consider details of how users will react to the design</a:t>
            </a:r>
          </a:p>
          <a:p>
            <a:r>
              <a:rPr lang="en-US" dirty="0">
                <a:latin typeface="Arial"/>
                <a:cs typeface="Arial"/>
              </a:rPr>
              <a:t>More important when context is not traditional work scenario</a:t>
            </a:r>
          </a:p>
        </p:txBody>
      </p:sp>
      <p:sp>
        <p:nvSpPr>
          <p:cNvPr id="4" name="Date Placeholder 3"/>
          <p:cNvSpPr>
            <a:spLocks noGrp="1"/>
          </p:cNvSpPr>
          <p:nvPr>
            <p:ph type="dt" sz="half" idx="4294967295"/>
          </p:nvPr>
        </p:nvSpPr>
        <p:spPr>
          <a:xfrm>
            <a:off x="0" y="6553200"/>
            <a:ext cx="1905000" cy="457200"/>
          </a:xfrm>
          <a:prstGeom prst="rect">
            <a:avLst/>
          </a:prstGeom>
        </p:spPr>
        <p:txBody>
          <a:bodyPr/>
          <a:lstStyle/>
          <a:p>
            <a:r>
              <a:rPr lang="en-US" sz="1000">
                <a:solidFill>
                  <a:srgbClr val="878787"/>
                </a:solidFill>
                <a:latin typeface="+mn-lt"/>
              </a:rPr>
              <a:t>11/15/2016</a:t>
            </a:r>
            <a:endParaRPr lang="en-US" sz="1000" dirty="0">
              <a:solidFill>
                <a:srgbClr val="878787"/>
              </a:solidFill>
              <a:latin typeface="+mn-lt"/>
            </a:endParaRPr>
          </a:p>
        </p:txBody>
      </p:sp>
      <p:sp>
        <p:nvSpPr>
          <p:cNvPr id="5" name="Footer Placeholder 4"/>
          <p:cNvSpPr>
            <a:spLocks noGrp="1"/>
          </p:cNvSpPr>
          <p:nvPr>
            <p:ph type="ftr" sz="quarter" idx="4294967295"/>
          </p:nvPr>
        </p:nvSpPr>
        <p:spPr>
          <a:xfrm>
            <a:off x="1909394" y="6553200"/>
            <a:ext cx="6239612" cy="457200"/>
          </a:xfrm>
          <a:prstGeom prst="rect">
            <a:avLst/>
          </a:prstGeom>
        </p:spPr>
        <p:txBody>
          <a:bodyPr/>
          <a:lstStyle/>
          <a:p>
            <a:pPr algn="ctr"/>
            <a:r>
              <a:rPr lang="en-US" sz="1000">
                <a:solidFill>
                  <a:srgbClr val="878787"/>
                </a:solidFill>
                <a:latin typeface="+mn-lt"/>
              </a:rPr>
              <a:t>dt+UX: Design Thinking for User Experience Design, Prototyping &amp; Evaluation</a:t>
            </a:r>
            <a:endParaRPr lang="en-US" sz="1000" dirty="0">
              <a:solidFill>
                <a:srgbClr val="878787"/>
              </a:solidFill>
              <a:latin typeface="+mn-lt"/>
            </a:endParaRPr>
          </a:p>
        </p:txBody>
      </p:sp>
      <p:sp>
        <p:nvSpPr>
          <p:cNvPr id="2" name="Slide Number Placeholder 1"/>
          <p:cNvSpPr>
            <a:spLocks noGrp="1"/>
          </p:cNvSpPr>
          <p:nvPr>
            <p:ph type="sldNum" sz="quarter" idx="4294967295"/>
          </p:nvPr>
        </p:nvSpPr>
        <p:spPr>
          <a:xfrm>
            <a:off x="8153400" y="6553201"/>
            <a:ext cx="990600" cy="457200"/>
          </a:xfrm>
          <a:prstGeom prst="rect">
            <a:avLst/>
          </a:prstGeom>
        </p:spPr>
        <p:txBody>
          <a:bodyPr/>
          <a:lstStyle/>
          <a:p>
            <a:fld id="{89F1C675-F9DC-A447-AA26-9E188FB145A8}" type="slidenum">
              <a:rPr lang="en-US" sz="1000" smtClean="0">
                <a:solidFill>
                  <a:srgbClr val="878787"/>
                </a:solidFill>
                <a:latin typeface="+mn-lt"/>
              </a:rPr>
              <a:pPr/>
              <a:t>25</a:t>
            </a:fld>
            <a:endParaRPr lang="en-US" sz="1000">
              <a:solidFill>
                <a:srgbClr val="878787"/>
              </a:solidFill>
              <a:latin typeface="+mn-lt"/>
            </a:endParaRPr>
          </a:p>
        </p:txBody>
      </p:sp>
    </p:spTree>
    <p:extLst>
      <p:ext uri="{BB962C8B-B14F-4D97-AF65-F5344CB8AC3E}">
        <p14:creationId xmlns:p14="http://schemas.microsoft.com/office/powerpoint/2010/main" val="15239345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4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169" y="1242411"/>
            <a:ext cx="7307662" cy="43731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341" name="Rectangle 2"/>
          <p:cNvSpPr>
            <a:spLocks noGrp="1" noChangeArrowheads="1"/>
          </p:cNvSpPr>
          <p:nvPr>
            <p:ph type="title"/>
          </p:nvPr>
        </p:nvSpPr>
        <p:spPr/>
        <p:txBody>
          <a:bodyPr/>
          <a:lstStyle/>
          <a:p>
            <a:pPr eaLnBrk="1" hangingPunct="1"/>
            <a:r>
              <a:rPr lang="en-US" dirty="0"/>
              <a:t>Context – Computing in 1945</a:t>
            </a:r>
          </a:p>
        </p:txBody>
      </p:sp>
      <p:sp>
        <p:nvSpPr>
          <p:cNvPr id="364547" name="Rectangle 3"/>
          <p:cNvSpPr>
            <a:spLocks noGrp="1" noChangeArrowheads="1"/>
          </p:cNvSpPr>
          <p:nvPr>
            <p:ph idx="1"/>
          </p:nvPr>
        </p:nvSpPr>
        <p:spPr>
          <a:xfrm>
            <a:off x="795560" y="5731006"/>
            <a:ext cx="7772400" cy="656313"/>
          </a:xfrm>
        </p:spPr>
        <p:txBody>
          <a:bodyPr/>
          <a:lstStyle/>
          <a:p>
            <a:pPr marL="0" indent="0" eaLnBrk="1" hangingPunct="1">
              <a:lnSpc>
                <a:spcPct val="90000"/>
              </a:lnSpc>
              <a:buNone/>
            </a:pPr>
            <a:r>
              <a:rPr lang="en-US" sz="2800" dirty="0"/>
              <a:t>Harvard Mark I   </a:t>
            </a:r>
            <a:r>
              <a:rPr lang="en-US" sz="2400" dirty="0"/>
              <a:t>:   </a:t>
            </a:r>
            <a:r>
              <a:rPr lang="en-US" sz="2400" dirty="0">
                <a:solidFill>
                  <a:schemeClr val="bg2">
                    <a:lumMod val="40000"/>
                    <a:lumOff val="60000"/>
                  </a:schemeClr>
                </a:solidFill>
              </a:rPr>
              <a:t>55 feet long, 8 feet high, 5 tons</a:t>
            </a:r>
          </a:p>
          <a:p>
            <a:pPr marL="0" indent="0">
              <a:lnSpc>
                <a:spcPct val="90000"/>
              </a:lnSpc>
              <a:buNone/>
            </a:pPr>
            <a:r>
              <a:rPr lang="en-US" sz="1200" dirty="0"/>
              <a:t>http://</a:t>
            </a:r>
            <a:r>
              <a:rPr lang="en-US" sz="1200" dirty="0" err="1"/>
              <a:t>piano.dsi.uminho.pt</a:t>
            </a:r>
            <a:r>
              <a:rPr lang="en-US" sz="1200" dirty="0"/>
              <a:t>/</a:t>
            </a:r>
            <a:r>
              <a:rPr lang="en-US" sz="1200" dirty="0" err="1"/>
              <a:t>museuv</a:t>
            </a:r>
            <a:r>
              <a:rPr lang="en-US" sz="1200" dirty="0"/>
              <a:t>/</a:t>
            </a:r>
            <a:r>
              <a:rPr lang="en-US" sz="1200" dirty="0" err="1"/>
              <a:t>indexmark.htm</a:t>
            </a:r>
            <a:endParaRPr lang="en-US" sz="1200" dirty="0"/>
          </a:p>
          <a:p>
            <a:pPr marL="0" indent="0" eaLnBrk="1" hangingPunct="1">
              <a:lnSpc>
                <a:spcPct val="90000"/>
              </a:lnSpc>
              <a:buNone/>
            </a:pPr>
            <a:endParaRPr lang="en-US" sz="2400" dirty="0">
              <a:solidFill>
                <a:schemeClr val="bg2">
                  <a:lumMod val="40000"/>
                  <a:lumOff val="60000"/>
                </a:schemeClr>
              </a:solidFill>
            </a:endParaRPr>
          </a:p>
        </p:txBody>
      </p:sp>
      <p:sp>
        <p:nvSpPr>
          <p:cNvPr id="6" name="Date Placeholder 5"/>
          <p:cNvSpPr>
            <a:spLocks noGrp="1"/>
          </p:cNvSpPr>
          <p:nvPr>
            <p:ph type="dt" sz="half" idx="4294967295"/>
          </p:nvPr>
        </p:nvSpPr>
        <p:spPr>
          <a:xfrm>
            <a:off x="0" y="6553200"/>
            <a:ext cx="1905000" cy="457200"/>
          </a:xfrm>
        </p:spPr>
        <p:txBody>
          <a:bodyPr/>
          <a:lstStyle/>
          <a:p>
            <a:pPr>
              <a:defRPr/>
            </a:pPr>
            <a:r>
              <a:rPr lang="en-US"/>
              <a:t>11/15/2016</a:t>
            </a:r>
            <a:endParaRPr lang="en-US" dirty="0"/>
          </a:p>
        </p:txBody>
      </p:sp>
      <p:sp>
        <p:nvSpPr>
          <p:cNvPr id="7" name="Footer Placeholder 6"/>
          <p:cNvSpPr>
            <a:spLocks noGrp="1"/>
          </p:cNvSpPr>
          <p:nvPr>
            <p:ph type="ftr" sz="quarter" idx="4294967295"/>
          </p:nvPr>
        </p:nvSpPr>
        <p:spPr>
          <a:xfrm>
            <a:off x="2905125" y="6553200"/>
            <a:ext cx="6238875" cy="457200"/>
          </a:xfrm>
        </p:spPr>
        <p:txBody>
          <a:bodyPr/>
          <a:lstStyle/>
          <a:p>
            <a:pPr>
              <a:defRPr/>
            </a:pPr>
            <a:r>
              <a:rPr lang="en-US"/>
              <a:t>dt+UX: Design Thinking for User Experience Design, Prototyping &amp; Evaluation</a:t>
            </a:r>
            <a:endParaRPr lang="en-US" dirty="0"/>
          </a:p>
        </p:txBody>
      </p:sp>
      <p:sp>
        <p:nvSpPr>
          <p:cNvPr id="8" name="Slide Number Placeholder 7"/>
          <p:cNvSpPr>
            <a:spLocks noGrp="1"/>
          </p:cNvSpPr>
          <p:nvPr>
            <p:ph type="sldNum" sz="quarter" idx="4294967295"/>
          </p:nvPr>
        </p:nvSpPr>
        <p:spPr>
          <a:xfrm>
            <a:off x="8153400" y="6553200"/>
            <a:ext cx="990600" cy="457200"/>
          </a:xfrm>
        </p:spPr>
        <p:txBody>
          <a:bodyPr/>
          <a:lstStyle/>
          <a:p>
            <a:pPr>
              <a:defRPr/>
            </a:pPr>
            <a:fld id="{D71D7C31-5DB5-47AD-AB94-4B6B5EAB431F}" type="slidenum">
              <a:rPr lang="en-US" smtClean="0"/>
              <a:pPr>
                <a:defRPr/>
              </a:pPr>
              <a:t>26</a:t>
            </a:fld>
            <a:endParaRPr lang="en-US" dirty="0"/>
          </a:p>
        </p:txBody>
      </p:sp>
      <p:sp>
        <p:nvSpPr>
          <p:cNvPr id="364549" name="Line 5"/>
          <p:cNvSpPr>
            <a:spLocks noChangeShapeType="1"/>
          </p:cNvSpPr>
          <p:nvPr/>
        </p:nvSpPr>
        <p:spPr bwMode="auto">
          <a:xfrm>
            <a:off x="1181100" y="2217738"/>
            <a:ext cx="5979864" cy="539750"/>
          </a:xfrm>
          <a:prstGeom prst="line">
            <a:avLst/>
          </a:prstGeom>
          <a:noFill/>
          <a:ln w="63500">
            <a:solidFill>
              <a:srgbClr val="FFFF99"/>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364550" name="Line 6"/>
          <p:cNvSpPr>
            <a:spLocks noChangeShapeType="1"/>
          </p:cNvSpPr>
          <p:nvPr/>
        </p:nvSpPr>
        <p:spPr bwMode="auto">
          <a:xfrm>
            <a:off x="4981575" y="2674938"/>
            <a:ext cx="26988" cy="1588590"/>
          </a:xfrm>
          <a:prstGeom prst="line">
            <a:avLst/>
          </a:prstGeom>
          <a:noFill/>
          <a:ln w="63500">
            <a:solidFill>
              <a:srgbClr val="FFFF99"/>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pic>
        <p:nvPicPr>
          <p:cNvPr id="11"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13572" y="1271588"/>
            <a:ext cx="3546475" cy="4243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750678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64549"/>
                                        </p:tgtEl>
                                        <p:attrNameLst>
                                          <p:attrName>style.visibility</p:attrName>
                                        </p:attrNameLst>
                                      </p:cBhvr>
                                      <p:to>
                                        <p:strVal val="visible"/>
                                      </p:to>
                                    </p:set>
                                    <p:animEffect transition="in" filter="dissolve">
                                      <p:cBhvr>
                                        <p:cTn id="7" dur="500"/>
                                        <p:tgtEl>
                                          <p:spTgt spid="36454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64550"/>
                                        </p:tgtEl>
                                        <p:attrNameLst>
                                          <p:attrName>style.visibility</p:attrName>
                                        </p:attrNameLst>
                                      </p:cBhvr>
                                      <p:to>
                                        <p:strVal val="visible"/>
                                      </p:to>
                                    </p:set>
                                    <p:animEffect transition="in" filter="dissolve">
                                      <p:cBhvr>
                                        <p:cTn id="10" dur="500"/>
                                        <p:tgtEl>
                                          <p:spTgt spid="36455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64550"/>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364549"/>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4347"/>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9" grpId="0" animBg="1"/>
      <p:bldP spid="364549" grpId="1" animBg="1"/>
      <p:bldP spid="364550" grpId="0" animBg="1"/>
      <p:bldP spid="364550" grpId="1"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p:txBody>
          <a:bodyPr/>
          <a:lstStyle/>
          <a:p>
            <a:pPr eaLnBrk="1" hangingPunct="1"/>
            <a:r>
              <a:rPr lang="en-US" spc="600" dirty="0"/>
              <a:t>Computing in </a:t>
            </a:r>
            <a:r>
              <a:rPr lang="en-US" sz="4000" spc="600" dirty="0"/>
              <a:t>1965</a:t>
            </a:r>
            <a:endParaRPr lang="en-US" spc="600" dirty="0"/>
          </a:p>
        </p:txBody>
      </p:sp>
      <p:sp>
        <p:nvSpPr>
          <p:cNvPr id="364547" name="Rectangle 3"/>
          <p:cNvSpPr>
            <a:spLocks noGrp="1" noChangeArrowheads="1"/>
          </p:cNvSpPr>
          <p:nvPr>
            <p:ph idx="4294967295"/>
          </p:nvPr>
        </p:nvSpPr>
        <p:spPr>
          <a:xfrm>
            <a:off x="828230" y="5946775"/>
            <a:ext cx="7772400" cy="852366"/>
          </a:xfrm>
        </p:spPr>
        <p:txBody>
          <a:bodyPr>
            <a:normAutofit/>
          </a:bodyPr>
          <a:lstStyle/>
          <a:p>
            <a:pPr marL="0" indent="0">
              <a:lnSpc>
                <a:spcPct val="90000"/>
              </a:lnSpc>
              <a:buNone/>
            </a:pPr>
            <a:r>
              <a:rPr lang="en-US" sz="2800" dirty="0"/>
              <a:t>IBM System/360</a:t>
            </a:r>
            <a:br>
              <a:rPr lang="en-US" sz="2800" dirty="0"/>
            </a:br>
            <a:r>
              <a:rPr lang="en-US" sz="1200" dirty="0"/>
              <a:t>360-91-panel. Licensed under Public Domain via Wikimedia Commons.</a:t>
            </a:r>
          </a:p>
        </p:txBody>
      </p:sp>
      <p:pic>
        <p:nvPicPr>
          <p:cNvPr id="5" name="Picture 4" descr="360-91-panel.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90342" y="952093"/>
            <a:ext cx="7315200" cy="4953655"/>
          </a:xfrm>
          <a:prstGeom prst="rect">
            <a:avLst/>
          </a:prstGeom>
        </p:spPr>
      </p:pic>
      <p:sp>
        <p:nvSpPr>
          <p:cNvPr id="2" name="Date Placeholder 1"/>
          <p:cNvSpPr>
            <a:spLocks noGrp="1"/>
          </p:cNvSpPr>
          <p:nvPr>
            <p:ph type="dt" sz="half" idx="10"/>
          </p:nvPr>
        </p:nvSpPr>
        <p:spPr/>
        <p:txBody>
          <a:bodyPr/>
          <a:lstStyle/>
          <a:p>
            <a:pPr>
              <a:defRPr/>
            </a:pPr>
            <a:r>
              <a:rPr lang="en-US"/>
              <a:t>11/15/2016</a:t>
            </a:r>
            <a:endParaRPr lang="en-US" dirty="0"/>
          </a:p>
        </p:txBody>
      </p:sp>
      <p:sp>
        <p:nvSpPr>
          <p:cNvPr id="3" name="Footer Placeholder 2"/>
          <p:cNvSpPr>
            <a:spLocks noGrp="1"/>
          </p:cNvSpPr>
          <p:nvPr>
            <p:ph type="ftr" sz="quarter" idx="11"/>
          </p:nvPr>
        </p:nvSpPr>
        <p:spPr/>
        <p:txBody>
          <a:bodyPr/>
          <a:lstStyle/>
          <a:p>
            <a:pPr>
              <a:defRPr/>
            </a:pPr>
            <a:r>
              <a:rPr lang="en-US"/>
              <a:t>dt+UX: Design Thinking for User Experience Design, Prototyping &amp; Evaluation</a:t>
            </a:r>
            <a:endParaRPr lang="en-US" dirty="0"/>
          </a:p>
        </p:txBody>
      </p:sp>
      <p:sp>
        <p:nvSpPr>
          <p:cNvPr id="4" name="Slide Number Placeholder 3"/>
          <p:cNvSpPr>
            <a:spLocks noGrp="1"/>
          </p:cNvSpPr>
          <p:nvPr>
            <p:ph type="sldNum" sz="quarter" idx="12"/>
          </p:nvPr>
        </p:nvSpPr>
        <p:spPr/>
        <p:txBody>
          <a:bodyPr/>
          <a:lstStyle/>
          <a:p>
            <a:fld id="{A1A7435F-1268-B14E-9921-CB2E2F250DE7}" type="slidenum">
              <a:rPr lang="en-US" smtClean="0"/>
              <a:pPr/>
              <a:t>27</a:t>
            </a:fld>
            <a:endParaRPr lang="en-US"/>
          </a:p>
        </p:txBody>
      </p:sp>
    </p:spTree>
    <p:extLst>
      <p:ext uri="{BB962C8B-B14F-4D97-AF65-F5344CB8AC3E}">
        <p14:creationId xmlns:p14="http://schemas.microsoft.com/office/powerpoint/2010/main" val="2080377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lstStyle/>
          <a:p>
            <a:pPr eaLnBrk="1" hangingPunct="1"/>
            <a:r>
              <a:rPr lang="en-US" dirty="0"/>
              <a:t>Augmenting Human Intellect</a:t>
            </a:r>
          </a:p>
        </p:txBody>
      </p:sp>
      <p:sp>
        <p:nvSpPr>
          <p:cNvPr id="9" name="Date Placeholder 3"/>
          <p:cNvSpPr>
            <a:spLocks noGrp="1"/>
          </p:cNvSpPr>
          <p:nvPr>
            <p:ph type="dt" sz="half"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solidFill>
                  <a:schemeClr val="tx1">
                    <a:lumMod val="50000"/>
                  </a:schemeClr>
                </a:solidFill>
                <a:latin typeface="Helvetica Light"/>
              </a:rPr>
              <a:t>11/15/2016</a:t>
            </a:r>
            <a:endParaRPr lang="en-US" sz="1100" dirty="0">
              <a:solidFill>
                <a:schemeClr val="tx1">
                  <a:lumMod val="50000"/>
                </a:schemeClr>
              </a:solidFill>
              <a:latin typeface="Helvetica Light"/>
            </a:endParaRPr>
          </a:p>
        </p:txBody>
      </p:sp>
      <p:sp>
        <p:nvSpPr>
          <p:cNvPr id="7" name="Footer Placeholder 6"/>
          <p:cNvSpPr>
            <a:spLocks noGrp="1"/>
          </p:cNvSpPr>
          <p:nvPr>
            <p:ph type="ftr" sz="quarter" idx="11"/>
          </p:nvPr>
        </p:nvSpPr>
        <p:spPr/>
        <p:txBody>
          <a:bodyPr/>
          <a:lstStyle/>
          <a:p>
            <a:pPr>
              <a:defRPr/>
            </a:pPr>
            <a:r>
              <a:rPr lang="en-US"/>
              <a:t>dt+UX: Design Thinking for User Experience Design, Prototyping &amp; Evaluation</a:t>
            </a:r>
          </a:p>
        </p:txBody>
      </p:sp>
      <p:sp>
        <p:nvSpPr>
          <p:cNvPr id="10"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C6F80-1AE7-4892-8FD9-BFABD716406A}" type="slidenum">
              <a:rPr lang="en-US" sz="1000" smtClean="0">
                <a:solidFill>
                  <a:schemeClr val="tx1">
                    <a:lumMod val="50000"/>
                  </a:schemeClr>
                </a:solidFill>
                <a:latin typeface="Helvetica Light"/>
              </a:rPr>
              <a:pPr eaLnBrk="1" hangingPunct="1"/>
              <a:t>28</a:t>
            </a:fld>
            <a:endParaRPr lang="en-US" sz="1100" dirty="0">
              <a:solidFill>
                <a:schemeClr val="tx1">
                  <a:lumMod val="50000"/>
                </a:schemeClr>
              </a:solidFill>
              <a:latin typeface="Helvetica Light"/>
            </a:endParaRPr>
          </a:p>
        </p:txBody>
      </p:sp>
      <p:pic>
        <p:nvPicPr>
          <p:cNvPr id="30726" name="Picture 4" descr="img0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778" y="1103155"/>
            <a:ext cx="7748724" cy="5164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62778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07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lstStyle/>
          <a:p>
            <a:pPr eaLnBrk="1" hangingPunct="1"/>
            <a:r>
              <a:rPr lang="en-US" dirty="0" err="1"/>
              <a:t>Dynabook</a:t>
            </a:r>
            <a:r>
              <a:rPr lang="en-US" dirty="0"/>
              <a:t> – Kay (1974)</a:t>
            </a:r>
          </a:p>
        </p:txBody>
      </p:sp>
      <p:sp>
        <p:nvSpPr>
          <p:cNvPr id="9" name="Date Placeholder 3"/>
          <p:cNvSpPr>
            <a:spLocks noGrp="1"/>
          </p:cNvSpPr>
          <p:nvPr>
            <p:ph type="dt" sz="half"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solidFill>
                  <a:schemeClr val="tx1">
                    <a:lumMod val="50000"/>
                  </a:schemeClr>
                </a:solidFill>
                <a:latin typeface="Helvetica Light"/>
              </a:rPr>
              <a:t>11/15/2016</a:t>
            </a:r>
            <a:endParaRPr lang="en-US" sz="1100" dirty="0">
              <a:solidFill>
                <a:schemeClr val="tx1">
                  <a:lumMod val="50000"/>
                </a:schemeClr>
              </a:solidFill>
              <a:latin typeface="Helvetica Light"/>
            </a:endParaRPr>
          </a:p>
        </p:txBody>
      </p:sp>
      <p:sp>
        <p:nvSpPr>
          <p:cNvPr id="7" name="Footer Placeholder 6"/>
          <p:cNvSpPr>
            <a:spLocks noGrp="1"/>
          </p:cNvSpPr>
          <p:nvPr>
            <p:ph type="ftr" sz="quarter" idx="11"/>
          </p:nvPr>
        </p:nvSpPr>
        <p:spPr/>
        <p:txBody>
          <a:bodyPr/>
          <a:lstStyle/>
          <a:p>
            <a:pPr>
              <a:defRPr/>
            </a:pPr>
            <a:r>
              <a:rPr lang="en-US"/>
              <a:t>dt+UX: Design Thinking for User Experience Design, Prototyping &amp; Evaluation</a:t>
            </a:r>
          </a:p>
        </p:txBody>
      </p:sp>
      <p:sp>
        <p:nvSpPr>
          <p:cNvPr id="10"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C6F80-1AE7-4892-8FD9-BFABD716406A}" type="slidenum">
              <a:rPr lang="en-US" sz="1000" smtClean="0">
                <a:solidFill>
                  <a:schemeClr val="tx1">
                    <a:lumMod val="50000"/>
                  </a:schemeClr>
                </a:solidFill>
                <a:latin typeface="Helvetica Light"/>
              </a:rPr>
              <a:pPr eaLnBrk="1" hangingPunct="1"/>
              <a:t>29</a:t>
            </a:fld>
            <a:endParaRPr lang="en-US" sz="1100" dirty="0">
              <a:solidFill>
                <a:schemeClr val="tx1">
                  <a:lumMod val="50000"/>
                </a:schemeClr>
              </a:solidFill>
              <a:latin typeface="Helvetica Light"/>
            </a:endParaRPr>
          </a:p>
        </p:txBody>
      </p:sp>
      <p:pic>
        <p:nvPicPr>
          <p:cNvPr id="2" name="Picture 1" descr="Screen Shot 2015-11-10 at 5.51.22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051058"/>
            <a:ext cx="9144000" cy="5145227"/>
          </a:xfrm>
          <a:prstGeom prst="rect">
            <a:avLst/>
          </a:prstGeom>
        </p:spPr>
      </p:pic>
    </p:spTree>
    <p:extLst>
      <p:ext uri="{BB962C8B-B14F-4D97-AF65-F5344CB8AC3E}">
        <p14:creationId xmlns:p14="http://schemas.microsoft.com/office/powerpoint/2010/main" val="71833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11/15/2016</a:t>
            </a:r>
            <a:endParaRPr lang="en-US" dirty="0"/>
          </a:p>
        </p:txBody>
      </p:sp>
      <p:sp>
        <p:nvSpPr>
          <p:cNvPr id="5" name="Footer Placeholder 4"/>
          <p:cNvSpPr>
            <a:spLocks noGrp="1"/>
          </p:cNvSpPr>
          <p:nvPr>
            <p:ph type="ftr" sz="quarter" idx="11"/>
          </p:nvPr>
        </p:nvSpPr>
        <p:spPr/>
        <p:txBody>
          <a:bodyPr/>
          <a:lstStyle/>
          <a:p>
            <a:pPr>
              <a:defRPr/>
            </a:pPr>
            <a:r>
              <a:rPr lang="en-US"/>
              <a:t>dt+UX: Design Thinking for User Experience Design, Prototyping &amp; Evaluation</a:t>
            </a:r>
            <a:endParaRPr lang="en-US" dirty="0"/>
          </a:p>
        </p:txBody>
      </p:sp>
      <p:sp>
        <p:nvSpPr>
          <p:cNvPr id="6" name="Slide Number Placeholder 5"/>
          <p:cNvSpPr>
            <a:spLocks noGrp="1"/>
          </p:cNvSpPr>
          <p:nvPr>
            <p:ph type="sldNum" sz="quarter" idx="12"/>
          </p:nvPr>
        </p:nvSpPr>
        <p:spPr/>
        <p:txBody>
          <a:bodyPr/>
          <a:lstStyle/>
          <a:p>
            <a:fld id="{F2949DCA-4B18-234C-AD4E-11144FC20355}" type="slidenum">
              <a:rPr lang="en-US" smtClean="0"/>
              <a:pPr/>
              <a:t>3</a:t>
            </a:fld>
            <a:endParaRPr lang="en-US" dirty="0"/>
          </a:p>
        </p:txBody>
      </p:sp>
      <p:sp>
        <p:nvSpPr>
          <p:cNvPr id="7" name="Title 6"/>
          <p:cNvSpPr>
            <a:spLocks noGrp="1"/>
          </p:cNvSpPr>
          <p:nvPr>
            <p:ph type="title" idx="4294967295"/>
          </p:nvPr>
        </p:nvSpPr>
        <p:spPr>
          <a:xfrm>
            <a:off x="0" y="0"/>
            <a:ext cx="9144000" cy="1143000"/>
          </a:xfrm>
        </p:spPr>
        <p:txBody>
          <a:bodyPr/>
          <a:lstStyle/>
          <a:p>
            <a:pPr algn="ctr"/>
            <a:r>
              <a:rPr lang="en-US" sz="6600" cap="small" dirty="0"/>
              <a:t>b a l a n c e </a:t>
            </a:r>
          </a:p>
        </p:txBody>
      </p:sp>
      <p:sp>
        <p:nvSpPr>
          <p:cNvPr id="2" name="TextBox 1"/>
          <p:cNvSpPr txBox="1"/>
          <p:nvPr/>
        </p:nvSpPr>
        <p:spPr>
          <a:xfrm>
            <a:off x="-4343" y="1851152"/>
            <a:ext cx="3776233" cy="634020"/>
          </a:xfrm>
          <a:prstGeom prst="rect">
            <a:avLst/>
          </a:prstGeom>
          <a:noFill/>
        </p:spPr>
        <p:txBody>
          <a:bodyPr wrap="square" rtlCol="0">
            <a:spAutoFit/>
          </a:bodyPr>
          <a:lstStyle/>
          <a:p>
            <a:pPr algn="ctr"/>
            <a:r>
              <a:rPr lang="en-US" sz="4400" cap="small" spc="300" dirty="0">
                <a:latin typeface="Helvetica"/>
                <a:cs typeface="Helvetica"/>
              </a:rPr>
              <a:t>design</a:t>
            </a:r>
          </a:p>
        </p:txBody>
      </p:sp>
      <p:sp>
        <p:nvSpPr>
          <p:cNvPr id="3" name="TextBox 2"/>
          <p:cNvSpPr txBox="1"/>
          <p:nvPr/>
        </p:nvSpPr>
        <p:spPr>
          <a:xfrm>
            <a:off x="3869361" y="1865848"/>
            <a:ext cx="6648163" cy="634020"/>
          </a:xfrm>
          <a:prstGeom prst="rect">
            <a:avLst/>
          </a:prstGeom>
          <a:noFill/>
        </p:spPr>
        <p:txBody>
          <a:bodyPr wrap="square" rtlCol="0">
            <a:spAutoFit/>
          </a:bodyPr>
          <a:lstStyle/>
          <a:p>
            <a:pPr algn="ctr"/>
            <a:r>
              <a:rPr lang="en-US" sz="4400" cap="small" spc="300" dirty="0">
                <a:latin typeface="Helvetica"/>
                <a:cs typeface="Helvetica"/>
              </a:rPr>
              <a:t>technology</a:t>
            </a:r>
          </a:p>
        </p:txBody>
      </p:sp>
      <p:pic>
        <p:nvPicPr>
          <p:cNvPr id="11" name="Picture 10" descr="DTinfinity.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65669" y="2575362"/>
            <a:ext cx="6612662" cy="2557602"/>
          </a:xfrm>
          <a:prstGeom prst="rect">
            <a:avLst/>
          </a:prstGeom>
        </p:spPr>
      </p:pic>
    </p:spTree>
    <p:extLst>
      <p:ext uri="{BB962C8B-B14F-4D97-AF65-F5344CB8AC3E}">
        <p14:creationId xmlns:p14="http://schemas.microsoft.com/office/powerpoint/2010/main" val="41234275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xfrm>
            <a:off x="230245" y="0"/>
            <a:ext cx="8913755" cy="1143000"/>
          </a:xfrm>
        </p:spPr>
        <p:txBody>
          <a:bodyPr/>
          <a:lstStyle/>
          <a:p>
            <a:pPr eaLnBrk="1" hangingPunct="1"/>
            <a:r>
              <a:rPr lang="en-US" dirty="0"/>
              <a:t>Xerox Star – 1</a:t>
            </a:r>
            <a:r>
              <a:rPr lang="en-US" baseline="30000" dirty="0"/>
              <a:t>st</a:t>
            </a:r>
            <a:r>
              <a:rPr lang="en-US" dirty="0"/>
              <a:t> Commercial GUI (1981)</a:t>
            </a:r>
          </a:p>
        </p:txBody>
      </p:sp>
      <p:sp>
        <p:nvSpPr>
          <p:cNvPr id="9" name="Date Placeholder 3"/>
          <p:cNvSpPr>
            <a:spLocks noGrp="1"/>
          </p:cNvSpPr>
          <p:nvPr>
            <p:ph type="dt" sz="half"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solidFill>
                  <a:schemeClr val="tx1">
                    <a:lumMod val="50000"/>
                  </a:schemeClr>
                </a:solidFill>
                <a:latin typeface="Helvetica Light"/>
              </a:rPr>
              <a:t>11/15/2016</a:t>
            </a:r>
            <a:endParaRPr lang="en-US" sz="1100" dirty="0">
              <a:solidFill>
                <a:schemeClr val="tx1">
                  <a:lumMod val="50000"/>
                </a:schemeClr>
              </a:solidFill>
              <a:latin typeface="Helvetica Light"/>
            </a:endParaRPr>
          </a:p>
        </p:txBody>
      </p:sp>
      <p:sp>
        <p:nvSpPr>
          <p:cNvPr id="7" name="Footer Placeholder 6"/>
          <p:cNvSpPr>
            <a:spLocks noGrp="1"/>
          </p:cNvSpPr>
          <p:nvPr>
            <p:ph type="ftr" sz="quarter" idx="11"/>
          </p:nvPr>
        </p:nvSpPr>
        <p:spPr/>
        <p:txBody>
          <a:bodyPr/>
          <a:lstStyle/>
          <a:p>
            <a:pPr>
              <a:defRPr/>
            </a:pPr>
            <a:r>
              <a:rPr lang="en-US"/>
              <a:t>dt+UX: Design Thinking for User Experience Design, Prototyping &amp; Evaluation</a:t>
            </a:r>
          </a:p>
        </p:txBody>
      </p:sp>
      <p:sp>
        <p:nvSpPr>
          <p:cNvPr id="10"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C6F80-1AE7-4892-8FD9-BFABD716406A}" type="slidenum">
              <a:rPr lang="en-US" sz="1000" smtClean="0">
                <a:solidFill>
                  <a:schemeClr val="tx1">
                    <a:lumMod val="50000"/>
                  </a:schemeClr>
                </a:solidFill>
                <a:latin typeface="Helvetica Light"/>
              </a:rPr>
              <a:pPr eaLnBrk="1" hangingPunct="1"/>
              <a:t>30</a:t>
            </a:fld>
            <a:endParaRPr lang="en-US" sz="1100" dirty="0">
              <a:solidFill>
                <a:schemeClr val="tx1">
                  <a:lumMod val="50000"/>
                </a:schemeClr>
              </a:solidFill>
              <a:latin typeface="Helvetica Light"/>
            </a:endParaRPr>
          </a:p>
        </p:txBody>
      </p:sp>
      <p:pic>
        <p:nvPicPr>
          <p:cNvPr id="1026" name="Picture 2" descr="http://www.digibarn.com/collections/systems/xerox-8010/xerox-star-8010-large.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34187" y="861496"/>
            <a:ext cx="5716902" cy="55261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08433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5" name="Rectangle 2"/>
          <p:cNvSpPr>
            <a:spLocks noGrp="1" noChangeArrowheads="1"/>
          </p:cNvSpPr>
          <p:nvPr>
            <p:ph type="title"/>
          </p:nvPr>
        </p:nvSpPr>
        <p:spPr>
          <a:xfrm>
            <a:off x="479425" y="139292"/>
            <a:ext cx="8664575" cy="1143000"/>
          </a:xfrm>
        </p:spPr>
        <p:txBody>
          <a:bodyPr/>
          <a:lstStyle/>
          <a:p>
            <a:pPr eaLnBrk="1" hangingPunct="1"/>
            <a:r>
              <a:rPr lang="en-US" dirty="0"/>
              <a:t>Rapid Prototyping</a:t>
            </a:r>
          </a:p>
        </p:txBody>
      </p:sp>
      <p:sp>
        <p:nvSpPr>
          <p:cNvPr id="109571" name="Rectangle 3"/>
          <p:cNvSpPr>
            <a:spLocks noGrp="1" noChangeArrowheads="1"/>
          </p:cNvSpPr>
          <p:nvPr>
            <p:ph type="body" sz="half" idx="1"/>
          </p:nvPr>
        </p:nvSpPr>
        <p:spPr>
          <a:xfrm>
            <a:off x="304800" y="1458111"/>
            <a:ext cx="3811588" cy="4724400"/>
          </a:xfrm>
        </p:spPr>
        <p:txBody>
          <a:bodyPr/>
          <a:lstStyle/>
          <a:p>
            <a:pPr eaLnBrk="1" hangingPunct="1">
              <a:lnSpc>
                <a:spcPct val="90000"/>
              </a:lnSpc>
            </a:pPr>
            <a:r>
              <a:rPr lang="en-US" sz="2000" dirty="0">
                <a:latin typeface="Arial" charset="0"/>
              </a:rPr>
              <a:t>Build a mock-up of design </a:t>
            </a:r>
            <a:br>
              <a:rPr lang="en-US" sz="2000" dirty="0">
                <a:latin typeface="Arial" charset="0"/>
              </a:rPr>
            </a:br>
            <a:r>
              <a:rPr lang="en-US" sz="2000" dirty="0">
                <a:latin typeface="Arial" charset="0"/>
              </a:rPr>
              <a:t>so you can test it</a:t>
            </a:r>
          </a:p>
          <a:p>
            <a:pPr eaLnBrk="1" hangingPunct="1">
              <a:lnSpc>
                <a:spcPct val="90000"/>
              </a:lnSpc>
            </a:pPr>
            <a:r>
              <a:rPr lang="en-US" sz="2000" b="1" dirty="0">
                <a:solidFill>
                  <a:srgbClr val="FFC000"/>
                </a:solidFill>
                <a:latin typeface="Arial" charset="0"/>
              </a:rPr>
              <a:t>Low fidelity techniques</a:t>
            </a:r>
          </a:p>
          <a:p>
            <a:pPr lvl="1" eaLnBrk="1" hangingPunct="1">
              <a:lnSpc>
                <a:spcPct val="90000"/>
              </a:lnSpc>
            </a:pPr>
            <a:r>
              <a:rPr lang="en-US" sz="1800" b="1" dirty="0">
                <a:solidFill>
                  <a:srgbClr val="FFC000"/>
                </a:solidFill>
                <a:latin typeface="Arial"/>
                <a:ea typeface="Arial Hebrew" charset="-79"/>
                <a:cs typeface="Arial"/>
              </a:rPr>
              <a:t>paper sketches</a:t>
            </a:r>
          </a:p>
          <a:p>
            <a:pPr lvl="1" eaLnBrk="1" hangingPunct="1">
              <a:lnSpc>
                <a:spcPct val="90000"/>
              </a:lnSpc>
            </a:pPr>
            <a:r>
              <a:rPr lang="en-US" sz="1800" b="1" dirty="0">
                <a:solidFill>
                  <a:srgbClr val="FFC000"/>
                </a:solidFill>
                <a:latin typeface="Arial"/>
                <a:ea typeface="Arial Hebrew" charset="-79"/>
                <a:cs typeface="Arial"/>
              </a:rPr>
              <a:t>cut, copy, paste</a:t>
            </a:r>
          </a:p>
          <a:p>
            <a:pPr lvl="1" eaLnBrk="1" hangingPunct="1">
              <a:lnSpc>
                <a:spcPct val="90000"/>
              </a:lnSpc>
            </a:pPr>
            <a:r>
              <a:rPr lang="en-US" sz="1800" b="1" dirty="0">
                <a:solidFill>
                  <a:srgbClr val="FFC000"/>
                </a:solidFill>
                <a:latin typeface="Arial"/>
                <a:ea typeface="Arial Hebrew" charset="-79"/>
                <a:cs typeface="Arial"/>
              </a:rPr>
              <a:t>low-fi testing allows us to quickly iterate</a:t>
            </a:r>
          </a:p>
          <a:p>
            <a:pPr lvl="1" eaLnBrk="1" hangingPunct="1"/>
            <a:r>
              <a:rPr lang="en-US" sz="1800" b="1" dirty="0">
                <a:solidFill>
                  <a:srgbClr val="FFC000"/>
                </a:solidFill>
                <a:latin typeface="Arial"/>
                <a:ea typeface="Arial Hebrew" charset="-79"/>
                <a:cs typeface="Arial"/>
              </a:rPr>
              <a:t>get feedback from users &amp; change right away</a:t>
            </a:r>
          </a:p>
          <a:p>
            <a:pPr eaLnBrk="1" hangingPunct="1">
              <a:lnSpc>
                <a:spcPct val="90000"/>
              </a:lnSpc>
            </a:pPr>
            <a:r>
              <a:rPr lang="en-US" sz="2000" dirty="0">
                <a:latin typeface="Arial" charset="0"/>
              </a:rPr>
              <a:t>Interactive prototyping tools</a:t>
            </a:r>
          </a:p>
          <a:p>
            <a:pPr lvl="1" eaLnBrk="1" hangingPunct="1">
              <a:lnSpc>
                <a:spcPct val="90000"/>
              </a:lnSpc>
            </a:pPr>
            <a:r>
              <a:rPr lang="en-US" sz="1800" dirty="0">
                <a:latin typeface="Arial"/>
                <a:ea typeface="Arial Hebrew" charset="-79"/>
                <a:cs typeface="Arial"/>
              </a:rPr>
              <a:t>HTML, SketchFlow, </a:t>
            </a:r>
            <a:r>
              <a:rPr lang="en-US" sz="1800" dirty="0" err="1">
                <a:latin typeface="Arial"/>
                <a:ea typeface="Arial Hebrew" charset="-79"/>
                <a:cs typeface="Arial"/>
              </a:rPr>
              <a:t>Balsamiq</a:t>
            </a:r>
            <a:r>
              <a:rPr lang="en-US" sz="1800" dirty="0">
                <a:latin typeface="Arial"/>
                <a:ea typeface="Arial Hebrew" charset="-79"/>
                <a:cs typeface="Arial"/>
              </a:rPr>
              <a:t>, </a:t>
            </a:r>
            <a:r>
              <a:rPr lang="en-US" sz="1800" dirty="0" err="1">
                <a:latin typeface="Arial"/>
                <a:ea typeface="Arial Hebrew" charset="-79"/>
                <a:cs typeface="Arial"/>
              </a:rPr>
              <a:t>Axure</a:t>
            </a:r>
            <a:r>
              <a:rPr lang="en-US" sz="1800" dirty="0">
                <a:latin typeface="Arial"/>
                <a:ea typeface="Arial Hebrew" charset="-79"/>
                <a:cs typeface="Arial"/>
              </a:rPr>
              <a:t>, </a:t>
            </a:r>
            <a:r>
              <a:rPr lang="en-US" sz="1800" dirty="0" err="1">
                <a:latin typeface="Arial"/>
                <a:ea typeface="Arial Hebrew" charset="-79"/>
                <a:cs typeface="Arial"/>
              </a:rPr>
              <a:t>proto.io</a:t>
            </a:r>
            <a:r>
              <a:rPr lang="en-US" sz="1800" dirty="0">
                <a:latin typeface="Arial"/>
                <a:ea typeface="Arial Hebrew" charset="-79"/>
                <a:cs typeface="Arial"/>
              </a:rPr>
              <a:t>, etc.</a:t>
            </a:r>
          </a:p>
          <a:p>
            <a:pPr eaLnBrk="1" hangingPunct="1">
              <a:lnSpc>
                <a:spcPct val="90000"/>
              </a:lnSpc>
            </a:pPr>
            <a:r>
              <a:rPr lang="en-US" sz="2000" dirty="0">
                <a:latin typeface="Arial" charset="0"/>
              </a:rPr>
              <a:t>UI builders</a:t>
            </a:r>
          </a:p>
          <a:p>
            <a:pPr lvl="1" eaLnBrk="1" hangingPunct="1">
              <a:lnSpc>
                <a:spcPct val="90000"/>
              </a:lnSpc>
            </a:pPr>
            <a:r>
              <a:rPr lang="en-US" sz="1800" dirty="0">
                <a:latin typeface="Arial" charset="0"/>
              </a:rPr>
              <a:t>Expression Blend + Visual Studio, etc.</a:t>
            </a:r>
          </a:p>
        </p:txBody>
      </p:sp>
      <p:sp>
        <p:nvSpPr>
          <p:cNvPr id="5" name="Date Placeholder 4"/>
          <p:cNvSpPr>
            <a:spLocks noGrp="1"/>
          </p:cNvSpPr>
          <p:nvPr>
            <p:ph type="dt" sz="half" idx="10"/>
          </p:nvPr>
        </p:nvSpPr>
        <p:spPr/>
        <p:txBody>
          <a:bodyPr/>
          <a:lstStyle/>
          <a:p>
            <a:pPr>
              <a:defRPr/>
            </a:pPr>
            <a:r>
              <a:rPr lang="en-US"/>
              <a:t>11/15/2016</a:t>
            </a:r>
            <a:endParaRPr lang="en-US" dirty="0"/>
          </a:p>
        </p:txBody>
      </p:sp>
      <p:sp>
        <p:nvSpPr>
          <p:cNvPr id="6" name="Footer Placeholder 5"/>
          <p:cNvSpPr>
            <a:spLocks noGrp="1"/>
          </p:cNvSpPr>
          <p:nvPr>
            <p:ph type="ftr" sz="quarter" idx="4294967295"/>
          </p:nvPr>
        </p:nvSpPr>
        <p:spPr>
          <a:xfrm>
            <a:off x="1909394" y="6553200"/>
            <a:ext cx="6239612" cy="457200"/>
          </a:xfrm>
          <a:prstGeom prst="rect">
            <a:avLst/>
          </a:prstGeom>
        </p:spPr>
        <p:txBody>
          <a:bodyPr/>
          <a:lstStyle/>
          <a:p>
            <a:pPr algn="ctr">
              <a:defRPr/>
            </a:pPr>
            <a:r>
              <a:rPr lang="en-US" sz="1000">
                <a:solidFill>
                  <a:srgbClr val="878787"/>
                </a:solidFill>
                <a:latin typeface="+mn-lt"/>
              </a:rPr>
              <a:t>dt+UX: Design Thinking for User Experience Design, Prototyping &amp; Evaluation</a:t>
            </a:r>
            <a:endParaRPr lang="en-US" sz="1000" dirty="0">
              <a:solidFill>
                <a:srgbClr val="878787"/>
              </a:solidFill>
              <a:latin typeface="+mn-lt"/>
            </a:endParaRPr>
          </a:p>
        </p:txBody>
      </p:sp>
      <p:sp>
        <p:nvSpPr>
          <p:cNvPr id="7" name="Slide Number Placeholder 6"/>
          <p:cNvSpPr>
            <a:spLocks noGrp="1"/>
          </p:cNvSpPr>
          <p:nvPr>
            <p:ph type="sldNum" sz="quarter" idx="4294967295"/>
          </p:nvPr>
        </p:nvSpPr>
        <p:spPr>
          <a:xfrm>
            <a:off x="8153400" y="6553201"/>
            <a:ext cx="990600" cy="457200"/>
          </a:xfrm>
          <a:prstGeom prst="rect">
            <a:avLst/>
          </a:prstGeom>
        </p:spPr>
        <p:txBody>
          <a:bodyPr/>
          <a:lstStyle/>
          <a:p>
            <a:fld id="{DF63CE24-66CD-CC4A-9203-5E8EFEA883C2}" type="slidenum">
              <a:rPr lang="en-US" sz="1000" smtClean="0">
                <a:solidFill>
                  <a:srgbClr val="878787"/>
                </a:solidFill>
                <a:latin typeface="+mn-lt"/>
              </a:rPr>
              <a:pPr/>
              <a:t>31</a:t>
            </a:fld>
            <a:endParaRPr lang="en-US" sz="1000" dirty="0">
              <a:solidFill>
                <a:srgbClr val="878787"/>
              </a:solidFill>
              <a:latin typeface="+mn-lt"/>
            </a:endParaRPr>
          </a:p>
        </p:txBody>
      </p:sp>
      <p:grpSp>
        <p:nvGrpSpPr>
          <p:cNvPr id="2" name="Group 6"/>
          <p:cNvGrpSpPr>
            <a:grpSpLocks/>
          </p:cNvGrpSpPr>
          <p:nvPr/>
        </p:nvGrpSpPr>
        <p:grpSpPr bwMode="auto">
          <a:xfrm>
            <a:off x="4246224" y="864006"/>
            <a:ext cx="4914900" cy="5251997"/>
            <a:chOff x="1266" y="631"/>
            <a:chExt cx="3228" cy="3382"/>
          </a:xfrm>
        </p:grpSpPr>
        <p:pic>
          <p:nvPicPr>
            <p:cNvPr id="30728" name="Picture 7" descr="sb2"/>
            <p:cNvPicPr>
              <a:picLocks noChangeAspect="1" noChangeArrowheads="1"/>
            </p:cNvPicPr>
            <p:nvPr/>
          </p:nvPicPr>
          <p:blipFill>
            <a:blip r:embed="rId3" cstate="email">
              <a:extLst>
                <a:ext uri="{28A0092B-C50C-407E-A947-70E740481C1C}">
                  <a14:useLocalDpi xmlns:a14="http://schemas.microsoft.com/office/drawing/2010/main" val="0"/>
                </a:ext>
              </a:extLst>
            </a:blip>
            <a:srcRect b="23470"/>
            <a:stretch>
              <a:fillRect/>
            </a:stretch>
          </p:blipFill>
          <p:spPr bwMode="auto">
            <a:xfrm>
              <a:off x="1266" y="913"/>
              <a:ext cx="3228" cy="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9" name="Text Box 8"/>
            <p:cNvSpPr txBox="1">
              <a:spLocks noChangeArrowheads="1"/>
            </p:cNvSpPr>
            <p:nvPr/>
          </p:nvSpPr>
          <p:spPr bwMode="auto">
            <a:xfrm>
              <a:off x="3029" y="631"/>
              <a:ext cx="1402" cy="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solidFill>
                    <a:srgbClr val="BFBFBF"/>
                  </a:solidFill>
                  <a:latin typeface="+mn-lt"/>
                </a:rPr>
                <a:t>Fantasy Basketball</a:t>
              </a:r>
            </a:p>
          </p:txBody>
        </p:sp>
      </p:grpSp>
    </p:spTree>
    <p:extLst>
      <p:ext uri="{BB962C8B-B14F-4D97-AF65-F5344CB8AC3E}">
        <p14:creationId xmlns:p14="http://schemas.microsoft.com/office/powerpoint/2010/main" val="7678940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57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9571">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9571">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957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957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9571">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9571">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95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1638" name="Picture 22" descr="usabtes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0600" y="1902707"/>
            <a:ext cx="34290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6"/>
          <p:cNvGrpSpPr>
            <a:grpSpLocks/>
          </p:cNvGrpSpPr>
          <p:nvPr/>
        </p:nvGrpSpPr>
        <p:grpSpPr bwMode="auto">
          <a:xfrm>
            <a:off x="4157663" y="1506140"/>
            <a:ext cx="4986337" cy="3798159"/>
            <a:chOff x="544" y="650"/>
            <a:chExt cx="4733" cy="3378"/>
          </a:xfrm>
        </p:grpSpPr>
        <p:pic>
          <p:nvPicPr>
            <p:cNvPr id="3083" name="Picture 7" descr="lf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4" y="1086"/>
              <a:ext cx="4733" cy="29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84" name="Text Box 8"/>
            <p:cNvSpPr txBox="1">
              <a:spLocks noChangeArrowheads="1"/>
            </p:cNvSpPr>
            <p:nvPr/>
          </p:nvSpPr>
          <p:spPr bwMode="auto">
            <a:xfrm>
              <a:off x="4537" y="650"/>
              <a:ext cx="610" cy="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solidFill>
                    <a:srgbClr val="BFBFBF"/>
                  </a:solidFill>
                  <a:latin typeface="+mn-lt"/>
                </a:rPr>
                <a:t>ESP</a:t>
              </a:r>
            </a:p>
          </p:txBody>
        </p:sp>
      </p:grpSp>
      <p:pic>
        <p:nvPicPr>
          <p:cNvPr id="111621" name="Picture 5" descr="lf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144963" y="1967795"/>
            <a:ext cx="4999037" cy="3341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81" name="Rectangle 2"/>
          <p:cNvSpPr>
            <a:spLocks noGrp="1" noChangeArrowheads="1"/>
          </p:cNvSpPr>
          <p:nvPr>
            <p:ph type="title"/>
          </p:nvPr>
        </p:nvSpPr>
        <p:spPr/>
        <p:txBody>
          <a:bodyPr/>
          <a:lstStyle/>
          <a:p>
            <a:pPr eaLnBrk="1" hangingPunct="1"/>
            <a:r>
              <a:rPr lang="en-US" dirty="0"/>
              <a:t>Evaluation</a:t>
            </a:r>
          </a:p>
        </p:txBody>
      </p:sp>
      <p:graphicFrame>
        <p:nvGraphicFramePr>
          <p:cNvPr id="111630" name="Object 14"/>
          <p:cNvGraphicFramePr>
            <a:graphicFrameLocks noGrp="1" noChangeAspect="1"/>
          </p:cNvGraphicFramePr>
          <p:nvPr>
            <p:ph idx="1"/>
            <p:extLst>
              <p:ext uri="{D42A27DB-BD31-4B8C-83A1-F6EECF244321}">
                <p14:modId xmlns:p14="http://schemas.microsoft.com/office/powerpoint/2010/main" val="227109547"/>
              </p:ext>
            </p:extLst>
          </p:nvPr>
        </p:nvGraphicFramePr>
        <p:xfrm>
          <a:off x="4399028" y="3090286"/>
          <a:ext cx="2943225" cy="2628900"/>
        </p:xfrm>
        <a:graphic>
          <a:graphicData uri="http://schemas.openxmlformats.org/presentationml/2006/ole">
            <mc:AlternateContent xmlns:mc="http://schemas.openxmlformats.org/markup-compatibility/2006">
              <mc:Choice xmlns:v="urn:schemas-microsoft-com:vml" Requires="v">
                <p:oleObj spid="_x0000_s15539" name="Clip" r:id="rId7" imgW="2942640" imgH="2628360" progId="MS_ClipArt_Gallery.5">
                  <p:embed/>
                </p:oleObj>
              </mc:Choice>
              <mc:Fallback>
                <p:oleObj name="Clip" r:id="rId7" imgW="2942640" imgH="2628360" progId="MS_ClipArt_Gallery.5">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99028" y="3090286"/>
                        <a:ext cx="2943225" cy="2628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5" name="Date Placeholder 4"/>
          <p:cNvSpPr>
            <a:spLocks noGrp="1"/>
          </p:cNvSpPr>
          <p:nvPr>
            <p:ph type="dt" sz="half" idx="4294967295"/>
          </p:nvPr>
        </p:nvSpPr>
        <p:spPr>
          <a:xfrm>
            <a:off x="0" y="6553200"/>
            <a:ext cx="1905000" cy="457200"/>
          </a:xfrm>
          <a:prstGeom prst="rect">
            <a:avLst/>
          </a:prstGeom>
        </p:spPr>
        <p:txBody>
          <a:bodyPr/>
          <a:lstStyle/>
          <a:p>
            <a:pPr>
              <a:defRPr/>
            </a:pPr>
            <a:r>
              <a:rPr lang="en-US" sz="1000">
                <a:solidFill>
                  <a:srgbClr val="878787"/>
                </a:solidFill>
                <a:latin typeface="+mn-lt"/>
              </a:rPr>
              <a:t>11/15/2016</a:t>
            </a:r>
            <a:endParaRPr lang="en-US" sz="1000" dirty="0">
              <a:solidFill>
                <a:srgbClr val="878787"/>
              </a:solidFill>
              <a:latin typeface="+mn-lt"/>
            </a:endParaRPr>
          </a:p>
        </p:txBody>
      </p:sp>
      <p:sp>
        <p:nvSpPr>
          <p:cNvPr id="6" name="Footer Placeholder 5"/>
          <p:cNvSpPr>
            <a:spLocks noGrp="1"/>
          </p:cNvSpPr>
          <p:nvPr>
            <p:ph type="ftr" sz="quarter" idx="4294967295"/>
          </p:nvPr>
        </p:nvSpPr>
        <p:spPr>
          <a:xfrm>
            <a:off x="1909394" y="6553200"/>
            <a:ext cx="6239612" cy="457200"/>
          </a:xfrm>
          <a:prstGeom prst="rect">
            <a:avLst/>
          </a:prstGeom>
        </p:spPr>
        <p:txBody>
          <a:bodyPr/>
          <a:lstStyle/>
          <a:p>
            <a:pPr algn="ctr">
              <a:defRPr/>
            </a:pPr>
            <a:r>
              <a:rPr lang="en-US" sz="1000">
                <a:solidFill>
                  <a:srgbClr val="878787"/>
                </a:solidFill>
                <a:latin typeface="+mn-lt"/>
              </a:rPr>
              <a:t>dt+UX: Design Thinking for User Experience Design, Prototyping &amp; Evaluation</a:t>
            </a:r>
            <a:endParaRPr lang="en-US" sz="1000" dirty="0">
              <a:solidFill>
                <a:srgbClr val="878787"/>
              </a:solidFill>
              <a:latin typeface="+mn-lt"/>
            </a:endParaRPr>
          </a:p>
        </p:txBody>
      </p:sp>
      <p:sp>
        <p:nvSpPr>
          <p:cNvPr id="7" name="Slide Number Placeholder 6"/>
          <p:cNvSpPr>
            <a:spLocks noGrp="1"/>
          </p:cNvSpPr>
          <p:nvPr>
            <p:ph type="sldNum" sz="quarter" idx="4294967295"/>
          </p:nvPr>
        </p:nvSpPr>
        <p:spPr>
          <a:xfrm>
            <a:off x="8153400" y="6553201"/>
            <a:ext cx="990600" cy="457200"/>
          </a:xfrm>
          <a:prstGeom prst="rect">
            <a:avLst/>
          </a:prstGeom>
        </p:spPr>
        <p:txBody>
          <a:bodyPr/>
          <a:lstStyle/>
          <a:p>
            <a:fld id="{C6DD1C74-D48A-F647-88A9-F190CAB18F50}" type="slidenum">
              <a:rPr lang="en-US" sz="1000" smtClean="0">
                <a:solidFill>
                  <a:srgbClr val="878787"/>
                </a:solidFill>
                <a:latin typeface="+mn-lt"/>
              </a:rPr>
              <a:pPr/>
              <a:t>32</a:t>
            </a:fld>
            <a:endParaRPr lang="en-US" sz="1000">
              <a:solidFill>
                <a:srgbClr val="878787"/>
              </a:solidFill>
              <a:latin typeface="+mn-lt"/>
            </a:endParaRPr>
          </a:p>
        </p:txBody>
      </p:sp>
      <p:sp>
        <p:nvSpPr>
          <p:cNvPr id="111619" name="Rectangle 3"/>
          <p:cNvSpPr>
            <a:spLocks noGrp="1" noChangeArrowheads="1"/>
          </p:cNvSpPr>
          <p:nvPr>
            <p:ph type="body" sz="half" idx="4294967295"/>
          </p:nvPr>
        </p:nvSpPr>
        <p:spPr>
          <a:xfrm>
            <a:off x="0" y="1428750"/>
            <a:ext cx="3659188" cy="4503738"/>
          </a:xfrm>
        </p:spPr>
        <p:txBody>
          <a:bodyPr/>
          <a:lstStyle/>
          <a:p>
            <a:pPr eaLnBrk="1" hangingPunct="1">
              <a:lnSpc>
                <a:spcPct val="90000"/>
              </a:lnSpc>
            </a:pPr>
            <a:r>
              <a:rPr lang="en-US" sz="2400" dirty="0">
                <a:latin typeface="Arial" charset="0"/>
              </a:rPr>
              <a:t>Test with real customers (participants)</a:t>
            </a:r>
          </a:p>
          <a:p>
            <a:pPr lvl="1" eaLnBrk="1" hangingPunct="1">
              <a:lnSpc>
                <a:spcPct val="90000"/>
              </a:lnSpc>
            </a:pPr>
            <a:r>
              <a:rPr lang="en-US" sz="2000" dirty="0">
                <a:latin typeface="Arial" charset="0"/>
              </a:rPr>
              <a:t>w/ interactive prototype</a:t>
            </a:r>
          </a:p>
          <a:p>
            <a:pPr lvl="1" eaLnBrk="1" hangingPunct="1">
              <a:lnSpc>
                <a:spcPct val="90000"/>
              </a:lnSpc>
            </a:pPr>
            <a:r>
              <a:rPr lang="en-US" sz="2000" dirty="0">
                <a:latin typeface="Arial" charset="0"/>
              </a:rPr>
              <a:t>low-fi with paper </a:t>
            </a:r>
            <a:r>
              <a:rPr lang="ja-JP" altLang="en-US" sz="2000" dirty="0">
                <a:latin typeface="Arial" charset="0"/>
              </a:rPr>
              <a:t>“</a:t>
            </a:r>
            <a:r>
              <a:rPr lang="en-US" sz="2000" dirty="0">
                <a:latin typeface="Arial" charset="0"/>
              </a:rPr>
              <a:t>computer</a:t>
            </a:r>
            <a:r>
              <a:rPr lang="ja-JP" altLang="en-US" sz="2000" dirty="0">
                <a:latin typeface="Arial" charset="0"/>
              </a:rPr>
              <a:t>”</a:t>
            </a:r>
            <a:br>
              <a:rPr lang="en-US" altLang="ja-JP" sz="2000" dirty="0">
                <a:latin typeface="Arial" charset="0"/>
              </a:rPr>
            </a:br>
            <a:endParaRPr lang="en-US" sz="2000" dirty="0">
              <a:latin typeface="Arial" charset="0"/>
            </a:endParaRPr>
          </a:p>
          <a:p>
            <a:pPr eaLnBrk="1" hangingPunct="1">
              <a:lnSpc>
                <a:spcPct val="90000"/>
              </a:lnSpc>
            </a:pPr>
            <a:r>
              <a:rPr lang="en-US" sz="2400" dirty="0">
                <a:latin typeface="Arial" charset="0"/>
              </a:rPr>
              <a:t>Build models</a:t>
            </a:r>
          </a:p>
          <a:p>
            <a:pPr lvl="1" eaLnBrk="1" hangingPunct="1">
              <a:lnSpc>
                <a:spcPct val="90000"/>
              </a:lnSpc>
            </a:pPr>
            <a:r>
              <a:rPr lang="en-US" sz="2000" dirty="0">
                <a:latin typeface="Arial" charset="0"/>
              </a:rPr>
              <a:t>GOMS</a:t>
            </a:r>
            <a:br>
              <a:rPr lang="en-US" sz="2000" dirty="0">
                <a:latin typeface="Arial" charset="0"/>
              </a:rPr>
            </a:br>
            <a:endParaRPr lang="en-US" sz="2000" dirty="0">
              <a:latin typeface="Arial" charset="0"/>
            </a:endParaRPr>
          </a:p>
          <a:p>
            <a:pPr eaLnBrk="1" hangingPunct="1">
              <a:lnSpc>
                <a:spcPct val="90000"/>
              </a:lnSpc>
            </a:pPr>
            <a:r>
              <a:rPr lang="en-US" sz="2400" dirty="0">
                <a:latin typeface="Arial" charset="0"/>
              </a:rPr>
              <a:t>Low-cost techniques</a:t>
            </a:r>
          </a:p>
          <a:p>
            <a:pPr lvl="1" eaLnBrk="1" hangingPunct="1">
              <a:lnSpc>
                <a:spcPct val="90000"/>
              </a:lnSpc>
            </a:pPr>
            <a:r>
              <a:rPr lang="en-US" sz="2000" dirty="0">
                <a:latin typeface="Arial" charset="0"/>
              </a:rPr>
              <a:t>expert evaluation</a:t>
            </a:r>
          </a:p>
          <a:p>
            <a:pPr lvl="1" eaLnBrk="1" hangingPunct="1">
              <a:lnSpc>
                <a:spcPct val="90000"/>
              </a:lnSpc>
            </a:pPr>
            <a:r>
              <a:rPr lang="en-US" sz="2000" dirty="0">
                <a:latin typeface="Arial" charset="0"/>
              </a:rPr>
              <a:t>walkthroughs </a:t>
            </a:r>
          </a:p>
          <a:p>
            <a:pPr lvl="1" eaLnBrk="1" hangingPunct="1">
              <a:lnSpc>
                <a:spcPct val="90000"/>
              </a:lnSpc>
            </a:pPr>
            <a:r>
              <a:rPr lang="en-US" sz="2000" dirty="0">
                <a:latin typeface="Arial" charset="0"/>
              </a:rPr>
              <a:t>online testing</a:t>
            </a:r>
          </a:p>
        </p:txBody>
      </p:sp>
    </p:spTree>
    <p:extLst>
      <p:ext uri="{BB962C8B-B14F-4D97-AF65-F5344CB8AC3E}">
        <p14:creationId xmlns:p14="http://schemas.microsoft.com/office/powerpoint/2010/main" val="20912245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61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162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161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1619">
                                            <p:txEl>
                                              <p:pRg st="4" end="4"/>
                                            </p:txEl>
                                          </p:spTgt>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11638"/>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1619">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1619">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1619">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1619">
                                            <p:txEl>
                                              <p:pRg st="8" end="8"/>
                                            </p:txEl>
                                          </p:spTgt>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111621"/>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11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5" name="Rectangle 2"/>
          <p:cNvSpPr>
            <a:spLocks noGrp="1" noChangeArrowheads="1"/>
          </p:cNvSpPr>
          <p:nvPr>
            <p:ph type="title"/>
          </p:nvPr>
        </p:nvSpPr>
        <p:spPr/>
        <p:txBody>
          <a:bodyPr/>
          <a:lstStyle/>
          <a:p>
            <a:pPr eaLnBrk="1" hangingPunct="1"/>
            <a:r>
              <a:rPr lang="en-US" dirty="0">
                <a:latin typeface="Helvetica" pitchFamily="2" charset="0"/>
              </a:rPr>
              <a:t>Heuristic Evaluation Decreasing Returns</a:t>
            </a:r>
          </a:p>
        </p:txBody>
      </p:sp>
      <p:sp>
        <p:nvSpPr>
          <p:cNvPr id="35847" name="Rectangle 10"/>
          <p:cNvSpPr>
            <a:spLocks noGrp="1" noChangeArrowheads="1"/>
          </p:cNvSpPr>
          <p:nvPr>
            <p:ph idx="1"/>
          </p:nvPr>
        </p:nvSpPr>
        <p:spPr>
          <a:xfrm>
            <a:off x="838200" y="5486400"/>
            <a:ext cx="8305800" cy="762000"/>
          </a:xfrm>
        </p:spPr>
        <p:txBody>
          <a:bodyPr/>
          <a:lstStyle/>
          <a:p>
            <a:pPr marL="0" indent="0" eaLnBrk="1" hangingPunct="1">
              <a:buNone/>
            </a:pPr>
            <a:r>
              <a:rPr lang="en-US" sz="2000" dirty="0">
                <a:latin typeface="Helvetica Light" pitchFamily="34" charset="0"/>
                <a:cs typeface="Consolas" pitchFamily="49" charset="0"/>
              </a:rPr>
              <a:t>* Caveat: graphs for a specific example</a:t>
            </a:r>
          </a:p>
        </p:txBody>
      </p:sp>
      <p:sp>
        <p:nvSpPr>
          <p:cNvPr id="13" name="Rectangle 5"/>
          <p:cNvSpPr>
            <a:spLocks noGrp="1" noChangeArrowheads="1"/>
          </p:cNvSpPr>
          <p:nvPr>
            <p:ph type="dt" sz="half" idx="10"/>
          </p:nvPr>
        </p:nvSpPr>
        <p:spPr>
          <a:ln>
            <a:noFill/>
          </a:ln>
        </p:spPr>
        <p:txBody>
          <a:bodyPr/>
          <a:lstStyle>
            <a:lvl1pPr>
              <a:defRPr/>
            </a:lvl1pPr>
          </a:lstStyle>
          <a:p>
            <a:pPr>
              <a:defRPr/>
            </a:pPr>
            <a:r>
              <a:rPr lang="en-US"/>
              <a:t>11/15/2016</a:t>
            </a:r>
            <a:endParaRPr lang="en-US" dirty="0"/>
          </a:p>
        </p:txBody>
      </p:sp>
      <p:sp>
        <p:nvSpPr>
          <p:cNvPr id="14" name="Rectangle 6"/>
          <p:cNvSpPr>
            <a:spLocks noGrp="1" noChangeArrowheads="1"/>
          </p:cNvSpPr>
          <p:nvPr>
            <p:ph type="ftr" sz="quarter" idx="11"/>
          </p:nvPr>
        </p:nvSpPr>
        <p:spPr>
          <a:ln/>
        </p:spPr>
        <p:txBody>
          <a:bodyPr/>
          <a:lstStyle>
            <a:lvl1pPr>
              <a:defRPr/>
            </a:lvl1pPr>
          </a:lstStyle>
          <a:p>
            <a:r>
              <a:rPr lang="en-US"/>
              <a:t>dt+UX: Design Thinking for User Experience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33</a:t>
            </a:fld>
            <a:endParaRPr lang="en-US"/>
          </a:p>
        </p:txBody>
      </p:sp>
      <p:grpSp>
        <p:nvGrpSpPr>
          <p:cNvPr id="35846" name="Group 3"/>
          <p:cNvGrpSpPr>
            <a:grpSpLocks/>
          </p:cNvGrpSpPr>
          <p:nvPr/>
        </p:nvGrpSpPr>
        <p:grpSpPr bwMode="auto">
          <a:xfrm>
            <a:off x="609600" y="1897063"/>
            <a:ext cx="8229600" cy="3175000"/>
            <a:chOff x="240" y="859"/>
            <a:chExt cx="5424" cy="2092"/>
          </a:xfrm>
        </p:grpSpPr>
        <p:grpSp>
          <p:nvGrpSpPr>
            <p:cNvPr id="35848" name="Group 4"/>
            <p:cNvGrpSpPr>
              <a:grpSpLocks/>
            </p:cNvGrpSpPr>
            <p:nvPr/>
          </p:nvGrpSpPr>
          <p:grpSpPr bwMode="auto">
            <a:xfrm>
              <a:off x="240" y="859"/>
              <a:ext cx="2592" cy="2092"/>
              <a:chOff x="240" y="859"/>
              <a:chExt cx="2592" cy="2092"/>
            </a:xfrm>
          </p:grpSpPr>
          <p:pic>
            <p:nvPicPr>
              <p:cNvPr id="35852" name="Picture 5" descr="heur_eval_finding_curv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0" y="1152"/>
                <a:ext cx="2592" cy="1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53" name="Text Box 6"/>
              <p:cNvSpPr txBox="1">
                <a:spLocks noChangeArrowheads="1"/>
              </p:cNvSpPr>
              <p:nvPr/>
            </p:nvSpPr>
            <p:spPr bwMode="auto">
              <a:xfrm>
                <a:off x="798" y="859"/>
                <a:ext cx="1553"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dirty="0">
                    <a:latin typeface="Helvetica Light" pitchFamily="34" charset="0"/>
                  </a:rPr>
                  <a:t>problems found</a:t>
                </a:r>
              </a:p>
            </p:txBody>
          </p:sp>
        </p:grpSp>
        <p:grpSp>
          <p:nvGrpSpPr>
            <p:cNvPr id="35849" name="Group 7"/>
            <p:cNvGrpSpPr>
              <a:grpSpLocks/>
            </p:cNvGrpSpPr>
            <p:nvPr/>
          </p:nvGrpSpPr>
          <p:grpSpPr bwMode="auto">
            <a:xfrm>
              <a:off x="3216" y="859"/>
              <a:ext cx="2448" cy="2080"/>
              <a:chOff x="3216" y="859"/>
              <a:chExt cx="2448" cy="2080"/>
            </a:xfrm>
          </p:grpSpPr>
          <p:pic>
            <p:nvPicPr>
              <p:cNvPr id="35850" name="Picture 8" descr="heuristic_cost_benefi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16" y="1152"/>
                <a:ext cx="2448" cy="1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51" name="Text Box 9"/>
              <p:cNvSpPr txBox="1">
                <a:spLocks noChangeArrowheads="1"/>
              </p:cNvSpPr>
              <p:nvPr/>
            </p:nvSpPr>
            <p:spPr bwMode="auto">
              <a:xfrm>
                <a:off x="3686" y="859"/>
                <a:ext cx="1395"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a:latin typeface="Helvetica Light" pitchFamily="34" charset="0"/>
                  </a:rPr>
                  <a:t>benefits / cost</a:t>
                </a:r>
              </a:p>
            </p:txBody>
          </p:sp>
        </p:grpSp>
      </p:grpSp>
    </p:spTree>
    <p:extLst>
      <p:ext uri="{BB962C8B-B14F-4D97-AF65-F5344CB8AC3E}">
        <p14:creationId xmlns:p14="http://schemas.microsoft.com/office/powerpoint/2010/main" val="761679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9" name="Rectangle 2"/>
          <p:cNvSpPr>
            <a:spLocks noGrp="1" noChangeArrowheads="1"/>
          </p:cNvSpPr>
          <p:nvPr>
            <p:ph type="title"/>
          </p:nvPr>
        </p:nvSpPr>
        <p:spPr/>
        <p:txBody>
          <a:bodyPr/>
          <a:lstStyle/>
          <a:p>
            <a:pPr eaLnBrk="1" hangingPunct="1"/>
            <a:r>
              <a:rPr lang="en-US" dirty="0">
                <a:latin typeface="Helvetica" pitchFamily="2" charset="0"/>
              </a:rPr>
              <a:t>Heuristic Evaluation Summary</a:t>
            </a:r>
          </a:p>
        </p:txBody>
      </p:sp>
      <p:sp>
        <p:nvSpPr>
          <p:cNvPr id="36870" name="Rectangle 3"/>
          <p:cNvSpPr>
            <a:spLocks noGrp="1" noChangeArrowheads="1"/>
          </p:cNvSpPr>
          <p:nvPr>
            <p:ph idx="1"/>
          </p:nvPr>
        </p:nvSpPr>
        <p:spPr>
          <a:xfrm>
            <a:off x="685800" y="1447800"/>
            <a:ext cx="8458200" cy="4495800"/>
          </a:xfrm>
        </p:spPr>
        <p:txBody>
          <a:bodyPr/>
          <a:lstStyle/>
          <a:p>
            <a:pPr eaLnBrk="1" hangingPunct="1">
              <a:lnSpc>
                <a:spcPct val="90000"/>
              </a:lnSpc>
            </a:pPr>
            <a:r>
              <a:rPr lang="en-US" sz="2800" dirty="0">
                <a:latin typeface="Helvetica Light" pitchFamily="34" charset="0"/>
              </a:rPr>
              <a:t>Have evaluators go through the UI twice</a:t>
            </a:r>
          </a:p>
          <a:p>
            <a:pPr eaLnBrk="1" hangingPunct="1">
              <a:lnSpc>
                <a:spcPct val="90000"/>
              </a:lnSpc>
            </a:pPr>
            <a:r>
              <a:rPr lang="en-US" sz="2800" dirty="0">
                <a:latin typeface="Helvetica Light" pitchFamily="34" charset="0"/>
              </a:rPr>
              <a:t>Ask them to see if it complies with heuristics</a:t>
            </a:r>
          </a:p>
          <a:p>
            <a:pPr lvl="1" eaLnBrk="1" hangingPunct="1">
              <a:lnSpc>
                <a:spcPct val="90000"/>
              </a:lnSpc>
            </a:pPr>
            <a:r>
              <a:rPr lang="en-US" sz="2400" dirty="0">
                <a:latin typeface="Helvetica Light" pitchFamily="34" charset="0"/>
              </a:rPr>
              <a:t>note where it doesn’t &amp; say why</a:t>
            </a:r>
          </a:p>
          <a:p>
            <a:pPr eaLnBrk="1" hangingPunct="1">
              <a:lnSpc>
                <a:spcPct val="90000"/>
              </a:lnSpc>
            </a:pPr>
            <a:r>
              <a:rPr lang="en-US" sz="2800" dirty="0">
                <a:latin typeface="Helvetica Light" pitchFamily="34" charset="0"/>
              </a:rPr>
              <a:t>Combine the findings from 3 to 5 evaluators</a:t>
            </a:r>
          </a:p>
          <a:p>
            <a:pPr eaLnBrk="1" hangingPunct="1">
              <a:lnSpc>
                <a:spcPct val="90000"/>
              </a:lnSpc>
            </a:pPr>
            <a:r>
              <a:rPr lang="en-US" sz="2800" dirty="0">
                <a:latin typeface="Helvetica Light" pitchFamily="34" charset="0"/>
              </a:rPr>
              <a:t>Have evaluators independently rate severity</a:t>
            </a:r>
          </a:p>
          <a:p>
            <a:pPr eaLnBrk="1" hangingPunct="1">
              <a:lnSpc>
                <a:spcPct val="90000"/>
              </a:lnSpc>
            </a:pPr>
            <a:r>
              <a:rPr lang="en-US" sz="2800" dirty="0">
                <a:latin typeface="Helvetica Light" pitchFamily="34" charset="0"/>
              </a:rPr>
              <a:t>Alternate with user testing</a:t>
            </a: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a:t>11/15/2016</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a:t>dt+UX: Design Thinking for User Experience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34</a:t>
            </a:fld>
            <a:endParaRPr lang="en-US"/>
          </a:p>
        </p:txBody>
      </p:sp>
    </p:spTree>
    <p:extLst>
      <p:ext uri="{BB962C8B-B14F-4D97-AF65-F5344CB8AC3E}">
        <p14:creationId xmlns:p14="http://schemas.microsoft.com/office/powerpoint/2010/main" val="81903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p:txBody>
          <a:bodyPr/>
          <a:lstStyle/>
          <a:p>
            <a:r>
              <a:rPr lang="en-US" dirty="0"/>
              <a:t>User Testing Data</a:t>
            </a:r>
          </a:p>
        </p:txBody>
      </p:sp>
      <p:sp>
        <p:nvSpPr>
          <p:cNvPr id="466947" name="Rectangle 3"/>
          <p:cNvSpPr>
            <a:spLocks noGrp="1" noChangeArrowheads="1"/>
          </p:cNvSpPr>
          <p:nvPr>
            <p:ph idx="1"/>
          </p:nvPr>
        </p:nvSpPr>
        <p:spPr>
          <a:xfrm>
            <a:off x="330869" y="1118937"/>
            <a:ext cx="8722894" cy="4975058"/>
          </a:xfrm>
        </p:spPr>
        <p:txBody>
          <a:bodyPr/>
          <a:lstStyle/>
          <a:p>
            <a:r>
              <a:rPr lang="en-US" dirty="0"/>
              <a:t>Process data</a:t>
            </a:r>
          </a:p>
          <a:p>
            <a:pPr lvl="1"/>
            <a:r>
              <a:rPr lang="en-US" dirty="0"/>
              <a:t>observations of what users</a:t>
            </a:r>
            <a:br>
              <a:rPr lang="en-US" dirty="0"/>
            </a:br>
            <a:r>
              <a:rPr lang="en-US" dirty="0"/>
              <a:t> are doing &amp; thinking</a:t>
            </a:r>
          </a:p>
          <a:p>
            <a:pPr lvl="1"/>
            <a:r>
              <a:rPr lang="en-US" i="1" dirty="0"/>
              <a:t>qualitative</a:t>
            </a:r>
          </a:p>
          <a:p>
            <a:pPr lvl="1"/>
            <a:endParaRPr lang="en-US" dirty="0"/>
          </a:p>
          <a:p>
            <a:pPr lvl="1"/>
            <a:endParaRPr lang="en-US" sz="1800" dirty="0"/>
          </a:p>
          <a:p>
            <a:r>
              <a:rPr lang="en-US" dirty="0"/>
              <a:t>Bottom-line data</a:t>
            </a:r>
          </a:p>
          <a:p>
            <a:pPr lvl="1"/>
            <a:r>
              <a:rPr lang="en-US" dirty="0"/>
              <a:t>summary of what happened</a:t>
            </a:r>
          </a:p>
          <a:p>
            <a:pPr lvl="2"/>
            <a:r>
              <a:rPr lang="en-US" dirty="0"/>
              <a:t>time, errors, success</a:t>
            </a:r>
          </a:p>
          <a:p>
            <a:pPr lvl="1"/>
            <a:r>
              <a:rPr lang="en-US" dirty="0"/>
              <a:t>i.e., the dependent variables</a:t>
            </a:r>
          </a:p>
          <a:p>
            <a:pPr lvl="1"/>
            <a:r>
              <a:rPr lang="en-US" i="1" dirty="0"/>
              <a:t>quantitative</a:t>
            </a:r>
          </a:p>
          <a:p>
            <a:endParaRPr lang="en-US" dirty="0"/>
          </a:p>
        </p:txBody>
      </p:sp>
      <p:sp>
        <p:nvSpPr>
          <p:cNvPr id="3" name="Date Placeholder 2"/>
          <p:cNvSpPr>
            <a:spLocks noGrp="1"/>
          </p:cNvSpPr>
          <p:nvPr>
            <p:ph type="dt" sz="half" idx="10"/>
          </p:nvPr>
        </p:nvSpPr>
        <p:spPr/>
        <p:txBody>
          <a:bodyPr/>
          <a:lstStyle/>
          <a:p>
            <a:r>
              <a:rPr lang="en-US"/>
              <a:t>11/15/2016</a:t>
            </a:r>
            <a:endParaRPr lang="en-US" dirty="0"/>
          </a:p>
        </p:txBody>
      </p:sp>
      <p:sp>
        <p:nvSpPr>
          <p:cNvPr id="4" name="Footer Placeholder 3"/>
          <p:cNvSpPr>
            <a:spLocks noGrp="1"/>
          </p:cNvSpPr>
          <p:nvPr>
            <p:ph type="ftr" sz="quarter" idx="11"/>
          </p:nvPr>
        </p:nvSpPr>
        <p:spPr/>
        <p:txBody>
          <a:bodyPr/>
          <a:lstStyle/>
          <a:p>
            <a:pPr>
              <a:defRPr/>
            </a:pPr>
            <a:r>
              <a:rPr lang="en-US"/>
              <a:t>dt+UX: Design Thinking for User Experience Design, Prototyping &amp; Evaluation</a:t>
            </a:r>
            <a:endParaRPr lang="en-US" dirty="0"/>
          </a:p>
        </p:txBody>
      </p:sp>
      <p:sp>
        <p:nvSpPr>
          <p:cNvPr id="5" name="Slide Number Placeholder 4"/>
          <p:cNvSpPr>
            <a:spLocks noGrp="1"/>
          </p:cNvSpPr>
          <p:nvPr>
            <p:ph type="sldNum" sz="quarter" idx="12"/>
          </p:nvPr>
        </p:nvSpPr>
        <p:spPr/>
        <p:txBody>
          <a:bodyPr/>
          <a:lstStyle/>
          <a:p>
            <a:fld id="{7CF45A7D-27BE-FB41-917F-E8B7C6646A5B}" type="slidenum">
              <a:rPr lang="en-US" smtClean="0"/>
              <a:pPr/>
              <a:t>35</a:t>
            </a:fld>
            <a:endParaRPr lang="en-US"/>
          </a:p>
        </p:txBody>
      </p:sp>
      <p:grpSp>
        <p:nvGrpSpPr>
          <p:cNvPr id="8" name="Group 7"/>
          <p:cNvGrpSpPr/>
          <p:nvPr/>
        </p:nvGrpSpPr>
        <p:grpSpPr>
          <a:xfrm>
            <a:off x="5792540" y="1333044"/>
            <a:ext cx="3351460" cy="2221164"/>
            <a:chOff x="5792540" y="1333044"/>
            <a:chExt cx="3351460" cy="2221164"/>
          </a:xfrm>
        </p:grpSpPr>
        <p:pic>
          <p:nvPicPr>
            <p:cNvPr id="1151" name="Picture 127" descr="http://allazollers.com/images/portfolio-item-5.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92540" y="1333044"/>
              <a:ext cx="3351460" cy="200572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6349333" y="3338764"/>
              <a:ext cx="2223686" cy="215444"/>
            </a:xfrm>
            <a:prstGeom prst="rect">
              <a:avLst/>
            </a:prstGeom>
            <a:noFill/>
          </p:spPr>
          <p:txBody>
            <a:bodyPr wrap="none" rtlCol="0">
              <a:spAutoFit/>
            </a:bodyPr>
            <a:lstStyle/>
            <a:p>
              <a:r>
                <a:rPr lang="en-US" sz="800" dirty="0">
                  <a:latin typeface="Helvetica" pitchFamily="34" charset="0"/>
                </a:rPr>
                <a:t>http://allazollers.com/discovery-research.php</a:t>
              </a:r>
            </a:p>
          </p:txBody>
        </p:sp>
      </p:grpSp>
      <p:grpSp>
        <p:nvGrpSpPr>
          <p:cNvPr id="9" name="Group 8"/>
          <p:cNvGrpSpPr/>
          <p:nvPr/>
        </p:nvGrpSpPr>
        <p:grpSpPr>
          <a:xfrm>
            <a:off x="5792540" y="4102772"/>
            <a:ext cx="3429144" cy="2458716"/>
            <a:chOff x="5792540" y="4054644"/>
            <a:chExt cx="3429144" cy="2458716"/>
          </a:xfrm>
        </p:grpSpPr>
        <p:pic>
          <p:nvPicPr>
            <p:cNvPr id="1153" name="Picture 129" descr="http://www.fusionfarm.com/content/uploads/2012/10/analyzing-data.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92540" y="4054644"/>
              <a:ext cx="3351460" cy="2230359"/>
            </a:xfrm>
            <a:prstGeom prst="rect">
              <a:avLst/>
            </a:prstGeom>
            <a:noFill/>
            <a:extLst>
              <a:ext uri="{909E8E84-426E-40dd-AFC4-6F175D3DCCD1}">
                <a14:hiddenFill xmlns:a14="http://schemas.microsoft.com/office/drawing/2010/main" xmlns="">
                  <a:solidFill>
                    <a:srgbClr val="FFFFFF"/>
                  </a:solidFill>
                </a14:hiddenFill>
              </a:ext>
            </a:extLst>
          </p:spPr>
        </p:pic>
        <p:sp>
          <p:nvSpPr>
            <p:cNvPr id="48" name="TextBox 47"/>
            <p:cNvSpPr txBox="1"/>
            <p:nvPr/>
          </p:nvSpPr>
          <p:spPr>
            <a:xfrm>
              <a:off x="5792540" y="6297916"/>
              <a:ext cx="3429144" cy="215444"/>
            </a:xfrm>
            <a:prstGeom prst="rect">
              <a:avLst/>
            </a:prstGeom>
            <a:noFill/>
          </p:spPr>
          <p:txBody>
            <a:bodyPr wrap="none" rtlCol="0">
              <a:spAutoFit/>
            </a:bodyPr>
            <a:lstStyle/>
            <a:p>
              <a:r>
                <a:rPr lang="en-US" sz="800" dirty="0">
                  <a:latin typeface="Helvetica" pitchFamily="34" charset="0"/>
                </a:rPr>
                <a:t>http://www.fusionfarm.com/content/uploads/2012/10/analyzing-data.jpg</a:t>
              </a:r>
            </a:p>
          </p:txBody>
        </p:sp>
      </p:grpSp>
    </p:spTree>
    <p:extLst>
      <p:ext uri="{BB962C8B-B14F-4D97-AF65-F5344CB8AC3E}">
        <p14:creationId xmlns:p14="http://schemas.microsoft.com/office/powerpoint/2010/main" val="1107010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69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69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694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694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694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694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6947">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694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47"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3" name="Rectangle 6"/>
          <p:cNvSpPr>
            <a:spLocks noGrp="1" noChangeArrowheads="1"/>
          </p:cNvSpPr>
          <p:nvPr>
            <p:ph type="title"/>
          </p:nvPr>
        </p:nvSpPr>
        <p:spPr/>
        <p:txBody>
          <a:bodyPr/>
          <a:lstStyle/>
          <a:p>
            <a:pPr eaLnBrk="1" hangingPunct="1"/>
            <a:r>
              <a:rPr lang="en-US" dirty="0"/>
              <a:t>User Testing Summary</a:t>
            </a:r>
          </a:p>
        </p:txBody>
      </p:sp>
      <p:sp>
        <p:nvSpPr>
          <p:cNvPr id="319495" name="Rectangle 7"/>
          <p:cNvSpPr>
            <a:spLocks noGrp="1" noChangeArrowheads="1"/>
          </p:cNvSpPr>
          <p:nvPr>
            <p:ph idx="1"/>
          </p:nvPr>
        </p:nvSpPr>
        <p:spPr>
          <a:xfrm>
            <a:off x="360310" y="998625"/>
            <a:ext cx="8717516" cy="5733048"/>
          </a:xfrm>
        </p:spPr>
        <p:txBody>
          <a:bodyPr>
            <a:normAutofit fontScale="92500" lnSpcReduction="10000"/>
          </a:bodyPr>
          <a:lstStyle/>
          <a:p>
            <a:pPr eaLnBrk="1" hangingPunct="1">
              <a:lnSpc>
                <a:spcPct val="80000"/>
              </a:lnSpc>
            </a:pPr>
            <a:r>
              <a:rPr lang="en-US" sz="2800" dirty="0"/>
              <a:t>User testing is important, but takes time/effort</a:t>
            </a:r>
          </a:p>
          <a:p>
            <a:pPr eaLnBrk="1" hangingPunct="1">
              <a:lnSpc>
                <a:spcPct val="80000"/>
              </a:lnSpc>
            </a:pPr>
            <a:endParaRPr lang="en-US" sz="2800" dirty="0"/>
          </a:p>
          <a:p>
            <a:pPr eaLnBrk="1" hangingPunct="1">
              <a:lnSpc>
                <a:spcPct val="80000"/>
              </a:lnSpc>
            </a:pPr>
            <a:r>
              <a:rPr lang="en-US" sz="2800" dirty="0"/>
              <a:t>Use ????? tasks &amp; ????? participants</a:t>
            </a:r>
          </a:p>
          <a:p>
            <a:pPr lvl="1" eaLnBrk="1" hangingPunct="1">
              <a:lnSpc>
                <a:spcPct val="80000"/>
              </a:lnSpc>
            </a:pPr>
            <a:r>
              <a:rPr lang="en-US" sz="2400" dirty="0">
                <a:solidFill>
                  <a:srgbClr val="FFC000"/>
                </a:solidFill>
              </a:rPr>
              <a:t>real </a:t>
            </a:r>
            <a:r>
              <a:rPr lang="en-US" sz="2400" dirty="0"/>
              <a:t>tasks &amp; </a:t>
            </a:r>
            <a:r>
              <a:rPr lang="en-US" sz="2400" dirty="0">
                <a:solidFill>
                  <a:srgbClr val="FFC000"/>
                </a:solidFill>
              </a:rPr>
              <a:t>representative </a:t>
            </a:r>
            <a:r>
              <a:rPr lang="en-US" sz="2400" dirty="0"/>
              <a:t>participants</a:t>
            </a:r>
          </a:p>
          <a:p>
            <a:pPr lvl="1" eaLnBrk="1" hangingPunct="1">
              <a:lnSpc>
                <a:spcPct val="80000"/>
              </a:lnSpc>
            </a:pPr>
            <a:endParaRPr lang="en-US" sz="2400" dirty="0"/>
          </a:p>
          <a:p>
            <a:pPr eaLnBrk="1" hangingPunct="1">
              <a:lnSpc>
                <a:spcPct val="80000"/>
              </a:lnSpc>
            </a:pPr>
            <a:r>
              <a:rPr lang="en-US" sz="2800" dirty="0"/>
              <a:t>Be ethical &amp; treat your participants well</a:t>
            </a:r>
          </a:p>
          <a:p>
            <a:pPr eaLnBrk="1" hangingPunct="1">
              <a:lnSpc>
                <a:spcPct val="80000"/>
              </a:lnSpc>
            </a:pPr>
            <a:endParaRPr lang="en-US" sz="2800" dirty="0"/>
          </a:p>
          <a:p>
            <a:pPr eaLnBrk="1" hangingPunct="1">
              <a:lnSpc>
                <a:spcPct val="80000"/>
              </a:lnSpc>
            </a:pPr>
            <a:r>
              <a:rPr lang="en-US" sz="2800" dirty="0"/>
              <a:t>Want to know what people are doing &amp; why? collect</a:t>
            </a:r>
          </a:p>
          <a:p>
            <a:pPr lvl="1" eaLnBrk="1" hangingPunct="1">
              <a:lnSpc>
                <a:spcPct val="80000"/>
              </a:lnSpc>
            </a:pPr>
            <a:r>
              <a:rPr lang="en-US" sz="2400" dirty="0"/>
              <a:t>process data</a:t>
            </a:r>
          </a:p>
          <a:p>
            <a:pPr lvl="1" eaLnBrk="1" hangingPunct="1">
              <a:lnSpc>
                <a:spcPct val="80000"/>
              </a:lnSpc>
            </a:pPr>
            <a:endParaRPr lang="en-US" sz="2400" dirty="0"/>
          </a:p>
          <a:p>
            <a:pPr eaLnBrk="1" hangingPunct="1">
              <a:lnSpc>
                <a:spcPct val="80000"/>
              </a:lnSpc>
            </a:pPr>
            <a:r>
              <a:rPr lang="en-US" sz="2800" dirty="0"/>
              <a:t>Bottom line data requires ???? to get statistically reliable results</a:t>
            </a:r>
          </a:p>
          <a:p>
            <a:pPr lvl="1" eaLnBrk="1" hangingPunct="1">
              <a:lnSpc>
                <a:spcPct val="80000"/>
              </a:lnSpc>
            </a:pPr>
            <a:r>
              <a:rPr lang="en-US" sz="2400" dirty="0">
                <a:solidFill>
                  <a:srgbClr val="FFC000"/>
                </a:solidFill>
              </a:rPr>
              <a:t>more participants</a:t>
            </a:r>
          </a:p>
          <a:p>
            <a:pPr lvl="1" eaLnBrk="1" hangingPunct="1">
              <a:lnSpc>
                <a:spcPct val="80000"/>
              </a:lnSpc>
            </a:pPr>
            <a:endParaRPr lang="en-US" sz="2400" dirty="0">
              <a:solidFill>
                <a:srgbClr val="FFFDAD"/>
              </a:solidFill>
            </a:endParaRPr>
          </a:p>
          <a:p>
            <a:pPr eaLnBrk="1" hangingPunct="1">
              <a:lnSpc>
                <a:spcPct val="80000"/>
              </a:lnSpc>
            </a:pPr>
            <a:r>
              <a:rPr lang="en-US" sz="2800" dirty="0"/>
              <a:t>Difference between between &amp; within groups?</a:t>
            </a:r>
          </a:p>
          <a:p>
            <a:pPr lvl="1" eaLnBrk="1" hangingPunct="1">
              <a:lnSpc>
                <a:spcPct val="80000"/>
              </a:lnSpc>
            </a:pPr>
            <a:r>
              <a:rPr lang="en-US" sz="2400" dirty="0"/>
              <a:t>between groups: everyone participates in one condition</a:t>
            </a:r>
          </a:p>
          <a:p>
            <a:pPr lvl="1" eaLnBrk="1" hangingPunct="1">
              <a:lnSpc>
                <a:spcPct val="80000"/>
              </a:lnSpc>
            </a:pPr>
            <a:r>
              <a:rPr lang="en-US" sz="2400" dirty="0"/>
              <a:t>within groups: everyone participates in multiple conditions</a:t>
            </a:r>
          </a:p>
        </p:txBody>
      </p:sp>
      <p:sp>
        <p:nvSpPr>
          <p:cNvPr id="2" name="Date Placeholder 1"/>
          <p:cNvSpPr>
            <a:spLocks noGrp="1"/>
          </p:cNvSpPr>
          <p:nvPr>
            <p:ph type="dt" sz="half" idx="10"/>
          </p:nvPr>
        </p:nvSpPr>
        <p:spPr/>
        <p:txBody>
          <a:bodyPr/>
          <a:lstStyle/>
          <a:p>
            <a:pPr>
              <a:defRPr/>
            </a:pPr>
            <a:r>
              <a:rPr lang="en-US"/>
              <a:t>11/15/2016</a:t>
            </a:r>
            <a:endParaRPr lang="en-US" dirty="0"/>
          </a:p>
        </p:txBody>
      </p:sp>
      <p:sp>
        <p:nvSpPr>
          <p:cNvPr id="3" name="Footer Placeholder 2"/>
          <p:cNvSpPr>
            <a:spLocks noGrp="1"/>
          </p:cNvSpPr>
          <p:nvPr>
            <p:ph type="ftr" sz="quarter" idx="11"/>
          </p:nvPr>
        </p:nvSpPr>
        <p:spPr/>
        <p:txBody>
          <a:bodyPr/>
          <a:lstStyle/>
          <a:p>
            <a:pPr>
              <a:defRPr/>
            </a:pPr>
            <a:r>
              <a:rPr lang="en-US"/>
              <a:t>dt+UX: Design Thinking for User Experience Design, Prototyping &amp; Evaluation</a:t>
            </a:r>
          </a:p>
        </p:txBody>
      </p:sp>
      <p:sp>
        <p:nvSpPr>
          <p:cNvPr id="4" name="Slide Number Placeholder 3"/>
          <p:cNvSpPr>
            <a:spLocks noGrp="1"/>
          </p:cNvSpPr>
          <p:nvPr>
            <p:ph type="sldNum" sz="quarter" idx="12"/>
          </p:nvPr>
        </p:nvSpPr>
        <p:spPr/>
        <p:txBody>
          <a:bodyPr/>
          <a:lstStyle/>
          <a:p>
            <a:fld id="{7CF45A7D-27BE-FB41-917F-E8B7C6646A5B}" type="slidenum">
              <a:rPr lang="en-US" smtClean="0"/>
              <a:pPr/>
              <a:t>36</a:t>
            </a:fld>
            <a:endParaRPr lang="en-US"/>
          </a:p>
        </p:txBody>
      </p:sp>
    </p:spTree>
    <p:extLst>
      <p:ext uri="{BB962C8B-B14F-4D97-AF65-F5344CB8AC3E}">
        <p14:creationId xmlns:p14="http://schemas.microsoft.com/office/powerpoint/2010/main" val="7837178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949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949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9495">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9495">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9495">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9495">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9495">
                                            <p:txEl>
                                              <p:pRg st="11" end="1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9495">
                                            <p:txEl>
                                              <p:pRg st="13" end="13"/>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9495">
                                            <p:txEl>
                                              <p:pRg st="14" end="14"/>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949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5"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p:txBody>
          <a:bodyPr/>
          <a:lstStyle/>
          <a:p>
            <a:pPr eaLnBrk="1" hangingPunct="1"/>
            <a:r>
              <a:rPr lang="en-US" dirty="0"/>
              <a:t>Human Abilities: Retina</a:t>
            </a:r>
          </a:p>
        </p:txBody>
      </p:sp>
      <p:sp>
        <p:nvSpPr>
          <p:cNvPr id="877573" name="Rectangle 5"/>
          <p:cNvSpPr>
            <a:spLocks noGrp="1" noChangeArrowheads="1"/>
          </p:cNvSpPr>
          <p:nvPr>
            <p:ph idx="1"/>
          </p:nvPr>
        </p:nvSpPr>
        <p:spPr>
          <a:xfrm>
            <a:off x="876300" y="1141499"/>
            <a:ext cx="7985125" cy="5260157"/>
          </a:xfrm>
        </p:spPr>
        <p:txBody>
          <a:bodyPr/>
          <a:lstStyle/>
          <a:p>
            <a:pPr marL="0" indent="0" eaLnBrk="1" hangingPunct="1">
              <a:buNone/>
            </a:pPr>
            <a:r>
              <a:rPr lang="en-US" sz="2800" dirty="0"/>
              <a:t>Distribution of rods &amp; types of cones has major impact on our visual abilities</a:t>
            </a:r>
            <a:endParaRPr lang="en-US" sz="2400" dirty="0">
              <a:sym typeface="ZapfDingbats" pitchFamily="82" charset="2"/>
            </a:endParaRPr>
          </a:p>
          <a:p>
            <a:pPr eaLnBrk="1" hangingPunct="1">
              <a:buFontTx/>
              <a:buNone/>
            </a:pPr>
            <a:endParaRPr lang="en-US" sz="2800" dirty="0"/>
          </a:p>
          <a:p>
            <a:pPr eaLnBrk="1" hangingPunct="1">
              <a:buFontTx/>
              <a:buNone/>
            </a:pPr>
            <a:endParaRPr lang="en-US" sz="2800" dirty="0"/>
          </a:p>
          <a:p>
            <a:pPr eaLnBrk="1" hangingPunct="1">
              <a:buFontTx/>
              <a:buNone/>
            </a:pPr>
            <a:endParaRPr lang="en-US" sz="2800" dirty="0"/>
          </a:p>
          <a:p>
            <a:pPr eaLnBrk="1" hangingPunct="1">
              <a:buFontTx/>
              <a:buNone/>
            </a:pPr>
            <a:endParaRPr lang="en-US" sz="2800" dirty="0"/>
          </a:p>
          <a:p>
            <a:pPr eaLnBrk="1" hangingPunct="1">
              <a:buFontTx/>
              <a:buNone/>
            </a:pPr>
            <a:endParaRPr lang="en-US" sz="2800" dirty="0"/>
          </a:p>
          <a:p>
            <a:pPr marL="0" indent="0" eaLnBrk="1" hangingPunct="1">
              <a:buNone/>
            </a:pPr>
            <a:endParaRPr lang="en-US" sz="2800" dirty="0"/>
          </a:p>
        </p:txBody>
      </p:sp>
      <p:sp>
        <p:nvSpPr>
          <p:cNvPr id="6" name="Date Placeholder 3"/>
          <p:cNvSpPr>
            <a:spLocks noGrp="1"/>
          </p:cNvSpPr>
          <p:nvPr>
            <p:ph type="dt" sz="half" idx="10"/>
          </p:nvPr>
        </p:nvSpPr>
        <p:spPr/>
        <p:txBody>
          <a:bodyPr/>
          <a:lstStyle/>
          <a:p>
            <a:pPr>
              <a:defRPr/>
            </a:pPr>
            <a:r>
              <a:rPr lang="en-US"/>
              <a:t>11/15/2016</a:t>
            </a:r>
          </a:p>
        </p:txBody>
      </p:sp>
      <p:sp>
        <p:nvSpPr>
          <p:cNvPr id="9" name="Footer Placeholder 8"/>
          <p:cNvSpPr>
            <a:spLocks noGrp="1"/>
          </p:cNvSpPr>
          <p:nvPr>
            <p:ph type="ftr" sz="quarter" idx="11"/>
          </p:nvPr>
        </p:nvSpPr>
        <p:spPr/>
        <p:txBody>
          <a:bodyPr/>
          <a:lstStyle/>
          <a:p>
            <a:pPr>
              <a:defRPr/>
            </a:pPr>
            <a:r>
              <a:rPr lang="en-US"/>
              <a:t>dt+UX: Design Thinking for User Experience Design, Prototyping &amp; Evaluation</a:t>
            </a:r>
          </a:p>
        </p:txBody>
      </p:sp>
      <p:sp>
        <p:nvSpPr>
          <p:cNvPr id="8" name="Slide Number Placeholder 5"/>
          <p:cNvSpPr>
            <a:spLocks noGrp="1"/>
          </p:cNvSpPr>
          <p:nvPr>
            <p:ph type="sldNum" sz="quarter" idx="12"/>
          </p:nvPr>
        </p:nvSpPr>
        <p:spPr/>
        <p:txBody>
          <a:bodyPr/>
          <a:lstStyle/>
          <a:p>
            <a:pPr>
              <a:defRPr/>
            </a:pPr>
            <a:fld id="{8BCE70B0-422F-456D-B650-D4607ABD3046}" type="slidenum">
              <a:rPr lang="en-US"/>
              <a:pPr>
                <a:defRPr/>
              </a:pPr>
              <a:t>37</a:t>
            </a:fld>
            <a:endParaRPr lang="en-US"/>
          </a:p>
        </p:txBody>
      </p:sp>
      <p:pic>
        <p:nvPicPr>
          <p:cNvPr id="2" name="Picture 1"/>
          <p:cNvPicPr>
            <a:picLocks noChangeAspect="1"/>
          </p:cNvPicPr>
          <p:nvPr/>
        </p:nvPicPr>
        <p:blipFill>
          <a:blip r:embed="rId3"/>
          <a:stretch>
            <a:fillRect/>
          </a:stretch>
        </p:blipFill>
        <p:spPr>
          <a:xfrm>
            <a:off x="3115202" y="2095226"/>
            <a:ext cx="2833884" cy="2286000"/>
          </a:xfrm>
          <a:prstGeom prst="rect">
            <a:avLst/>
          </a:prstGeom>
        </p:spPr>
      </p:pic>
      <p:pic>
        <p:nvPicPr>
          <p:cNvPr id="3" name="Picture 2"/>
          <p:cNvPicPr>
            <a:picLocks noChangeAspect="1"/>
          </p:cNvPicPr>
          <p:nvPr/>
        </p:nvPicPr>
        <p:blipFill>
          <a:blip r:embed="rId4"/>
          <a:stretch>
            <a:fillRect/>
          </a:stretch>
        </p:blipFill>
        <p:spPr>
          <a:xfrm>
            <a:off x="5952130" y="2095385"/>
            <a:ext cx="2945340" cy="2286000"/>
          </a:xfrm>
          <a:prstGeom prst="rect">
            <a:avLst/>
          </a:prstGeom>
        </p:spPr>
      </p:pic>
      <p:sp>
        <p:nvSpPr>
          <p:cNvPr id="4" name="TextBox 3"/>
          <p:cNvSpPr txBox="1"/>
          <p:nvPr/>
        </p:nvSpPr>
        <p:spPr>
          <a:xfrm>
            <a:off x="5978795" y="4320414"/>
            <a:ext cx="2514900" cy="207749"/>
          </a:xfrm>
          <a:prstGeom prst="rect">
            <a:avLst/>
          </a:prstGeom>
          <a:noFill/>
        </p:spPr>
        <p:txBody>
          <a:bodyPr wrap="none" rtlCol="0">
            <a:spAutoFit/>
          </a:bodyPr>
          <a:lstStyle/>
          <a:p>
            <a:r>
              <a:rPr lang="en-US" sz="750" dirty="0">
                <a:solidFill>
                  <a:srgbClr val="FFFFFF"/>
                </a:solidFill>
                <a:latin typeface="Helvetica Light"/>
                <a:cs typeface="Helvetica Light"/>
              </a:rPr>
              <a:t>http://webvision.med.utah.edu/imageswv/Ostergr.jpeg </a:t>
            </a:r>
          </a:p>
        </p:txBody>
      </p:sp>
      <p:pic>
        <p:nvPicPr>
          <p:cNvPr id="10" name="Picture 9"/>
          <p:cNvPicPr>
            <a:picLocks noChangeAspect="1"/>
          </p:cNvPicPr>
          <p:nvPr/>
        </p:nvPicPr>
        <p:blipFill rotWithShape="1">
          <a:blip r:embed="rId5"/>
          <a:srcRect l="52857"/>
          <a:stretch/>
        </p:blipFill>
        <p:spPr>
          <a:xfrm>
            <a:off x="973321" y="2095144"/>
            <a:ext cx="2139823" cy="2286000"/>
          </a:xfrm>
          <a:prstGeom prst="rect">
            <a:avLst/>
          </a:prstGeom>
        </p:spPr>
      </p:pic>
      <p:sp>
        <p:nvSpPr>
          <p:cNvPr id="11" name="TextBox 10"/>
          <p:cNvSpPr txBox="1"/>
          <p:nvPr/>
        </p:nvSpPr>
        <p:spPr>
          <a:xfrm>
            <a:off x="876300" y="4320414"/>
            <a:ext cx="2723809" cy="215444"/>
          </a:xfrm>
          <a:prstGeom prst="rect">
            <a:avLst/>
          </a:prstGeom>
          <a:noFill/>
        </p:spPr>
        <p:txBody>
          <a:bodyPr wrap="square" rtlCol="0">
            <a:spAutoFit/>
          </a:bodyPr>
          <a:lstStyle/>
          <a:p>
            <a:r>
              <a:rPr lang="en-US" sz="750" dirty="0">
                <a:latin typeface="Helvetica Light"/>
                <a:cs typeface="Helvetica Light"/>
              </a:rPr>
              <a:t>http://</a:t>
            </a:r>
            <a:r>
              <a:rPr lang="en-US" sz="750" dirty="0" err="1">
                <a:latin typeface="Helvetica Light"/>
                <a:cs typeface="Helvetica Light"/>
              </a:rPr>
              <a:t>www.webexhibits.org</a:t>
            </a:r>
            <a:r>
              <a:rPr lang="en-US" sz="750" dirty="0">
                <a:latin typeface="Helvetica Light"/>
                <a:cs typeface="Helvetica Light"/>
              </a:rPr>
              <a:t>/</a:t>
            </a:r>
            <a:r>
              <a:rPr lang="en-US" sz="750" dirty="0" err="1">
                <a:latin typeface="Helvetica Light"/>
                <a:cs typeface="Helvetica Light"/>
              </a:rPr>
              <a:t>causesofcolor</a:t>
            </a:r>
            <a:r>
              <a:rPr lang="en-US" sz="750" dirty="0">
                <a:latin typeface="Helvetica Light"/>
                <a:cs typeface="Helvetica Light"/>
              </a:rPr>
              <a:t>/1G.html</a:t>
            </a:r>
          </a:p>
        </p:txBody>
      </p:sp>
      <p:pic>
        <p:nvPicPr>
          <p:cNvPr id="12" name="Picture 2" descr="http://archive.cnx.org/resources/f60d65bfa727f56494b68c941587875d7a763eda/Figure_27_03_01.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952499" y="4541075"/>
            <a:ext cx="2385631" cy="2316925"/>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3283965" y="6322210"/>
            <a:ext cx="5772734" cy="215444"/>
          </a:xfrm>
          <a:prstGeom prst="rect">
            <a:avLst/>
          </a:prstGeom>
          <a:noFill/>
        </p:spPr>
        <p:txBody>
          <a:bodyPr wrap="none" rtlCol="0">
            <a:spAutoFit/>
          </a:bodyPr>
          <a:lstStyle/>
          <a:p>
            <a:r>
              <a:rPr lang="en-US" sz="800" dirty="0">
                <a:solidFill>
                  <a:schemeClr val="bg2"/>
                </a:solidFill>
                <a:latin typeface="Helvetica" panose="020B0604020202020204" pitchFamily="34" charset="0"/>
                <a:cs typeface="Helvetica" panose="020B0604020202020204" pitchFamily="34" charset="0"/>
              </a:rPr>
              <a:t>http://archive.cnx.org/contents/d42c807d-a9fa-4e3d-83d0-0f7c745b51a0@4/color-and-color-vision#import-auto-id1844887</a:t>
            </a:r>
          </a:p>
        </p:txBody>
      </p:sp>
    </p:spTree>
    <p:extLst>
      <p:ext uri="{BB962C8B-B14F-4D97-AF65-F5344CB8AC3E}">
        <p14:creationId xmlns:p14="http://schemas.microsoft.com/office/powerpoint/2010/main" val="1775586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noFill/>
        </p:spPr>
        <p:txBody>
          <a:bodyPr lIns="92075" tIns="46038" rIns="92075" bIns="46038"/>
          <a:lstStyle/>
          <a:p>
            <a:pPr eaLnBrk="1" hangingPunct="1"/>
            <a:r>
              <a:rPr lang="en-US"/>
              <a:t>The Model Human Processor</a:t>
            </a:r>
          </a:p>
        </p:txBody>
      </p:sp>
      <p:sp>
        <p:nvSpPr>
          <p:cNvPr id="26629" name="Rectangle 3"/>
          <p:cNvSpPr>
            <a:spLocks noGrp="1" noChangeArrowheads="1"/>
          </p:cNvSpPr>
          <p:nvPr>
            <p:ph idx="1"/>
          </p:nvPr>
        </p:nvSpPr>
        <p:spPr>
          <a:xfrm>
            <a:off x="471488" y="1163637"/>
            <a:ext cx="4390798" cy="5389561"/>
          </a:xfrm>
          <a:noFill/>
        </p:spPr>
        <p:txBody>
          <a:bodyPr lIns="92075" tIns="46038" rIns="92075" bIns="46038">
            <a:normAutofit lnSpcReduction="10000"/>
          </a:bodyPr>
          <a:lstStyle/>
          <a:p>
            <a:pPr eaLnBrk="1" hangingPunct="1"/>
            <a:r>
              <a:rPr lang="en-US" sz="2500" dirty="0"/>
              <a:t>Developed by Card, </a:t>
            </a:r>
            <a:br>
              <a:rPr lang="en-US" sz="2500" dirty="0"/>
            </a:br>
            <a:r>
              <a:rPr lang="en-US" sz="2500" dirty="0"/>
              <a:t>Moran &amp; Newell (’83)</a:t>
            </a:r>
          </a:p>
          <a:p>
            <a:pPr lvl="1" eaLnBrk="1" hangingPunct="1"/>
            <a:r>
              <a:rPr lang="en-US" sz="2100" dirty="0"/>
              <a:t>based on empirical data</a:t>
            </a:r>
          </a:p>
          <a:p>
            <a:pPr lvl="1" eaLnBrk="1" hangingPunct="1"/>
            <a:endParaRPr lang="en-US" sz="2100" dirty="0"/>
          </a:p>
          <a:p>
            <a:pPr eaLnBrk="1" hangingPunct="1"/>
            <a:r>
              <a:rPr lang="en-US" sz="2500" dirty="0"/>
              <a:t>Basic model underlies other HCI techniques</a:t>
            </a:r>
          </a:p>
          <a:p>
            <a:pPr eaLnBrk="1" hangingPunct="1"/>
            <a:endParaRPr lang="en-US" sz="2500" dirty="0"/>
          </a:p>
          <a:p>
            <a:pPr eaLnBrk="1" hangingPunct="1"/>
            <a:r>
              <a:rPr lang="en-US" sz="2500" dirty="0"/>
              <a:t>Allows us to make predictions w/o users</a:t>
            </a:r>
          </a:p>
          <a:p>
            <a:pPr eaLnBrk="1" hangingPunct="1"/>
            <a:endParaRPr lang="en-US" sz="2500" dirty="0"/>
          </a:p>
          <a:p>
            <a:pPr eaLnBrk="1" hangingPunct="1"/>
            <a:r>
              <a:rPr lang="en-US" sz="2500" dirty="0"/>
              <a:t>Know the processors, memories, cycle times, and decay times</a:t>
            </a:r>
          </a:p>
          <a:p>
            <a:pPr lvl="1" eaLnBrk="1" hangingPunct="1"/>
            <a:r>
              <a:rPr lang="en-US" sz="2100" dirty="0"/>
              <a:t>100ms!</a:t>
            </a:r>
          </a:p>
        </p:txBody>
      </p:sp>
      <p:sp>
        <p:nvSpPr>
          <p:cNvPr id="39" name="Date Placeholder 3"/>
          <p:cNvSpPr>
            <a:spLocks noGrp="1"/>
          </p:cNvSpPr>
          <p:nvPr>
            <p:ph type="dt" sz="half" idx="10"/>
          </p:nvPr>
        </p:nvSpPr>
        <p:spPr/>
        <p:txBody>
          <a:bodyPr/>
          <a:lstStyle/>
          <a:p>
            <a:pPr>
              <a:defRPr/>
            </a:pPr>
            <a:r>
              <a:rPr lang="en-US"/>
              <a:t>11/15/2016</a:t>
            </a:r>
          </a:p>
        </p:txBody>
      </p:sp>
      <p:sp>
        <p:nvSpPr>
          <p:cNvPr id="3" name="Footer Placeholder 2"/>
          <p:cNvSpPr>
            <a:spLocks noGrp="1"/>
          </p:cNvSpPr>
          <p:nvPr>
            <p:ph type="ftr" sz="quarter" idx="11"/>
          </p:nvPr>
        </p:nvSpPr>
        <p:spPr/>
        <p:txBody>
          <a:bodyPr/>
          <a:lstStyle/>
          <a:p>
            <a:pPr>
              <a:defRPr/>
            </a:pPr>
            <a:r>
              <a:rPr lang="en-US"/>
              <a:t>dt+UX: Design Thinking for User Experience Design, Prototyping &amp; Evaluation</a:t>
            </a:r>
          </a:p>
        </p:txBody>
      </p:sp>
      <p:sp>
        <p:nvSpPr>
          <p:cNvPr id="41" name="Slide Number Placeholder 5"/>
          <p:cNvSpPr>
            <a:spLocks noGrp="1"/>
          </p:cNvSpPr>
          <p:nvPr>
            <p:ph type="sldNum" sz="quarter" idx="12"/>
          </p:nvPr>
        </p:nvSpPr>
        <p:spPr/>
        <p:txBody>
          <a:bodyPr/>
          <a:lstStyle/>
          <a:p>
            <a:pPr>
              <a:defRPr/>
            </a:pPr>
            <a:fld id="{BF08C4C5-5091-4B32-B910-0F70915F2BDA}" type="slidenum">
              <a:rPr lang="en-US"/>
              <a:pPr>
                <a:defRPr/>
              </a:pPr>
              <a:t>38</a:t>
            </a:fld>
            <a:endParaRPr lang="en-US"/>
          </a:p>
        </p:txBody>
      </p:sp>
      <p:pic>
        <p:nvPicPr>
          <p:cNvPr id="2" name="Picture 1"/>
          <p:cNvPicPr>
            <a:picLocks noChangeAspect="1"/>
          </p:cNvPicPr>
          <p:nvPr/>
        </p:nvPicPr>
        <p:blipFill>
          <a:blip r:embed="rId3"/>
          <a:stretch>
            <a:fillRect/>
          </a:stretch>
        </p:blipFill>
        <p:spPr>
          <a:xfrm>
            <a:off x="4492250" y="1142999"/>
            <a:ext cx="4651750" cy="5950857"/>
          </a:xfrm>
          <a:prstGeom prst="rect">
            <a:avLst/>
          </a:prstGeom>
        </p:spPr>
      </p:pic>
    </p:spTree>
    <p:extLst>
      <p:ext uri="{BB962C8B-B14F-4D97-AF65-F5344CB8AC3E}">
        <p14:creationId xmlns:p14="http://schemas.microsoft.com/office/powerpoint/2010/main" val="851980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descr="C:\Users\landay\AppData\Local\Microsoft\Windows\Temporary Internet Files\Content.Outlook\UVEMF6PJ\photo (3).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8678" t="28667" b="16326"/>
          <a:stretch/>
        </p:blipFill>
        <p:spPr bwMode="auto">
          <a:xfrm>
            <a:off x="20360" y="2341917"/>
            <a:ext cx="9123640" cy="460818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err="1"/>
              <a:t>Fitts</a:t>
            </a:r>
            <a:r>
              <a:rPr lang="en-US" dirty="0"/>
              <a:t>’ Law Experimental Results</a:t>
            </a:r>
          </a:p>
        </p:txBody>
      </p:sp>
      <p:sp>
        <p:nvSpPr>
          <p:cNvPr id="3" name="Content Placeholder 2"/>
          <p:cNvSpPr>
            <a:spLocks noGrp="1"/>
          </p:cNvSpPr>
          <p:nvPr>
            <p:ph idx="1"/>
          </p:nvPr>
        </p:nvSpPr>
        <p:spPr>
          <a:xfrm>
            <a:off x="158698" y="1050427"/>
            <a:ext cx="8985303" cy="5039906"/>
          </a:xfrm>
        </p:spPr>
        <p:txBody>
          <a:bodyPr/>
          <a:lstStyle/>
          <a:p>
            <a:r>
              <a:rPr lang="en-US" dirty="0"/>
              <a:t>Task:</a:t>
            </a:r>
            <a:br>
              <a:rPr lang="en-US" dirty="0"/>
            </a:br>
            <a:r>
              <a:rPr lang="en-US" dirty="0"/>
              <a:t>	</a:t>
            </a:r>
            <a:r>
              <a:rPr lang="en-US" sz="2800" dirty="0"/>
              <a:t>Quickly tap each target 50 times accurately</a:t>
            </a:r>
          </a:p>
          <a:p>
            <a:endParaRPr lang="en-US" sz="2800" dirty="0"/>
          </a:p>
          <a:p>
            <a:pPr marL="4117975" lvl="1" indent="0">
              <a:buNone/>
            </a:pPr>
            <a:r>
              <a:rPr lang="en-US" sz="2400" b="1" dirty="0">
                <a:solidFill>
                  <a:schemeClr val="bg1"/>
                </a:solidFill>
              </a:rPr>
              <a:t>30 sec</a:t>
            </a:r>
          </a:p>
          <a:p>
            <a:pPr marL="4117975" lvl="1" indent="0">
              <a:buNone/>
            </a:pPr>
            <a:endParaRPr lang="en-US" sz="1400" b="1" dirty="0">
              <a:solidFill>
                <a:schemeClr val="bg1"/>
              </a:solidFill>
            </a:endParaRPr>
          </a:p>
          <a:p>
            <a:pPr marL="4117975" lvl="1" indent="0">
              <a:buNone/>
            </a:pPr>
            <a:r>
              <a:rPr lang="en-US" sz="2400" b="1" dirty="0">
                <a:solidFill>
                  <a:schemeClr val="bg1"/>
                </a:solidFill>
              </a:rPr>
              <a:t>48 sec</a:t>
            </a:r>
          </a:p>
          <a:p>
            <a:pPr marL="4117975" lvl="1" indent="0">
              <a:buNone/>
            </a:pPr>
            <a:endParaRPr lang="en-US" sz="2400" b="1" dirty="0">
              <a:solidFill>
                <a:schemeClr val="bg1"/>
              </a:solidFill>
            </a:endParaRPr>
          </a:p>
          <a:p>
            <a:pPr marL="4117975" lvl="1" indent="0">
              <a:buNone/>
            </a:pPr>
            <a:r>
              <a:rPr lang="en-US" sz="2400" b="1" dirty="0">
                <a:solidFill>
                  <a:schemeClr val="bg1"/>
                </a:solidFill>
              </a:rPr>
              <a:t>31 sec</a:t>
            </a:r>
          </a:p>
          <a:p>
            <a:pPr marL="4117975" lvl="1" indent="0">
              <a:buNone/>
            </a:pPr>
            <a:endParaRPr lang="en-US" sz="2400" b="1" dirty="0">
              <a:solidFill>
                <a:schemeClr val="bg1"/>
              </a:solidFill>
            </a:endParaRPr>
          </a:p>
          <a:p>
            <a:pPr marL="4117975" lvl="1" indent="0">
              <a:buNone/>
            </a:pPr>
            <a:r>
              <a:rPr lang="en-US" sz="2400" b="1" dirty="0">
                <a:solidFill>
                  <a:schemeClr val="bg1"/>
                </a:solidFill>
              </a:rPr>
              <a:t>21 sec (lots of spread)</a:t>
            </a:r>
          </a:p>
        </p:txBody>
      </p:sp>
      <p:sp>
        <p:nvSpPr>
          <p:cNvPr id="4" name="Date Placeholder 3"/>
          <p:cNvSpPr>
            <a:spLocks noGrp="1"/>
          </p:cNvSpPr>
          <p:nvPr>
            <p:ph type="dt" sz="half" idx="10"/>
          </p:nvPr>
        </p:nvSpPr>
        <p:spPr/>
        <p:txBody>
          <a:bodyPr/>
          <a:lstStyle/>
          <a:p>
            <a:r>
              <a:rPr lang="en-US"/>
              <a:t>11/15/2016</a:t>
            </a:r>
          </a:p>
        </p:txBody>
      </p:sp>
      <p:sp>
        <p:nvSpPr>
          <p:cNvPr id="7" name="Footer Placeholder 6"/>
          <p:cNvSpPr>
            <a:spLocks noGrp="1"/>
          </p:cNvSpPr>
          <p:nvPr>
            <p:ph type="ftr" sz="quarter" idx="11"/>
          </p:nvPr>
        </p:nvSpPr>
        <p:spPr/>
        <p:txBody>
          <a:bodyPr/>
          <a:lstStyle/>
          <a:p>
            <a:r>
              <a:rPr lang="en-US"/>
              <a:t>dt+UX: Design Thinking for User Experience Design, Prototyping &amp; Evaluation</a:t>
            </a:r>
          </a:p>
        </p:txBody>
      </p:sp>
      <p:sp>
        <p:nvSpPr>
          <p:cNvPr id="6" name="Slide Number Placeholder 5"/>
          <p:cNvSpPr>
            <a:spLocks noGrp="1"/>
          </p:cNvSpPr>
          <p:nvPr>
            <p:ph type="sldNum" sz="quarter" idx="12"/>
          </p:nvPr>
        </p:nvSpPr>
        <p:spPr/>
        <p:txBody>
          <a:bodyPr/>
          <a:lstStyle/>
          <a:p>
            <a:fld id="{A0B41FC6-E809-4E0E-9CF6-08F1F29C172A}" type="slidenum">
              <a:rPr lang="en-US" smtClean="0"/>
              <a:pPr/>
              <a:t>39</a:t>
            </a:fld>
            <a:endParaRPr lang="en-US"/>
          </a:p>
        </p:txBody>
      </p:sp>
    </p:spTree>
    <p:extLst>
      <p:ext uri="{BB962C8B-B14F-4D97-AF65-F5344CB8AC3E}">
        <p14:creationId xmlns:p14="http://schemas.microsoft.com/office/powerpoint/2010/main" val="461631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a:noFill/>
        </p:spPr>
        <p:txBody>
          <a:bodyPr lIns="92075" tIns="46038" rIns="92075" bIns="46038"/>
          <a:lstStyle/>
          <a:p>
            <a:pPr algn="ctr" eaLnBrk="1" hangingPunct="1"/>
            <a:r>
              <a:rPr lang="en-US" dirty="0"/>
              <a:t>HCI Approach to UX Design</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88288" y="1187016"/>
            <a:ext cx="4168889" cy="527050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06450" y="538470"/>
            <a:ext cx="4178300" cy="4264639"/>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5417" y="2853572"/>
            <a:ext cx="5130800" cy="3670300"/>
          </a:xfrm>
          <a:prstGeom prst="rect">
            <a:avLst/>
          </a:prstGeom>
        </p:spPr>
      </p:pic>
      <p:pic>
        <p:nvPicPr>
          <p:cNvPr id="13" name="Picture 1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418429" y="2849359"/>
            <a:ext cx="2237013" cy="1937712"/>
          </a:xfrm>
          <a:prstGeom prst="rect">
            <a:avLst/>
          </a:prstGeom>
        </p:spPr>
      </p:pic>
      <p:pic>
        <p:nvPicPr>
          <p:cNvPr id="28" name="Picture 27" descr="4.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679234" y="1175148"/>
            <a:ext cx="2218832" cy="5279202"/>
          </a:xfrm>
          <a:prstGeom prst="rect">
            <a:avLst/>
          </a:prstGeom>
        </p:spPr>
      </p:pic>
      <p:pic>
        <p:nvPicPr>
          <p:cNvPr id="29" name="Picture 2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020794" y="1175148"/>
            <a:ext cx="2712778" cy="5281815"/>
          </a:xfrm>
          <a:prstGeom prst="rect">
            <a:avLst/>
          </a:prstGeom>
        </p:spPr>
      </p:pic>
      <p:sp>
        <p:nvSpPr>
          <p:cNvPr id="30" name="Text Box 20"/>
          <p:cNvSpPr txBox="1">
            <a:spLocks noChangeArrowheads="1"/>
          </p:cNvSpPr>
          <p:nvPr/>
        </p:nvSpPr>
        <p:spPr bwMode="auto">
          <a:xfrm>
            <a:off x="395946" y="1141090"/>
            <a:ext cx="3093698"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ja-JP" altLang="en-US" sz="2000" b="1" i="1" dirty="0">
                <a:latin typeface="Arial" charset="0"/>
              </a:rPr>
              <a:t>“</a:t>
            </a:r>
            <a:r>
              <a:rPr lang="en-US" sz="2000" b="1" i="1" dirty="0">
                <a:latin typeface="Arial" charset="0"/>
              </a:rPr>
              <a:t>People change their knowledge as they perform, i.e., they learn</a:t>
            </a:r>
            <a:r>
              <a:rPr lang="ja-JP" altLang="en-US" sz="2000" b="1" i="1" dirty="0">
                <a:latin typeface="Arial" charset="0"/>
              </a:rPr>
              <a:t>”</a:t>
            </a:r>
            <a:endParaRPr lang="en-US" b="1" i="1" dirty="0">
              <a:latin typeface="Arial" charset="0"/>
            </a:endParaRPr>
          </a:p>
        </p:txBody>
      </p:sp>
      <p:cxnSp>
        <p:nvCxnSpPr>
          <p:cNvPr id="15" name="Elbow Connector 14"/>
          <p:cNvCxnSpPr/>
          <p:nvPr/>
        </p:nvCxnSpPr>
        <p:spPr bwMode="auto">
          <a:xfrm rot="16200000" flipH="1">
            <a:off x="504380" y="3092241"/>
            <a:ext cx="2813232" cy="2089039"/>
          </a:xfrm>
          <a:prstGeom prst="bentConnector3">
            <a:avLst>
              <a:gd name="adj1" fmla="val 100211"/>
            </a:avLst>
          </a:prstGeom>
          <a:solidFill>
            <a:schemeClr val="accent1"/>
          </a:solidFill>
          <a:ln w="12700" cap="flat" cmpd="sng" algn="ctr">
            <a:solidFill>
              <a:schemeClr val="tx1"/>
            </a:solidFill>
            <a:prstDash val="solid"/>
            <a:round/>
            <a:headEnd type="none" w="sm" len="sm"/>
            <a:tailEnd type="none" w="sm" len="sm"/>
          </a:ln>
          <a:effectLst/>
        </p:spPr>
      </p:cxnSp>
      <p:sp>
        <p:nvSpPr>
          <p:cNvPr id="23" name="Oval 22"/>
          <p:cNvSpPr/>
          <p:nvPr/>
        </p:nvSpPr>
        <p:spPr bwMode="auto">
          <a:xfrm>
            <a:off x="2670631" y="5199141"/>
            <a:ext cx="664732" cy="664732"/>
          </a:xfrm>
          <a:prstGeom prst="ellipse">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 name="Date Placeholder 2"/>
          <p:cNvSpPr>
            <a:spLocks noGrp="1"/>
          </p:cNvSpPr>
          <p:nvPr>
            <p:ph type="dt" sz="half" idx="10"/>
          </p:nvPr>
        </p:nvSpPr>
        <p:spPr/>
        <p:txBody>
          <a:bodyPr/>
          <a:lstStyle/>
          <a:p>
            <a:pPr>
              <a:defRPr/>
            </a:pPr>
            <a:r>
              <a:rPr lang="en-US"/>
              <a:t>11/15/2016</a:t>
            </a:r>
            <a:endParaRPr lang="en-US" dirty="0"/>
          </a:p>
        </p:txBody>
      </p:sp>
      <p:sp>
        <p:nvSpPr>
          <p:cNvPr id="5" name="Footer Placeholder 4"/>
          <p:cNvSpPr>
            <a:spLocks noGrp="1"/>
          </p:cNvSpPr>
          <p:nvPr>
            <p:ph type="ftr" sz="quarter" idx="11"/>
          </p:nvPr>
        </p:nvSpPr>
        <p:spPr/>
        <p:txBody>
          <a:bodyPr/>
          <a:lstStyle/>
          <a:p>
            <a:pPr>
              <a:defRPr/>
            </a:pPr>
            <a:r>
              <a:rPr lang="en-US"/>
              <a:t>dt+UX: Design Thinking for User Experience Design, Prototyping &amp; Evaluation</a:t>
            </a:r>
            <a:endParaRPr lang="en-US" dirty="0"/>
          </a:p>
        </p:txBody>
      </p:sp>
      <p:sp>
        <p:nvSpPr>
          <p:cNvPr id="6" name="Slide Number Placeholder 5"/>
          <p:cNvSpPr>
            <a:spLocks noGrp="1"/>
          </p:cNvSpPr>
          <p:nvPr>
            <p:ph type="sldNum" sz="quarter" idx="12"/>
          </p:nvPr>
        </p:nvSpPr>
        <p:spPr/>
        <p:txBody>
          <a:bodyPr/>
          <a:lstStyle/>
          <a:p>
            <a:fld id="{A1A7435F-1268-B14E-9921-CB2E2F250DE7}" type="slidenum">
              <a:rPr lang="en-US" smtClean="0"/>
              <a:pPr/>
              <a:t>4</a:t>
            </a:fld>
            <a:endParaRPr lang="en-US"/>
          </a:p>
        </p:txBody>
      </p:sp>
    </p:spTree>
    <p:extLst>
      <p:ext uri="{BB962C8B-B14F-4D97-AF65-F5344CB8AC3E}">
        <p14:creationId xmlns:p14="http://schemas.microsoft.com/office/powerpoint/2010/main" val="21107153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nodeType="withEffect">
                                  <p:stCondLst>
                                    <p:cond delay="50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par>
                                <p:cTn id="38" presetID="22" presetClass="entr" presetSubtype="4"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a:noFill/>
        </p:spPr>
        <p:txBody>
          <a:bodyPr lIns="92075" tIns="46038" rIns="92075" bIns="46038"/>
          <a:lstStyle/>
          <a:p>
            <a:pPr eaLnBrk="1" hangingPunct="1"/>
            <a:r>
              <a:rPr lang="en-US" dirty="0" err="1"/>
              <a:t>Fitts</a:t>
            </a:r>
            <a:r>
              <a:rPr lang="en-US" dirty="0"/>
              <a:t>’ Law</a:t>
            </a:r>
          </a:p>
        </p:txBody>
      </p:sp>
      <p:sp>
        <p:nvSpPr>
          <p:cNvPr id="922627" name="Rectangle 3"/>
          <p:cNvSpPr>
            <a:spLocks noGrp="1" noChangeArrowheads="1"/>
          </p:cNvSpPr>
          <p:nvPr>
            <p:ph idx="1"/>
          </p:nvPr>
        </p:nvSpPr>
        <p:spPr>
          <a:noFill/>
        </p:spPr>
        <p:txBody>
          <a:bodyPr lIns="92075" tIns="46038" rIns="92075" bIns="46038">
            <a:normAutofit/>
          </a:bodyPr>
          <a:lstStyle/>
          <a:p>
            <a:pPr eaLnBrk="1" hangingPunct="1"/>
            <a:r>
              <a:rPr lang="en-US" dirty="0"/>
              <a:t>Moving hand is a series of </a:t>
            </a:r>
            <a:r>
              <a:rPr lang="en-US" dirty="0" err="1"/>
              <a:t>microcorrections</a:t>
            </a:r>
            <a:endParaRPr lang="en-US" dirty="0"/>
          </a:p>
          <a:p>
            <a:pPr lvl="2" eaLnBrk="1" hangingPunct="1"/>
            <a:r>
              <a:rPr lang="en-US" dirty="0"/>
              <a:t>correction takes </a:t>
            </a:r>
            <a:r>
              <a:rPr lang="en-US" dirty="0" err="1"/>
              <a:t>T</a:t>
            </a:r>
            <a:r>
              <a:rPr lang="en-US" sz="2800" baseline="-18000" dirty="0" err="1"/>
              <a:t>p</a:t>
            </a:r>
            <a:r>
              <a:rPr lang="en-US" sz="2800" baseline="-18000" dirty="0"/>
              <a:t> + </a:t>
            </a:r>
            <a:r>
              <a:rPr lang="en-US" dirty="0" err="1"/>
              <a:t>T</a:t>
            </a:r>
            <a:r>
              <a:rPr lang="en-US" sz="2800" baseline="-18000" dirty="0" err="1"/>
              <a:t>c</a:t>
            </a:r>
            <a:r>
              <a:rPr lang="en-US" sz="2800" baseline="-18000" dirty="0"/>
              <a:t> + </a:t>
            </a:r>
            <a:r>
              <a:rPr lang="en-US" dirty="0"/>
              <a:t>T</a:t>
            </a:r>
            <a:r>
              <a:rPr lang="en-US" sz="2800" baseline="-18000" dirty="0"/>
              <a:t>m </a:t>
            </a:r>
            <a:r>
              <a:rPr lang="en-US" dirty="0"/>
              <a:t>= 240 </a:t>
            </a:r>
            <a:r>
              <a:rPr lang="en-US" dirty="0" err="1"/>
              <a:t>msec</a:t>
            </a:r>
            <a:r>
              <a:rPr lang="en-US" dirty="0"/>
              <a:t> </a:t>
            </a:r>
          </a:p>
          <a:p>
            <a:pPr eaLnBrk="1" hangingPunct="1"/>
            <a:r>
              <a:rPr lang="en-US" dirty="0"/>
              <a:t>Time </a:t>
            </a:r>
            <a:r>
              <a:rPr lang="en-US" dirty="0" err="1"/>
              <a:t>T</a:t>
            </a:r>
            <a:r>
              <a:rPr lang="en-US" sz="3600" baseline="-18000" dirty="0" err="1"/>
              <a:t>pos</a:t>
            </a:r>
            <a:r>
              <a:rPr lang="en-US" dirty="0"/>
              <a:t> to move the hand to target size S which is distance D away is given by:</a:t>
            </a:r>
          </a:p>
          <a:p>
            <a:pPr lvl="2" eaLnBrk="1" hangingPunct="1"/>
            <a:r>
              <a:rPr lang="en-US" b="1" dirty="0" err="1"/>
              <a:t>T</a:t>
            </a:r>
            <a:r>
              <a:rPr lang="en-US" b="1" baseline="-18000" dirty="0" err="1"/>
              <a:t>pos</a:t>
            </a:r>
            <a:r>
              <a:rPr lang="en-US" b="1" dirty="0"/>
              <a:t> = a + b</a:t>
            </a:r>
            <a:r>
              <a:rPr lang="en-US" b="1" baseline="-18000" dirty="0"/>
              <a:t> </a:t>
            </a:r>
            <a:r>
              <a:rPr lang="en-US" b="1" dirty="0"/>
              <a:t>log</a:t>
            </a:r>
            <a:r>
              <a:rPr lang="en-US" b="1" baseline="-18000" dirty="0"/>
              <a:t>2</a:t>
            </a:r>
            <a:r>
              <a:rPr lang="en-US" b="1" dirty="0"/>
              <a:t> (D/S + 1)</a:t>
            </a:r>
          </a:p>
          <a:p>
            <a:pPr lvl="1" eaLnBrk="1" hangingPunct="1"/>
            <a:endParaRPr lang="en-US" dirty="0"/>
          </a:p>
          <a:p>
            <a:pPr eaLnBrk="1" hangingPunct="1"/>
            <a:r>
              <a:rPr lang="en-US" dirty="0"/>
              <a:t>Summary</a:t>
            </a:r>
          </a:p>
          <a:p>
            <a:pPr lvl="1" eaLnBrk="1" hangingPunct="1"/>
            <a:r>
              <a:rPr lang="en-US" dirty="0"/>
              <a:t>time to move the hand depends only on the </a:t>
            </a:r>
            <a:r>
              <a:rPr lang="en-US" b="1" i="1" dirty="0">
                <a:solidFill>
                  <a:srgbClr val="FFC000"/>
                </a:solidFill>
              </a:rPr>
              <a:t>relative precision</a:t>
            </a:r>
            <a:r>
              <a:rPr lang="en-US" b="1" dirty="0"/>
              <a:t> </a:t>
            </a:r>
            <a:r>
              <a:rPr lang="en-US" dirty="0"/>
              <a:t>required</a:t>
            </a:r>
          </a:p>
        </p:txBody>
      </p:sp>
      <p:sp>
        <p:nvSpPr>
          <p:cNvPr id="4" name="Date Placeholder 3"/>
          <p:cNvSpPr>
            <a:spLocks noGrp="1"/>
          </p:cNvSpPr>
          <p:nvPr>
            <p:ph type="dt" sz="half" idx="10"/>
          </p:nvPr>
        </p:nvSpPr>
        <p:spPr/>
        <p:txBody>
          <a:bodyPr/>
          <a:lstStyle/>
          <a:p>
            <a:pPr>
              <a:defRPr/>
            </a:pPr>
            <a:r>
              <a:rPr lang="en-US"/>
              <a:t>11/15/2016</a:t>
            </a:r>
          </a:p>
        </p:txBody>
      </p:sp>
      <p:sp>
        <p:nvSpPr>
          <p:cNvPr id="7" name="Footer Placeholder 6"/>
          <p:cNvSpPr>
            <a:spLocks noGrp="1"/>
          </p:cNvSpPr>
          <p:nvPr>
            <p:ph type="ftr" sz="quarter" idx="11"/>
          </p:nvPr>
        </p:nvSpPr>
        <p:spPr/>
        <p:txBody>
          <a:bodyPr/>
          <a:lstStyle/>
          <a:p>
            <a:pPr>
              <a:defRPr/>
            </a:pPr>
            <a:r>
              <a:rPr lang="en-US"/>
              <a:t>dt+UX: Design Thinking for User Experience Design, Prototyping &amp; Evaluation</a:t>
            </a:r>
          </a:p>
        </p:txBody>
      </p:sp>
      <p:sp>
        <p:nvSpPr>
          <p:cNvPr id="6" name="Slide Number Placeholder 5"/>
          <p:cNvSpPr>
            <a:spLocks noGrp="1"/>
          </p:cNvSpPr>
          <p:nvPr>
            <p:ph type="sldNum" sz="quarter" idx="12"/>
          </p:nvPr>
        </p:nvSpPr>
        <p:spPr/>
        <p:txBody>
          <a:bodyPr/>
          <a:lstStyle/>
          <a:p>
            <a:pPr>
              <a:defRPr/>
            </a:pPr>
            <a:fld id="{26107444-6BBF-46D3-B333-3622DC898846}" type="slidenum">
              <a:rPr lang="en-US"/>
              <a:pPr>
                <a:defRPr/>
              </a:pPr>
              <a:t>40</a:t>
            </a:fld>
            <a:endParaRPr lang="en-US"/>
          </a:p>
        </p:txBody>
      </p:sp>
    </p:spTree>
    <p:extLst>
      <p:ext uri="{BB962C8B-B14F-4D97-AF65-F5344CB8AC3E}">
        <p14:creationId xmlns:p14="http://schemas.microsoft.com/office/powerpoint/2010/main" val="363743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11/15/2016</a:t>
            </a:r>
            <a:endParaRPr lang="en-US" dirty="0"/>
          </a:p>
        </p:txBody>
      </p:sp>
      <p:sp>
        <p:nvSpPr>
          <p:cNvPr id="6" name="Footer Placeholder 5"/>
          <p:cNvSpPr>
            <a:spLocks noGrp="1"/>
          </p:cNvSpPr>
          <p:nvPr>
            <p:ph type="ftr" sz="quarter" idx="11"/>
          </p:nvPr>
        </p:nvSpPr>
        <p:spPr/>
        <p:txBody>
          <a:bodyPr/>
          <a:lstStyle/>
          <a:p>
            <a:pPr>
              <a:defRPr/>
            </a:pPr>
            <a:r>
              <a:rPr lang="en-US"/>
              <a:t>dt+UX: Design Thinking for User Experience Design, Prototyping &amp; Evaluation</a:t>
            </a:r>
            <a:endParaRPr lang="en-US" dirty="0"/>
          </a:p>
        </p:txBody>
      </p:sp>
      <p:sp>
        <p:nvSpPr>
          <p:cNvPr id="10" name="Slide Number Placeholder 9"/>
          <p:cNvSpPr>
            <a:spLocks noGrp="1"/>
          </p:cNvSpPr>
          <p:nvPr>
            <p:ph type="sldNum" sz="quarter" idx="12"/>
          </p:nvPr>
        </p:nvSpPr>
        <p:spPr/>
        <p:txBody>
          <a:bodyPr/>
          <a:lstStyle/>
          <a:p>
            <a:fld id="{F2949DCA-4B18-234C-AD4E-11144FC20355}" type="slidenum">
              <a:rPr lang="en-US" smtClean="0"/>
              <a:pPr/>
              <a:t>41</a:t>
            </a:fld>
            <a:endParaRPr lang="en-US"/>
          </a:p>
        </p:txBody>
      </p:sp>
      <p:sp>
        <p:nvSpPr>
          <p:cNvPr id="8" name="Rectangle 7"/>
          <p:cNvSpPr/>
          <p:nvPr/>
        </p:nvSpPr>
        <p:spPr bwMode="auto">
          <a:xfrm>
            <a:off x="0" y="0"/>
            <a:ext cx="9144000" cy="6858000"/>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9" name="Picture 8" descr="Schermata 2011-06-14 a 12.26.22.png"/>
          <p:cNvPicPr>
            <a:picLocks noChangeAspect="1"/>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t="5230" b="5230"/>
          <a:stretch/>
        </p:blipFill>
        <p:spPr>
          <a:xfrm>
            <a:off x="684642" y="16024"/>
            <a:ext cx="7769979" cy="6608958"/>
          </a:xfrm>
          <a:prstGeom prst="rect">
            <a:avLst/>
          </a:prstGeom>
        </p:spPr>
      </p:pic>
      <p:sp>
        <p:nvSpPr>
          <p:cNvPr id="11" name="TextBox 10"/>
          <p:cNvSpPr txBox="1"/>
          <p:nvPr/>
        </p:nvSpPr>
        <p:spPr>
          <a:xfrm>
            <a:off x="74706" y="6446144"/>
            <a:ext cx="3100400" cy="338554"/>
          </a:xfrm>
          <a:prstGeom prst="rect">
            <a:avLst/>
          </a:prstGeom>
          <a:noFill/>
        </p:spPr>
        <p:txBody>
          <a:bodyPr wrap="square" rtlCol="0">
            <a:spAutoFit/>
          </a:bodyPr>
          <a:lstStyle/>
          <a:p>
            <a:r>
              <a:rPr lang="sv-SE" sz="1600" dirty="0">
                <a:solidFill>
                  <a:schemeClr val="bg2">
                    <a:lumMod val="60000"/>
                    <a:lumOff val="40000"/>
                  </a:schemeClr>
                </a:solidFill>
                <a:latin typeface="Helvetica"/>
                <a:cs typeface="Helvetica"/>
              </a:rPr>
              <a:t>David </a:t>
            </a:r>
            <a:r>
              <a:rPr lang="sv-SE" sz="1600" dirty="0" err="1">
                <a:solidFill>
                  <a:schemeClr val="bg2">
                    <a:lumMod val="60000"/>
                    <a:lumOff val="40000"/>
                  </a:schemeClr>
                </a:solidFill>
                <a:latin typeface="Helvetica"/>
                <a:cs typeface="Helvetica"/>
              </a:rPr>
              <a:t>McCandless</a:t>
            </a:r>
            <a:endParaRPr lang="en-US" sz="1600" dirty="0">
              <a:solidFill>
                <a:schemeClr val="bg2">
                  <a:lumMod val="60000"/>
                  <a:lumOff val="40000"/>
                </a:schemeClr>
              </a:solidFill>
              <a:latin typeface="Helvetica"/>
              <a:cs typeface="Helvetica"/>
            </a:endParaRPr>
          </a:p>
        </p:txBody>
      </p:sp>
      <p:sp>
        <p:nvSpPr>
          <p:cNvPr id="12" name="Rectangle 11"/>
          <p:cNvSpPr/>
          <p:nvPr/>
        </p:nvSpPr>
        <p:spPr>
          <a:xfrm>
            <a:off x="4512461" y="6495952"/>
            <a:ext cx="4572000" cy="276999"/>
          </a:xfrm>
          <a:prstGeom prst="rect">
            <a:avLst/>
          </a:prstGeom>
        </p:spPr>
        <p:txBody>
          <a:bodyPr>
            <a:spAutoFit/>
          </a:bodyPr>
          <a:lstStyle/>
          <a:p>
            <a:pPr algn="r"/>
            <a:r>
              <a:rPr lang="pl-PL" sz="1200" dirty="0">
                <a:solidFill>
                  <a:schemeClr val="bg2">
                    <a:lumMod val="60000"/>
                    <a:lumOff val="40000"/>
                  </a:schemeClr>
                </a:solidFill>
                <a:latin typeface="Helvetica"/>
                <a:cs typeface="Helvetica"/>
              </a:rPr>
              <a:t>http://</a:t>
            </a:r>
            <a:r>
              <a:rPr lang="pl-PL" sz="1200" dirty="0" err="1">
                <a:solidFill>
                  <a:schemeClr val="bg2">
                    <a:lumMod val="60000"/>
                    <a:lumOff val="40000"/>
                  </a:schemeClr>
                </a:solidFill>
                <a:latin typeface="Helvetica"/>
                <a:cs typeface="Helvetica"/>
              </a:rPr>
              <a:t>www.informationisbeautiful.net</a:t>
            </a:r>
            <a:endParaRPr lang="en-US" sz="1200" dirty="0">
              <a:solidFill>
                <a:schemeClr val="bg2">
                  <a:lumMod val="60000"/>
                  <a:lumOff val="40000"/>
                </a:schemeClr>
              </a:solidFill>
              <a:latin typeface="Helvetica"/>
              <a:cs typeface="Helvetica"/>
            </a:endParaRPr>
          </a:p>
        </p:txBody>
      </p:sp>
      <p:grpSp>
        <p:nvGrpSpPr>
          <p:cNvPr id="5" name="Group 4"/>
          <p:cNvGrpSpPr/>
          <p:nvPr/>
        </p:nvGrpSpPr>
        <p:grpSpPr>
          <a:xfrm rot="5400000">
            <a:off x="2833971" y="542328"/>
            <a:ext cx="3356980" cy="5417266"/>
            <a:chOff x="2825090" y="621570"/>
            <a:chExt cx="3356980" cy="5417266"/>
          </a:xfrm>
        </p:grpSpPr>
        <p:sp>
          <p:nvSpPr>
            <p:cNvPr id="2" name="Oval 1"/>
            <p:cNvSpPr/>
            <p:nvPr/>
          </p:nvSpPr>
          <p:spPr bwMode="auto">
            <a:xfrm>
              <a:off x="2825090" y="621570"/>
              <a:ext cx="3356980" cy="3356980"/>
            </a:xfrm>
            <a:prstGeom prst="ellipse">
              <a:avLst/>
            </a:prstGeom>
            <a:solidFill>
              <a:schemeClr val="tx2">
                <a:lumMod val="10000"/>
                <a:alpha val="52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sp>
          <p:nvSpPr>
            <p:cNvPr id="7" name="Oval 6"/>
            <p:cNvSpPr/>
            <p:nvPr/>
          </p:nvSpPr>
          <p:spPr bwMode="auto">
            <a:xfrm>
              <a:off x="2825090" y="2681856"/>
              <a:ext cx="3356980" cy="3356980"/>
            </a:xfrm>
            <a:prstGeom prst="ellipse">
              <a:avLst/>
            </a:prstGeom>
            <a:solidFill>
              <a:schemeClr val="tx2">
                <a:lumMod val="10000"/>
                <a:alpha val="52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grpSp>
      <p:sp>
        <p:nvSpPr>
          <p:cNvPr id="4" name="TextBox 3"/>
          <p:cNvSpPr txBox="1"/>
          <p:nvPr/>
        </p:nvSpPr>
        <p:spPr>
          <a:xfrm>
            <a:off x="3410352" y="2937930"/>
            <a:ext cx="2216726" cy="707886"/>
          </a:xfrm>
          <a:prstGeom prst="rect">
            <a:avLst/>
          </a:prstGeom>
          <a:noFill/>
        </p:spPr>
        <p:txBody>
          <a:bodyPr wrap="square" rtlCol="0">
            <a:spAutoFit/>
          </a:bodyPr>
          <a:lstStyle/>
          <a:p>
            <a:pPr algn="ctr"/>
            <a:r>
              <a:rPr lang="en-US" sz="2000" dirty="0">
                <a:latin typeface="Helvetica"/>
                <a:cs typeface="Helvetica"/>
              </a:rPr>
              <a:t>How well does it work?</a:t>
            </a:r>
          </a:p>
        </p:txBody>
      </p:sp>
      <p:sp>
        <p:nvSpPr>
          <p:cNvPr id="13" name="TextBox 12"/>
          <p:cNvSpPr txBox="1"/>
          <p:nvPr/>
        </p:nvSpPr>
        <p:spPr>
          <a:xfrm>
            <a:off x="2924112" y="2937930"/>
            <a:ext cx="3189205" cy="707886"/>
          </a:xfrm>
          <a:prstGeom prst="rect">
            <a:avLst/>
          </a:prstGeom>
          <a:noFill/>
        </p:spPr>
        <p:txBody>
          <a:bodyPr wrap="square" rtlCol="0">
            <a:spAutoFit/>
          </a:bodyPr>
          <a:lstStyle/>
          <a:p>
            <a:pPr algn="ctr"/>
            <a:r>
              <a:rPr lang="en-US" sz="2000" dirty="0">
                <a:latin typeface="Helvetica"/>
                <a:cs typeface="Helvetica"/>
              </a:rPr>
              <a:t>How well does it communicate?</a:t>
            </a:r>
          </a:p>
        </p:txBody>
      </p:sp>
    </p:spTree>
    <p:extLst>
      <p:ext uri="{BB962C8B-B14F-4D97-AF65-F5344CB8AC3E}">
        <p14:creationId xmlns:p14="http://schemas.microsoft.com/office/powerpoint/2010/main" val="119125255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5400000">
                                      <p:cBhvr>
                                        <p:cTn id="14" dur="600" fill="hold"/>
                                        <p:tgtEl>
                                          <p:spTgt spid="5"/>
                                        </p:tgtEl>
                                        <p:attrNameLst>
                                          <p:attrName>r</p:attrName>
                                        </p:attrNameLst>
                                      </p:cBhvr>
                                    </p:animRot>
                                  </p:childTnLst>
                                </p:cTn>
                              </p:par>
                              <p:par>
                                <p:cTn id="15" presetID="0" presetClass="path" presetSubtype="0" accel="50000" decel="50000" fill="hold" nodeType="withEffect">
                                  <p:stCondLst>
                                    <p:cond delay="0"/>
                                  </p:stCondLst>
                                  <p:childTnLst>
                                    <p:animMotion origin="layout" path="M -4.72222E-6 -1.48148E-6 L -4.72222E-6 0.01273 " pathEditMode="relative" rAng="0" ptsTypes="AA">
                                      <p:cBhvr>
                                        <p:cTn id="16" dur="500" fill="hold"/>
                                        <p:tgtEl>
                                          <p:spTgt spid="5"/>
                                        </p:tgtEl>
                                        <p:attrNameLst>
                                          <p:attrName>ppt_x</p:attrName>
                                          <p:attrName>ppt_y</p:attrName>
                                        </p:attrNameLst>
                                      </p:cBhvr>
                                      <p:rCtr x="0" y="625"/>
                                    </p:animMotion>
                                  </p:childTnLst>
                                </p:cTn>
                              </p:par>
                              <p:par>
                                <p:cTn id="17" presetID="10" presetClass="exit" presetSubtype="0" fill="hold" grpId="0" nodeType="withEffect">
                                  <p:stCondLst>
                                    <p:cond delay="0"/>
                                  </p:stCondLst>
                                  <p:childTnLst>
                                    <p:animEffect transition="out" filter="fade">
                                      <p:cBhvr>
                                        <p:cTn id="18" dur="300"/>
                                        <p:tgtEl>
                                          <p:spTgt spid="4"/>
                                        </p:tgtEl>
                                      </p:cBhvr>
                                    </p:animEffect>
                                    <p:set>
                                      <p:cBhvr>
                                        <p:cTn id="19" dur="1" fill="hold">
                                          <p:stCondLst>
                                            <p:cond delay="299"/>
                                          </p:stCondLst>
                                        </p:cTn>
                                        <p:tgtEl>
                                          <p:spTgt spid="4"/>
                                        </p:tgtEl>
                                        <p:attrNameLst>
                                          <p:attrName>style.visibility</p:attrName>
                                        </p:attrNameLst>
                                      </p:cBhvr>
                                      <p:to>
                                        <p:strVal val="hidden"/>
                                      </p:to>
                                    </p:set>
                                  </p:childTnLst>
                                </p:cTn>
                              </p:par>
                            </p:childTnLst>
                          </p:cTn>
                        </p:par>
                        <p:par>
                          <p:cTn id="20" fill="hold">
                            <p:stCondLst>
                              <p:cond delay="6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The Art of Balance</a:t>
            </a:r>
          </a:p>
        </p:txBody>
      </p:sp>
      <p:sp>
        <p:nvSpPr>
          <p:cNvPr id="8" name="Content Placeholder 2"/>
          <p:cNvSpPr>
            <a:spLocks noGrp="1"/>
          </p:cNvSpPr>
          <p:nvPr>
            <p:ph idx="1"/>
          </p:nvPr>
        </p:nvSpPr>
        <p:spPr>
          <a:xfrm>
            <a:off x="685799" y="1420613"/>
            <a:ext cx="8283853" cy="4724400"/>
          </a:xfrm>
        </p:spPr>
        <p:txBody>
          <a:bodyPr/>
          <a:lstStyle/>
          <a:p>
            <a:pPr marL="0" indent="0">
              <a:buNone/>
            </a:pPr>
            <a:r>
              <a:rPr lang="en-US" dirty="0"/>
              <a:t>Promotion &amp; demotion of important objects</a:t>
            </a:r>
          </a:p>
          <a:p>
            <a:pPr marL="0" indent="0">
              <a:buNone/>
            </a:pPr>
            <a:endParaRPr lang="en-US" dirty="0"/>
          </a:p>
          <a:p>
            <a:pPr marL="0" indent="0">
              <a:buNone/>
            </a:pPr>
            <a:r>
              <a:rPr lang="en-US" dirty="0"/>
              <a:t>First Question for any design</a:t>
            </a:r>
          </a:p>
          <a:p>
            <a:pPr>
              <a:buFont typeface="Wingdings" charset="0"/>
              <a:buChar char="Ø"/>
            </a:pPr>
            <a:r>
              <a:rPr lang="en-US" dirty="0">
                <a:solidFill>
                  <a:srgbClr val="FFB500"/>
                </a:solidFill>
              </a:rPr>
              <a:t> What are the most important things?</a:t>
            </a:r>
          </a:p>
          <a:p>
            <a:pPr>
              <a:buFont typeface="Wingdings" charset="0"/>
              <a:buChar char="Ø"/>
            </a:pPr>
            <a:endParaRPr lang="en-US" dirty="0">
              <a:solidFill>
                <a:schemeClr val="accent2"/>
              </a:solidFill>
            </a:endParaRPr>
          </a:p>
          <a:p>
            <a:pPr marL="0" indent="0">
              <a:buNone/>
            </a:pPr>
            <a:r>
              <a:rPr lang="en-US" dirty="0"/>
              <a:t>Information should be prioritized based on its importance to the user</a:t>
            </a:r>
            <a:endParaRPr lang="en-US" sz="4000" dirty="0">
              <a:solidFill>
                <a:schemeClr val="accent2"/>
              </a:solidFill>
            </a:endParaRPr>
          </a:p>
        </p:txBody>
      </p:sp>
      <p:sp>
        <p:nvSpPr>
          <p:cNvPr id="4" name="Date Placeholder 3"/>
          <p:cNvSpPr>
            <a:spLocks noGrp="1"/>
          </p:cNvSpPr>
          <p:nvPr>
            <p:ph type="dt" sz="half" idx="10"/>
          </p:nvPr>
        </p:nvSpPr>
        <p:spPr/>
        <p:txBody>
          <a:bodyPr/>
          <a:lstStyle/>
          <a:p>
            <a:pPr>
              <a:defRPr/>
            </a:pPr>
            <a:r>
              <a:rPr lang="en-US"/>
              <a:t>11/15/2016</a:t>
            </a:r>
            <a:endParaRPr lang="en-US" dirty="0"/>
          </a:p>
        </p:txBody>
      </p:sp>
      <p:sp>
        <p:nvSpPr>
          <p:cNvPr id="5" name="Footer Placeholder 4"/>
          <p:cNvSpPr>
            <a:spLocks noGrp="1"/>
          </p:cNvSpPr>
          <p:nvPr>
            <p:ph type="ftr" sz="quarter" idx="11"/>
          </p:nvPr>
        </p:nvSpPr>
        <p:spPr/>
        <p:txBody>
          <a:bodyPr/>
          <a:lstStyle/>
          <a:p>
            <a:pPr>
              <a:defRPr/>
            </a:pPr>
            <a:r>
              <a:rPr lang="en-US"/>
              <a:t>dt+UX: Design Thinking for User Experience Design, Prototyping &amp; Evaluation</a:t>
            </a:r>
            <a:endParaRPr lang="en-US" dirty="0"/>
          </a:p>
        </p:txBody>
      </p:sp>
      <p:sp>
        <p:nvSpPr>
          <p:cNvPr id="6" name="Slide Number Placeholder 5"/>
          <p:cNvSpPr>
            <a:spLocks noGrp="1"/>
          </p:cNvSpPr>
          <p:nvPr>
            <p:ph type="sldNum" sz="quarter" idx="12"/>
          </p:nvPr>
        </p:nvSpPr>
        <p:spPr/>
        <p:txBody>
          <a:bodyPr/>
          <a:lstStyle/>
          <a:p>
            <a:pPr>
              <a:defRPr/>
            </a:pPr>
            <a:fld id="{D71D7C31-5DB5-47AD-AB94-4B6B5EAB431F}" type="slidenum">
              <a:rPr lang="en-US" smtClean="0"/>
              <a:pPr>
                <a:defRPr/>
              </a:pPr>
              <a:t>42</a:t>
            </a:fld>
            <a:endParaRPr lang="en-US" dirty="0"/>
          </a:p>
        </p:txBody>
      </p:sp>
    </p:spTree>
    <p:extLst>
      <p:ext uri="{BB962C8B-B14F-4D97-AF65-F5344CB8AC3E}">
        <p14:creationId xmlns:p14="http://schemas.microsoft.com/office/powerpoint/2010/main" val="160352543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Using Proximity to Indicate Relationships</a:t>
            </a:r>
          </a:p>
        </p:txBody>
      </p:sp>
      <p:sp>
        <p:nvSpPr>
          <p:cNvPr id="4" name="Date Placeholder 3"/>
          <p:cNvSpPr>
            <a:spLocks noGrp="1"/>
          </p:cNvSpPr>
          <p:nvPr>
            <p:ph type="dt" sz="half" idx="10"/>
          </p:nvPr>
        </p:nvSpPr>
        <p:spPr/>
        <p:txBody>
          <a:bodyPr/>
          <a:lstStyle/>
          <a:p>
            <a:pPr>
              <a:defRPr/>
            </a:pPr>
            <a:r>
              <a:rPr lang="en-US"/>
              <a:t>11/15/2016</a:t>
            </a:r>
            <a:endParaRPr lang="en-US" dirty="0"/>
          </a:p>
        </p:txBody>
      </p:sp>
      <p:sp>
        <p:nvSpPr>
          <p:cNvPr id="5" name="Footer Placeholder 4"/>
          <p:cNvSpPr>
            <a:spLocks noGrp="1"/>
          </p:cNvSpPr>
          <p:nvPr>
            <p:ph type="ftr" sz="quarter" idx="11"/>
          </p:nvPr>
        </p:nvSpPr>
        <p:spPr/>
        <p:txBody>
          <a:bodyPr/>
          <a:lstStyle/>
          <a:p>
            <a:pPr>
              <a:defRPr/>
            </a:pPr>
            <a:r>
              <a:rPr lang="en-US"/>
              <a:t>dt+UX: Design Thinking for User Experience Design, Prototyping &amp; Evaluation</a:t>
            </a:r>
            <a:endParaRPr lang="en-US" dirty="0"/>
          </a:p>
        </p:txBody>
      </p:sp>
      <p:sp>
        <p:nvSpPr>
          <p:cNvPr id="6" name="Slide Number Placeholder 5"/>
          <p:cNvSpPr>
            <a:spLocks noGrp="1"/>
          </p:cNvSpPr>
          <p:nvPr>
            <p:ph type="sldNum" sz="quarter" idx="12"/>
          </p:nvPr>
        </p:nvSpPr>
        <p:spPr/>
        <p:txBody>
          <a:bodyPr/>
          <a:lstStyle/>
          <a:p>
            <a:pPr>
              <a:defRPr/>
            </a:pPr>
            <a:fld id="{D71D7C31-5DB5-47AD-AB94-4B6B5EAB431F}" type="slidenum">
              <a:rPr lang="en-US" smtClean="0"/>
              <a:pPr>
                <a:defRPr/>
              </a:pPr>
              <a:t>43</a:t>
            </a:fld>
            <a:endParaRPr lang="en-US" dirty="0"/>
          </a:p>
        </p:txBody>
      </p:sp>
      <p:sp>
        <p:nvSpPr>
          <p:cNvPr id="3" name="Rectangle 2"/>
          <p:cNvSpPr/>
          <p:nvPr/>
        </p:nvSpPr>
        <p:spPr>
          <a:xfrm>
            <a:off x="369667" y="4454543"/>
            <a:ext cx="8651557" cy="1384995"/>
          </a:xfrm>
          <a:prstGeom prst="rect">
            <a:avLst/>
          </a:prstGeom>
        </p:spPr>
        <p:txBody>
          <a:bodyPr wrap="square">
            <a:spAutoFit/>
          </a:bodyPr>
          <a:lstStyle/>
          <a:p>
            <a:r>
              <a:rPr lang="en-US" sz="2800" dirty="0">
                <a:latin typeface="Helvetica Light"/>
                <a:cs typeface="Helvetica Light"/>
              </a:rPr>
              <a:t>Information blocks should be grouped together if related, but unrelated elements should be located at some distance from each other. </a:t>
            </a:r>
          </a:p>
        </p:txBody>
      </p:sp>
      <p:sp>
        <p:nvSpPr>
          <p:cNvPr id="11" name="Rectangle 10"/>
          <p:cNvSpPr/>
          <p:nvPr/>
        </p:nvSpPr>
        <p:spPr>
          <a:xfrm>
            <a:off x="982200" y="1898450"/>
            <a:ext cx="7960870" cy="892552"/>
          </a:xfrm>
          <a:prstGeom prst="rect">
            <a:avLst/>
          </a:prstGeom>
        </p:spPr>
        <p:txBody>
          <a:bodyPr wrap="square">
            <a:spAutoFit/>
          </a:bodyPr>
          <a:lstStyle/>
          <a:p>
            <a:r>
              <a:rPr lang="en-US" sz="2800" dirty="0">
                <a:latin typeface="Helvetica"/>
                <a:cs typeface="Helvetica"/>
              </a:rPr>
              <a:t>“The whole is greater than the sum of the parts.” </a:t>
            </a:r>
            <a:r>
              <a:rPr lang="en-US" dirty="0">
                <a:solidFill>
                  <a:schemeClr val="bg2">
                    <a:lumMod val="40000"/>
                    <a:lumOff val="60000"/>
                  </a:schemeClr>
                </a:solidFill>
                <a:latin typeface="Helvetica"/>
                <a:cs typeface="Helvetica"/>
              </a:rPr>
              <a:t>– David </a:t>
            </a:r>
            <a:r>
              <a:rPr lang="en-US" dirty="0" err="1">
                <a:solidFill>
                  <a:schemeClr val="bg2">
                    <a:lumMod val="40000"/>
                    <a:lumOff val="60000"/>
                  </a:schemeClr>
                </a:solidFill>
                <a:latin typeface="Helvetica"/>
                <a:cs typeface="Helvetica"/>
              </a:rPr>
              <a:t>Hothersall</a:t>
            </a:r>
            <a:endParaRPr lang="en-US" dirty="0">
              <a:solidFill>
                <a:schemeClr val="bg2">
                  <a:lumMod val="40000"/>
                  <a:lumOff val="60000"/>
                </a:schemeClr>
              </a:solidFill>
              <a:latin typeface="Helvetica"/>
              <a:cs typeface="Helvetica"/>
            </a:endParaRPr>
          </a:p>
        </p:txBody>
      </p:sp>
      <p:sp>
        <p:nvSpPr>
          <p:cNvPr id="12" name="Rectangle 11"/>
          <p:cNvSpPr/>
          <p:nvPr/>
        </p:nvSpPr>
        <p:spPr>
          <a:xfrm>
            <a:off x="369667" y="3805005"/>
            <a:ext cx="6148915" cy="400110"/>
          </a:xfrm>
          <a:prstGeom prst="rect">
            <a:avLst/>
          </a:prstGeom>
        </p:spPr>
        <p:txBody>
          <a:bodyPr wrap="square">
            <a:spAutoFit/>
          </a:bodyPr>
          <a:lstStyle/>
          <a:p>
            <a:r>
              <a:rPr lang="en-US" sz="2000" dirty="0">
                <a:latin typeface="Helvetica"/>
                <a:cs typeface="Helvetica"/>
              </a:rPr>
              <a:t>Gestalt Psychology in information design</a:t>
            </a:r>
          </a:p>
        </p:txBody>
      </p:sp>
    </p:spTree>
    <p:extLst>
      <p:ext uri="{BB962C8B-B14F-4D97-AF65-F5344CB8AC3E}">
        <p14:creationId xmlns:p14="http://schemas.microsoft.com/office/powerpoint/2010/main" val="204982127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1-08 at 12.59.51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50380"/>
            <a:ext cx="9144000" cy="6908380"/>
          </a:xfrm>
          <a:prstGeom prst="rect">
            <a:avLst/>
          </a:prstGeom>
        </p:spPr>
      </p:pic>
      <p:sp>
        <p:nvSpPr>
          <p:cNvPr id="3" name="Rectangle 2"/>
          <p:cNvSpPr/>
          <p:nvPr/>
        </p:nvSpPr>
        <p:spPr>
          <a:xfrm>
            <a:off x="6915007" y="1175"/>
            <a:ext cx="2146742" cy="307777"/>
          </a:xfrm>
          <a:prstGeom prst="rect">
            <a:avLst/>
          </a:prstGeom>
        </p:spPr>
        <p:txBody>
          <a:bodyPr wrap="none">
            <a:spAutoFit/>
          </a:bodyPr>
          <a:lstStyle/>
          <a:p>
            <a:pPr algn="ctr"/>
            <a:r>
              <a:rPr lang="en-US" sz="1400" dirty="0">
                <a:solidFill>
                  <a:srgbClr val="686868"/>
                </a:solidFill>
                <a:latin typeface="Helvetica"/>
                <a:cs typeface="Helvetica"/>
              </a:rPr>
              <a:t>http://</a:t>
            </a:r>
            <a:r>
              <a:rPr lang="en-US" sz="1400" dirty="0" err="1">
                <a:solidFill>
                  <a:srgbClr val="686868"/>
                </a:solidFill>
                <a:latin typeface="Helvetica"/>
                <a:cs typeface="Helvetica"/>
              </a:rPr>
              <a:t>builtbybuffalo.com</a:t>
            </a:r>
            <a:r>
              <a:rPr lang="en-US" sz="1400" dirty="0">
                <a:solidFill>
                  <a:srgbClr val="686868"/>
                </a:solidFill>
                <a:latin typeface="Helvetica"/>
                <a:cs typeface="Helvetica"/>
              </a:rPr>
              <a:t>/</a:t>
            </a:r>
          </a:p>
        </p:txBody>
      </p:sp>
      <p:grpSp>
        <p:nvGrpSpPr>
          <p:cNvPr id="4" name="Group 3"/>
          <p:cNvGrpSpPr/>
          <p:nvPr/>
        </p:nvGrpSpPr>
        <p:grpSpPr>
          <a:xfrm>
            <a:off x="136900" y="598177"/>
            <a:ext cx="7870702" cy="4700646"/>
            <a:chOff x="403267" y="860962"/>
            <a:chExt cx="7870702" cy="4700646"/>
          </a:xfrm>
        </p:grpSpPr>
        <p:sp>
          <p:nvSpPr>
            <p:cNvPr id="5" name="Oval 4"/>
            <p:cNvSpPr/>
            <p:nvPr/>
          </p:nvSpPr>
          <p:spPr bwMode="auto">
            <a:xfrm>
              <a:off x="403267" y="860962"/>
              <a:ext cx="4700646" cy="4700646"/>
            </a:xfrm>
            <a:prstGeom prst="ellipse">
              <a:avLst/>
            </a:prstGeom>
            <a:gradFill flip="none" rotWithShape="1">
              <a:gsLst>
                <a:gs pos="68000">
                  <a:schemeClr val="tx2">
                    <a:lumMod val="10000"/>
                    <a:alpha val="18000"/>
                  </a:schemeClr>
                </a:gs>
                <a:gs pos="0">
                  <a:srgbClr val="FFFFFF">
                    <a:alpha val="18000"/>
                  </a:srgbClr>
                </a:gs>
                <a:gs pos="79000">
                  <a:srgbClr val="FFFFFF">
                    <a:alpha val="25000"/>
                  </a:srgbClr>
                </a:gs>
              </a:gsLst>
              <a:path path="circle">
                <a:fillToRect l="50000" t="50000" r="50000" b="50000"/>
              </a:path>
              <a:tileRect/>
            </a:gradFill>
            <a:ln w="5715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 name="Rectangle 5"/>
            <p:cNvSpPr/>
            <p:nvPr/>
          </p:nvSpPr>
          <p:spPr bwMode="auto">
            <a:xfrm>
              <a:off x="5080823" y="2829604"/>
              <a:ext cx="2828635" cy="780142"/>
            </a:xfrm>
            <a:prstGeom prst="rect">
              <a:avLst/>
            </a:prstGeom>
            <a:solidFill>
              <a:srgbClr val="00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 name="TextBox 6"/>
            <p:cNvSpPr txBox="1"/>
            <p:nvPr/>
          </p:nvSpPr>
          <p:spPr>
            <a:xfrm>
              <a:off x="5189683" y="3001960"/>
              <a:ext cx="3084286" cy="400110"/>
            </a:xfrm>
            <a:prstGeom prst="rect">
              <a:avLst/>
            </a:prstGeom>
            <a:noFill/>
          </p:spPr>
          <p:txBody>
            <a:bodyPr wrap="square" rtlCol="0">
              <a:spAutoFit/>
            </a:bodyPr>
            <a:lstStyle/>
            <a:p>
              <a:r>
                <a:rPr lang="en-US" sz="2000" dirty="0">
                  <a:latin typeface="Helvetica"/>
                  <a:cs typeface="Helvetica"/>
                </a:rPr>
                <a:t>White Space = Value</a:t>
              </a:r>
            </a:p>
          </p:txBody>
        </p:sp>
      </p:grpSp>
      <p:sp>
        <p:nvSpPr>
          <p:cNvPr id="8" name="Date Placeholder 7"/>
          <p:cNvSpPr>
            <a:spLocks noGrp="1"/>
          </p:cNvSpPr>
          <p:nvPr>
            <p:ph type="dt" sz="half" idx="10"/>
          </p:nvPr>
        </p:nvSpPr>
        <p:spPr/>
        <p:txBody>
          <a:bodyPr/>
          <a:lstStyle/>
          <a:p>
            <a:pPr>
              <a:defRPr/>
            </a:pPr>
            <a:r>
              <a:rPr lang="en-US"/>
              <a:t>11/15/2016</a:t>
            </a:r>
            <a:endParaRPr lang="en-US" dirty="0"/>
          </a:p>
        </p:txBody>
      </p:sp>
      <p:sp>
        <p:nvSpPr>
          <p:cNvPr id="9" name="Footer Placeholder 8"/>
          <p:cNvSpPr>
            <a:spLocks noGrp="1"/>
          </p:cNvSpPr>
          <p:nvPr>
            <p:ph type="ftr" sz="quarter" idx="11"/>
          </p:nvPr>
        </p:nvSpPr>
        <p:spPr/>
        <p:txBody>
          <a:bodyPr/>
          <a:lstStyle/>
          <a:p>
            <a:pPr>
              <a:defRPr/>
            </a:pPr>
            <a:r>
              <a:rPr lang="en-US"/>
              <a:t>dt+UX: Design Thinking for User Experience Design, Prototyping &amp; Evaluation</a:t>
            </a:r>
            <a:endParaRPr lang="en-US" dirty="0"/>
          </a:p>
        </p:txBody>
      </p:sp>
      <p:sp>
        <p:nvSpPr>
          <p:cNvPr id="10" name="Slide Number Placeholder 9"/>
          <p:cNvSpPr>
            <a:spLocks noGrp="1"/>
          </p:cNvSpPr>
          <p:nvPr>
            <p:ph type="sldNum" sz="quarter" idx="12"/>
          </p:nvPr>
        </p:nvSpPr>
        <p:spPr/>
        <p:txBody>
          <a:bodyPr/>
          <a:lstStyle/>
          <a:p>
            <a:fld id="{F2949DCA-4B18-234C-AD4E-11144FC20355}" type="slidenum">
              <a:rPr lang="en-US" smtClean="0"/>
              <a:pPr/>
              <a:t>44</a:t>
            </a:fld>
            <a:endParaRPr lang="en-US"/>
          </a:p>
        </p:txBody>
      </p:sp>
    </p:spTree>
    <p:extLst>
      <p:ext uri="{BB962C8B-B14F-4D97-AF65-F5344CB8AC3E}">
        <p14:creationId xmlns:p14="http://schemas.microsoft.com/office/powerpoint/2010/main" val="154795961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2.5E-6 -1.11111E-6 L 0.07466 0.23079 " pathEditMode="relative" rAng="0" ptsTypes="AA">
                                      <p:cBhvr>
                                        <p:cTn id="11" dur="900" fill="hold"/>
                                        <p:tgtEl>
                                          <p:spTgt spid="4"/>
                                        </p:tgtEl>
                                        <p:attrNameLst>
                                          <p:attrName>ppt_x</p:attrName>
                                          <p:attrName>ppt_y</p:attrName>
                                        </p:attrNameLst>
                                      </p:cBhvr>
                                      <p:rCtr x="3733" y="115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eaLnBrk="1" hangingPunct="1"/>
            <a:r>
              <a:rPr lang="en-US">
                <a:ea typeface="ＭＳ Ｐゴシック" pitchFamily="34" charset="-128"/>
              </a:rPr>
              <a:t>Grid Systems</a:t>
            </a:r>
          </a:p>
        </p:txBody>
      </p:sp>
      <p:sp>
        <p:nvSpPr>
          <p:cNvPr id="62466" name="Rectangle 3"/>
          <p:cNvSpPr>
            <a:spLocks noGrp="1" noChangeArrowheads="1"/>
          </p:cNvSpPr>
          <p:nvPr>
            <p:ph idx="1"/>
          </p:nvPr>
        </p:nvSpPr>
        <p:spPr>
          <a:xfrm>
            <a:off x="685800" y="1219200"/>
            <a:ext cx="7772400" cy="4114800"/>
          </a:xfrm>
        </p:spPr>
        <p:txBody>
          <a:bodyPr/>
          <a:lstStyle/>
          <a:p>
            <a:pPr eaLnBrk="1" hangingPunct="1"/>
            <a:r>
              <a:rPr lang="en-US">
                <a:ea typeface="ＭＳ Ｐゴシック" pitchFamily="34" charset="-128"/>
              </a:rPr>
              <a:t>A key pattern for implementing rationality, modernism, asymmetry</a:t>
            </a:r>
          </a:p>
          <a:p>
            <a:pPr eaLnBrk="1" hangingPunct="1"/>
            <a:r>
              <a:rPr lang="en-US">
                <a:ea typeface="ＭＳ Ｐゴシック" pitchFamily="34" charset="-128"/>
              </a:rPr>
              <a:t>Note that no elements are </a:t>
            </a:r>
            <a:r>
              <a:rPr lang="ja-JP" altLang="en-US">
                <a:ea typeface="ＭＳ Ｐゴシック" pitchFamily="34" charset="-128"/>
              </a:rPr>
              <a:t>“</a:t>
            </a:r>
            <a:r>
              <a:rPr lang="en-US" altLang="ja-JP">
                <a:ea typeface="ＭＳ Ｐゴシック" pitchFamily="34" charset="-128"/>
              </a:rPr>
              <a:t>centered</a:t>
            </a:r>
            <a:r>
              <a:rPr lang="ja-JP" altLang="en-US">
                <a:ea typeface="ＭＳ Ｐゴシック" pitchFamily="34" charset="-128"/>
              </a:rPr>
              <a:t>”</a:t>
            </a:r>
            <a:endParaRPr lang="en-US">
              <a:ea typeface="ＭＳ Ｐゴシック" pitchFamily="34" charset="-128"/>
            </a:endParaRPr>
          </a:p>
        </p:txBody>
      </p:sp>
      <p:sp>
        <p:nvSpPr>
          <p:cNvPr id="9" name="Rectangle 5"/>
          <p:cNvSpPr>
            <a:spLocks noGrp="1" noChangeArrowheads="1"/>
          </p:cNvSpPr>
          <p:nvPr>
            <p:ph type="dt" sz="half" idx="10"/>
          </p:nvPr>
        </p:nvSpPr>
        <p:spPr bwMode="auto">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buFontTx/>
              <a:buNone/>
              <a:defRPr/>
            </a:pPr>
            <a:r>
              <a:rPr lang="en-US"/>
              <a:t>11/15/2016</a:t>
            </a:r>
            <a:endParaRPr lang="en-US" dirty="0"/>
          </a:p>
        </p:txBody>
      </p:sp>
      <p:sp>
        <p:nvSpPr>
          <p:cNvPr id="10" name="Rectangle 6"/>
          <p:cNvSpPr>
            <a:spLocks noGrp="1" noChangeArrowheads="1"/>
          </p:cNvSpPr>
          <p:nvPr>
            <p:ph type="ftr" sz="quarter" idx="11"/>
          </p:nvPr>
        </p:nvSpPr>
        <p:spPr bwMode="auto">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buFontTx/>
              <a:buNone/>
              <a:defRPr/>
            </a:pPr>
            <a:r>
              <a:rPr lang="en-US"/>
              <a:t>dt+UX: Design Thinking for User Experience Design, Prototyping &amp; Evaluation</a:t>
            </a:r>
            <a:endParaRPr lang="en-US" dirty="0"/>
          </a:p>
        </p:txBody>
      </p:sp>
      <p:sp>
        <p:nvSpPr>
          <p:cNvPr id="12" name="Rectangle 7"/>
          <p:cNvSpPr>
            <a:spLocks noGrp="1" noChangeArrowheads="1"/>
          </p:cNvSpPr>
          <p:nvPr>
            <p:ph type="sldNum" sz="quarter" idx="12"/>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pPr>
              <a:buFontTx/>
              <a:buNone/>
            </a:pPr>
            <a:fld id="{E68C1138-D693-4036-8896-63830932DBC8}" type="slidenum">
              <a:rPr lang="en-US" smtClean="0"/>
              <a:pPr>
                <a:buFontTx/>
                <a:buNone/>
              </a:pPr>
              <a:t>45</a:t>
            </a:fld>
            <a:endParaRPr lang="en-US" dirty="0"/>
          </a:p>
        </p:txBody>
      </p:sp>
      <p:grpSp>
        <p:nvGrpSpPr>
          <p:cNvPr id="62467" name="Group 12"/>
          <p:cNvGrpSpPr>
            <a:grpSpLocks/>
          </p:cNvGrpSpPr>
          <p:nvPr/>
        </p:nvGrpSpPr>
        <p:grpSpPr bwMode="auto">
          <a:xfrm>
            <a:off x="1143000" y="2971800"/>
            <a:ext cx="6934200" cy="2971800"/>
            <a:chOff x="624" y="1920"/>
            <a:chExt cx="4368" cy="1872"/>
          </a:xfrm>
        </p:grpSpPr>
        <p:sp>
          <p:nvSpPr>
            <p:cNvPr id="62471" name="Rectangle 9"/>
            <p:cNvSpPr>
              <a:spLocks noChangeArrowheads="1"/>
            </p:cNvSpPr>
            <p:nvPr/>
          </p:nvSpPr>
          <p:spPr bwMode="auto">
            <a:xfrm>
              <a:off x="624" y="1920"/>
              <a:ext cx="4368" cy="1872"/>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62472" name="Picture 7" descr="visualGrid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 y="1968"/>
              <a:ext cx="4176" cy="1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2468" name="Text Box 13"/>
          <p:cNvSpPr txBox="1">
            <a:spLocks noChangeArrowheads="1"/>
          </p:cNvSpPr>
          <p:nvPr/>
        </p:nvSpPr>
        <p:spPr bwMode="auto">
          <a:xfrm>
            <a:off x="1143000" y="6019800"/>
            <a:ext cx="6858000" cy="350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4A5870"/>
                </a:solidFill>
                <a:latin typeface="Arial" pitchFamily="34" charset="0"/>
                <a:ea typeface="ＭＳ Ｐゴシック" pitchFamily="34" charset="-128"/>
              </a:defRPr>
            </a:lvl1pPr>
            <a:lvl2pPr marL="742950" indent="-285750" eaLnBrk="0" hangingPunct="0">
              <a:defRPr sz="3200" b="1">
                <a:solidFill>
                  <a:srgbClr val="4A5870"/>
                </a:solidFill>
                <a:latin typeface="Arial" pitchFamily="34" charset="0"/>
                <a:ea typeface="ＭＳ Ｐゴシック" pitchFamily="34" charset="-128"/>
              </a:defRPr>
            </a:lvl2pPr>
            <a:lvl3pPr marL="1143000" indent="-228600" eaLnBrk="0" hangingPunct="0">
              <a:defRPr sz="3200" b="1">
                <a:solidFill>
                  <a:srgbClr val="4A5870"/>
                </a:solidFill>
                <a:latin typeface="Arial" pitchFamily="34" charset="0"/>
                <a:ea typeface="ＭＳ Ｐゴシック" pitchFamily="34" charset="-128"/>
              </a:defRPr>
            </a:lvl3pPr>
            <a:lvl4pPr marL="1600200" indent="-228600" eaLnBrk="0" hangingPunct="0">
              <a:defRPr sz="3200" b="1">
                <a:solidFill>
                  <a:srgbClr val="4A5870"/>
                </a:solidFill>
                <a:latin typeface="Arial" pitchFamily="34" charset="0"/>
                <a:ea typeface="ＭＳ Ｐゴシック" pitchFamily="34" charset="-128"/>
              </a:defRPr>
            </a:lvl4pPr>
            <a:lvl5pPr marL="2057400" indent="-228600" eaLnBrk="0" hangingPunct="0">
              <a:defRPr sz="3200" b="1">
                <a:solidFill>
                  <a:srgbClr val="4A5870"/>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spcBef>
                <a:spcPct val="50000"/>
              </a:spcBef>
              <a:buFontTx/>
              <a:buNone/>
            </a:pPr>
            <a:r>
              <a:rPr lang="en-US" sz="1700" b="0" i="1">
                <a:solidFill>
                  <a:schemeClr val="tx1"/>
                </a:solidFill>
              </a:rPr>
              <a:t>Java Look and Feel Design Guidelines</a:t>
            </a:r>
          </a:p>
        </p:txBody>
      </p:sp>
    </p:spTree>
    <p:extLst>
      <p:ext uri="{BB962C8B-B14F-4D97-AF65-F5344CB8AC3E}">
        <p14:creationId xmlns:p14="http://schemas.microsoft.com/office/powerpoint/2010/main" val="165138287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bwMode="auto">
          <a:xfrm>
            <a:off x="0" y="1"/>
            <a:ext cx="9144000" cy="68580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nvGrpSpPr>
          <p:cNvPr id="59" name="Group 58"/>
          <p:cNvGrpSpPr/>
          <p:nvPr/>
        </p:nvGrpSpPr>
        <p:grpSpPr>
          <a:xfrm>
            <a:off x="235859" y="3771448"/>
            <a:ext cx="8672284" cy="2707926"/>
            <a:chOff x="1" y="1725788"/>
            <a:chExt cx="9144000" cy="2855222"/>
          </a:xfrm>
        </p:grpSpPr>
        <p:grpSp>
          <p:nvGrpSpPr>
            <p:cNvPr id="38" name="Group 37"/>
            <p:cNvGrpSpPr/>
            <p:nvPr/>
          </p:nvGrpSpPr>
          <p:grpSpPr>
            <a:xfrm>
              <a:off x="1" y="1725788"/>
              <a:ext cx="9144000" cy="1523996"/>
              <a:chOff x="-61481" y="2115526"/>
              <a:chExt cx="9205481" cy="1534246"/>
            </a:xfrm>
          </p:grpSpPr>
          <p:pic>
            <p:nvPicPr>
              <p:cNvPr id="9" name="Picture 8" descr="Complementary.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481" y="2115526"/>
                <a:ext cx="1534247" cy="1534246"/>
              </a:xfrm>
              <a:prstGeom prst="rect">
                <a:avLst/>
              </a:prstGeom>
            </p:spPr>
          </p:pic>
          <p:pic>
            <p:nvPicPr>
              <p:cNvPr id="15" name="Picture 14" descr="Analogous.gi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72766" y="2115526"/>
                <a:ext cx="1534247" cy="1534246"/>
              </a:xfrm>
              <a:prstGeom prst="rect">
                <a:avLst/>
              </a:prstGeom>
            </p:spPr>
          </p:pic>
          <p:pic>
            <p:nvPicPr>
              <p:cNvPr id="18" name="Picture 17" descr="Triad.gif"/>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007012" y="2115526"/>
                <a:ext cx="1534247" cy="1534246"/>
              </a:xfrm>
              <a:prstGeom prst="rect">
                <a:avLst/>
              </a:prstGeom>
            </p:spPr>
          </p:pic>
          <p:pic>
            <p:nvPicPr>
              <p:cNvPr id="21" name="Picture 20" descr="SplitComplementary.gif"/>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541260" y="2115526"/>
                <a:ext cx="1534247" cy="1534246"/>
              </a:xfrm>
              <a:prstGeom prst="rect">
                <a:avLst/>
              </a:prstGeom>
            </p:spPr>
          </p:pic>
          <p:pic>
            <p:nvPicPr>
              <p:cNvPr id="24" name="Picture 23" descr="Tetrad.gif"/>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075506" y="2115526"/>
                <a:ext cx="1534247" cy="1534246"/>
              </a:xfrm>
              <a:prstGeom prst="rect">
                <a:avLst/>
              </a:prstGeom>
            </p:spPr>
          </p:pic>
          <p:pic>
            <p:nvPicPr>
              <p:cNvPr id="27" name="Picture 26" descr="Square.gif"/>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609753" y="2115526"/>
                <a:ext cx="1534247" cy="1534246"/>
              </a:xfrm>
              <a:prstGeom prst="rect">
                <a:avLst/>
              </a:prstGeom>
            </p:spPr>
          </p:pic>
        </p:grpSp>
        <p:pic>
          <p:nvPicPr>
            <p:cNvPr id="41" name="Picture 40" descr="Swatch_compl.gif"/>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42702" y="3594318"/>
              <a:ext cx="1233366" cy="986692"/>
            </a:xfrm>
            <a:prstGeom prst="rect">
              <a:avLst/>
            </a:prstGeom>
          </p:spPr>
        </p:pic>
        <p:pic>
          <p:nvPicPr>
            <p:cNvPr id="44" name="Picture 43" descr="Swatch_analog.gif"/>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650768" y="3576698"/>
              <a:ext cx="1233366" cy="986692"/>
            </a:xfrm>
            <a:prstGeom prst="rect">
              <a:avLst/>
            </a:prstGeom>
          </p:spPr>
        </p:pic>
        <p:pic>
          <p:nvPicPr>
            <p:cNvPr id="47" name="Picture 46" descr="Swatch_triad.gif"/>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3216113" y="3576697"/>
              <a:ext cx="1233366" cy="986692"/>
            </a:xfrm>
            <a:prstGeom prst="rect">
              <a:avLst/>
            </a:prstGeom>
          </p:spPr>
        </p:pic>
        <p:pic>
          <p:nvPicPr>
            <p:cNvPr id="50" name="Picture 49" descr="Swatch_splitC.gif"/>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4704817" y="3576697"/>
              <a:ext cx="1233366" cy="986692"/>
            </a:xfrm>
            <a:prstGeom prst="rect">
              <a:avLst/>
            </a:prstGeom>
          </p:spPr>
        </p:pic>
        <p:pic>
          <p:nvPicPr>
            <p:cNvPr id="53" name="Picture 52" descr="Swatch_rect.gif"/>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6240737" y="3576697"/>
              <a:ext cx="1233366" cy="986692"/>
            </a:xfrm>
            <a:prstGeom prst="rect">
              <a:avLst/>
            </a:prstGeom>
          </p:spPr>
        </p:pic>
        <p:pic>
          <p:nvPicPr>
            <p:cNvPr id="56" name="Picture 55" descr="Swatch_square.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7772094" y="3576697"/>
              <a:ext cx="1233366" cy="986692"/>
            </a:xfrm>
            <a:prstGeom prst="rect">
              <a:avLst/>
            </a:prstGeom>
          </p:spPr>
        </p:pic>
      </p:grpSp>
      <p:grpSp>
        <p:nvGrpSpPr>
          <p:cNvPr id="4" name="Group 3"/>
          <p:cNvGrpSpPr/>
          <p:nvPr/>
        </p:nvGrpSpPr>
        <p:grpSpPr>
          <a:xfrm>
            <a:off x="1681239" y="-1"/>
            <a:ext cx="5781523" cy="6858003"/>
            <a:chOff x="1681239" y="-1"/>
            <a:chExt cx="5781523" cy="6858003"/>
          </a:xfrm>
        </p:grpSpPr>
        <p:cxnSp>
          <p:nvCxnSpPr>
            <p:cNvPr id="73" name="Straight Connector 72"/>
            <p:cNvCxnSpPr/>
            <p:nvPr/>
          </p:nvCxnSpPr>
          <p:spPr bwMode="auto">
            <a:xfrm>
              <a:off x="1681239" y="0"/>
              <a:ext cx="0" cy="6858001"/>
            </a:xfrm>
            <a:prstGeom prst="line">
              <a:avLst/>
            </a:prstGeom>
            <a:solidFill>
              <a:schemeClr val="accent1"/>
            </a:solidFill>
            <a:ln w="12700" cap="flat" cmpd="sng" algn="ctr">
              <a:solidFill>
                <a:schemeClr val="accent6">
                  <a:lumMod val="60000"/>
                  <a:lumOff val="40000"/>
                </a:schemeClr>
              </a:solidFill>
              <a:prstDash val="solid"/>
              <a:round/>
              <a:headEnd type="none" w="sm" len="sm"/>
              <a:tailEnd type="none" w="sm" len="sm"/>
            </a:ln>
            <a:effectLst/>
          </p:spPr>
        </p:cxnSp>
        <p:cxnSp>
          <p:nvCxnSpPr>
            <p:cNvPr id="74" name="Straight Connector 73"/>
            <p:cNvCxnSpPr/>
            <p:nvPr/>
          </p:nvCxnSpPr>
          <p:spPr bwMode="auto">
            <a:xfrm>
              <a:off x="3127831" y="-1"/>
              <a:ext cx="0" cy="6858001"/>
            </a:xfrm>
            <a:prstGeom prst="line">
              <a:avLst/>
            </a:prstGeom>
            <a:solidFill>
              <a:schemeClr val="accent1"/>
            </a:solidFill>
            <a:ln w="12700" cap="flat" cmpd="sng" algn="ctr">
              <a:solidFill>
                <a:schemeClr val="accent6">
                  <a:lumMod val="60000"/>
                  <a:lumOff val="40000"/>
                </a:schemeClr>
              </a:solidFill>
              <a:prstDash val="solid"/>
              <a:round/>
              <a:headEnd type="none" w="sm" len="sm"/>
              <a:tailEnd type="none" w="sm" len="sm"/>
            </a:ln>
            <a:effectLst/>
          </p:spPr>
        </p:cxnSp>
        <p:cxnSp>
          <p:nvCxnSpPr>
            <p:cNvPr id="75" name="Straight Connector 74"/>
            <p:cNvCxnSpPr/>
            <p:nvPr/>
          </p:nvCxnSpPr>
          <p:spPr bwMode="auto">
            <a:xfrm>
              <a:off x="4572000" y="1"/>
              <a:ext cx="0" cy="6858001"/>
            </a:xfrm>
            <a:prstGeom prst="line">
              <a:avLst/>
            </a:prstGeom>
            <a:solidFill>
              <a:schemeClr val="accent1"/>
            </a:solidFill>
            <a:ln w="12700" cap="flat" cmpd="sng" algn="ctr">
              <a:solidFill>
                <a:schemeClr val="accent6">
                  <a:lumMod val="60000"/>
                  <a:lumOff val="40000"/>
                </a:schemeClr>
              </a:solidFill>
              <a:prstDash val="solid"/>
              <a:round/>
              <a:headEnd type="none" w="sm" len="sm"/>
              <a:tailEnd type="none" w="sm" len="sm"/>
            </a:ln>
            <a:effectLst/>
          </p:spPr>
        </p:cxnSp>
        <p:cxnSp>
          <p:nvCxnSpPr>
            <p:cNvPr id="76" name="Straight Connector 75"/>
            <p:cNvCxnSpPr/>
            <p:nvPr/>
          </p:nvCxnSpPr>
          <p:spPr bwMode="auto">
            <a:xfrm>
              <a:off x="6017381" y="-1"/>
              <a:ext cx="0" cy="6858001"/>
            </a:xfrm>
            <a:prstGeom prst="line">
              <a:avLst/>
            </a:prstGeom>
            <a:solidFill>
              <a:schemeClr val="accent1"/>
            </a:solidFill>
            <a:ln w="12700" cap="flat" cmpd="sng" algn="ctr">
              <a:solidFill>
                <a:schemeClr val="accent6">
                  <a:lumMod val="60000"/>
                  <a:lumOff val="40000"/>
                </a:schemeClr>
              </a:solidFill>
              <a:prstDash val="solid"/>
              <a:round/>
              <a:headEnd type="none" w="sm" len="sm"/>
              <a:tailEnd type="none" w="sm" len="sm"/>
            </a:ln>
            <a:effectLst/>
          </p:spPr>
        </p:cxnSp>
        <p:cxnSp>
          <p:nvCxnSpPr>
            <p:cNvPr id="77" name="Straight Connector 76"/>
            <p:cNvCxnSpPr/>
            <p:nvPr/>
          </p:nvCxnSpPr>
          <p:spPr bwMode="auto">
            <a:xfrm>
              <a:off x="7462762" y="1"/>
              <a:ext cx="0" cy="6858001"/>
            </a:xfrm>
            <a:prstGeom prst="line">
              <a:avLst/>
            </a:prstGeom>
            <a:solidFill>
              <a:schemeClr val="accent1"/>
            </a:solidFill>
            <a:ln w="12700" cap="flat" cmpd="sng" algn="ctr">
              <a:solidFill>
                <a:schemeClr val="accent6">
                  <a:lumMod val="60000"/>
                  <a:lumOff val="40000"/>
                </a:schemeClr>
              </a:solidFill>
              <a:prstDash val="solid"/>
              <a:round/>
              <a:headEnd type="none" w="sm" len="sm"/>
              <a:tailEnd type="none" w="sm" len="sm"/>
            </a:ln>
            <a:effectLst/>
          </p:spPr>
        </p:cxnSp>
      </p:grpSp>
      <p:grpSp>
        <p:nvGrpSpPr>
          <p:cNvPr id="78" name="Group 77"/>
          <p:cNvGrpSpPr/>
          <p:nvPr/>
        </p:nvGrpSpPr>
        <p:grpSpPr>
          <a:xfrm>
            <a:off x="134981" y="2960595"/>
            <a:ext cx="8875244" cy="541362"/>
            <a:chOff x="134981" y="2344234"/>
            <a:chExt cx="8875244" cy="541362"/>
          </a:xfrm>
        </p:grpSpPr>
        <p:sp>
          <p:nvSpPr>
            <p:cNvPr id="68" name="Rectangle 67"/>
            <p:cNvSpPr/>
            <p:nvPr/>
          </p:nvSpPr>
          <p:spPr bwMode="auto">
            <a:xfrm>
              <a:off x="1681239" y="2362376"/>
              <a:ext cx="1445381" cy="52322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9" name="Rectangle 68"/>
            <p:cNvSpPr/>
            <p:nvPr/>
          </p:nvSpPr>
          <p:spPr bwMode="auto">
            <a:xfrm>
              <a:off x="3126621" y="2362376"/>
              <a:ext cx="1445381" cy="52322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0" name="Rectangle 69"/>
            <p:cNvSpPr/>
            <p:nvPr/>
          </p:nvSpPr>
          <p:spPr bwMode="auto">
            <a:xfrm>
              <a:off x="6017381" y="2362376"/>
              <a:ext cx="1445381" cy="52322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1" name="Rectangle 70"/>
            <p:cNvSpPr/>
            <p:nvPr/>
          </p:nvSpPr>
          <p:spPr bwMode="auto">
            <a:xfrm>
              <a:off x="7462762" y="2362376"/>
              <a:ext cx="1445381" cy="52322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7" name="Rectangle 66"/>
            <p:cNvSpPr/>
            <p:nvPr/>
          </p:nvSpPr>
          <p:spPr bwMode="auto">
            <a:xfrm>
              <a:off x="235859" y="2362376"/>
              <a:ext cx="1445381" cy="52322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6" name="Rectangle 65"/>
            <p:cNvSpPr/>
            <p:nvPr/>
          </p:nvSpPr>
          <p:spPr bwMode="auto">
            <a:xfrm>
              <a:off x="4572000" y="2362376"/>
              <a:ext cx="1445381" cy="52322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0" name="TextBox 59"/>
            <p:cNvSpPr txBox="1"/>
            <p:nvPr/>
          </p:nvSpPr>
          <p:spPr>
            <a:xfrm>
              <a:off x="134981" y="2452767"/>
              <a:ext cx="1685834" cy="307777"/>
            </a:xfrm>
            <a:prstGeom prst="rect">
              <a:avLst/>
            </a:prstGeom>
            <a:noFill/>
          </p:spPr>
          <p:txBody>
            <a:bodyPr wrap="square" rtlCol="0" anchor="ctr">
              <a:spAutoFit/>
            </a:bodyPr>
            <a:lstStyle/>
            <a:p>
              <a:pPr algn="ctr"/>
              <a:r>
                <a:rPr lang="en-US" sz="1400" dirty="0">
                  <a:latin typeface="Helvetica"/>
                  <a:cs typeface="Helvetica"/>
                </a:rPr>
                <a:t>Complementary</a:t>
              </a:r>
            </a:p>
          </p:txBody>
        </p:sp>
        <p:sp>
          <p:nvSpPr>
            <p:cNvPr id="61" name="TextBox 60"/>
            <p:cNvSpPr txBox="1"/>
            <p:nvPr/>
          </p:nvSpPr>
          <p:spPr>
            <a:xfrm>
              <a:off x="1560286" y="2452767"/>
              <a:ext cx="1685834" cy="307777"/>
            </a:xfrm>
            <a:prstGeom prst="rect">
              <a:avLst/>
            </a:prstGeom>
            <a:noFill/>
          </p:spPr>
          <p:txBody>
            <a:bodyPr wrap="square" rtlCol="0" anchor="ctr">
              <a:spAutoFit/>
            </a:bodyPr>
            <a:lstStyle/>
            <a:p>
              <a:pPr algn="ctr"/>
              <a:r>
                <a:rPr lang="en-US" sz="1400" dirty="0">
                  <a:solidFill>
                    <a:srgbClr val="FFFFFF"/>
                  </a:solidFill>
                  <a:latin typeface="Helvetica"/>
                  <a:cs typeface="Helvetica"/>
                </a:rPr>
                <a:t>Analogous</a:t>
              </a:r>
            </a:p>
          </p:txBody>
        </p:sp>
        <p:sp>
          <p:nvSpPr>
            <p:cNvPr id="62" name="TextBox 61"/>
            <p:cNvSpPr txBox="1"/>
            <p:nvPr/>
          </p:nvSpPr>
          <p:spPr>
            <a:xfrm>
              <a:off x="3031479" y="2452767"/>
              <a:ext cx="1685834" cy="307777"/>
            </a:xfrm>
            <a:prstGeom prst="rect">
              <a:avLst/>
            </a:prstGeom>
            <a:noFill/>
          </p:spPr>
          <p:txBody>
            <a:bodyPr wrap="square" rtlCol="0" anchor="ctr">
              <a:spAutoFit/>
            </a:bodyPr>
            <a:lstStyle/>
            <a:p>
              <a:pPr algn="ctr"/>
              <a:r>
                <a:rPr lang="en-US" sz="1400" dirty="0">
                  <a:solidFill>
                    <a:srgbClr val="FFFFFF"/>
                  </a:solidFill>
                  <a:latin typeface="Helvetica"/>
                  <a:cs typeface="Helvetica"/>
                </a:rPr>
                <a:t>Triad</a:t>
              </a:r>
            </a:p>
          </p:txBody>
        </p:sp>
        <p:sp>
          <p:nvSpPr>
            <p:cNvPr id="63" name="TextBox 62"/>
            <p:cNvSpPr txBox="1"/>
            <p:nvPr/>
          </p:nvSpPr>
          <p:spPr>
            <a:xfrm>
              <a:off x="4475148" y="2344234"/>
              <a:ext cx="1685834" cy="523220"/>
            </a:xfrm>
            <a:prstGeom prst="rect">
              <a:avLst/>
            </a:prstGeom>
            <a:noFill/>
          </p:spPr>
          <p:txBody>
            <a:bodyPr wrap="square" rtlCol="0" anchor="ctr">
              <a:spAutoFit/>
            </a:bodyPr>
            <a:lstStyle/>
            <a:p>
              <a:pPr algn="ctr"/>
              <a:r>
                <a:rPr lang="en-US" sz="1400" dirty="0">
                  <a:solidFill>
                    <a:srgbClr val="FFFFFF"/>
                  </a:solidFill>
                  <a:latin typeface="Helvetica"/>
                  <a:cs typeface="Helvetica"/>
                </a:rPr>
                <a:t>Split</a:t>
              </a:r>
              <a:br>
                <a:rPr lang="en-US" sz="1400" dirty="0">
                  <a:solidFill>
                    <a:srgbClr val="FFFFFF"/>
                  </a:solidFill>
                  <a:latin typeface="Helvetica"/>
                  <a:cs typeface="Helvetica"/>
                </a:rPr>
              </a:br>
              <a:r>
                <a:rPr lang="en-US" sz="1400" dirty="0">
                  <a:solidFill>
                    <a:srgbClr val="FFFFFF"/>
                  </a:solidFill>
                  <a:latin typeface="Helvetica"/>
                  <a:cs typeface="Helvetica"/>
                </a:rPr>
                <a:t>Complementary</a:t>
              </a:r>
            </a:p>
          </p:txBody>
        </p:sp>
        <p:sp>
          <p:nvSpPr>
            <p:cNvPr id="64" name="TextBox 63"/>
            <p:cNvSpPr txBox="1"/>
            <p:nvPr/>
          </p:nvSpPr>
          <p:spPr>
            <a:xfrm>
              <a:off x="5921175" y="2344234"/>
              <a:ext cx="1685834" cy="523220"/>
            </a:xfrm>
            <a:prstGeom prst="rect">
              <a:avLst/>
            </a:prstGeom>
            <a:noFill/>
          </p:spPr>
          <p:txBody>
            <a:bodyPr wrap="square" rtlCol="0" anchor="ctr">
              <a:spAutoFit/>
            </a:bodyPr>
            <a:lstStyle/>
            <a:p>
              <a:pPr algn="ctr"/>
              <a:r>
                <a:rPr lang="en-US" sz="1400" dirty="0">
                  <a:solidFill>
                    <a:srgbClr val="FFFFFF"/>
                  </a:solidFill>
                  <a:latin typeface="Helvetica"/>
                  <a:cs typeface="Helvetica"/>
                </a:rPr>
                <a:t>Rectangle</a:t>
              </a:r>
            </a:p>
            <a:p>
              <a:pPr algn="ctr"/>
              <a:r>
                <a:rPr lang="en-US" sz="1400" dirty="0">
                  <a:solidFill>
                    <a:srgbClr val="FFFFFF"/>
                  </a:solidFill>
                  <a:latin typeface="Helvetica"/>
                  <a:cs typeface="Helvetica"/>
                </a:rPr>
                <a:t>(</a:t>
              </a:r>
              <a:r>
                <a:rPr lang="en-US" sz="1400" dirty="0" err="1">
                  <a:solidFill>
                    <a:srgbClr val="FFFFFF"/>
                  </a:solidFill>
                  <a:latin typeface="Helvetica"/>
                  <a:cs typeface="Helvetica"/>
                </a:rPr>
                <a:t>Tetradic</a:t>
              </a:r>
              <a:r>
                <a:rPr lang="en-US" sz="1400" dirty="0">
                  <a:solidFill>
                    <a:srgbClr val="FFFFFF"/>
                  </a:solidFill>
                  <a:latin typeface="Helvetica"/>
                  <a:cs typeface="Helvetica"/>
                </a:rPr>
                <a:t>)</a:t>
              </a:r>
            </a:p>
          </p:txBody>
        </p:sp>
        <p:sp>
          <p:nvSpPr>
            <p:cNvPr id="65" name="TextBox 64"/>
            <p:cNvSpPr txBox="1"/>
            <p:nvPr/>
          </p:nvSpPr>
          <p:spPr>
            <a:xfrm>
              <a:off x="7324391" y="2452767"/>
              <a:ext cx="1685834" cy="307777"/>
            </a:xfrm>
            <a:prstGeom prst="rect">
              <a:avLst/>
            </a:prstGeom>
            <a:noFill/>
          </p:spPr>
          <p:txBody>
            <a:bodyPr wrap="square" rtlCol="0" anchor="ctr">
              <a:spAutoFit/>
            </a:bodyPr>
            <a:lstStyle/>
            <a:p>
              <a:pPr algn="ctr"/>
              <a:r>
                <a:rPr lang="en-US" sz="1400" dirty="0">
                  <a:solidFill>
                    <a:srgbClr val="FFFFFF"/>
                  </a:solidFill>
                  <a:latin typeface="Helvetica"/>
                  <a:cs typeface="Helvetica"/>
                </a:rPr>
                <a:t>Square</a:t>
              </a:r>
            </a:p>
          </p:txBody>
        </p:sp>
      </p:grpSp>
      <p:sp>
        <p:nvSpPr>
          <p:cNvPr id="3" name="Rectangle 2"/>
          <p:cNvSpPr/>
          <p:nvPr/>
        </p:nvSpPr>
        <p:spPr bwMode="auto">
          <a:xfrm>
            <a:off x="2" y="-1"/>
            <a:ext cx="9144000" cy="2143542"/>
          </a:xfrm>
          <a:prstGeom prst="rect">
            <a:avLst/>
          </a:prstGeom>
          <a:gradFill flip="none" rotWithShape="1">
            <a:gsLst>
              <a:gs pos="59000">
                <a:schemeClr val="tx1"/>
              </a:gs>
              <a:gs pos="0">
                <a:srgbClr val="FFFFFF">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 name="Title 1"/>
          <p:cNvSpPr>
            <a:spLocks noGrp="1"/>
          </p:cNvSpPr>
          <p:nvPr>
            <p:ph type="title"/>
          </p:nvPr>
        </p:nvSpPr>
        <p:spPr>
          <a:xfrm>
            <a:off x="1" y="0"/>
            <a:ext cx="9005459" cy="1143000"/>
          </a:xfrm>
        </p:spPr>
        <p:txBody>
          <a:bodyPr/>
          <a:lstStyle/>
          <a:p>
            <a:pPr algn="ctr"/>
            <a:r>
              <a:rPr lang="en-US" sz="3600" dirty="0">
                <a:solidFill>
                  <a:schemeClr val="tx2">
                    <a:lumMod val="50000"/>
                  </a:schemeClr>
                </a:solidFill>
              </a:rPr>
              <a:t>Using Appropriate Color “Harmonies”</a:t>
            </a:r>
          </a:p>
        </p:txBody>
      </p:sp>
      <p:sp>
        <p:nvSpPr>
          <p:cNvPr id="5" name="Date Placeholder 4"/>
          <p:cNvSpPr>
            <a:spLocks noGrp="1"/>
          </p:cNvSpPr>
          <p:nvPr>
            <p:ph type="dt" sz="half" idx="10"/>
          </p:nvPr>
        </p:nvSpPr>
        <p:spPr/>
        <p:txBody>
          <a:bodyPr/>
          <a:lstStyle/>
          <a:p>
            <a:pPr>
              <a:defRPr/>
            </a:pPr>
            <a:r>
              <a:rPr lang="en-US"/>
              <a:t>11/15/2016</a:t>
            </a:r>
            <a:endParaRPr lang="en-US" dirty="0"/>
          </a:p>
        </p:txBody>
      </p:sp>
      <p:sp>
        <p:nvSpPr>
          <p:cNvPr id="7" name="Footer Placeholder 6"/>
          <p:cNvSpPr>
            <a:spLocks noGrp="1"/>
          </p:cNvSpPr>
          <p:nvPr>
            <p:ph type="ftr" sz="quarter" idx="11"/>
          </p:nvPr>
        </p:nvSpPr>
        <p:spPr/>
        <p:txBody>
          <a:bodyPr/>
          <a:lstStyle/>
          <a:p>
            <a:pPr>
              <a:defRPr/>
            </a:pPr>
            <a:r>
              <a:rPr lang="en-US"/>
              <a:t>dt+UX: Design Thinking for User Experience Design, Prototyping &amp; Evaluation</a:t>
            </a:r>
            <a:endParaRPr lang="en-US" dirty="0"/>
          </a:p>
        </p:txBody>
      </p:sp>
      <p:sp>
        <p:nvSpPr>
          <p:cNvPr id="8" name="Slide Number Placeholder 7"/>
          <p:cNvSpPr>
            <a:spLocks noGrp="1"/>
          </p:cNvSpPr>
          <p:nvPr>
            <p:ph type="sldNum" sz="quarter" idx="12"/>
          </p:nvPr>
        </p:nvSpPr>
        <p:spPr/>
        <p:txBody>
          <a:bodyPr/>
          <a:lstStyle/>
          <a:p>
            <a:pPr>
              <a:defRPr/>
            </a:pPr>
            <a:fld id="{D71D7C31-5DB5-47AD-AB94-4B6B5EAB431F}" type="slidenum">
              <a:rPr lang="en-US" smtClean="0"/>
              <a:pPr>
                <a:defRPr/>
              </a:pPr>
              <a:t>46</a:t>
            </a:fld>
            <a:endParaRPr lang="en-US" dirty="0"/>
          </a:p>
        </p:txBody>
      </p:sp>
      <p:pic>
        <p:nvPicPr>
          <p:cNvPr id="6" name="Picture 5" descr="ceckmark.png"/>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1967474" y="1715751"/>
            <a:ext cx="855580" cy="855580"/>
          </a:xfrm>
          <a:prstGeom prst="rect">
            <a:avLst/>
          </a:prstGeom>
        </p:spPr>
      </p:pic>
      <p:pic>
        <p:nvPicPr>
          <p:cNvPr id="40" name="Picture 39" descr="ceckmark.png"/>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4833664" y="1715751"/>
            <a:ext cx="855580" cy="855580"/>
          </a:xfrm>
          <a:prstGeom prst="rect">
            <a:avLst/>
          </a:prstGeom>
        </p:spPr>
      </p:pic>
      <p:pic>
        <p:nvPicPr>
          <p:cNvPr id="43" name="Picture 42" descr="ceckmark.png"/>
          <p:cNvPicPr>
            <a:picLocks noChangeAspect="1"/>
          </p:cNvPicPr>
          <p:nvPr/>
        </p:nvPicPr>
        <p:blipFill>
          <a:blip r:embed="rId15" cstate="email">
            <a:alphaModFix amt="37000"/>
            <a:extLst>
              <a:ext uri="{28A0092B-C50C-407E-A947-70E740481C1C}">
                <a14:useLocalDpi xmlns:a14="http://schemas.microsoft.com/office/drawing/2010/main" val="0"/>
              </a:ext>
            </a:extLst>
          </a:blip>
          <a:stretch>
            <a:fillRect/>
          </a:stretch>
        </p:blipFill>
        <p:spPr>
          <a:xfrm>
            <a:off x="540955" y="1715751"/>
            <a:ext cx="855580" cy="855580"/>
          </a:xfrm>
          <a:prstGeom prst="rect">
            <a:avLst/>
          </a:prstGeom>
        </p:spPr>
      </p:pic>
    </p:spTree>
    <p:extLst>
      <p:ext uri="{BB962C8B-B14F-4D97-AF65-F5344CB8AC3E}">
        <p14:creationId xmlns:p14="http://schemas.microsoft.com/office/powerpoint/2010/main" val="60778101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69" name="Rectangle 2"/>
          <p:cNvSpPr>
            <a:spLocks noGrp="1" noChangeArrowheads="1"/>
          </p:cNvSpPr>
          <p:nvPr>
            <p:ph type="title"/>
          </p:nvPr>
        </p:nvSpPr>
        <p:spPr>
          <a:noFill/>
        </p:spPr>
        <p:txBody>
          <a:bodyPr lIns="92075" tIns="46038" rIns="92075" bIns="46038"/>
          <a:lstStyle/>
          <a:p>
            <a:r>
              <a:rPr lang="en-US" dirty="0"/>
              <a:t>Conceptual Models Summary</a:t>
            </a:r>
          </a:p>
        </p:txBody>
      </p:sp>
      <p:sp>
        <p:nvSpPr>
          <p:cNvPr id="27660" name="Rectangle 12"/>
          <p:cNvSpPr>
            <a:spLocks noGrp="1" noChangeArrowheads="1"/>
          </p:cNvSpPr>
          <p:nvPr>
            <p:ph idx="1"/>
          </p:nvPr>
        </p:nvSpPr>
        <p:spPr>
          <a:xfrm>
            <a:off x="685800" y="1600200"/>
            <a:ext cx="8140700" cy="4724400"/>
          </a:xfrm>
        </p:spPr>
        <p:txBody>
          <a:bodyPr/>
          <a:lstStyle/>
          <a:p>
            <a:pPr>
              <a:lnSpc>
                <a:spcPct val="80000"/>
              </a:lnSpc>
            </a:pPr>
            <a:r>
              <a:rPr lang="en-US" sz="2800" dirty="0"/>
              <a:t>Conceptual models </a:t>
            </a:r>
            <a:r>
              <a:rPr lang="en-US" sz="1200" dirty="0"/>
              <a:t>?</a:t>
            </a:r>
          </a:p>
          <a:p>
            <a:pPr lvl="1">
              <a:lnSpc>
                <a:spcPct val="80000"/>
              </a:lnSpc>
            </a:pPr>
            <a:r>
              <a:rPr lang="en-US" sz="2400" dirty="0"/>
              <a:t>mental representation of how the object works &amp; </a:t>
            </a:r>
            <a:br>
              <a:rPr lang="en-US" sz="2400" dirty="0"/>
            </a:br>
            <a:r>
              <a:rPr lang="en-US" sz="2400" dirty="0"/>
              <a:t>how interface controls effect it </a:t>
            </a:r>
            <a:br>
              <a:rPr lang="en-US" sz="2400" dirty="0"/>
            </a:br>
            <a:endParaRPr lang="en-US" sz="2400" dirty="0"/>
          </a:p>
          <a:p>
            <a:pPr>
              <a:lnSpc>
                <a:spcPct val="80000"/>
              </a:lnSpc>
            </a:pPr>
            <a:r>
              <a:rPr lang="en-US" sz="2800" dirty="0"/>
              <a:t>Design model should equal customer’</a:t>
            </a:r>
            <a:r>
              <a:rPr lang="en-US" altLang="ja-JP" sz="2800" dirty="0"/>
              <a:t>s model </a:t>
            </a:r>
            <a:r>
              <a:rPr lang="en-US" altLang="ja-JP" sz="1200" dirty="0"/>
              <a:t>?</a:t>
            </a:r>
            <a:endParaRPr lang="en-US" altLang="ja-JP" sz="2800" dirty="0"/>
          </a:p>
          <a:p>
            <a:pPr lvl="1">
              <a:lnSpc>
                <a:spcPct val="80000"/>
              </a:lnSpc>
            </a:pPr>
            <a:r>
              <a:rPr lang="en-US" sz="2400" dirty="0"/>
              <a:t>mismatches lead to errors</a:t>
            </a:r>
          </a:p>
          <a:p>
            <a:pPr lvl="1">
              <a:lnSpc>
                <a:spcPct val="80000"/>
              </a:lnSpc>
            </a:pPr>
            <a:r>
              <a:rPr lang="en-US" sz="2400" dirty="0"/>
              <a:t>use customer’</a:t>
            </a:r>
            <a:r>
              <a:rPr lang="en-US" altLang="ja-JP" sz="2400" dirty="0"/>
              <a:t>s likely conceptual model to design</a:t>
            </a:r>
            <a:br>
              <a:rPr lang="en-US" altLang="ja-JP" sz="2400" dirty="0"/>
            </a:br>
            <a:endParaRPr lang="en-US" sz="2400" dirty="0"/>
          </a:p>
          <a:p>
            <a:pPr>
              <a:lnSpc>
                <a:spcPct val="80000"/>
              </a:lnSpc>
            </a:pPr>
            <a:r>
              <a:rPr lang="en-US" sz="2800" dirty="0"/>
              <a:t>Design guides </a:t>
            </a:r>
            <a:r>
              <a:rPr lang="en-US" sz="1200" dirty="0"/>
              <a:t>?</a:t>
            </a:r>
            <a:endParaRPr lang="en-US" sz="2800" dirty="0"/>
          </a:p>
          <a:p>
            <a:pPr lvl="1">
              <a:lnSpc>
                <a:spcPct val="80000"/>
              </a:lnSpc>
            </a:pPr>
            <a:r>
              <a:rPr lang="en-US" sz="2400" dirty="0"/>
              <a:t>make things visible</a:t>
            </a:r>
          </a:p>
          <a:p>
            <a:pPr lvl="1">
              <a:lnSpc>
                <a:spcPct val="80000"/>
              </a:lnSpc>
            </a:pPr>
            <a:r>
              <a:rPr lang="en-US" sz="2400" dirty="0"/>
              <a:t>map interface controls to </a:t>
            </a:r>
            <a:br>
              <a:rPr lang="en-US" sz="2400" dirty="0"/>
            </a:br>
            <a:r>
              <a:rPr lang="en-US" sz="2400" dirty="0"/>
              <a:t>customer’</a:t>
            </a:r>
            <a:r>
              <a:rPr lang="en-US" altLang="ja-JP" sz="2400" dirty="0"/>
              <a:t>s model</a:t>
            </a:r>
          </a:p>
          <a:p>
            <a:pPr lvl="1">
              <a:lnSpc>
                <a:spcPct val="80000"/>
              </a:lnSpc>
            </a:pPr>
            <a:r>
              <a:rPr lang="en-US" sz="2400" dirty="0"/>
              <a:t>provide feedback</a:t>
            </a:r>
          </a:p>
        </p:txBody>
      </p:sp>
      <p:sp>
        <p:nvSpPr>
          <p:cNvPr id="3" name="Date Placeholder 2"/>
          <p:cNvSpPr>
            <a:spLocks noGrp="1"/>
          </p:cNvSpPr>
          <p:nvPr>
            <p:ph type="dt" sz="half" idx="10"/>
          </p:nvPr>
        </p:nvSpPr>
        <p:spPr/>
        <p:txBody>
          <a:bodyPr/>
          <a:lstStyle/>
          <a:p>
            <a:pPr>
              <a:defRPr/>
            </a:pPr>
            <a:r>
              <a:rPr lang="en-US"/>
              <a:t>11/15/2016</a:t>
            </a:r>
            <a:endParaRPr lang="en-US" dirty="0"/>
          </a:p>
        </p:txBody>
      </p:sp>
      <p:sp>
        <p:nvSpPr>
          <p:cNvPr id="6" name="Footer Placeholder 5"/>
          <p:cNvSpPr>
            <a:spLocks noGrp="1"/>
          </p:cNvSpPr>
          <p:nvPr>
            <p:ph type="ftr" sz="quarter" idx="11"/>
          </p:nvPr>
        </p:nvSpPr>
        <p:spPr/>
        <p:txBody>
          <a:bodyPr/>
          <a:lstStyle/>
          <a:p>
            <a:pPr>
              <a:defRPr/>
            </a:pPr>
            <a:r>
              <a:rPr lang="en-US"/>
              <a:t>dt+UX: Design Thinking for User Experience Design, Prototyping &amp; Evaluation</a:t>
            </a:r>
            <a:endParaRPr lang="en-US" dirty="0"/>
          </a:p>
        </p:txBody>
      </p:sp>
      <p:sp>
        <p:nvSpPr>
          <p:cNvPr id="5" name="Slide Number Placeholder 4"/>
          <p:cNvSpPr>
            <a:spLocks noGrp="1"/>
          </p:cNvSpPr>
          <p:nvPr>
            <p:ph type="sldNum" sz="quarter" idx="12"/>
          </p:nvPr>
        </p:nvSpPr>
        <p:spPr/>
        <p:txBody>
          <a:bodyPr/>
          <a:lstStyle/>
          <a:p>
            <a:pPr>
              <a:defRPr/>
            </a:pPr>
            <a:fld id="{BE6F9046-7345-B649-8343-1046AD18565B}" type="slidenum">
              <a:rPr lang="en-US" smtClean="0"/>
              <a:pPr>
                <a:defRPr/>
              </a:pPr>
              <a:t>47</a:t>
            </a:fld>
            <a:endParaRPr lang="en-US" dirty="0"/>
          </a:p>
        </p:txBody>
      </p:sp>
      <p:grpSp>
        <p:nvGrpSpPr>
          <p:cNvPr id="4" name="Group 3"/>
          <p:cNvGrpSpPr/>
          <p:nvPr/>
        </p:nvGrpSpPr>
        <p:grpSpPr>
          <a:xfrm>
            <a:off x="5065059" y="4479606"/>
            <a:ext cx="3469318" cy="1452134"/>
            <a:chOff x="5065059" y="4479606"/>
            <a:chExt cx="3469318" cy="1452134"/>
          </a:xfrm>
        </p:grpSpPr>
        <p:sp>
          <p:nvSpPr>
            <p:cNvPr id="135175" name="AutoShape 5"/>
            <p:cNvSpPr>
              <a:spLocks noChangeArrowheads="1"/>
            </p:cNvSpPr>
            <p:nvPr/>
          </p:nvSpPr>
          <p:spPr bwMode="auto">
            <a:xfrm>
              <a:off x="5065059" y="4479606"/>
              <a:ext cx="1045142" cy="555170"/>
            </a:xfrm>
            <a:prstGeom prst="flowChartPunchedTape">
              <a:avLst/>
            </a:prstGeom>
            <a:solidFill>
              <a:srgbClr val="339966"/>
            </a:solidFill>
            <a:ln w="12700">
              <a:solidFill>
                <a:srgbClr val="5F5F5F"/>
              </a:solidFill>
              <a:miter lim="800000"/>
              <a:headEnd type="none" w="sm" len="sm"/>
              <a:tailEnd type="none" w="sm" len="sm"/>
            </a:ln>
          </p:spPr>
          <p:txBody>
            <a:bodyPr wrap="none" anchor="ctr"/>
            <a:lstStyle/>
            <a:p>
              <a:pPr algn="ctr"/>
              <a:r>
                <a:rPr lang="en-US" sz="1100" dirty="0">
                  <a:latin typeface="Helvetica Light"/>
                </a:rPr>
                <a:t>Design Model</a:t>
              </a:r>
            </a:p>
          </p:txBody>
        </p:sp>
        <p:sp>
          <p:nvSpPr>
            <p:cNvPr id="135176" name="AutoShape 6"/>
            <p:cNvSpPr>
              <a:spLocks noChangeArrowheads="1"/>
            </p:cNvSpPr>
            <p:nvPr/>
          </p:nvSpPr>
          <p:spPr bwMode="auto">
            <a:xfrm>
              <a:off x="7505041" y="4479606"/>
              <a:ext cx="1029336" cy="555170"/>
            </a:xfrm>
            <a:prstGeom prst="flowChartPunchedTape">
              <a:avLst/>
            </a:prstGeom>
            <a:solidFill>
              <a:srgbClr val="339966"/>
            </a:solidFill>
            <a:ln w="12700">
              <a:solidFill>
                <a:srgbClr val="5F5F5F"/>
              </a:solidFill>
              <a:miter lim="800000"/>
              <a:headEnd type="none" w="sm" len="sm"/>
              <a:tailEnd type="none" w="sm" len="sm"/>
            </a:ln>
          </p:spPr>
          <p:txBody>
            <a:bodyPr wrap="none" anchor="ctr"/>
            <a:lstStyle/>
            <a:p>
              <a:pPr algn="ctr"/>
              <a:r>
                <a:rPr lang="en-US" sz="900" dirty="0">
                  <a:latin typeface="Helvetica Light"/>
                </a:rPr>
                <a:t>Customer Model</a:t>
              </a:r>
            </a:p>
          </p:txBody>
        </p:sp>
        <p:sp>
          <p:nvSpPr>
            <p:cNvPr id="135177" name="AutoShape 7"/>
            <p:cNvSpPr>
              <a:spLocks noChangeArrowheads="1"/>
            </p:cNvSpPr>
            <p:nvPr/>
          </p:nvSpPr>
          <p:spPr bwMode="auto">
            <a:xfrm>
              <a:off x="6266281" y="5455598"/>
              <a:ext cx="1068850" cy="476142"/>
            </a:xfrm>
            <a:prstGeom prst="plaque">
              <a:avLst>
                <a:gd name="adj" fmla="val 16667"/>
              </a:avLst>
            </a:prstGeom>
            <a:solidFill>
              <a:srgbClr val="339966"/>
            </a:solidFill>
            <a:ln w="12700">
              <a:solidFill>
                <a:srgbClr val="5F5F5F"/>
              </a:solidFill>
              <a:miter lim="800000"/>
              <a:headEnd type="none" w="sm" len="sm"/>
              <a:tailEnd type="none" w="sm" len="sm"/>
            </a:ln>
          </p:spPr>
          <p:txBody>
            <a:bodyPr wrap="none" anchor="ctr"/>
            <a:lstStyle/>
            <a:p>
              <a:pPr algn="ctr"/>
              <a:r>
                <a:rPr lang="en-US" sz="1000" dirty="0">
                  <a:latin typeface="Helvetica Light"/>
                </a:rPr>
                <a:t>System Image</a:t>
              </a:r>
            </a:p>
          </p:txBody>
        </p:sp>
        <p:cxnSp>
          <p:nvCxnSpPr>
            <p:cNvPr id="135178" name="AutoShape 8"/>
            <p:cNvCxnSpPr>
              <a:cxnSpLocks noChangeShapeType="1"/>
            </p:cNvCxnSpPr>
            <p:nvPr/>
          </p:nvCxnSpPr>
          <p:spPr bwMode="auto">
            <a:xfrm flipV="1">
              <a:off x="7350937" y="5105901"/>
              <a:ext cx="537389" cy="574927"/>
            </a:xfrm>
            <a:prstGeom prst="curvedConnector2">
              <a:avLst/>
            </a:prstGeom>
            <a:noFill/>
            <a:ln w="38100">
              <a:solidFill>
                <a:srgbClr val="FFC000"/>
              </a:solidFill>
              <a:round/>
              <a:headEnd type="none" w="sm" len="sm"/>
              <a:tailEnd type="triangle" w="lg" len="med"/>
            </a:ln>
            <a:extLst>
              <a:ext uri="{909E8E84-426E-40dd-AFC4-6F175D3DCCD1}">
                <a14:hiddenFill xmlns:a14="http://schemas.microsoft.com/office/drawing/2010/main" xmlns="">
                  <a:noFill/>
                </a14:hiddenFill>
              </a:ext>
            </a:extLst>
          </p:spPr>
        </p:cxnSp>
        <p:cxnSp>
          <p:nvCxnSpPr>
            <p:cNvPr id="135179" name="AutoShape 9"/>
            <p:cNvCxnSpPr>
              <a:cxnSpLocks noChangeShapeType="1"/>
            </p:cNvCxnSpPr>
            <p:nvPr/>
          </p:nvCxnSpPr>
          <p:spPr bwMode="auto">
            <a:xfrm rot="5400000">
              <a:off x="7424037" y="5032800"/>
              <a:ext cx="731006" cy="734958"/>
            </a:xfrm>
            <a:prstGeom prst="curvedConnector2">
              <a:avLst/>
            </a:prstGeom>
            <a:noFill/>
            <a:ln w="38100">
              <a:solidFill>
                <a:srgbClr val="FFC000"/>
              </a:solidFill>
              <a:round/>
              <a:headEnd type="none" w="sm" len="sm"/>
              <a:tailEnd type="triangle" w="lg" len="med"/>
            </a:ln>
            <a:extLst>
              <a:ext uri="{909E8E84-426E-40dd-AFC4-6F175D3DCCD1}">
                <a14:hiddenFill xmlns:a14="http://schemas.microsoft.com/office/drawing/2010/main" xmlns="">
                  <a:noFill/>
                </a14:hiddenFill>
              </a:ext>
            </a:extLst>
          </p:spPr>
        </p:cxnSp>
        <p:cxnSp>
          <p:nvCxnSpPr>
            <p:cNvPr id="135180" name="AutoShape 10"/>
            <p:cNvCxnSpPr>
              <a:cxnSpLocks noChangeShapeType="1"/>
            </p:cNvCxnSpPr>
            <p:nvPr/>
          </p:nvCxnSpPr>
          <p:spPr bwMode="auto">
            <a:xfrm rot="16200000" flipH="1">
              <a:off x="5576764" y="5088119"/>
              <a:ext cx="697419" cy="734958"/>
            </a:xfrm>
            <a:prstGeom prst="curvedConnector2">
              <a:avLst/>
            </a:prstGeom>
            <a:noFill/>
            <a:ln w="38100">
              <a:solidFill>
                <a:srgbClr val="FFC000"/>
              </a:solidFill>
              <a:round/>
              <a:headEnd type="none" w="sm" len="sm"/>
              <a:tailEnd type="triangle" w="lg" len="med"/>
            </a:ln>
            <a:extLst>
              <a:ext uri="{909E8E84-426E-40dd-AFC4-6F175D3DCCD1}">
                <a14:hiddenFill xmlns:a14="http://schemas.microsoft.com/office/drawing/2010/main" xmlns="">
                  <a:noFill/>
                </a14:hiddenFill>
              </a:ext>
            </a:extLst>
          </p:spPr>
        </p:cxnSp>
      </p:grpSp>
      <p:pic>
        <p:nvPicPr>
          <p:cNvPr id="14" name="Picture 2" descr="http://media.caranddriver.com/images/09q2/282723/2009-mercedes-benz-g550-seat-controls-photo-282762-s-1280x782.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23772" t="21088" r="43000" b="17708"/>
          <a:stretch/>
        </p:blipFill>
        <p:spPr bwMode="auto">
          <a:xfrm>
            <a:off x="0" y="4892674"/>
            <a:ext cx="1155772" cy="13006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7753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6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6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660">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60">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7660">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7660">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660">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660">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noFill/>
        </p:spPr>
        <p:txBody>
          <a:bodyPr lIns="92075" tIns="46038" rIns="92075" bIns="46038"/>
          <a:lstStyle/>
          <a:p>
            <a:pPr eaLnBrk="1" hangingPunct="1"/>
            <a:r>
              <a:rPr lang="en-US" dirty="0"/>
              <a:t>Why is HCI Important?</a:t>
            </a:r>
          </a:p>
        </p:txBody>
      </p:sp>
      <p:sp>
        <p:nvSpPr>
          <p:cNvPr id="17411" name="Rectangle 3"/>
          <p:cNvSpPr>
            <a:spLocks noGrp="1" noChangeArrowheads="1"/>
          </p:cNvSpPr>
          <p:nvPr>
            <p:ph idx="1"/>
          </p:nvPr>
        </p:nvSpPr>
        <p:spPr>
          <a:xfrm>
            <a:off x="499301" y="1236098"/>
            <a:ext cx="7772400" cy="4724400"/>
          </a:xfrm>
          <a:noFill/>
        </p:spPr>
        <p:txBody>
          <a:bodyPr lIns="92075" tIns="46038" rIns="92075" bIns="46038"/>
          <a:lstStyle/>
          <a:p>
            <a:pPr eaLnBrk="1" hangingPunct="1">
              <a:lnSpc>
                <a:spcPct val="90000"/>
              </a:lnSpc>
            </a:pPr>
            <a:r>
              <a:rPr lang="en-US" sz="2800" dirty="0">
                <a:latin typeface="Arial" charset="0"/>
              </a:rPr>
              <a:t>Major part of work for </a:t>
            </a:r>
            <a:r>
              <a:rPr lang="ja-JP" altLang="en-US" sz="2800" dirty="0">
                <a:latin typeface="Arial" charset="0"/>
              </a:rPr>
              <a:t>“</a:t>
            </a:r>
            <a:r>
              <a:rPr lang="en-US" sz="2800" dirty="0">
                <a:latin typeface="Arial" charset="0"/>
              </a:rPr>
              <a:t>real</a:t>
            </a:r>
            <a:r>
              <a:rPr lang="ja-JP" altLang="en-US" sz="2800" dirty="0">
                <a:latin typeface="Arial" charset="0"/>
              </a:rPr>
              <a:t>”</a:t>
            </a:r>
            <a:r>
              <a:rPr lang="en-US" sz="2800" dirty="0">
                <a:latin typeface="Arial" charset="0"/>
              </a:rPr>
              <a:t> programs</a:t>
            </a:r>
          </a:p>
          <a:p>
            <a:pPr lvl="1" eaLnBrk="1" hangingPunct="1">
              <a:lnSpc>
                <a:spcPct val="90000"/>
              </a:lnSpc>
            </a:pPr>
            <a:r>
              <a:rPr lang="en-US" sz="2400" dirty="0">
                <a:latin typeface="Arial" charset="0"/>
              </a:rPr>
              <a:t>approximately 50%</a:t>
            </a:r>
          </a:p>
          <a:p>
            <a:pPr eaLnBrk="1" hangingPunct="1">
              <a:lnSpc>
                <a:spcPct val="90000"/>
              </a:lnSpc>
            </a:pPr>
            <a:r>
              <a:rPr lang="en-US" sz="2800" dirty="0">
                <a:latin typeface="Arial" charset="0"/>
              </a:rPr>
              <a:t>Bad user interfaces cost</a:t>
            </a:r>
          </a:p>
          <a:p>
            <a:pPr lvl="1" eaLnBrk="1" hangingPunct="1">
              <a:lnSpc>
                <a:spcPct val="90000"/>
              </a:lnSpc>
            </a:pPr>
            <a:r>
              <a:rPr lang="en-US" sz="2400" dirty="0">
                <a:latin typeface="Arial" charset="0"/>
              </a:rPr>
              <a:t>money</a:t>
            </a:r>
          </a:p>
          <a:p>
            <a:pPr lvl="2" eaLnBrk="1" hangingPunct="1">
              <a:lnSpc>
                <a:spcPct val="90000"/>
              </a:lnSpc>
            </a:pPr>
            <a:r>
              <a:rPr lang="en-US" sz="2000" dirty="0">
                <a:latin typeface="Arial" charset="0"/>
              </a:rPr>
              <a:t>5%</a:t>
            </a:r>
            <a:r>
              <a:rPr lang="en-US" sz="2000" b="0" dirty="0">
                <a:latin typeface="Arial" charset="0"/>
                <a:sym typeface="Wingdings 3" charset="0"/>
              </a:rPr>
              <a:t></a:t>
            </a:r>
            <a:r>
              <a:rPr lang="en-US" sz="2000" dirty="0">
                <a:latin typeface="Arial" charset="0"/>
              </a:rPr>
              <a:t> satisfaction </a:t>
            </a:r>
            <a:r>
              <a:rPr lang="en-US" sz="2000" dirty="0">
                <a:latin typeface="Arial" charset="0"/>
                <a:sym typeface="Wingdings" charset="0"/>
              </a:rPr>
              <a:t></a:t>
            </a:r>
            <a:r>
              <a:rPr lang="en-US" sz="2000" dirty="0">
                <a:latin typeface="Arial" charset="0"/>
              </a:rPr>
              <a:t> up to 85%</a:t>
            </a:r>
            <a:r>
              <a:rPr lang="en-US" sz="2000" b="0" dirty="0">
                <a:latin typeface="Arial" charset="0"/>
                <a:sym typeface="Wingdings 3" charset="0"/>
              </a:rPr>
              <a:t></a:t>
            </a:r>
            <a:r>
              <a:rPr lang="en-US" sz="2000" dirty="0">
                <a:latin typeface="Arial" charset="0"/>
              </a:rPr>
              <a:t>profits</a:t>
            </a:r>
          </a:p>
          <a:p>
            <a:pPr lvl="2" eaLnBrk="1" hangingPunct="1">
              <a:lnSpc>
                <a:spcPct val="90000"/>
              </a:lnSpc>
            </a:pPr>
            <a:r>
              <a:rPr lang="en-US" sz="2000" dirty="0">
                <a:latin typeface="Arial" charset="0"/>
              </a:rPr>
              <a:t>finding problems early makes them easier to fix</a:t>
            </a:r>
          </a:p>
          <a:p>
            <a:pPr lvl="1" eaLnBrk="1" hangingPunct="1">
              <a:lnSpc>
                <a:spcPct val="90000"/>
              </a:lnSpc>
            </a:pPr>
            <a:r>
              <a:rPr lang="en-US" sz="2400" dirty="0">
                <a:latin typeface="Arial" charset="0"/>
              </a:rPr>
              <a:t>reputation of organization (e.g., brand loyalty)</a:t>
            </a:r>
          </a:p>
          <a:p>
            <a:pPr lvl="1" eaLnBrk="1" hangingPunct="1">
              <a:lnSpc>
                <a:spcPct val="90000"/>
              </a:lnSpc>
            </a:pPr>
            <a:r>
              <a:rPr lang="en-US" sz="2400" dirty="0">
                <a:latin typeface="Arial" charset="0"/>
              </a:rPr>
              <a:t>lives (Therac-25)</a:t>
            </a:r>
          </a:p>
          <a:p>
            <a:pPr eaLnBrk="1" hangingPunct="1">
              <a:lnSpc>
                <a:spcPct val="90000"/>
              </a:lnSpc>
            </a:pPr>
            <a:r>
              <a:rPr lang="en-US" sz="2800" dirty="0">
                <a:latin typeface="Arial" charset="0"/>
              </a:rPr>
              <a:t>User interfaces hard to get right</a:t>
            </a:r>
          </a:p>
          <a:p>
            <a:pPr lvl="1" eaLnBrk="1" hangingPunct="1">
              <a:lnSpc>
                <a:spcPct val="90000"/>
              </a:lnSpc>
            </a:pPr>
            <a:r>
              <a:rPr lang="en-US" sz="2400" dirty="0">
                <a:latin typeface="Arial" charset="0"/>
              </a:rPr>
              <a:t>people are unpredictable</a:t>
            </a:r>
          </a:p>
          <a:p>
            <a:pPr lvl="1" eaLnBrk="1" hangingPunct="1">
              <a:lnSpc>
                <a:spcPct val="90000"/>
              </a:lnSpc>
            </a:pPr>
            <a:r>
              <a:rPr lang="en-US" sz="2400" dirty="0">
                <a:latin typeface="Arial" charset="0"/>
              </a:rPr>
              <a:t>intuition of designers </a:t>
            </a:r>
            <a:br>
              <a:rPr lang="en-US" sz="2400" dirty="0">
                <a:latin typeface="Arial" charset="0"/>
              </a:rPr>
            </a:br>
            <a:r>
              <a:rPr lang="en-US" sz="2400" dirty="0">
                <a:latin typeface="Arial" charset="0"/>
              </a:rPr>
              <a:t>often wrong </a:t>
            </a:r>
          </a:p>
        </p:txBody>
      </p:sp>
      <p:sp>
        <p:nvSpPr>
          <p:cNvPr id="7" name="Slide Number Placeholder 6"/>
          <p:cNvSpPr>
            <a:spLocks noGrp="1"/>
          </p:cNvSpPr>
          <p:nvPr>
            <p:ph type="sldNum" sz="quarter" idx="4294967295"/>
          </p:nvPr>
        </p:nvSpPr>
        <p:spPr>
          <a:xfrm>
            <a:off x="8153400" y="6553200"/>
            <a:ext cx="990600" cy="457200"/>
          </a:xfrm>
          <a:prstGeom prst="rect">
            <a:avLst/>
          </a:prstGeom>
        </p:spPr>
        <p:txBody>
          <a:bodyPr/>
          <a:lstStyle/>
          <a:p>
            <a:fld id="{378E877C-33E4-8D47-9FF8-A9983EC5D9E6}" type="slidenum">
              <a:rPr lang="en-US" sz="1000" smtClean="0">
                <a:solidFill>
                  <a:srgbClr val="878787"/>
                </a:solidFill>
                <a:latin typeface="Helvetica" panose="020B0604020202020204" pitchFamily="34" charset="0"/>
                <a:cs typeface="Helvetica" panose="020B0604020202020204" pitchFamily="34" charset="0"/>
              </a:rPr>
              <a:pPr/>
              <a:t>5</a:t>
            </a:fld>
            <a:endParaRPr lang="en-US" sz="1000" dirty="0">
              <a:solidFill>
                <a:srgbClr val="878787"/>
              </a:solidFill>
              <a:latin typeface="Helvetica" panose="020B0604020202020204" pitchFamily="34" charset="0"/>
              <a:cs typeface="Helvetica" panose="020B0604020202020204" pitchFamily="34" charset="0"/>
            </a:endParaRPr>
          </a:p>
        </p:txBody>
      </p:sp>
      <p:sp>
        <p:nvSpPr>
          <p:cNvPr id="3" name="Date Placeholder 2"/>
          <p:cNvSpPr>
            <a:spLocks noGrp="1"/>
          </p:cNvSpPr>
          <p:nvPr>
            <p:ph type="dt" sz="half" idx="4294967295"/>
          </p:nvPr>
        </p:nvSpPr>
        <p:spPr>
          <a:xfrm>
            <a:off x="0" y="6553200"/>
            <a:ext cx="1905000" cy="457200"/>
          </a:xfrm>
          <a:prstGeom prst="rect">
            <a:avLst/>
          </a:prstGeom>
        </p:spPr>
        <p:txBody>
          <a:bodyPr/>
          <a:lstStyle/>
          <a:p>
            <a:pPr>
              <a:defRPr/>
            </a:pPr>
            <a:r>
              <a:rPr lang="en-US" sz="1000">
                <a:solidFill>
                  <a:srgbClr val="878787"/>
                </a:solidFill>
                <a:latin typeface="+mn-lt"/>
              </a:rPr>
              <a:t>11/15/2016</a:t>
            </a:r>
            <a:endParaRPr lang="en-US" sz="1000" dirty="0">
              <a:solidFill>
                <a:srgbClr val="878787"/>
              </a:solidFill>
              <a:latin typeface="+mn-lt"/>
            </a:endParaRPr>
          </a:p>
        </p:txBody>
      </p:sp>
      <p:sp>
        <p:nvSpPr>
          <p:cNvPr id="4" name="Footer Placeholder 3"/>
          <p:cNvSpPr>
            <a:spLocks noGrp="1"/>
          </p:cNvSpPr>
          <p:nvPr>
            <p:ph type="ftr" sz="quarter" idx="4294967295"/>
          </p:nvPr>
        </p:nvSpPr>
        <p:spPr>
          <a:xfrm>
            <a:off x="1909394" y="6553200"/>
            <a:ext cx="6239612" cy="457200"/>
          </a:xfrm>
          <a:prstGeom prst="rect">
            <a:avLst/>
          </a:prstGeom>
        </p:spPr>
        <p:txBody>
          <a:bodyPr/>
          <a:lstStyle/>
          <a:p>
            <a:pPr algn="ctr">
              <a:defRPr/>
            </a:pPr>
            <a:r>
              <a:rPr lang="en-US" sz="1000">
                <a:solidFill>
                  <a:srgbClr val="878787"/>
                </a:solidFill>
                <a:latin typeface="+mn-lt"/>
              </a:rPr>
              <a:t>dt+UX: Design Thinking for User Experience Design, Prototyping &amp; Evaluation</a:t>
            </a:r>
            <a:endParaRPr lang="en-US" sz="1000" dirty="0">
              <a:solidFill>
                <a:srgbClr val="878787"/>
              </a:solidFill>
              <a:latin typeface="+mn-lt"/>
            </a:endParaRPr>
          </a:p>
        </p:txBody>
      </p:sp>
      <p:grpSp>
        <p:nvGrpSpPr>
          <p:cNvPr id="9" name="Group 8"/>
          <p:cNvGrpSpPr/>
          <p:nvPr/>
        </p:nvGrpSpPr>
        <p:grpSpPr>
          <a:xfrm>
            <a:off x="5642693" y="1649045"/>
            <a:ext cx="4717990" cy="5208956"/>
            <a:chOff x="5642693" y="1649045"/>
            <a:chExt cx="4717990" cy="5208956"/>
          </a:xfrm>
        </p:grpSpPr>
        <p:sp>
          <p:nvSpPr>
            <p:cNvPr id="11" name="Right Triangle 10"/>
            <p:cNvSpPr/>
            <p:nvPr/>
          </p:nvSpPr>
          <p:spPr bwMode="auto">
            <a:xfrm flipH="1">
              <a:off x="5666016" y="1649045"/>
              <a:ext cx="3954354" cy="5208956"/>
            </a:xfrm>
            <a:prstGeom prst="rtTriangle">
              <a:avLst/>
            </a:prstGeom>
            <a:solidFill>
              <a:srgbClr val="FFFFFF"/>
            </a:solidFill>
            <a:ln w="12700" cap="flat" cmpd="sng" algn="ctr">
              <a:noFill/>
              <a:prstDash val="solid"/>
              <a:round/>
              <a:headEnd type="none" w="sm" len="sm"/>
              <a:tailEnd type="none" w="sm" len="sm"/>
            </a:ln>
            <a:effectLst>
              <a:outerShdw blurRad="22225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nvGrpSpPr>
            <p:cNvPr id="6" name="Group 5"/>
            <p:cNvGrpSpPr/>
            <p:nvPr/>
          </p:nvGrpSpPr>
          <p:grpSpPr>
            <a:xfrm>
              <a:off x="5642693" y="2198206"/>
              <a:ext cx="4717990" cy="4659794"/>
              <a:chOff x="5642693" y="2198206"/>
              <a:chExt cx="4717990" cy="4659794"/>
            </a:xfrm>
            <a:effectLst/>
          </p:grpSpPr>
          <p:pic>
            <p:nvPicPr>
              <p:cNvPr id="2" name="Picture 1" descr="Untitled.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42693" y="3730960"/>
                <a:ext cx="4717990" cy="3127040"/>
              </a:xfrm>
              <a:prstGeom prst="rect">
                <a:avLst/>
              </a:prstGeom>
            </p:spPr>
          </p:pic>
          <p:sp>
            <p:nvSpPr>
              <p:cNvPr id="5" name="Right Triangle 4"/>
              <p:cNvSpPr/>
              <p:nvPr/>
            </p:nvSpPr>
            <p:spPr bwMode="auto">
              <a:xfrm flipH="1">
                <a:off x="8028333" y="2198206"/>
                <a:ext cx="1182986" cy="1558313"/>
              </a:xfrm>
              <a:prstGeom prst="rtTriangle">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spTree>
    <p:extLst>
      <p:ext uri="{BB962C8B-B14F-4D97-AF65-F5344CB8AC3E}">
        <p14:creationId xmlns:p14="http://schemas.microsoft.com/office/powerpoint/2010/main" val="31936806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1">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1">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11">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11">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411">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411">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411">
                                            <p:txEl>
                                              <p:pRg st="10" end="10"/>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descr="7284420770_7fb56ffc59_b.jpg"/>
          <p:cNvPicPr>
            <a:picLocks noChangeAspect="1"/>
          </p:cNvPicPr>
          <p:nvPr/>
        </p:nvPicPr>
        <p:blipFill rotWithShape="1">
          <a:blip r:embed="rId3" cstate="email">
            <a:extLst>
              <a:ext uri="{28A0092B-C50C-407E-A947-70E740481C1C}">
                <a14:useLocalDpi xmlns:a14="http://schemas.microsoft.com/office/drawing/2010/main" val="0"/>
              </a:ext>
            </a:extLst>
          </a:blip>
          <a:srcRect l="5676" r="8566"/>
          <a:stretch/>
        </p:blipFill>
        <p:spPr>
          <a:xfrm>
            <a:off x="5245284" y="0"/>
            <a:ext cx="3934240" cy="6858000"/>
          </a:xfrm>
          <a:prstGeom prst="rect">
            <a:avLst/>
          </a:prstGeom>
        </p:spPr>
      </p:pic>
      <p:sp>
        <p:nvSpPr>
          <p:cNvPr id="22533" name="Rectangle 2"/>
          <p:cNvSpPr>
            <a:spLocks noGrp="1" noChangeArrowheads="1"/>
          </p:cNvSpPr>
          <p:nvPr>
            <p:ph type="title"/>
          </p:nvPr>
        </p:nvSpPr>
        <p:spPr>
          <a:noFill/>
        </p:spPr>
        <p:txBody>
          <a:bodyPr lIns="92075" tIns="46038" rIns="92075" bIns="46038"/>
          <a:lstStyle/>
          <a:p>
            <a:pPr eaLnBrk="1" hangingPunct="1"/>
            <a:r>
              <a:rPr lang="en-US" dirty="0"/>
              <a:t>Who Creates UIs?</a:t>
            </a:r>
          </a:p>
        </p:txBody>
      </p:sp>
      <p:sp>
        <p:nvSpPr>
          <p:cNvPr id="22534" name="Rectangle 3"/>
          <p:cNvSpPr>
            <a:spLocks noGrp="1" noChangeArrowheads="1"/>
          </p:cNvSpPr>
          <p:nvPr>
            <p:ph idx="1"/>
          </p:nvPr>
        </p:nvSpPr>
        <p:spPr>
          <a:xfrm>
            <a:off x="472657" y="1458111"/>
            <a:ext cx="7772400" cy="4724400"/>
          </a:xfrm>
        </p:spPr>
        <p:txBody>
          <a:bodyPr lIns="92075" tIns="46038" rIns="92075" bIns="46038">
            <a:normAutofit fontScale="85000" lnSpcReduction="20000"/>
          </a:bodyPr>
          <a:lstStyle/>
          <a:p>
            <a:pPr marL="0" indent="0" eaLnBrk="1" hangingPunct="1">
              <a:buNone/>
              <a:defRPr/>
            </a:pPr>
            <a:r>
              <a:rPr lang="en-US" sz="2800" dirty="0">
                <a:latin typeface="Helvetica"/>
                <a:ea typeface="+mn-ea"/>
                <a:cs typeface="Helvetica"/>
              </a:rPr>
              <a:t>A team of specialists (ideally)</a:t>
            </a:r>
            <a:br>
              <a:rPr lang="en-US" sz="2800" dirty="0">
                <a:latin typeface="Helvetica"/>
                <a:ea typeface="+mn-ea"/>
                <a:cs typeface="Helvetica"/>
              </a:rPr>
            </a:br>
            <a:endParaRPr lang="en-US" sz="2800" dirty="0">
              <a:latin typeface="Helvetica"/>
              <a:ea typeface="+mn-ea"/>
              <a:cs typeface="Helvetica"/>
            </a:endParaRPr>
          </a:p>
          <a:p>
            <a:pPr marL="525600" lvl="1" eaLnBrk="1" hangingPunct="1">
              <a:spcBef>
                <a:spcPts val="480"/>
              </a:spcBef>
              <a:defRPr/>
            </a:pPr>
            <a:r>
              <a:rPr lang="en-US" sz="2400" dirty="0"/>
              <a:t>graphic designers</a:t>
            </a:r>
          </a:p>
          <a:p>
            <a:pPr marL="525600" lvl="1" eaLnBrk="1" hangingPunct="1">
              <a:spcBef>
                <a:spcPts val="480"/>
              </a:spcBef>
              <a:defRPr/>
            </a:pPr>
            <a:r>
              <a:rPr lang="en-US" sz="2400" dirty="0"/>
              <a:t>interaction / interface designers</a:t>
            </a:r>
          </a:p>
          <a:p>
            <a:pPr marL="525600" lvl="1" eaLnBrk="1" hangingPunct="1">
              <a:spcBef>
                <a:spcPts val="480"/>
              </a:spcBef>
              <a:defRPr/>
            </a:pPr>
            <a:r>
              <a:rPr lang="en-US" sz="2400" dirty="0"/>
              <a:t>information architects</a:t>
            </a:r>
          </a:p>
          <a:p>
            <a:pPr marL="525600" lvl="1" eaLnBrk="1" hangingPunct="1">
              <a:spcBef>
                <a:spcPts val="480"/>
              </a:spcBef>
              <a:defRPr/>
            </a:pPr>
            <a:r>
              <a:rPr lang="en-US" sz="2400" dirty="0"/>
              <a:t>technical writers</a:t>
            </a:r>
          </a:p>
          <a:p>
            <a:pPr marL="525600" lvl="1" eaLnBrk="1" hangingPunct="1">
              <a:spcBef>
                <a:spcPts val="480"/>
              </a:spcBef>
              <a:defRPr/>
            </a:pPr>
            <a:r>
              <a:rPr lang="en-US" sz="2400" dirty="0"/>
              <a:t>marketers</a:t>
            </a:r>
          </a:p>
          <a:p>
            <a:pPr marL="525600" lvl="1" eaLnBrk="1" hangingPunct="1">
              <a:spcBef>
                <a:spcPts val="480"/>
              </a:spcBef>
              <a:defRPr/>
            </a:pPr>
            <a:r>
              <a:rPr lang="en-US" sz="2400" dirty="0"/>
              <a:t>program managers</a:t>
            </a:r>
          </a:p>
          <a:p>
            <a:pPr marL="525600" lvl="1" eaLnBrk="1" hangingPunct="1">
              <a:spcBef>
                <a:spcPts val="480"/>
              </a:spcBef>
              <a:defRPr/>
            </a:pPr>
            <a:r>
              <a:rPr lang="en-US" sz="2400" dirty="0"/>
              <a:t>test engineers</a:t>
            </a:r>
          </a:p>
          <a:p>
            <a:pPr marL="525600" lvl="1" eaLnBrk="1" hangingPunct="1">
              <a:spcBef>
                <a:spcPts val="480"/>
              </a:spcBef>
              <a:defRPr/>
            </a:pPr>
            <a:r>
              <a:rPr lang="en-US" sz="2400" dirty="0"/>
              <a:t>usability engineers</a:t>
            </a:r>
          </a:p>
          <a:p>
            <a:pPr marL="525600" lvl="1" eaLnBrk="1" hangingPunct="1">
              <a:spcBef>
                <a:spcPts val="480"/>
              </a:spcBef>
              <a:defRPr/>
            </a:pPr>
            <a:r>
              <a:rPr lang="en-US" sz="2400" dirty="0"/>
              <a:t>researchers (ethnographers, etc.)</a:t>
            </a:r>
          </a:p>
          <a:p>
            <a:pPr marL="525600" lvl="1" eaLnBrk="1" hangingPunct="1">
              <a:spcBef>
                <a:spcPts val="480"/>
              </a:spcBef>
              <a:defRPr/>
            </a:pPr>
            <a:r>
              <a:rPr lang="en-US" sz="2400" dirty="0"/>
              <a:t>software engineers</a:t>
            </a:r>
          </a:p>
          <a:p>
            <a:pPr marL="525600" lvl="1" eaLnBrk="1" hangingPunct="1">
              <a:spcBef>
                <a:spcPts val="480"/>
              </a:spcBef>
              <a:defRPr/>
            </a:pPr>
            <a:r>
              <a:rPr lang="en-US" sz="2400" dirty="0"/>
              <a:t>hardware engineers</a:t>
            </a:r>
          </a:p>
          <a:p>
            <a:pPr marL="525600" lvl="1" eaLnBrk="1" hangingPunct="1">
              <a:spcBef>
                <a:spcPts val="480"/>
              </a:spcBef>
              <a:defRPr/>
            </a:pPr>
            <a:r>
              <a:rPr lang="en-US" sz="2400" dirty="0"/>
              <a:t>industrial designers</a:t>
            </a:r>
          </a:p>
          <a:p>
            <a:pPr marL="525600" lvl="1" eaLnBrk="1" hangingPunct="1">
              <a:spcBef>
                <a:spcPts val="480"/>
              </a:spcBef>
              <a:defRPr/>
            </a:pPr>
            <a:r>
              <a:rPr lang="en-US" sz="2400" dirty="0"/>
              <a:t>customers</a:t>
            </a:r>
          </a:p>
        </p:txBody>
      </p:sp>
      <p:sp>
        <p:nvSpPr>
          <p:cNvPr id="8" name="Rectangle 7"/>
          <p:cNvSpPr/>
          <p:nvPr/>
        </p:nvSpPr>
        <p:spPr bwMode="auto">
          <a:xfrm rot="16200000">
            <a:off x="1793206" y="3358185"/>
            <a:ext cx="6858001" cy="141625"/>
          </a:xfrm>
          <a:prstGeom prst="rect">
            <a:avLst/>
          </a:prstGeom>
          <a:gradFill flip="none" rotWithShape="1">
            <a:gsLst>
              <a:gs pos="100000">
                <a:srgbClr val="000000">
                  <a:alpha val="25000"/>
                </a:srgbClr>
              </a:gs>
              <a:gs pos="25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 name="Date Placeholder 1"/>
          <p:cNvSpPr>
            <a:spLocks noGrp="1"/>
          </p:cNvSpPr>
          <p:nvPr>
            <p:ph type="dt" sz="half" idx="4294967295"/>
          </p:nvPr>
        </p:nvSpPr>
        <p:spPr>
          <a:xfrm>
            <a:off x="0" y="6553200"/>
            <a:ext cx="1905000" cy="457200"/>
          </a:xfrm>
          <a:prstGeom prst="rect">
            <a:avLst/>
          </a:prstGeom>
        </p:spPr>
        <p:txBody>
          <a:bodyPr/>
          <a:lstStyle/>
          <a:p>
            <a:pPr>
              <a:defRPr/>
            </a:pPr>
            <a:r>
              <a:rPr lang="en-US" sz="1000">
                <a:solidFill>
                  <a:srgbClr val="878787"/>
                </a:solidFill>
                <a:latin typeface="+mn-lt"/>
              </a:rPr>
              <a:t>11/15/2016</a:t>
            </a:r>
            <a:endParaRPr lang="en-US" sz="1000" dirty="0">
              <a:solidFill>
                <a:srgbClr val="878787"/>
              </a:solidFill>
              <a:latin typeface="+mn-lt"/>
            </a:endParaRPr>
          </a:p>
        </p:txBody>
      </p:sp>
      <p:sp>
        <p:nvSpPr>
          <p:cNvPr id="4" name="Footer Placeholder 3"/>
          <p:cNvSpPr>
            <a:spLocks noGrp="1"/>
          </p:cNvSpPr>
          <p:nvPr>
            <p:ph type="ftr" sz="quarter" idx="4294967295"/>
          </p:nvPr>
        </p:nvSpPr>
        <p:spPr>
          <a:xfrm>
            <a:off x="1909394" y="6553200"/>
            <a:ext cx="6239612" cy="457200"/>
          </a:xfrm>
          <a:prstGeom prst="rect">
            <a:avLst/>
          </a:prstGeom>
        </p:spPr>
        <p:txBody>
          <a:bodyPr/>
          <a:lstStyle/>
          <a:p>
            <a:pPr algn="ctr">
              <a:defRPr/>
            </a:pPr>
            <a:r>
              <a:rPr lang="en-US" sz="1000">
                <a:solidFill>
                  <a:srgbClr val="878787"/>
                </a:solidFill>
                <a:latin typeface="+mn-lt"/>
              </a:rPr>
              <a:t>dt+UX: Design Thinking for User Experience Design, Prototyping &amp; Evaluation</a:t>
            </a:r>
            <a:endParaRPr lang="en-US" sz="1000" dirty="0">
              <a:solidFill>
                <a:srgbClr val="878787"/>
              </a:solidFill>
              <a:latin typeface="+mn-lt"/>
            </a:endParaRPr>
          </a:p>
        </p:txBody>
      </p:sp>
      <p:sp>
        <p:nvSpPr>
          <p:cNvPr id="5" name="Slide Number Placeholder 4"/>
          <p:cNvSpPr>
            <a:spLocks noGrp="1"/>
          </p:cNvSpPr>
          <p:nvPr>
            <p:ph type="sldNum" sz="quarter" idx="4294967295"/>
          </p:nvPr>
        </p:nvSpPr>
        <p:spPr>
          <a:xfrm>
            <a:off x="8153400" y="6553201"/>
            <a:ext cx="990600" cy="457200"/>
          </a:xfrm>
          <a:prstGeom prst="rect">
            <a:avLst/>
          </a:prstGeom>
        </p:spPr>
        <p:txBody>
          <a:bodyPr/>
          <a:lstStyle/>
          <a:p>
            <a:fld id="{378E877C-33E4-8D47-9FF8-A9983EC5D9E6}" type="slidenum">
              <a:rPr lang="en-US" sz="1000" smtClean="0">
                <a:solidFill>
                  <a:srgbClr val="878787"/>
                </a:solidFill>
                <a:latin typeface="+mn-lt"/>
              </a:rPr>
              <a:pPr/>
              <a:t>6</a:t>
            </a:fld>
            <a:endParaRPr lang="en-US" sz="1000">
              <a:solidFill>
                <a:srgbClr val="878787"/>
              </a:solidFill>
              <a:latin typeface="+mn-lt"/>
            </a:endParaRPr>
          </a:p>
        </p:txBody>
      </p:sp>
    </p:spTree>
    <p:extLst>
      <p:ext uri="{BB962C8B-B14F-4D97-AF65-F5344CB8AC3E}">
        <p14:creationId xmlns:p14="http://schemas.microsoft.com/office/powerpoint/2010/main" val="41063209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7" name="Rectangle 4"/>
          <p:cNvSpPr>
            <a:spLocks noGrp="1" noChangeArrowheads="1"/>
          </p:cNvSpPr>
          <p:nvPr>
            <p:ph type="title"/>
          </p:nvPr>
        </p:nvSpPr>
        <p:spPr>
          <a:xfrm>
            <a:off x="1" y="192575"/>
            <a:ext cx="9144000" cy="1143000"/>
          </a:xfrm>
        </p:spPr>
        <p:txBody>
          <a:bodyPr/>
          <a:lstStyle/>
          <a:p>
            <a:pPr algn="ctr" eaLnBrk="1" hangingPunct="1"/>
            <a:r>
              <a:rPr lang="en-US" dirty="0"/>
              <a:t>How to Design and Build Good UIs</a:t>
            </a:r>
          </a:p>
        </p:txBody>
      </p:sp>
      <p:sp>
        <p:nvSpPr>
          <p:cNvPr id="23558" name="Rectangle 5"/>
          <p:cNvSpPr>
            <a:spLocks noGrp="1" noChangeArrowheads="1"/>
          </p:cNvSpPr>
          <p:nvPr>
            <p:ph idx="1"/>
          </p:nvPr>
        </p:nvSpPr>
        <p:spPr>
          <a:xfrm>
            <a:off x="685800" y="1635723"/>
            <a:ext cx="7772400" cy="4724400"/>
          </a:xfrm>
        </p:spPr>
        <p:txBody>
          <a:bodyPr/>
          <a:lstStyle/>
          <a:p>
            <a:pPr eaLnBrk="1" hangingPunct="1"/>
            <a:r>
              <a:rPr lang="en-US" dirty="0">
                <a:latin typeface="Arial" charset="0"/>
              </a:rPr>
              <a:t>Iterative development process</a:t>
            </a:r>
          </a:p>
          <a:p>
            <a:pPr eaLnBrk="1" hangingPunct="1"/>
            <a:r>
              <a:rPr lang="en-US" dirty="0">
                <a:latin typeface="Arial" charset="0"/>
              </a:rPr>
              <a:t>Usability goals</a:t>
            </a:r>
          </a:p>
          <a:p>
            <a:pPr eaLnBrk="1" hangingPunct="1"/>
            <a:r>
              <a:rPr lang="en-US" dirty="0">
                <a:latin typeface="Arial" charset="0"/>
              </a:rPr>
              <a:t>User-centered design</a:t>
            </a:r>
          </a:p>
          <a:p>
            <a:pPr eaLnBrk="1" hangingPunct="1"/>
            <a:r>
              <a:rPr lang="en-US" dirty="0">
                <a:latin typeface="Arial" charset="0"/>
              </a:rPr>
              <a:t>Design discovery</a:t>
            </a:r>
          </a:p>
          <a:p>
            <a:pPr eaLnBrk="1" hangingPunct="1"/>
            <a:r>
              <a:rPr lang="en-US" dirty="0">
                <a:latin typeface="Arial" charset="0"/>
              </a:rPr>
              <a:t>Rapid prototyping</a:t>
            </a:r>
          </a:p>
          <a:p>
            <a:pPr eaLnBrk="1" hangingPunct="1"/>
            <a:r>
              <a:rPr lang="en-US" dirty="0">
                <a:latin typeface="Arial" charset="0"/>
              </a:rPr>
              <a:t>Evaluation</a:t>
            </a:r>
          </a:p>
          <a:p>
            <a:pPr eaLnBrk="1" hangingPunct="1"/>
            <a:r>
              <a:rPr lang="en-US" i="1" dirty="0">
                <a:latin typeface="Arial" charset="0"/>
              </a:rPr>
              <a:t>Programming</a:t>
            </a:r>
          </a:p>
        </p:txBody>
      </p:sp>
      <p:sp>
        <p:nvSpPr>
          <p:cNvPr id="4" name="Date Placeholder 3"/>
          <p:cNvSpPr>
            <a:spLocks noGrp="1"/>
          </p:cNvSpPr>
          <p:nvPr>
            <p:ph type="dt" sz="half" idx="4294967295"/>
          </p:nvPr>
        </p:nvSpPr>
        <p:spPr>
          <a:xfrm>
            <a:off x="0" y="6553200"/>
            <a:ext cx="1905000" cy="457200"/>
          </a:xfrm>
          <a:prstGeom prst="rect">
            <a:avLst/>
          </a:prstGeom>
        </p:spPr>
        <p:txBody>
          <a:bodyPr/>
          <a:lstStyle/>
          <a:p>
            <a:pPr>
              <a:defRPr/>
            </a:pPr>
            <a:r>
              <a:rPr lang="en-US" sz="1000">
                <a:solidFill>
                  <a:srgbClr val="878787"/>
                </a:solidFill>
                <a:latin typeface="+mn-lt"/>
              </a:rPr>
              <a:t>11/15/2016</a:t>
            </a:r>
            <a:endParaRPr lang="en-US" sz="1000" dirty="0">
              <a:solidFill>
                <a:srgbClr val="878787"/>
              </a:solidFill>
              <a:latin typeface="+mn-lt"/>
            </a:endParaRPr>
          </a:p>
        </p:txBody>
      </p:sp>
      <p:sp>
        <p:nvSpPr>
          <p:cNvPr id="6" name="Footer Placeholder 5"/>
          <p:cNvSpPr>
            <a:spLocks noGrp="1"/>
          </p:cNvSpPr>
          <p:nvPr>
            <p:ph type="ftr" sz="quarter" idx="4294967295"/>
          </p:nvPr>
        </p:nvSpPr>
        <p:spPr>
          <a:xfrm>
            <a:off x="1909394" y="6553200"/>
            <a:ext cx="6239612" cy="457200"/>
          </a:xfrm>
          <a:prstGeom prst="rect">
            <a:avLst/>
          </a:prstGeom>
        </p:spPr>
        <p:txBody>
          <a:bodyPr/>
          <a:lstStyle/>
          <a:p>
            <a:pPr algn="ctr">
              <a:defRPr/>
            </a:pPr>
            <a:r>
              <a:rPr lang="en-US" sz="1000">
                <a:solidFill>
                  <a:srgbClr val="878787"/>
                </a:solidFill>
                <a:latin typeface="+mn-lt"/>
              </a:rPr>
              <a:t>dt+UX: Design Thinking for User Experience Design, Prototyping &amp; Evaluation</a:t>
            </a:r>
            <a:endParaRPr lang="en-US" sz="1000" dirty="0">
              <a:solidFill>
                <a:srgbClr val="878787"/>
              </a:solidFill>
              <a:latin typeface="+mn-lt"/>
            </a:endParaRPr>
          </a:p>
        </p:txBody>
      </p:sp>
      <p:sp>
        <p:nvSpPr>
          <p:cNvPr id="7" name="Slide Number Placeholder 6"/>
          <p:cNvSpPr>
            <a:spLocks noGrp="1"/>
          </p:cNvSpPr>
          <p:nvPr>
            <p:ph type="sldNum" sz="quarter" idx="4294967295"/>
          </p:nvPr>
        </p:nvSpPr>
        <p:spPr>
          <a:xfrm>
            <a:off x="8153400" y="6553201"/>
            <a:ext cx="990600" cy="457200"/>
          </a:xfrm>
          <a:prstGeom prst="rect">
            <a:avLst/>
          </a:prstGeom>
        </p:spPr>
        <p:txBody>
          <a:bodyPr/>
          <a:lstStyle/>
          <a:p>
            <a:fld id="{378E877C-33E4-8D47-9FF8-A9983EC5D9E6}" type="slidenum">
              <a:rPr lang="en-US" sz="1000" smtClean="0">
                <a:solidFill>
                  <a:srgbClr val="878787"/>
                </a:solidFill>
                <a:latin typeface="+mn-lt"/>
              </a:rPr>
              <a:pPr/>
              <a:t>7</a:t>
            </a:fld>
            <a:endParaRPr lang="en-US" sz="1000">
              <a:solidFill>
                <a:srgbClr val="878787"/>
              </a:solidFill>
              <a:latin typeface="+mn-lt"/>
            </a:endParaRPr>
          </a:p>
        </p:txBody>
      </p:sp>
    </p:spTree>
    <p:extLst>
      <p:ext uri="{BB962C8B-B14F-4D97-AF65-F5344CB8AC3E}">
        <p14:creationId xmlns:p14="http://schemas.microsoft.com/office/powerpoint/2010/main" val="24662534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46"/>
          <p:cNvSpPr>
            <a:spLocks noGrp="1" noChangeArrowheads="1"/>
          </p:cNvSpPr>
          <p:nvPr>
            <p:ph type="title"/>
          </p:nvPr>
        </p:nvSpPr>
        <p:spPr>
          <a:xfrm>
            <a:off x="0" y="0"/>
            <a:ext cx="9067800" cy="1143000"/>
          </a:xfrm>
        </p:spPr>
        <p:txBody>
          <a:bodyPr/>
          <a:lstStyle/>
          <a:p>
            <a:pPr algn="ctr" eaLnBrk="1" hangingPunct="1"/>
            <a:r>
              <a:rPr lang="en-US" dirty="0"/>
              <a:t>User Interface Development Process</a:t>
            </a:r>
          </a:p>
        </p:txBody>
      </p:sp>
      <p:sp>
        <p:nvSpPr>
          <p:cNvPr id="2" name="Date Placeholder 1"/>
          <p:cNvSpPr>
            <a:spLocks noGrp="1"/>
          </p:cNvSpPr>
          <p:nvPr>
            <p:ph type="dt" sz="half" idx="4294967295"/>
          </p:nvPr>
        </p:nvSpPr>
        <p:spPr>
          <a:xfrm>
            <a:off x="0" y="6553200"/>
            <a:ext cx="1905000" cy="457200"/>
          </a:xfrm>
          <a:prstGeom prst="rect">
            <a:avLst/>
          </a:prstGeom>
        </p:spPr>
        <p:txBody>
          <a:bodyPr/>
          <a:lstStyle/>
          <a:p>
            <a:pPr>
              <a:defRPr/>
            </a:pPr>
            <a:r>
              <a:rPr lang="en-US" sz="1000">
                <a:solidFill>
                  <a:srgbClr val="878787"/>
                </a:solidFill>
                <a:latin typeface="+mn-lt"/>
              </a:rPr>
              <a:t>11/15/2016</a:t>
            </a:r>
            <a:endParaRPr lang="en-US" sz="1000" dirty="0">
              <a:solidFill>
                <a:srgbClr val="878787"/>
              </a:solidFill>
              <a:latin typeface="+mn-lt"/>
            </a:endParaRPr>
          </a:p>
        </p:txBody>
      </p:sp>
      <p:sp>
        <p:nvSpPr>
          <p:cNvPr id="3" name="Footer Placeholder 2"/>
          <p:cNvSpPr>
            <a:spLocks noGrp="1"/>
          </p:cNvSpPr>
          <p:nvPr>
            <p:ph type="ftr" sz="quarter" idx="4294967295"/>
          </p:nvPr>
        </p:nvSpPr>
        <p:spPr>
          <a:xfrm>
            <a:off x="1909394" y="6553200"/>
            <a:ext cx="6239612" cy="457200"/>
          </a:xfrm>
          <a:prstGeom prst="rect">
            <a:avLst/>
          </a:prstGeom>
        </p:spPr>
        <p:txBody>
          <a:bodyPr/>
          <a:lstStyle/>
          <a:p>
            <a:pPr algn="ctr">
              <a:defRPr/>
            </a:pPr>
            <a:r>
              <a:rPr lang="en-US" sz="1000">
                <a:solidFill>
                  <a:srgbClr val="878787"/>
                </a:solidFill>
                <a:latin typeface="+mn-lt"/>
              </a:rPr>
              <a:t>dt+UX: Design Thinking for User Experience Design, Prototyping &amp; Evaluation</a:t>
            </a:r>
            <a:endParaRPr lang="en-US" sz="1000" dirty="0">
              <a:solidFill>
                <a:srgbClr val="878787"/>
              </a:solidFill>
              <a:latin typeface="+mn-lt"/>
            </a:endParaRPr>
          </a:p>
        </p:txBody>
      </p:sp>
      <p:sp>
        <p:nvSpPr>
          <p:cNvPr id="4" name="Slide Number Placeholder 3"/>
          <p:cNvSpPr>
            <a:spLocks noGrp="1"/>
          </p:cNvSpPr>
          <p:nvPr>
            <p:ph type="sldNum" sz="quarter" idx="4294967295"/>
          </p:nvPr>
        </p:nvSpPr>
        <p:spPr>
          <a:xfrm>
            <a:off x="8153400" y="6553201"/>
            <a:ext cx="990600" cy="457200"/>
          </a:xfrm>
          <a:prstGeom prst="rect">
            <a:avLst/>
          </a:prstGeom>
        </p:spPr>
        <p:txBody>
          <a:bodyPr/>
          <a:lstStyle/>
          <a:p>
            <a:fld id="{A1A7435F-1268-B14E-9921-CB2E2F250DE7}" type="slidenum">
              <a:rPr lang="en-US" sz="1000" smtClean="0">
                <a:solidFill>
                  <a:srgbClr val="878787"/>
                </a:solidFill>
                <a:latin typeface="+mn-lt"/>
              </a:rPr>
              <a:pPr/>
              <a:t>8</a:t>
            </a:fld>
            <a:endParaRPr lang="en-US" sz="1000">
              <a:solidFill>
                <a:srgbClr val="878787"/>
              </a:solidFill>
              <a:latin typeface="+mn-lt"/>
            </a:endParaRPr>
          </a:p>
        </p:txBody>
      </p:sp>
      <p:sp>
        <p:nvSpPr>
          <p:cNvPr id="24582" name="Rectangle 5"/>
          <p:cNvSpPr>
            <a:spLocks noChangeArrowheads="1"/>
          </p:cNvSpPr>
          <p:nvPr/>
        </p:nvSpPr>
        <p:spPr bwMode="auto">
          <a:xfrm>
            <a:off x="3478213" y="1567252"/>
            <a:ext cx="1219200" cy="898525"/>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0" hangingPunct="0"/>
            <a:r>
              <a:rPr lang="en-US" sz="1200">
                <a:solidFill>
                  <a:schemeClr val="bg1"/>
                </a:solidFill>
                <a:latin typeface="Arial Black" charset="0"/>
              </a:rPr>
              <a:t>Design</a:t>
            </a:r>
          </a:p>
          <a:p>
            <a:pPr algn="ctr" eaLnBrk="0" hangingPunct="0"/>
            <a:r>
              <a:rPr lang="en-US" sz="1200">
                <a:solidFill>
                  <a:schemeClr val="bg1"/>
                </a:solidFill>
                <a:latin typeface="Arial Black" charset="0"/>
              </a:rPr>
              <a:t>Exploration</a:t>
            </a:r>
          </a:p>
        </p:txBody>
      </p:sp>
      <p:sp>
        <p:nvSpPr>
          <p:cNvPr id="24583" name="Rectangle 6"/>
          <p:cNvSpPr>
            <a:spLocks noChangeArrowheads="1"/>
          </p:cNvSpPr>
          <p:nvPr/>
        </p:nvSpPr>
        <p:spPr bwMode="auto">
          <a:xfrm>
            <a:off x="5230813" y="1567252"/>
            <a:ext cx="1219200" cy="898525"/>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0" hangingPunct="0"/>
            <a:r>
              <a:rPr lang="en-US" sz="1200">
                <a:solidFill>
                  <a:schemeClr val="bg1"/>
                </a:solidFill>
                <a:latin typeface="Arial Black" charset="0"/>
              </a:rPr>
              <a:t>Evaluate</a:t>
            </a:r>
            <a:endParaRPr lang="en-US" sz="1000">
              <a:solidFill>
                <a:schemeClr val="bg1"/>
              </a:solidFill>
              <a:latin typeface="Arial Black" charset="0"/>
            </a:endParaRPr>
          </a:p>
        </p:txBody>
      </p:sp>
      <p:sp>
        <p:nvSpPr>
          <p:cNvPr id="24584" name="Rectangle 7"/>
          <p:cNvSpPr>
            <a:spLocks noChangeArrowheads="1"/>
          </p:cNvSpPr>
          <p:nvPr/>
        </p:nvSpPr>
        <p:spPr bwMode="auto">
          <a:xfrm>
            <a:off x="6983413" y="1567252"/>
            <a:ext cx="1219200" cy="898525"/>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0" hangingPunct="0"/>
            <a:r>
              <a:rPr lang="en-US" sz="1200">
                <a:solidFill>
                  <a:schemeClr val="bg1"/>
                </a:solidFill>
                <a:latin typeface="Arial Black" charset="0"/>
              </a:rPr>
              <a:t>Production</a:t>
            </a:r>
          </a:p>
        </p:txBody>
      </p:sp>
      <p:sp>
        <p:nvSpPr>
          <p:cNvPr id="24585" name="Line 8"/>
          <p:cNvSpPr>
            <a:spLocks noChangeShapeType="1"/>
          </p:cNvSpPr>
          <p:nvPr/>
        </p:nvSpPr>
        <p:spPr bwMode="auto">
          <a:xfrm>
            <a:off x="2941638" y="2100652"/>
            <a:ext cx="1524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586" name="Line 9"/>
          <p:cNvSpPr>
            <a:spLocks noChangeShapeType="1"/>
          </p:cNvSpPr>
          <p:nvPr/>
        </p:nvSpPr>
        <p:spPr bwMode="auto">
          <a:xfrm>
            <a:off x="4699000" y="2091127"/>
            <a:ext cx="1524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587" name="Line 10"/>
          <p:cNvSpPr>
            <a:spLocks noChangeShapeType="1"/>
          </p:cNvSpPr>
          <p:nvPr/>
        </p:nvSpPr>
        <p:spPr bwMode="auto">
          <a:xfrm>
            <a:off x="4849813" y="2092715"/>
            <a:ext cx="0" cy="1149350"/>
          </a:xfrm>
          <a:prstGeom prst="line">
            <a:avLst/>
          </a:prstGeom>
          <a:noFill/>
          <a:ln w="28575">
            <a:solidFill>
              <a:schemeClr val="tx1"/>
            </a:solidFill>
            <a:round/>
            <a:headEnd/>
            <a:tailEnd type="stealth" w="lg" len="lg"/>
          </a:ln>
          <a:extLst>
            <a:ext uri="{909E8E84-426E-40dd-AFC4-6F175D3DCCD1}">
              <a14:hiddenFill xmlns:a14="http://schemas.microsoft.com/office/drawing/2010/main" xmlns="">
                <a:noFill/>
              </a14:hiddenFill>
            </a:ext>
          </a:extLst>
        </p:spPr>
        <p:txBody>
          <a:bodyPr wrap="none" anchor="ctr"/>
          <a:lstStyle/>
          <a:p>
            <a:endParaRPr lang="en-US"/>
          </a:p>
        </p:txBody>
      </p:sp>
      <p:sp>
        <p:nvSpPr>
          <p:cNvPr id="24588" name="Line 11"/>
          <p:cNvSpPr>
            <a:spLocks noChangeShapeType="1"/>
          </p:cNvSpPr>
          <p:nvPr/>
        </p:nvSpPr>
        <p:spPr bwMode="auto">
          <a:xfrm>
            <a:off x="5002213" y="2100652"/>
            <a:ext cx="228600" cy="0"/>
          </a:xfrm>
          <a:prstGeom prst="line">
            <a:avLst/>
          </a:prstGeom>
          <a:noFill/>
          <a:ln w="28575">
            <a:solidFill>
              <a:schemeClr val="tx1"/>
            </a:solidFill>
            <a:round/>
            <a:headEnd/>
            <a:tailEnd type="stealth" w="lg" len="lg"/>
          </a:ln>
          <a:extLst>
            <a:ext uri="{909E8E84-426E-40dd-AFC4-6F175D3DCCD1}">
              <a14:hiddenFill xmlns:a14="http://schemas.microsoft.com/office/drawing/2010/main" xmlns="">
                <a:noFill/>
              </a14:hiddenFill>
            </a:ext>
          </a:extLst>
        </p:spPr>
        <p:txBody>
          <a:bodyPr wrap="none" anchor="ctr"/>
          <a:lstStyle/>
          <a:p>
            <a:endParaRPr lang="en-US"/>
          </a:p>
        </p:txBody>
      </p:sp>
      <p:sp>
        <p:nvSpPr>
          <p:cNvPr id="24589" name="Line 12"/>
          <p:cNvSpPr>
            <a:spLocks noChangeShapeType="1"/>
          </p:cNvSpPr>
          <p:nvPr/>
        </p:nvSpPr>
        <p:spPr bwMode="auto">
          <a:xfrm>
            <a:off x="6440488" y="2086365"/>
            <a:ext cx="1524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590" name="Line 13"/>
          <p:cNvSpPr>
            <a:spLocks noChangeShapeType="1"/>
          </p:cNvSpPr>
          <p:nvPr/>
        </p:nvSpPr>
        <p:spPr bwMode="auto">
          <a:xfrm>
            <a:off x="6754813" y="2100652"/>
            <a:ext cx="0" cy="25352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591" name="Line 14"/>
          <p:cNvSpPr>
            <a:spLocks noChangeShapeType="1"/>
          </p:cNvSpPr>
          <p:nvPr/>
        </p:nvSpPr>
        <p:spPr bwMode="auto">
          <a:xfrm>
            <a:off x="4849813" y="3935802"/>
            <a:ext cx="0" cy="776288"/>
          </a:xfrm>
          <a:prstGeom prst="line">
            <a:avLst/>
          </a:prstGeom>
          <a:noFill/>
          <a:ln w="28575">
            <a:solidFill>
              <a:schemeClr val="tx1"/>
            </a:solidFill>
            <a:round/>
            <a:headEnd/>
            <a:tailEnd type="stealth" w="lg" len="lg"/>
          </a:ln>
          <a:extLst>
            <a:ext uri="{909E8E84-426E-40dd-AFC4-6F175D3DCCD1}">
              <a14:hiddenFill xmlns:a14="http://schemas.microsoft.com/office/drawing/2010/main" xmlns="">
                <a:noFill/>
              </a14:hiddenFill>
            </a:ext>
          </a:extLst>
        </p:spPr>
        <p:txBody>
          <a:bodyPr wrap="none" anchor="ctr"/>
          <a:lstStyle/>
          <a:p>
            <a:endParaRPr lang="en-US"/>
          </a:p>
        </p:txBody>
      </p:sp>
      <p:sp>
        <p:nvSpPr>
          <p:cNvPr id="24592" name="Text Box 15"/>
          <p:cNvSpPr txBox="1">
            <a:spLocks noChangeArrowheads="1"/>
          </p:cNvSpPr>
          <p:nvPr/>
        </p:nvSpPr>
        <p:spPr bwMode="auto">
          <a:xfrm>
            <a:off x="4641850" y="5628077"/>
            <a:ext cx="1180281"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dirty="0">
                <a:latin typeface="Arial Black" charset="0"/>
              </a:rPr>
              <a:t>Proposal:</a:t>
            </a:r>
            <a:endParaRPr lang="en-US" sz="1200" b="1" dirty="0">
              <a:latin typeface="Arial Narrow" charset="0"/>
            </a:endParaRPr>
          </a:p>
          <a:p>
            <a:r>
              <a:rPr lang="en-US" sz="1200" b="1" dirty="0">
                <a:latin typeface="Arial Narrow" charset="0"/>
              </a:rPr>
              <a:t>Demos/</a:t>
            </a:r>
          </a:p>
          <a:p>
            <a:r>
              <a:rPr lang="en-US" sz="1200" b="1" dirty="0">
                <a:latin typeface="Arial Narrow" charset="0"/>
              </a:rPr>
              <a:t>Lo Fi Prototypes</a:t>
            </a:r>
            <a:endParaRPr lang="en-US" sz="1200" dirty="0">
              <a:latin typeface="Arial Narrow" charset="0"/>
            </a:endParaRPr>
          </a:p>
          <a:p>
            <a:r>
              <a:rPr lang="en-US" sz="1200" dirty="0">
                <a:latin typeface="Arial Narrow" charset="0"/>
              </a:rPr>
              <a:t>(How)</a:t>
            </a:r>
          </a:p>
        </p:txBody>
      </p:sp>
      <p:sp>
        <p:nvSpPr>
          <p:cNvPr id="24593" name="Text Box 16"/>
          <p:cNvSpPr txBox="1">
            <a:spLocks noChangeArrowheads="1"/>
          </p:cNvSpPr>
          <p:nvPr/>
        </p:nvSpPr>
        <p:spPr bwMode="auto">
          <a:xfrm>
            <a:off x="6904038" y="2564202"/>
            <a:ext cx="1246187"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b="1">
                <a:latin typeface="Arial Narrow" charset="0"/>
              </a:rPr>
              <a:t>Work together to</a:t>
            </a:r>
          </a:p>
          <a:p>
            <a:r>
              <a:rPr lang="en-US" sz="1200" b="1">
                <a:latin typeface="Arial Narrow" charset="0"/>
              </a:rPr>
              <a:t>realize the design</a:t>
            </a:r>
          </a:p>
          <a:p>
            <a:r>
              <a:rPr lang="en-US" sz="1200" b="1">
                <a:latin typeface="Arial Narrow" charset="0"/>
              </a:rPr>
              <a:t>in detail</a:t>
            </a:r>
          </a:p>
          <a:p>
            <a:endParaRPr lang="en-US" sz="1200" b="1">
              <a:latin typeface="Arial Narrow" charset="0"/>
            </a:endParaRPr>
          </a:p>
          <a:p>
            <a:r>
              <a:rPr lang="en-US" sz="1200" b="1">
                <a:latin typeface="Arial Narrow" charset="0"/>
              </a:rPr>
              <a:t>Evaluate with</a:t>
            </a:r>
          </a:p>
          <a:p>
            <a:r>
              <a:rPr lang="en-US" sz="1200" b="1">
                <a:latin typeface="Arial Narrow" charset="0"/>
              </a:rPr>
              <a:t>Customers</a:t>
            </a:r>
            <a:endParaRPr lang="en-US" sz="1200">
              <a:latin typeface="Arial Black" charset="0"/>
            </a:endParaRPr>
          </a:p>
          <a:p>
            <a:endParaRPr lang="en-US" sz="1200">
              <a:latin typeface="Arial Black" charset="0"/>
            </a:endParaRPr>
          </a:p>
        </p:txBody>
      </p:sp>
      <p:sp>
        <p:nvSpPr>
          <p:cNvPr id="24594" name="Line 18"/>
          <p:cNvSpPr>
            <a:spLocks noChangeShapeType="1"/>
          </p:cNvSpPr>
          <p:nvPr/>
        </p:nvSpPr>
        <p:spPr bwMode="auto">
          <a:xfrm>
            <a:off x="5934075" y="1268802"/>
            <a:ext cx="0" cy="228600"/>
          </a:xfrm>
          <a:prstGeom prst="line">
            <a:avLst/>
          </a:prstGeom>
          <a:noFill/>
          <a:ln w="28575">
            <a:solidFill>
              <a:schemeClr val="tx1"/>
            </a:solidFill>
            <a:round/>
            <a:headEnd/>
            <a:tailEnd type="stealth" w="lg" len="lg"/>
          </a:ln>
          <a:extLst>
            <a:ext uri="{909E8E84-426E-40dd-AFC4-6F175D3DCCD1}">
              <a14:hiddenFill xmlns:a14="http://schemas.microsoft.com/office/drawing/2010/main" xmlns="">
                <a:noFill/>
              </a14:hiddenFill>
            </a:ext>
          </a:extLst>
        </p:spPr>
        <p:txBody>
          <a:bodyPr wrap="none" anchor="ctr"/>
          <a:lstStyle/>
          <a:p>
            <a:endParaRPr lang="en-US"/>
          </a:p>
        </p:txBody>
      </p:sp>
      <p:sp>
        <p:nvSpPr>
          <p:cNvPr id="24595" name="Rectangle 19"/>
          <p:cNvSpPr>
            <a:spLocks noChangeArrowheads="1"/>
          </p:cNvSpPr>
          <p:nvPr/>
        </p:nvSpPr>
        <p:spPr bwMode="auto">
          <a:xfrm>
            <a:off x="1760538" y="1567252"/>
            <a:ext cx="1219200" cy="898525"/>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0" hangingPunct="0"/>
            <a:r>
              <a:rPr lang="en-US" sz="1200">
                <a:solidFill>
                  <a:schemeClr val="bg1"/>
                </a:solidFill>
                <a:latin typeface="Arial Black" charset="0"/>
              </a:rPr>
              <a:t>Design</a:t>
            </a:r>
          </a:p>
          <a:p>
            <a:pPr algn="ctr" eaLnBrk="0" hangingPunct="0"/>
            <a:r>
              <a:rPr lang="en-US" sz="1200">
                <a:solidFill>
                  <a:schemeClr val="bg1"/>
                </a:solidFill>
                <a:latin typeface="Arial Black" charset="0"/>
              </a:rPr>
              <a:t>Discovery</a:t>
            </a:r>
          </a:p>
        </p:txBody>
      </p:sp>
      <p:sp>
        <p:nvSpPr>
          <p:cNvPr id="24596" name="Text Box 22"/>
          <p:cNvSpPr txBox="1">
            <a:spLocks noChangeArrowheads="1"/>
          </p:cNvSpPr>
          <p:nvPr/>
        </p:nvSpPr>
        <p:spPr bwMode="auto">
          <a:xfrm>
            <a:off x="1489075" y="1110052"/>
            <a:ext cx="12620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r>
              <a:rPr lang="en-US" sz="1000" b="1">
                <a:latin typeface="Arial Narrow" charset="0"/>
              </a:rPr>
              <a:t>Customers, Products,</a:t>
            </a:r>
          </a:p>
          <a:p>
            <a:pPr algn="r"/>
            <a:r>
              <a:rPr lang="en-US" sz="1000" b="1">
                <a:latin typeface="Arial Narrow" charset="0"/>
              </a:rPr>
              <a:t>Business, Marketing</a:t>
            </a:r>
            <a:endParaRPr lang="en-US" sz="1000">
              <a:latin typeface="Arial Black" charset="0"/>
            </a:endParaRPr>
          </a:p>
        </p:txBody>
      </p:sp>
      <p:sp>
        <p:nvSpPr>
          <p:cNvPr id="24597" name="Line 23"/>
          <p:cNvSpPr>
            <a:spLocks noChangeShapeType="1"/>
          </p:cNvSpPr>
          <p:nvPr/>
        </p:nvSpPr>
        <p:spPr bwMode="auto">
          <a:xfrm>
            <a:off x="2751138" y="1268802"/>
            <a:ext cx="0" cy="228600"/>
          </a:xfrm>
          <a:prstGeom prst="line">
            <a:avLst/>
          </a:prstGeom>
          <a:noFill/>
          <a:ln w="28575">
            <a:solidFill>
              <a:schemeClr val="tx1"/>
            </a:solidFill>
            <a:round/>
            <a:headEnd/>
            <a:tailEnd type="stealth" w="lg" len="lg"/>
          </a:ln>
          <a:extLst>
            <a:ext uri="{909E8E84-426E-40dd-AFC4-6F175D3DCCD1}">
              <a14:hiddenFill xmlns:a14="http://schemas.microsoft.com/office/drawing/2010/main" xmlns="">
                <a:noFill/>
              </a14:hiddenFill>
            </a:ext>
          </a:extLst>
        </p:spPr>
        <p:txBody>
          <a:bodyPr wrap="none" anchor="ctr"/>
          <a:lstStyle/>
          <a:p>
            <a:endParaRPr lang="en-US"/>
          </a:p>
        </p:txBody>
      </p:sp>
      <p:sp>
        <p:nvSpPr>
          <p:cNvPr id="24598" name="Text Box 24"/>
          <p:cNvSpPr txBox="1">
            <a:spLocks noChangeArrowheads="1"/>
          </p:cNvSpPr>
          <p:nvPr/>
        </p:nvSpPr>
        <p:spPr bwMode="auto">
          <a:xfrm>
            <a:off x="4618038" y="1116402"/>
            <a:ext cx="1262062"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r>
              <a:rPr lang="en-US" sz="1000" b="1">
                <a:latin typeface="Arial Narrow" charset="0"/>
              </a:rPr>
              <a:t>Customers, Products,</a:t>
            </a:r>
          </a:p>
          <a:p>
            <a:pPr algn="r"/>
            <a:r>
              <a:rPr lang="en-US" sz="1000" b="1">
                <a:latin typeface="Arial Narrow" charset="0"/>
              </a:rPr>
              <a:t>Business, Marketing</a:t>
            </a:r>
            <a:endParaRPr lang="en-US" sz="1000">
              <a:latin typeface="Arial Black" charset="0"/>
            </a:endParaRPr>
          </a:p>
        </p:txBody>
      </p:sp>
      <p:pic>
        <p:nvPicPr>
          <p:cNvPr id="24599" name="Picture 27" descr="Storyboard"/>
          <p:cNvPicPr>
            <a:picLocks noChangeAspect="1" noChangeArrowheads="1"/>
          </p:cNvPicPr>
          <p:nvPr/>
        </p:nvPicPr>
        <p:blipFill>
          <a:blip r:embed="rId3" cstate="email">
            <a:extLst>
              <a:ext uri="{28A0092B-C50C-407E-A947-70E740481C1C}">
                <a14:useLocalDpi xmlns:a14="http://schemas.microsoft.com/office/drawing/2010/main" val="0"/>
              </a:ext>
            </a:extLst>
          </a:blip>
          <a:srcRect l="1799" t="3430" r="2747" b="6003"/>
          <a:stretch>
            <a:fillRect/>
          </a:stretch>
        </p:blipFill>
        <p:spPr bwMode="auto">
          <a:xfrm>
            <a:off x="3352800" y="3281752"/>
            <a:ext cx="16002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600" name="Line 28"/>
          <p:cNvSpPr>
            <a:spLocks noChangeShapeType="1"/>
          </p:cNvSpPr>
          <p:nvPr/>
        </p:nvSpPr>
        <p:spPr bwMode="auto">
          <a:xfrm>
            <a:off x="5002213" y="2100652"/>
            <a:ext cx="0" cy="26114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601" name="Line 29"/>
          <p:cNvSpPr>
            <a:spLocks noChangeShapeType="1"/>
          </p:cNvSpPr>
          <p:nvPr/>
        </p:nvSpPr>
        <p:spPr bwMode="auto">
          <a:xfrm>
            <a:off x="3094038" y="2100652"/>
            <a:ext cx="0" cy="2611438"/>
          </a:xfrm>
          <a:prstGeom prst="line">
            <a:avLst/>
          </a:prstGeom>
          <a:noFill/>
          <a:ln w="28575">
            <a:solidFill>
              <a:schemeClr val="tx1"/>
            </a:solidFill>
            <a:round/>
            <a:headEnd/>
            <a:tailEnd type="stealth" w="lg" len="lg"/>
          </a:ln>
          <a:extLst>
            <a:ext uri="{909E8E84-426E-40dd-AFC4-6F175D3DCCD1}">
              <a14:hiddenFill xmlns:a14="http://schemas.microsoft.com/office/drawing/2010/main" xmlns="">
                <a:noFill/>
              </a14:hiddenFill>
            </a:ext>
          </a:extLst>
        </p:spPr>
        <p:txBody>
          <a:bodyPr wrap="none" anchor="ctr"/>
          <a:lstStyle/>
          <a:p>
            <a:endParaRPr lang="en-US"/>
          </a:p>
        </p:txBody>
      </p:sp>
      <p:sp>
        <p:nvSpPr>
          <p:cNvPr id="24602" name="Text Box 30"/>
          <p:cNvSpPr txBox="1">
            <a:spLocks noChangeArrowheads="1"/>
          </p:cNvSpPr>
          <p:nvPr/>
        </p:nvSpPr>
        <p:spPr bwMode="auto">
          <a:xfrm>
            <a:off x="2179638" y="5612202"/>
            <a:ext cx="1867518"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dirty="0">
                <a:latin typeface="Arial Black" charset="0"/>
              </a:rPr>
              <a:t>Design Definition:</a:t>
            </a:r>
            <a:endParaRPr lang="en-US" sz="1200" b="1" dirty="0">
              <a:latin typeface="Arial Narrow" charset="0"/>
            </a:endParaRPr>
          </a:p>
          <a:p>
            <a:r>
              <a:rPr lang="en-US" sz="1200" b="1" dirty="0">
                <a:latin typeface="Arial Narrow" charset="0"/>
              </a:rPr>
              <a:t>- Design Problem Statement</a:t>
            </a:r>
            <a:endParaRPr lang="en-US" sz="1200" dirty="0">
              <a:latin typeface="Arial Narrow" charset="0"/>
            </a:endParaRPr>
          </a:p>
          <a:p>
            <a:r>
              <a:rPr lang="en-US" sz="1200" dirty="0">
                <a:latin typeface="Arial Narrow" charset="0"/>
              </a:rPr>
              <a:t>- Targeted User Roles (Who)</a:t>
            </a:r>
          </a:p>
          <a:p>
            <a:r>
              <a:rPr lang="en-US" sz="1200" dirty="0">
                <a:latin typeface="Arial Narrow" charset="0"/>
              </a:rPr>
              <a:t>- Targeted User Tasks (What)</a:t>
            </a:r>
          </a:p>
          <a:p>
            <a:r>
              <a:rPr lang="en-US" sz="1200" dirty="0">
                <a:latin typeface="Arial Narrow" charset="0"/>
              </a:rPr>
              <a:t>- Design Direction Statements</a:t>
            </a:r>
          </a:p>
        </p:txBody>
      </p:sp>
      <p:pic>
        <p:nvPicPr>
          <p:cNvPr id="24603" name="Picture 31" descr="Diskette"/>
          <p:cNvPicPr>
            <a:picLocks noChangeAspect="1" noChangeArrowheads="1"/>
          </p:cNvPicPr>
          <p:nvPr/>
        </p:nvPicPr>
        <p:blipFill>
          <a:blip r:embed="rId4">
            <a:extLst>
              <a:ext uri="{28A0092B-C50C-407E-A947-70E740481C1C}">
                <a14:useLocalDpi xmlns:a14="http://schemas.microsoft.com/office/drawing/2010/main" val="0"/>
              </a:ext>
            </a:extLst>
          </a:blip>
          <a:srcRect l="-5319" t="9727" r="6789" b="12646"/>
          <a:stretch>
            <a:fillRect/>
          </a:stretch>
        </p:blipFill>
        <p:spPr bwMode="auto">
          <a:xfrm>
            <a:off x="4419600" y="4881952"/>
            <a:ext cx="852488" cy="633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604" name="Picture 32" descr="Spec"/>
          <p:cNvPicPr>
            <a:picLocks noChangeAspect="1" noChangeArrowheads="1"/>
          </p:cNvPicPr>
          <p:nvPr/>
        </p:nvPicPr>
        <p:blipFill>
          <a:blip r:embed="rId5">
            <a:extLst>
              <a:ext uri="{28A0092B-C50C-407E-A947-70E740481C1C}">
                <a14:useLocalDpi xmlns:a14="http://schemas.microsoft.com/office/drawing/2010/main" val="0"/>
              </a:ext>
            </a:extLst>
          </a:blip>
          <a:srcRect l="5606" t="6436" r="9697" b="10046"/>
          <a:stretch>
            <a:fillRect/>
          </a:stretch>
        </p:blipFill>
        <p:spPr bwMode="auto">
          <a:xfrm>
            <a:off x="6203950" y="4715265"/>
            <a:ext cx="887413" cy="84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605" name="Text Box 33"/>
          <p:cNvSpPr txBox="1">
            <a:spLocks noChangeArrowheads="1"/>
          </p:cNvSpPr>
          <p:nvPr/>
        </p:nvSpPr>
        <p:spPr bwMode="auto">
          <a:xfrm>
            <a:off x="6042025" y="5612202"/>
            <a:ext cx="2005677"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dirty="0">
                <a:latin typeface="Arial Black" charset="0"/>
              </a:rPr>
              <a:t>Specification:</a:t>
            </a:r>
            <a:endParaRPr lang="en-US" sz="1200" b="1" dirty="0">
              <a:latin typeface="Arial Narrow" charset="0"/>
            </a:endParaRPr>
          </a:p>
          <a:p>
            <a:r>
              <a:rPr lang="en-US" sz="1200" b="1" dirty="0">
                <a:latin typeface="Arial Narrow" charset="0"/>
              </a:rPr>
              <a:t>Hi Fidelity, Refined Design</a:t>
            </a:r>
            <a:endParaRPr lang="en-US" sz="1200" dirty="0">
              <a:latin typeface="Arial Narrow" charset="0"/>
            </a:endParaRPr>
          </a:p>
          <a:p>
            <a:r>
              <a:rPr lang="en-US" sz="1200" dirty="0">
                <a:latin typeface="Arial Narrow" charset="0"/>
              </a:rPr>
              <a:t>   - Based on customer feedback</a:t>
            </a:r>
          </a:p>
          <a:p>
            <a:r>
              <a:rPr lang="en-US" sz="1200" dirty="0">
                <a:latin typeface="Arial Narrow" charset="0"/>
              </a:rPr>
              <a:t>   - Foundation in product reality</a:t>
            </a:r>
          </a:p>
          <a:p>
            <a:r>
              <a:rPr lang="en-US" sz="1200" dirty="0">
                <a:latin typeface="Arial Narrow" charset="0"/>
              </a:rPr>
              <a:t>   - Refined Design description</a:t>
            </a:r>
          </a:p>
        </p:txBody>
      </p:sp>
      <p:sp>
        <p:nvSpPr>
          <p:cNvPr id="24606" name="Line 34"/>
          <p:cNvSpPr>
            <a:spLocks noChangeShapeType="1"/>
          </p:cNvSpPr>
          <p:nvPr/>
        </p:nvSpPr>
        <p:spPr bwMode="auto">
          <a:xfrm>
            <a:off x="6602413" y="2092715"/>
            <a:ext cx="0" cy="2535237"/>
          </a:xfrm>
          <a:prstGeom prst="line">
            <a:avLst/>
          </a:prstGeom>
          <a:noFill/>
          <a:ln w="28575">
            <a:solidFill>
              <a:schemeClr val="tx1"/>
            </a:solidFill>
            <a:round/>
            <a:headEnd/>
            <a:tailEnd type="stealth" w="lg" len="lg"/>
          </a:ln>
          <a:extLst>
            <a:ext uri="{909E8E84-426E-40dd-AFC4-6F175D3DCCD1}">
              <a14:hiddenFill xmlns:a14="http://schemas.microsoft.com/office/drawing/2010/main" xmlns="">
                <a:noFill/>
              </a14:hiddenFill>
            </a:ext>
          </a:extLst>
        </p:spPr>
        <p:txBody>
          <a:bodyPr wrap="none" anchor="ctr"/>
          <a:lstStyle/>
          <a:p>
            <a:endParaRPr lang="en-US"/>
          </a:p>
        </p:txBody>
      </p:sp>
      <p:sp>
        <p:nvSpPr>
          <p:cNvPr id="24607" name="Line 35"/>
          <p:cNvSpPr>
            <a:spLocks noChangeShapeType="1"/>
          </p:cNvSpPr>
          <p:nvPr/>
        </p:nvSpPr>
        <p:spPr bwMode="auto">
          <a:xfrm>
            <a:off x="6754813" y="2095890"/>
            <a:ext cx="228600" cy="0"/>
          </a:xfrm>
          <a:prstGeom prst="line">
            <a:avLst/>
          </a:prstGeom>
          <a:noFill/>
          <a:ln w="28575">
            <a:solidFill>
              <a:schemeClr val="tx1"/>
            </a:solidFill>
            <a:round/>
            <a:headEnd/>
            <a:tailEnd type="stealth" w="lg" len="lg"/>
          </a:ln>
          <a:extLst>
            <a:ext uri="{909E8E84-426E-40dd-AFC4-6F175D3DCCD1}">
              <a14:hiddenFill xmlns:a14="http://schemas.microsoft.com/office/drawing/2010/main" xmlns="">
                <a:noFill/>
              </a14:hiddenFill>
            </a:ext>
          </a:extLst>
        </p:spPr>
        <p:txBody>
          <a:bodyPr wrap="none" anchor="ctr"/>
          <a:lstStyle/>
          <a:p>
            <a:endParaRPr lang="en-US"/>
          </a:p>
        </p:txBody>
      </p:sp>
      <p:sp>
        <p:nvSpPr>
          <p:cNvPr id="24608" name="Line 36"/>
          <p:cNvSpPr>
            <a:spLocks noChangeShapeType="1"/>
          </p:cNvSpPr>
          <p:nvPr/>
        </p:nvSpPr>
        <p:spPr bwMode="auto">
          <a:xfrm>
            <a:off x="3181350" y="2107002"/>
            <a:ext cx="228600" cy="0"/>
          </a:xfrm>
          <a:prstGeom prst="line">
            <a:avLst/>
          </a:prstGeom>
          <a:noFill/>
          <a:ln w="28575">
            <a:solidFill>
              <a:schemeClr val="tx1"/>
            </a:solidFill>
            <a:round/>
            <a:headEnd/>
            <a:tailEnd type="stealth" w="lg" len="lg"/>
          </a:ln>
          <a:extLst>
            <a:ext uri="{909E8E84-426E-40dd-AFC4-6F175D3DCCD1}">
              <a14:hiddenFill xmlns:a14="http://schemas.microsoft.com/office/drawing/2010/main" xmlns="">
                <a:noFill/>
              </a14:hiddenFill>
            </a:ext>
          </a:extLst>
        </p:spPr>
        <p:txBody>
          <a:bodyPr wrap="none" anchor="ctr"/>
          <a:lstStyle/>
          <a:p>
            <a:endParaRPr lang="en-US"/>
          </a:p>
        </p:txBody>
      </p:sp>
      <p:sp>
        <p:nvSpPr>
          <p:cNvPr id="24609" name="Line 37"/>
          <p:cNvSpPr>
            <a:spLocks noChangeShapeType="1"/>
          </p:cNvSpPr>
          <p:nvPr/>
        </p:nvSpPr>
        <p:spPr bwMode="auto">
          <a:xfrm>
            <a:off x="3181350" y="2107002"/>
            <a:ext cx="0" cy="252888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610" name="Text Box 38"/>
          <p:cNvSpPr txBox="1">
            <a:spLocks noChangeArrowheads="1"/>
          </p:cNvSpPr>
          <p:nvPr/>
        </p:nvSpPr>
        <p:spPr bwMode="auto">
          <a:xfrm>
            <a:off x="3856038" y="4164402"/>
            <a:ext cx="12192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b="1">
                <a:latin typeface="Arial Narrow" charset="0"/>
              </a:rPr>
              <a:t>Storyboard</a:t>
            </a:r>
            <a:endParaRPr lang="en-US" sz="1200">
              <a:latin typeface="Arial Narrow" charset="0"/>
            </a:endParaRPr>
          </a:p>
        </p:txBody>
      </p:sp>
      <p:pic>
        <p:nvPicPr>
          <p:cNvPr id="24611" name="Picture 39" descr="Docum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3038" y="4774002"/>
            <a:ext cx="914400" cy="833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612" name="Picture 40" descr="Card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6313" y="2608652"/>
            <a:ext cx="790575"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613" name="Picture 41" descr="Drawer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938" y="3719902"/>
            <a:ext cx="1076325" cy="140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614" name="Text Box 42"/>
          <p:cNvSpPr txBox="1">
            <a:spLocks noChangeArrowheads="1"/>
          </p:cNvSpPr>
          <p:nvPr/>
        </p:nvSpPr>
        <p:spPr bwMode="auto">
          <a:xfrm>
            <a:off x="1684338" y="2564202"/>
            <a:ext cx="1552575" cy="2465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b="1">
                <a:latin typeface="Arial Narrow" charset="0"/>
              </a:rPr>
              <a:t>Customers:</a:t>
            </a:r>
            <a:endParaRPr lang="en-US" sz="1200">
              <a:latin typeface="Arial Black" charset="0"/>
            </a:endParaRPr>
          </a:p>
          <a:p>
            <a:r>
              <a:rPr lang="en-US" sz="1200">
                <a:latin typeface="Arial Narrow" charset="0"/>
              </a:rPr>
              <a:t>   - Roles (Who)</a:t>
            </a:r>
          </a:p>
          <a:p>
            <a:r>
              <a:rPr lang="en-US" sz="1200">
                <a:latin typeface="Arial Narrow" charset="0"/>
              </a:rPr>
              <a:t>   - Tasks (What)</a:t>
            </a:r>
          </a:p>
          <a:p>
            <a:r>
              <a:rPr lang="en-US" sz="1200">
                <a:latin typeface="Arial Narrow" charset="0"/>
              </a:rPr>
              <a:t>   - Context (Stories)</a:t>
            </a:r>
            <a:endParaRPr lang="en-US" sz="1200" b="1">
              <a:latin typeface="Arial Narrow" charset="0"/>
            </a:endParaRPr>
          </a:p>
          <a:p>
            <a:r>
              <a:rPr lang="en-US" sz="1200" b="1">
                <a:latin typeface="Arial Narrow" charset="0"/>
              </a:rPr>
              <a:t>Marketing:</a:t>
            </a:r>
          </a:p>
          <a:p>
            <a:r>
              <a:rPr lang="en-US" sz="1200" b="1">
                <a:latin typeface="Arial Narrow" charset="0"/>
              </a:rPr>
              <a:t>   </a:t>
            </a:r>
            <a:r>
              <a:rPr lang="en-US" sz="1200">
                <a:latin typeface="Arial Narrow" charset="0"/>
              </a:rPr>
              <a:t>- Business Priorities</a:t>
            </a:r>
          </a:p>
          <a:p>
            <a:r>
              <a:rPr lang="en-US" sz="1200">
                <a:latin typeface="Arial Narrow" charset="0"/>
              </a:rPr>
              <a:t>   - Messages</a:t>
            </a:r>
          </a:p>
          <a:p>
            <a:r>
              <a:rPr lang="en-US" sz="1200" b="1">
                <a:latin typeface="Arial Narrow" charset="0"/>
              </a:rPr>
              <a:t>Technology:</a:t>
            </a:r>
            <a:endParaRPr lang="en-US" sz="1200">
              <a:latin typeface="Arial Black" charset="0"/>
            </a:endParaRPr>
          </a:p>
          <a:p>
            <a:r>
              <a:rPr lang="en-US" sz="1200">
                <a:latin typeface="Arial Narrow" charset="0"/>
              </a:rPr>
              <a:t>   - Products</a:t>
            </a:r>
          </a:p>
          <a:p>
            <a:r>
              <a:rPr lang="en-US" sz="1200">
                <a:latin typeface="Arial Narrow" charset="0"/>
              </a:rPr>
              <a:t>   - Architecture</a:t>
            </a:r>
          </a:p>
          <a:p>
            <a:r>
              <a:rPr lang="en-US" sz="1200" b="1">
                <a:latin typeface="Arial Narrow" charset="0"/>
              </a:rPr>
              <a:t>Design:</a:t>
            </a:r>
            <a:endParaRPr lang="en-US" sz="1200">
              <a:latin typeface="Arial Narrow" charset="0"/>
            </a:endParaRPr>
          </a:p>
          <a:p>
            <a:r>
              <a:rPr lang="en-US" sz="1200">
                <a:latin typeface="Arial Narrow" charset="0"/>
              </a:rPr>
              <a:t>   - Leading/competing</a:t>
            </a:r>
          </a:p>
          <a:p>
            <a:r>
              <a:rPr lang="en-US" sz="1200">
                <a:latin typeface="Arial Narrow" charset="0"/>
              </a:rPr>
              <a:t>      technologies</a:t>
            </a:r>
            <a:endParaRPr lang="en-US" sz="1200">
              <a:latin typeface="Arial Black" charset="0"/>
            </a:endParaRPr>
          </a:p>
        </p:txBody>
      </p:sp>
      <p:pic>
        <p:nvPicPr>
          <p:cNvPr id="24615" name="Picture 43" descr="Meet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18113" y="3402402"/>
            <a:ext cx="1323975"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616" name="Text Box 44"/>
          <p:cNvSpPr txBox="1">
            <a:spLocks noChangeArrowheads="1"/>
          </p:cNvSpPr>
          <p:nvPr/>
        </p:nvSpPr>
        <p:spPr bwMode="auto">
          <a:xfrm>
            <a:off x="5218113" y="4164402"/>
            <a:ext cx="145256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b="1">
                <a:latin typeface="Arial Narrow" charset="0"/>
              </a:rPr>
              <a:t>Review &amp; Iterate</a:t>
            </a:r>
            <a:endParaRPr lang="en-US" sz="1200">
              <a:latin typeface="Arial Black" charset="0"/>
            </a:endParaRPr>
          </a:p>
        </p:txBody>
      </p:sp>
      <p:sp>
        <p:nvSpPr>
          <p:cNvPr id="24617" name="Text Box 47"/>
          <p:cNvSpPr txBox="1">
            <a:spLocks noChangeArrowheads="1"/>
          </p:cNvSpPr>
          <p:nvPr/>
        </p:nvSpPr>
        <p:spPr bwMode="auto">
          <a:xfrm>
            <a:off x="196804" y="5948752"/>
            <a:ext cx="1600200"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100" dirty="0">
                <a:solidFill>
                  <a:schemeClr val="tx1">
                    <a:lumMod val="50000"/>
                  </a:schemeClr>
                </a:solidFill>
                <a:latin typeface="Helvetica"/>
                <a:cs typeface="Helvetica"/>
              </a:rPr>
              <a:t>based on slide by Sara </a:t>
            </a:r>
            <a:r>
              <a:rPr lang="en-US" sz="1100" dirty="0" err="1">
                <a:solidFill>
                  <a:schemeClr val="tx1">
                    <a:lumMod val="50000"/>
                  </a:schemeClr>
                </a:solidFill>
                <a:latin typeface="Helvetica"/>
                <a:cs typeface="Helvetica"/>
              </a:rPr>
              <a:t>Redpath</a:t>
            </a:r>
            <a:r>
              <a:rPr lang="en-US" sz="1100" dirty="0">
                <a:solidFill>
                  <a:schemeClr val="tx1">
                    <a:lumMod val="50000"/>
                  </a:schemeClr>
                </a:solidFill>
                <a:latin typeface="Helvetica"/>
                <a:cs typeface="Helvetica"/>
              </a:rPr>
              <a:t>, IBM &amp; </a:t>
            </a:r>
            <a:r>
              <a:rPr lang="en-US" sz="1100" dirty="0" err="1">
                <a:solidFill>
                  <a:schemeClr val="tx1">
                    <a:lumMod val="50000"/>
                  </a:schemeClr>
                </a:solidFill>
                <a:latin typeface="Helvetica"/>
                <a:cs typeface="Helvetica"/>
              </a:rPr>
              <a:t>Thyra</a:t>
            </a:r>
            <a:r>
              <a:rPr lang="en-US" sz="1100" dirty="0">
                <a:solidFill>
                  <a:schemeClr val="tx1">
                    <a:lumMod val="50000"/>
                  </a:schemeClr>
                </a:solidFill>
                <a:latin typeface="Helvetica"/>
                <a:cs typeface="Helvetica"/>
              </a:rPr>
              <a:t> </a:t>
            </a:r>
            <a:r>
              <a:rPr lang="en-US" sz="1100" dirty="0" err="1">
                <a:solidFill>
                  <a:schemeClr val="tx1">
                    <a:lumMod val="50000"/>
                  </a:schemeClr>
                </a:solidFill>
                <a:latin typeface="Helvetica"/>
                <a:cs typeface="Helvetica"/>
              </a:rPr>
              <a:t>Trauch</a:t>
            </a:r>
            <a:r>
              <a:rPr lang="en-US" sz="1100" dirty="0">
                <a:solidFill>
                  <a:schemeClr val="tx1">
                    <a:lumMod val="50000"/>
                  </a:schemeClr>
                </a:solidFill>
                <a:latin typeface="Helvetica"/>
                <a:cs typeface="Helvetica"/>
              </a:rPr>
              <a:t>, Tivoli</a:t>
            </a:r>
          </a:p>
        </p:txBody>
      </p:sp>
      <p:sp>
        <p:nvSpPr>
          <p:cNvPr id="5" name="Rectangle 4"/>
          <p:cNvSpPr/>
          <p:nvPr/>
        </p:nvSpPr>
        <p:spPr bwMode="auto">
          <a:xfrm>
            <a:off x="1746220" y="1575219"/>
            <a:ext cx="1263873" cy="915824"/>
          </a:xfrm>
          <a:prstGeom prst="rect">
            <a:avLst/>
          </a:prstGeom>
          <a:noFill/>
          <a:ln w="762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3" name="Rectangle 42"/>
          <p:cNvSpPr/>
          <p:nvPr/>
        </p:nvSpPr>
        <p:spPr bwMode="auto">
          <a:xfrm>
            <a:off x="3467776" y="1587193"/>
            <a:ext cx="1263873" cy="915824"/>
          </a:xfrm>
          <a:prstGeom prst="rect">
            <a:avLst/>
          </a:prstGeom>
          <a:noFill/>
          <a:ln w="762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4" name="Rectangle 43"/>
          <p:cNvSpPr/>
          <p:nvPr/>
        </p:nvSpPr>
        <p:spPr bwMode="auto">
          <a:xfrm>
            <a:off x="5189332" y="1586957"/>
            <a:ext cx="1263873" cy="915824"/>
          </a:xfrm>
          <a:prstGeom prst="rect">
            <a:avLst/>
          </a:prstGeom>
          <a:noFill/>
          <a:ln w="762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5" name="Rectangle 44"/>
          <p:cNvSpPr/>
          <p:nvPr/>
        </p:nvSpPr>
        <p:spPr bwMode="auto">
          <a:xfrm>
            <a:off x="6947524" y="1586721"/>
            <a:ext cx="1263873" cy="915824"/>
          </a:xfrm>
          <a:prstGeom prst="rect">
            <a:avLst/>
          </a:prstGeom>
          <a:noFill/>
          <a:ln w="762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7521592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44"/>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3" grpId="0" animBg="1"/>
      <p:bldP spid="43" grpId="1" animBg="1"/>
      <p:bldP spid="44" grpId="0" animBg="1"/>
      <p:bldP spid="44" grpId="1"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1" name="Rectangle 1026"/>
          <p:cNvSpPr>
            <a:spLocks noGrp="1" noChangeArrowheads="1"/>
          </p:cNvSpPr>
          <p:nvPr>
            <p:ph type="title"/>
          </p:nvPr>
        </p:nvSpPr>
        <p:spPr>
          <a:noFill/>
        </p:spPr>
        <p:txBody>
          <a:bodyPr lIns="92073" tIns="46037" rIns="92073" bIns="46037"/>
          <a:lstStyle/>
          <a:p>
            <a:pPr eaLnBrk="1" hangingPunct="1"/>
            <a:r>
              <a:rPr lang="en-US" dirty="0">
                <a:latin typeface="Helvetica" pitchFamily="34" charset="0"/>
              </a:rPr>
              <a:t>Iteration</a:t>
            </a:r>
          </a:p>
        </p:txBody>
      </p:sp>
      <p:sp>
        <p:nvSpPr>
          <p:cNvPr id="1033" name="Rectangle 1032"/>
          <p:cNvSpPr>
            <a:spLocks noGrp="1" noChangeArrowheads="1"/>
          </p:cNvSpPr>
          <p:nvPr>
            <p:ph idx="1"/>
          </p:nvPr>
        </p:nvSpPr>
        <p:spPr>
          <a:xfrm>
            <a:off x="984556" y="302833"/>
            <a:ext cx="7772400" cy="4724400"/>
          </a:xfrm>
        </p:spPr>
        <p:txBody>
          <a:bodyPr/>
          <a:lstStyle/>
          <a:p>
            <a:pPr algn="r" eaLnBrk="1" hangingPunct="1">
              <a:buFontTx/>
              <a:buNone/>
            </a:pPr>
            <a:r>
              <a:rPr lang="en-US" dirty="0">
                <a:latin typeface="Arial" charset="0"/>
              </a:rPr>
              <a:t>At every stage!</a:t>
            </a:r>
          </a:p>
        </p:txBody>
      </p:sp>
      <p:sp>
        <p:nvSpPr>
          <p:cNvPr id="3" name="Date Placeholder 2"/>
          <p:cNvSpPr>
            <a:spLocks noGrp="1"/>
          </p:cNvSpPr>
          <p:nvPr>
            <p:ph type="dt" sz="half" idx="10"/>
          </p:nvPr>
        </p:nvSpPr>
        <p:spPr/>
        <p:txBody>
          <a:bodyPr/>
          <a:lstStyle/>
          <a:p>
            <a:pPr>
              <a:defRPr/>
            </a:pPr>
            <a:r>
              <a:rPr lang="en-US"/>
              <a:t>11/15/2016</a:t>
            </a:r>
          </a:p>
        </p:txBody>
      </p:sp>
      <p:sp>
        <p:nvSpPr>
          <p:cNvPr id="5" name="Footer Placeholder 4"/>
          <p:cNvSpPr>
            <a:spLocks noGrp="1"/>
          </p:cNvSpPr>
          <p:nvPr>
            <p:ph type="ftr" sz="quarter" idx="11"/>
          </p:nvPr>
        </p:nvSpPr>
        <p:spPr/>
        <p:txBody>
          <a:bodyPr/>
          <a:lstStyle/>
          <a:p>
            <a:pPr>
              <a:defRPr/>
            </a:pPr>
            <a:r>
              <a:rPr lang="en-US"/>
              <a:t>dt+UX: Design Thinking for User Experience Design, Prototyping &amp; Evaluation</a:t>
            </a:r>
            <a:endParaRPr lang="en-US" dirty="0"/>
          </a:p>
        </p:txBody>
      </p:sp>
      <p:sp>
        <p:nvSpPr>
          <p:cNvPr id="6" name="Slide Number Placeholder 5"/>
          <p:cNvSpPr>
            <a:spLocks noGrp="1"/>
          </p:cNvSpPr>
          <p:nvPr>
            <p:ph type="sldNum" sz="quarter" idx="12"/>
          </p:nvPr>
        </p:nvSpPr>
        <p:spPr/>
        <p:txBody>
          <a:bodyPr/>
          <a:lstStyle/>
          <a:p>
            <a:fld id="{378E877C-33E4-8D47-9FF8-A9983EC5D9E6}" type="slidenum">
              <a:rPr lang="en-US" smtClean="0"/>
              <a:pPr/>
              <a:t>9</a:t>
            </a:fld>
            <a:endParaRPr lang="en-US"/>
          </a:p>
        </p:txBody>
      </p:sp>
      <p:grpSp>
        <p:nvGrpSpPr>
          <p:cNvPr id="1032" name="Group 1034"/>
          <p:cNvGrpSpPr>
            <a:grpSpLocks/>
          </p:cNvGrpSpPr>
          <p:nvPr/>
        </p:nvGrpSpPr>
        <p:grpSpPr bwMode="auto">
          <a:xfrm>
            <a:off x="542925" y="1520826"/>
            <a:ext cx="7875589" cy="2493963"/>
            <a:chOff x="342" y="958"/>
            <a:chExt cx="4961" cy="1571"/>
          </a:xfrm>
        </p:grpSpPr>
        <p:sp>
          <p:nvSpPr>
            <p:cNvPr id="1034" name="Rectangle 1029"/>
            <p:cNvSpPr>
              <a:spLocks noChangeArrowheads="1"/>
            </p:cNvSpPr>
            <p:nvPr/>
          </p:nvSpPr>
          <p:spPr bwMode="auto">
            <a:xfrm>
              <a:off x="3818" y="958"/>
              <a:ext cx="800" cy="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eaLnBrk="0" hangingPunct="0"/>
              <a:r>
                <a:rPr lang="en-US" sz="2200" b="1" dirty="0">
                  <a:latin typeface="Verdana" charset="0"/>
                </a:rPr>
                <a:t>Design</a:t>
              </a:r>
            </a:p>
          </p:txBody>
        </p:sp>
        <p:sp>
          <p:nvSpPr>
            <p:cNvPr id="1035" name="Rectangle 1030"/>
            <p:cNvSpPr>
              <a:spLocks noChangeArrowheads="1"/>
            </p:cNvSpPr>
            <p:nvPr/>
          </p:nvSpPr>
          <p:spPr bwMode="auto">
            <a:xfrm>
              <a:off x="342" y="2056"/>
              <a:ext cx="1100" cy="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eaLnBrk="0" hangingPunct="0"/>
              <a:r>
                <a:rPr lang="en-US" sz="2200" b="1" dirty="0">
                  <a:latin typeface="Verdana" charset="0"/>
                </a:rPr>
                <a:t>Prototype</a:t>
              </a:r>
            </a:p>
          </p:txBody>
        </p:sp>
        <p:sp>
          <p:nvSpPr>
            <p:cNvPr id="1036" name="Rectangle 1031"/>
            <p:cNvSpPr>
              <a:spLocks noChangeArrowheads="1"/>
            </p:cNvSpPr>
            <p:nvPr/>
          </p:nvSpPr>
          <p:spPr bwMode="auto">
            <a:xfrm>
              <a:off x="4325" y="2257"/>
              <a:ext cx="978" cy="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eaLnBrk="0" hangingPunct="0"/>
              <a:r>
                <a:rPr lang="en-US" sz="2200" b="1" dirty="0">
                  <a:latin typeface="Verdana" charset="0"/>
                </a:rPr>
                <a:t>Evaluate</a:t>
              </a:r>
            </a:p>
          </p:txBody>
        </p:sp>
      </p:grpSp>
      <p:sp>
        <p:nvSpPr>
          <p:cNvPr id="2" name="TextBox 1"/>
          <p:cNvSpPr txBox="1"/>
          <p:nvPr/>
        </p:nvSpPr>
        <p:spPr>
          <a:xfrm>
            <a:off x="555196" y="3731817"/>
            <a:ext cx="1364823" cy="1938990"/>
          </a:xfrm>
          <a:prstGeom prst="rect">
            <a:avLst/>
          </a:prstGeom>
          <a:noFill/>
        </p:spPr>
        <p:txBody>
          <a:bodyPr wrap="none" lIns="91438" tIns="45719" rIns="91438" bIns="45719" rtlCol="0">
            <a:spAutoFit/>
          </a:bodyPr>
          <a:lstStyle/>
          <a:p>
            <a:r>
              <a:rPr lang="en-US" dirty="0">
                <a:solidFill>
                  <a:schemeClr val="tx1">
                    <a:lumMod val="65000"/>
                  </a:schemeClr>
                </a:solidFill>
                <a:latin typeface="+mn-lt"/>
              </a:rPr>
              <a:t>Sketch</a:t>
            </a:r>
          </a:p>
          <a:p>
            <a:r>
              <a:rPr lang="en-US" dirty="0">
                <a:solidFill>
                  <a:schemeClr val="tx1">
                    <a:lumMod val="65000"/>
                  </a:schemeClr>
                </a:solidFill>
                <a:latin typeface="+mn-lt"/>
              </a:rPr>
              <a:t>Paper</a:t>
            </a:r>
          </a:p>
          <a:p>
            <a:r>
              <a:rPr lang="en-US" dirty="0">
                <a:solidFill>
                  <a:schemeClr val="tx1">
                    <a:lumMod val="65000"/>
                  </a:schemeClr>
                </a:solidFill>
                <a:latin typeface="+mn-lt"/>
              </a:rPr>
              <a:t>Video</a:t>
            </a:r>
          </a:p>
          <a:p>
            <a:r>
              <a:rPr lang="en-US" dirty="0">
                <a:solidFill>
                  <a:schemeClr val="tx1">
                    <a:lumMod val="65000"/>
                  </a:schemeClr>
                </a:solidFill>
                <a:latin typeface="+mn-lt"/>
              </a:rPr>
              <a:t>Tool</a:t>
            </a:r>
          </a:p>
          <a:p>
            <a:r>
              <a:rPr lang="en-US" dirty="0">
                <a:solidFill>
                  <a:schemeClr val="tx1">
                    <a:lumMod val="65000"/>
                  </a:schemeClr>
                </a:solidFill>
                <a:latin typeface="+mn-lt"/>
              </a:rPr>
              <a:t>Program</a:t>
            </a:r>
          </a:p>
        </p:txBody>
      </p:sp>
      <p:sp>
        <p:nvSpPr>
          <p:cNvPr id="12" name="TextBox 11"/>
          <p:cNvSpPr txBox="1"/>
          <p:nvPr/>
        </p:nvSpPr>
        <p:spPr>
          <a:xfrm>
            <a:off x="6894494" y="4067795"/>
            <a:ext cx="1758410" cy="1938990"/>
          </a:xfrm>
          <a:prstGeom prst="rect">
            <a:avLst/>
          </a:prstGeom>
          <a:noFill/>
        </p:spPr>
        <p:txBody>
          <a:bodyPr wrap="none" lIns="91438" tIns="45719" rIns="91438" bIns="45719" rtlCol="0">
            <a:spAutoFit/>
          </a:bodyPr>
          <a:lstStyle/>
          <a:p>
            <a:r>
              <a:rPr lang="en-US" dirty="0">
                <a:solidFill>
                  <a:srgbClr val="A6A6A6"/>
                </a:solidFill>
                <a:latin typeface="+mn-lt"/>
              </a:rPr>
              <a:t>Gut</a:t>
            </a:r>
          </a:p>
          <a:p>
            <a:r>
              <a:rPr lang="en-US" dirty="0" err="1">
                <a:solidFill>
                  <a:srgbClr val="A6A6A6"/>
                </a:solidFill>
                <a:latin typeface="+mn-lt"/>
              </a:rPr>
              <a:t>Crit</a:t>
            </a:r>
            <a:endParaRPr lang="en-US" dirty="0">
              <a:solidFill>
                <a:srgbClr val="A6A6A6"/>
              </a:solidFill>
              <a:latin typeface="+mn-lt"/>
            </a:endParaRPr>
          </a:p>
          <a:p>
            <a:r>
              <a:rPr lang="en-US" dirty="0">
                <a:solidFill>
                  <a:srgbClr val="A6A6A6"/>
                </a:solidFill>
                <a:latin typeface="+mn-lt"/>
              </a:rPr>
              <a:t>Expert </a:t>
            </a:r>
            <a:r>
              <a:rPr lang="en-US" dirty="0" err="1">
                <a:solidFill>
                  <a:srgbClr val="A6A6A6"/>
                </a:solidFill>
                <a:latin typeface="+mn-lt"/>
              </a:rPr>
              <a:t>Eval</a:t>
            </a:r>
            <a:br>
              <a:rPr lang="en-US" dirty="0">
                <a:solidFill>
                  <a:srgbClr val="A6A6A6"/>
                </a:solidFill>
                <a:latin typeface="+mn-lt"/>
              </a:rPr>
            </a:br>
            <a:r>
              <a:rPr lang="en-US" dirty="0">
                <a:solidFill>
                  <a:srgbClr val="A6A6A6"/>
                </a:solidFill>
                <a:latin typeface="+mn-lt"/>
              </a:rPr>
              <a:t>Lo-fi Test</a:t>
            </a:r>
          </a:p>
          <a:p>
            <a:r>
              <a:rPr lang="en-US" dirty="0">
                <a:solidFill>
                  <a:srgbClr val="A6A6A6"/>
                </a:solidFill>
                <a:latin typeface="+mn-lt"/>
              </a:rPr>
              <a:t>User Study</a:t>
            </a:r>
          </a:p>
        </p:txBody>
      </p:sp>
      <p:graphicFrame>
        <p:nvGraphicFramePr>
          <p:cNvPr id="14" name="Object 1025"/>
          <p:cNvGraphicFramePr>
            <a:graphicFrameLocks noChangeAspect="1"/>
          </p:cNvGraphicFramePr>
          <p:nvPr>
            <p:extLst/>
          </p:nvPr>
        </p:nvGraphicFramePr>
        <p:xfrm>
          <a:off x="2701549" y="1901398"/>
          <a:ext cx="3730625" cy="3363912"/>
        </p:xfrm>
        <a:graphic>
          <a:graphicData uri="http://schemas.openxmlformats.org/presentationml/2006/ole">
            <mc:AlternateContent xmlns:mc="http://schemas.openxmlformats.org/markup-compatibility/2006">
              <mc:Choice xmlns:v="urn:schemas-microsoft-com:vml" Requires="v">
                <p:oleObj spid="_x0000_s1057" name="Clip" r:id="rId4" imgW="3849120" imgH="3468960" progId="MS_ClipArt_Gallery.5">
                  <p:embed/>
                </p:oleObj>
              </mc:Choice>
              <mc:Fallback>
                <p:oleObj name="Clip" r:id="rId4" imgW="3849120" imgH="3468960"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1549" y="1901398"/>
                        <a:ext cx="3730625" cy="33639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887731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2" grpId="0"/>
    </p:bldLst>
  </p:timing>
</p:sld>
</file>

<file path=ppt/theme/theme1.xml><?xml version="1.0" encoding="utf-8"?>
<a:theme xmlns:a="http://schemas.openxmlformats.org/drawingml/2006/main" name="1_Summer HCI">
  <a:themeElements>
    <a:clrScheme name="1_Summer HCI 10">
      <a:dk1>
        <a:srgbClr val="808080"/>
      </a:dk1>
      <a:lt1>
        <a:srgbClr val="FFFFFF"/>
      </a:lt1>
      <a:dk2>
        <a:srgbClr val="A94E31"/>
      </a:dk2>
      <a:lt2>
        <a:srgbClr val="3E4E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fontScheme name="1_Summer HCI">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Summer HCI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ummer HCI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ummer HCI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ummer HCI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ummer HC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ummer HC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ummer HC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Summer HCI 8">
        <a:dk1>
          <a:srgbClr val="808080"/>
        </a:dk1>
        <a:lt1>
          <a:srgbClr val="FFFFFF"/>
        </a:lt1>
        <a:dk2>
          <a:srgbClr val="A94E31"/>
        </a:dk2>
        <a:lt2>
          <a:srgbClr val="FFFFFF"/>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1_Summer HCI 9">
        <a:dk1>
          <a:srgbClr val="808080"/>
        </a:dk1>
        <a:lt1>
          <a:srgbClr val="FFFFFF"/>
        </a:lt1>
        <a:dk2>
          <a:srgbClr val="A94E31"/>
        </a:dk2>
        <a:lt2>
          <a:srgbClr val="3E6C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1_Summer HCI 10">
        <a:dk1>
          <a:srgbClr val="808080"/>
        </a:dk1>
        <a:lt1>
          <a:srgbClr val="FFFFFF"/>
        </a:lt1>
        <a:dk2>
          <a:srgbClr val="A94E31"/>
        </a:dk2>
        <a:lt2>
          <a:srgbClr val="3E4E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18605</TotalTime>
  <Words>3246</Words>
  <Application>Microsoft Office PowerPoint</Application>
  <PresentationFormat>On-screen Show (4:3)</PresentationFormat>
  <Paragraphs>728</Paragraphs>
  <Slides>47</Slides>
  <Notes>46</Notes>
  <HiddenSlides>0</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66" baseType="lpstr">
      <vt:lpstr>MS PGothic</vt:lpstr>
      <vt:lpstr>MS PGothic</vt:lpstr>
      <vt:lpstr>Arial</vt:lpstr>
      <vt:lpstr>Arial Black</vt:lpstr>
      <vt:lpstr>Arial Hebrew</vt:lpstr>
      <vt:lpstr>Arial Narrow</vt:lpstr>
      <vt:lpstr>Consolas</vt:lpstr>
      <vt:lpstr>Gill Sans SemiBold</vt:lpstr>
      <vt:lpstr>Gotham</vt:lpstr>
      <vt:lpstr>Gotham Book </vt:lpstr>
      <vt:lpstr>Helvetica</vt:lpstr>
      <vt:lpstr>Helvetica Light</vt:lpstr>
      <vt:lpstr>Times New Roman</vt:lpstr>
      <vt:lpstr>Verdana</vt:lpstr>
      <vt:lpstr>Wingdings</vt:lpstr>
      <vt:lpstr>Wingdings 3</vt:lpstr>
      <vt:lpstr>ZapfDingbats</vt:lpstr>
      <vt:lpstr>1_Summer HCI</vt:lpstr>
      <vt:lpstr>Clip</vt:lpstr>
      <vt:lpstr>CS 147 Course Midterm Review Design Thinking for User Experience Design, Prototyping &amp; Evaluation</vt:lpstr>
      <vt:lpstr>Heuristic Evaluation Grades</vt:lpstr>
      <vt:lpstr>b a l a n c e </vt:lpstr>
      <vt:lpstr>HCI Approach to UX Design</vt:lpstr>
      <vt:lpstr>Why is HCI Important?</vt:lpstr>
      <vt:lpstr>Who Creates UIs?</vt:lpstr>
      <vt:lpstr>How to Design and Build Good UIs</vt:lpstr>
      <vt:lpstr>User Interface Development Process</vt:lpstr>
      <vt:lpstr>Iteration</vt:lpstr>
      <vt:lpstr>Design</vt:lpstr>
      <vt:lpstr>Usability(?)</vt:lpstr>
      <vt:lpstr>Usability/User Experience Goals</vt:lpstr>
      <vt:lpstr>Design Process: Discovery</vt:lpstr>
      <vt:lpstr>Design Thinking Process</vt:lpstr>
      <vt:lpstr>User-centered Design “Know thy User”</vt:lpstr>
      <vt:lpstr>Design Discovery Needfinding, Contextual Inquiry &amp; Task Analysis</vt:lpstr>
      <vt:lpstr>Reframing the Problem as a Point of View</vt:lpstr>
      <vt:lpstr>Design Discovery Summary</vt:lpstr>
      <vt:lpstr>Ideate: From POV to How Might We</vt:lpstr>
      <vt:lpstr>Brainstorm “How Might We”s        Solutions</vt:lpstr>
      <vt:lpstr>PowerPoint Presentation</vt:lpstr>
      <vt:lpstr>Design Process: Exploration</vt:lpstr>
      <vt:lpstr>From Sketch to Prototype</vt:lpstr>
      <vt:lpstr>Design Exploration Summary</vt:lpstr>
      <vt:lpstr>Concept Videos</vt:lpstr>
      <vt:lpstr>Context – Computing in 1945</vt:lpstr>
      <vt:lpstr>Computing in 1965</vt:lpstr>
      <vt:lpstr>Augmenting Human Intellect</vt:lpstr>
      <vt:lpstr>Dynabook – Kay (1974)</vt:lpstr>
      <vt:lpstr>Xerox Star – 1st Commercial GUI (1981)</vt:lpstr>
      <vt:lpstr>Rapid Prototyping</vt:lpstr>
      <vt:lpstr>Evaluation</vt:lpstr>
      <vt:lpstr>Heuristic Evaluation Decreasing Returns</vt:lpstr>
      <vt:lpstr>Heuristic Evaluation Summary</vt:lpstr>
      <vt:lpstr>User Testing Data</vt:lpstr>
      <vt:lpstr>User Testing Summary</vt:lpstr>
      <vt:lpstr>Human Abilities: Retina</vt:lpstr>
      <vt:lpstr>The Model Human Processor</vt:lpstr>
      <vt:lpstr>Fitts’ Law Experimental Results</vt:lpstr>
      <vt:lpstr>Fitts’ Law</vt:lpstr>
      <vt:lpstr>PowerPoint Presentation</vt:lpstr>
      <vt:lpstr>The Art of Balance</vt:lpstr>
      <vt:lpstr>Using Proximity to Indicate Relationships</vt:lpstr>
      <vt:lpstr>PowerPoint Presentation</vt:lpstr>
      <vt:lpstr>Grid Systems</vt:lpstr>
      <vt:lpstr>Using Appropriate Color “Harmonies”</vt:lpstr>
      <vt:lpstr>Conceptual Models Summary</vt:lpstr>
    </vt:vector>
  </TitlesOfParts>
  <Company>Berkeley Summer Engineering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&amp; Course Overview</dc:title>
  <dc:subject>User Interface Design, Prototyping, and Evaluation</dc:subject>
  <dc:creator>James Landay</dc:creator>
  <cp:keywords>usability, interface design, interaction design, user interface, user interface design</cp:keywords>
  <cp:lastModifiedBy>James Landay</cp:lastModifiedBy>
  <cp:revision>528</cp:revision>
  <cp:lastPrinted>2016-11-16T06:06:43Z</cp:lastPrinted>
  <dcterms:created xsi:type="dcterms:W3CDTF">1995-06-02T21:27:28Z</dcterms:created>
  <dcterms:modified xsi:type="dcterms:W3CDTF">2016-11-16T06:07:26Z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3</vt:i4>
  </property>
  <property fmtid="{D5CDD505-2E9C-101B-9397-08002B2CF9AE}" pid="7" name="MailAddress">
    <vt:lpwstr>landay@cs.berkeley.edu</vt:lpwstr>
  </property>
  <property fmtid="{D5CDD505-2E9C-101B-9397-08002B2CF9AE}" pid="8" name="HomePage">
    <vt:lpwstr>http://bmrc.berkeley.edu/courseware/cs160/fall99/</vt:lpwstr>
  </property>
  <property fmtid="{D5CDD505-2E9C-101B-9397-08002B2CF9AE}" pid="9" name="Other">
    <vt:lpwstr>CS 160, Fall 1999</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J:\courseware\cs160\fall99\lectures</vt:lpwstr>
  </property>
</Properties>
</file>