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011" r:id="rId1"/>
  </p:sldMasterIdLst>
  <p:notesMasterIdLst>
    <p:notesMasterId r:id="rId47"/>
  </p:notesMasterIdLst>
  <p:handoutMasterIdLst>
    <p:handoutMasterId r:id="rId48"/>
  </p:handoutMasterIdLst>
  <p:sldIdLst>
    <p:sldId id="285" r:id="rId2"/>
    <p:sldId id="375" r:id="rId3"/>
    <p:sldId id="376" r:id="rId4"/>
    <p:sldId id="383" r:id="rId5"/>
    <p:sldId id="386" r:id="rId6"/>
    <p:sldId id="384" r:id="rId7"/>
    <p:sldId id="385" r:id="rId8"/>
    <p:sldId id="257" r:id="rId9"/>
    <p:sldId id="387" r:id="rId10"/>
    <p:sldId id="260" r:id="rId11"/>
    <p:sldId id="261" r:id="rId12"/>
    <p:sldId id="282" r:id="rId13"/>
    <p:sldId id="312" r:id="rId14"/>
    <p:sldId id="389" r:id="rId15"/>
    <p:sldId id="262" r:id="rId16"/>
    <p:sldId id="263" r:id="rId17"/>
    <p:sldId id="264" r:id="rId18"/>
    <p:sldId id="265" r:id="rId19"/>
    <p:sldId id="281" r:id="rId20"/>
    <p:sldId id="291" r:id="rId21"/>
    <p:sldId id="271" r:id="rId22"/>
    <p:sldId id="310" r:id="rId23"/>
    <p:sldId id="390" r:id="rId24"/>
    <p:sldId id="366" r:id="rId25"/>
    <p:sldId id="309" r:id="rId26"/>
    <p:sldId id="305" r:id="rId27"/>
    <p:sldId id="391" r:id="rId28"/>
    <p:sldId id="393" r:id="rId29"/>
    <p:sldId id="394" r:id="rId30"/>
    <p:sldId id="274" r:id="rId31"/>
    <p:sldId id="360" r:id="rId32"/>
    <p:sldId id="314" r:id="rId33"/>
    <p:sldId id="315" r:id="rId34"/>
    <p:sldId id="294" r:id="rId35"/>
    <p:sldId id="295" r:id="rId36"/>
    <p:sldId id="296" r:id="rId37"/>
    <p:sldId id="322" r:id="rId38"/>
    <p:sldId id="382" r:id="rId39"/>
    <p:sldId id="350" r:id="rId40"/>
    <p:sldId id="351" r:id="rId41"/>
    <p:sldId id="352" r:id="rId42"/>
    <p:sldId id="353" r:id="rId43"/>
    <p:sldId id="273" r:id="rId44"/>
    <p:sldId id="301" r:id="rId45"/>
    <p:sldId id="357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A. Landay" initials="JAL" lastIdx="3" clrIdx="0"/>
  <p:cmAuthor id="1" name="Microsoft Office Use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FC183"/>
    <a:srgbClr val="FF0000"/>
    <a:srgbClr val="663300"/>
    <a:srgbClr val="080808"/>
    <a:srgbClr val="5F5F5F"/>
    <a:srgbClr val="545E70"/>
    <a:srgbClr val="3E4E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5" autoAdjust="0"/>
    <p:restoredTop sz="87596" autoAdjust="0"/>
  </p:normalViewPr>
  <p:slideViewPr>
    <p:cSldViewPr snapToGrid="0" showGuides="1">
      <p:cViewPr varScale="1">
        <p:scale>
          <a:sx n="183" d="100"/>
          <a:sy n="183" d="100"/>
        </p:scale>
        <p:origin x="1120" y="200"/>
      </p:cViewPr>
      <p:guideLst>
        <p:guide orient="horz" pos="216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12184"/>
    </p:cViewPr>
  </p:sorterViewPr>
  <p:notesViewPr>
    <p:cSldViewPr snapToGrid="0" showGuides="1">
      <p:cViewPr>
        <p:scale>
          <a:sx n="130" d="100"/>
          <a:sy n="130" d="100"/>
        </p:scale>
        <p:origin x="6112" y="824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87501" y="244818"/>
            <a:ext cx="5057449" cy="6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r>
              <a:rPr lang="en-US" dirty="0" smtClean="0">
                <a:latin typeface="Helvetica"/>
                <a:cs typeface="Helvetica"/>
              </a:rPr>
              <a:t>CS 147: </a:t>
            </a:r>
            <a:r>
              <a:rPr lang="en-US" dirty="0" err="1" smtClean="0">
                <a:latin typeface="Helvetica"/>
                <a:cs typeface="Helvetica"/>
              </a:rPr>
              <a:t>dt+UX</a:t>
            </a:r>
            <a:r>
              <a:rPr lang="en-US" dirty="0" smtClean="0">
                <a:latin typeface="Helvetica"/>
                <a:cs typeface="Helvetica"/>
              </a:rPr>
              <a:t> – Design Thinking for User Experience Design, Prototyping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&amp; Evaluation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i="0" dirty="0" smtClean="0">
                <a:latin typeface="Helvetica"/>
                <a:cs typeface="Helvetica"/>
              </a:rPr>
              <a:t>Autumn 2016</a:t>
            </a:r>
          </a:p>
          <a:p>
            <a:r>
              <a:rPr lang="en-US" i="0" dirty="0" smtClean="0">
                <a:latin typeface="Helvetica"/>
                <a:cs typeface="Helvetica"/>
              </a:rPr>
              <a:t>Prof. James A. Landay</a:t>
            </a:r>
            <a:r>
              <a:rPr lang="en-US" i="0" dirty="0">
                <a:latin typeface="Helvetica"/>
                <a:cs typeface="Helvetica"/>
              </a:rPr>
              <a:t/>
            </a:r>
            <a:br>
              <a:rPr lang="en-US" i="0" dirty="0">
                <a:latin typeface="Helvetica"/>
                <a:cs typeface="Helvetica"/>
              </a:rPr>
            </a:br>
            <a:r>
              <a:rPr lang="en-US" i="0" dirty="0" smtClean="0">
                <a:latin typeface="Helvetica"/>
                <a:cs typeface="Helvetica"/>
              </a:rPr>
              <a:t>Stanford University</a:t>
            </a:r>
            <a:endParaRPr lang="en-US" i="0" dirty="0">
              <a:latin typeface="Helvetica"/>
              <a:cs typeface="Helvetic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4143374" y="9120188"/>
            <a:ext cx="2564947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B5564-0BCE-4A90-98CF-9F54CE35A79C}" type="slidenum">
              <a:rPr lang="en-US" smtClean="0">
                <a:latin typeface="Helvetica"/>
                <a:cs typeface="Helvetica"/>
              </a:rPr>
              <a:t>‹#›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72038" y="194451"/>
            <a:ext cx="1227429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z="1000" dirty="0" smtClean="0">
                <a:latin typeface="Helvetica"/>
                <a:cs typeface="Helvetica"/>
              </a:rPr>
              <a:t>Nov. 10, 2016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5903640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7713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27" tIns="49743" rIns="97827" bIns="49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 smtClean="0">
                <a:cs typeface="+mn-cs"/>
              </a:defRPr>
            </a:lvl1pPr>
          </a:lstStyle>
          <a:p>
            <a:pPr>
              <a:defRPr/>
            </a:pPr>
            <a:fld id="{267637C8-BC68-9D41-9482-C88985EFD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5910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ＭＳ Ｐゴシック" charset="0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Relationship Id="rId3" Type="http://schemas.openxmlformats.org/officeDocument/2006/relationships/hyperlink" Target="https://en.wikipedia.org/wiki/Camera_phone" TargetMode="Externa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took 10 minute team break </a:t>
            </a:r>
            <a:r>
              <a:rPr lang="en-US" dirty="0" smtClean="0"/>
              <a:t>at 2:44</a:t>
            </a:r>
            <a:r>
              <a:rPr lang="en-US" baseline="0" dirty="0" smtClean="0"/>
              <a:t> </a:t>
            </a:r>
            <a:r>
              <a:rPr lang="en-US" dirty="0" smtClean="0"/>
              <a:t> (59 minutes in)</a:t>
            </a:r>
          </a:p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 time (started 3 min late)</a:t>
            </a:r>
          </a:p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Nov. 10, 2016</a:t>
            </a:r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>
          <a:xfrm>
            <a:off x="0" y="-1588"/>
            <a:ext cx="6049963" cy="4810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CS147: </a:t>
            </a:r>
            <a:r>
              <a:rPr lang="en-US" dirty="0" err="1" smtClean="0"/>
              <a:t>dT+UX</a:t>
            </a:r>
            <a:r>
              <a:rPr lang="en-US" dirty="0" smtClean="0"/>
              <a:t> </a:t>
            </a:r>
            <a:r>
              <a:rPr lang="en-US" dirty="0" smtClean="0"/>
              <a:t>– Design Thinking for User Experience Design, Prototyping, and Evaluation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Autumn 2016</a:t>
            </a:r>
          </a:p>
          <a:p>
            <a:pPr>
              <a:defRPr/>
            </a:pPr>
            <a:r>
              <a:rPr lang="en-US" dirty="0" smtClean="0"/>
              <a:t>Prof</a:t>
            </a:r>
            <a:r>
              <a:rPr lang="en-US" dirty="0" smtClean="0"/>
              <a:t>. James A. </a:t>
            </a:r>
            <a:r>
              <a:rPr lang="en-US" dirty="0" smtClean="0"/>
              <a:t>Landay</a:t>
            </a:r>
          </a:p>
          <a:p>
            <a:pPr>
              <a:defRPr/>
            </a:pPr>
            <a:r>
              <a:rPr lang="en-US" dirty="0" smtClean="0"/>
              <a:t>Stanford </a:t>
            </a:r>
            <a:r>
              <a:rPr lang="en-US" dirty="0" smtClean="0"/>
              <a:t>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7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B68059-7180-BE49-904D-CEC0D3A13E93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This lecture tries to give some of the high level ideas in this book (and</a:t>
            </a:r>
            <a:r>
              <a:rPr lang="en-US" baseline="0" dirty="0" smtClean="0"/>
              <a:t>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chapter you read gives a taste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CC122E-5118-5C4E-BDCC-1C6F04BB09DA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Also sometimes called a “Mental Model”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Shouldn’t need online help or documentation to communicate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62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52D797-3104-0141-98C4-FBE337AE0F6B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In DOET, affordances are visual. But affordances are more than that. Affordances can be physical or </a:t>
            </a:r>
            <a:r>
              <a:rPr lang="en-US" dirty="0" smtClean="0"/>
              <a:t>audio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Buttons in IOS</a:t>
            </a:r>
            <a:r>
              <a:rPr lang="mr-IN" dirty="0" smtClean="0"/>
              <a:t>…</a:t>
            </a:r>
            <a:r>
              <a:rPr lang="en-US" dirty="0" smtClean="0"/>
              <a:t> IOS7,</a:t>
            </a:r>
            <a:r>
              <a:rPr lang="en-US" baseline="0" dirty="0" smtClean="0"/>
              <a:t> iOS7 with “button shapes” accessibility turned on, and iOS6 (from http://</a:t>
            </a:r>
            <a:r>
              <a:rPr lang="en-US" baseline="0" dirty="0" err="1" smtClean="0"/>
              <a:t>blog.teamtreehouse.com</a:t>
            </a:r>
            <a:r>
              <a:rPr lang="en-US" baseline="0" dirty="0" smtClean="0"/>
              <a:t>/affordances-web-design)</a:t>
            </a:r>
          </a:p>
          <a:p>
            <a:pPr eaLnBrk="1" hangingPunct="1"/>
            <a:r>
              <a:rPr lang="en-US" baseline="0" dirty="0" smtClean="0"/>
              <a:t>People have now learned it, but still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41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8B2956-BFCA-3B40-B80A-419673A007FF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misleading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15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8B2956-BFCA-3B40-B80A-419673A007FF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misleading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A704C-B917-094C-9B60-E62529CA435B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78DC42-918F-644C-9240-1979AF678662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Take</a:t>
            </a:r>
            <a:r>
              <a:rPr lang="en-US" baseline="0" dirty="0" smtClean="0"/>
              <a:t> 30 seconds to draw it &amp; then share with your neighbor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7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0C3FEC-3F23-FB4D-B801-D493107A8DE2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20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C4379E4-06B8-7D41-B4B4-3AC3B881AFA5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26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719FD8-A5E1-D741-AFBC-28B87EBC93DB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0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2</a:t>
            </a:fld>
            <a:endParaRPr lang="en-US" sz="10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25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4EA87D-A812-2941-B127-81014AD9DB8A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9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BB2A5A0-CD1B-284B-AADF-92D19CA7EFC5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2000 Presidential Election.  Palm Beach Florida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78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318603-0A91-B745-9054-27182ECEAA71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Image at left seems obvious, but many first time users of this design don</a:t>
            </a:r>
            <a:r>
              <a:rPr lang="ja-JP" altLang="en-US"/>
              <a:t>’</a:t>
            </a:r>
            <a:r>
              <a:rPr lang="en-US" altLang="ja-JP"/>
              <a:t>t notice the difference between </a:t>
            </a:r>
            <a:r>
              <a:rPr lang="ja-JP" altLang="en-US"/>
              <a:t>“</a:t>
            </a:r>
            <a:r>
              <a:rPr lang="en-US" altLang="ja-JP"/>
              <a:t>3 and D</a:t>
            </a:r>
            <a:r>
              <a:rPr lang="ja-JP" altLang="en-US"/>
              <a:t>”</a:t>
            </a:r>
            <a:r>
              <a:rPr lang="en-US" altLang="ja-JP"/>
              <a:t> and in fact put the car in third gear when they mean to put it in Drive.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more standard gear shift distinguishes these more directly.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On the other hand, the newer design has a more PHYSICAL feedback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04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 now that you’ve read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DB91-B962-BA42-88C3-D2DF5A2C8EA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77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Broke at 2:34</a:t>
            </a:r>
            <a:r>
              <a:rPr lang="en-US" baseline="0" dirty="0" smtClean="0"/>
              <a:t> (59 minutes in)</a:t>
            </a:r>
            <a:endParaRPr lang="en-US" dirty="0" smtClean="0"/>
          </a:p>
          <a:p>
            <a:r>
              <a:rPr lang="en-US" dirty="0" smtClean="0"/>
              <a:t>10 minute break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637C8-BC68-9D41-9482-C88985EFDE1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1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755DBD-180E-EB4A-B71F-682E73F2CCAE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Let’s talk about each of these in more detail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16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26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Where the term ”radio button” comes from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95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3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9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2EA0C0E-0427-4CC8-874E-257B5E44D26E}" type="slidenum">
              <a:rPr lang="en-US" sz="1000" smtClean="0"/>
              <a:pPr/>
              <a:t>3</a:t>
            </a:fld>
            <a:endParaRPr lang="en-US" sz="10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7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7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33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07FB338-81A3-5D4D-8E44-225DD58AEC75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657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2757D0-923D-0247-8BB0-A1DB95E40959}" type="slidenum">
              <a:rPr lang="en-US" sz="1000"/>
              <a:pPr/>
              <a:t>33</a:t>
            </a:fld>
            <a:endParaRPr lang="en-US" sz="10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10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759AE3-7893-0F45-8A60-0D902D448301}" type="slidenum">
              <a:rPr lang="en-US" sz="1000"/>
              <a:pPr/>
              <a:t>34</a:t>
            </a:fld>
            <a:endParaRPr lang="en-US" sz="10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50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A0E669-3B12-ED4A-971A-CBCBEAC0556D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The first image is the windows</a:t>
            </a:r>
            <a:r>
              <a:rPr lang="en-US" baseline="0" dirty="0" smtClean="0"/>
              <a:t> as invented by </a:t>
            </a:r>
            <a:r>
              <a:rPr lang="en-US" baseline="0" dirty="0" err="1" smtClean="0"/>
              <a:t>Engelbart</a:t>
            </a:r>
            <a:endParaRPr lang="en-US" baseline="0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dirty="0" smtClean="0"/>
              <a:t>When</a:t>
            </a:r>
            <a:r>
              <a:rPr lang="en-US" baseline="0" dirty="0" smtClean="0"/>
              <a:t> you push a metaphor TOO far is when it gets interesting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6AAD3B-A7F6-4049-B20E-0CAAB8D27B9C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30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97" tIns="0" rIns="19897" bIns="0" anchor="b"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744A972-74BC-A845-922B-77D0667FC28E}" type="slidenum">
              <a:rPr lang="en-US" sz="1000" i="1"/>
              <a:pPr algn="r"/>
              <a:t>37</a:t>
            </a:fld>
            <a:endParaRPr lang="en-US" sz="1000" i="1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000"/>
              <a:t>Develop interface metaphor or conceptual model</a:t>
            </a:r>
          </a:p>
          <a:p>
            <a:pPr eaLnBrk="1" hangingPunct="1"/>
            <a:r>
              <a:rPr lang="en-US" sz="1000"/>
              <a:t>Communicate that metaphor to the user</a:t>
            </a:r>
          </a:p>
          <a:p>
            <a:pPr eaLnBrk="1" hangingPunct="1"/>
            <a:r>
              <a:rPr lang="en-US" sz="1000"/>
              <a:t>Provide high-level task-oriented operations not low-level implementation commands</a:t>
            </a:r>
          </a:p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89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97" tIns="0" rIns="19897" bIns="0" anchor="b"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744A972-74BC-A845-922B-77D0667FC28E}" type="slidenum">
              <a:rPr lang="en-US" sz="1000" i="1"/>
              <a:pPr algn="r"/>
              <a:t>38</a:t>
            </a:fld>
            <a:endParaRPr lang="en-US" sz="1000" i="1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000" dirty="0" smtClean="0"/>
              <a:t>Pushback on use of metaphor </a:t>
            </a:r>
            <a:endParaRPr lang="en-US" sz="1000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Skeuomorphism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 is the design concept of making items represented resemble their real-world counterparts.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Skeuomorphism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 is commonly used in many design fields, including user interface (UI) and Web design, architecture, ceramics and interior design.</a:t>
            </a:r>
          </a:p>
          <a:p>
            <a:pPr eaLnBrk="1" hangingPunct="1"/>
            <a:endParaRPr lang="en-US" sz="1200" b="0" i="0" kern="1200" dirty="0" smtClean="0">
              <a:solidFill>
                <a:schemeClr val="tx1"/>
              </a:solidFill>
              <a:effectLst/>
              <a:latin typeface="Helvetica Light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The shutter-click sound emitted by most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  <a:hlinkClick r:id="rId3" tooltip="Camera phone"/>
              </a:rPr>
              <a:t>camera phones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 when taking a picture is an auditory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skeuomorph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Helvetica Light"/>
                <a:ea typeface="ＭＳ Ｐゴシック" charset="0"/>
                <a:cs typeface="ＭＳ Ｐゴシック" charset="0"/>
              </a:rPr>
              <a:t>: it does not come from a mechanical shutter, which camera phones lack, but from a sound file in the phone's operating system. 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1A4DF5-44D7-834A-8BF3-A73297560F58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of having add/delete together always, vs. making it faster for common task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6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4</a:t>
            </a:fld>
            <a:endParaRPr lang="en-US" sz="10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64% of Nigerians do not have a bank account</a:t>
            </a:r>
          </a:p>
          <a:p>
            <a:r>
              <a:rPr lang="en-US" dirty="0" smtClean="0"/>
              <a:t>Over 80% have a mobile phone</a:t>
            </a:r>
          </a:p>
          <a:p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92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AE387E-418D-3B4B-AF49-32D7F2C3E1BD}" type="slidenum">
              <a:rPr lang="en-US" sz="1000"/>
              <a:pPr/>
              <a:t>40</a:t>
            </a:fld>
            <a:endParaRPr lang="en-US" sz="10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with desktop (early design) vs. making it better for mobile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334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7CCAB0-A5F6-CE41-A0DC-D5DA497137B8}" type="slidenum">
              <a:rPr lang="en-US" sz="1000"/>
              <a:pPr/>
              <a:t>41</a:t>
            </a:fld>
            <a:endParaRPr lang="en-US" sz="10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17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6320A5-1A21-A645-9DB9-B9848C06ACD8}" type="slidenum">
              <a:rPr lang="en-US" sz="1000"/>
              <a:pPr/>
              <a:t>42</a:t>
            </a:fld>
            <a:endParaRPr lang="en-US" sz="10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68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DF8D04-B782-5742-A96A-7B80A961F744}" type="slidenum">
              <a:rPr lang="en-US" sz="1000"/>
              <a:pPr/>
              <a:t>43</a:t>
            </a:fld>
            <a:endParaRPr lang="en-US" sz="10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49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44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84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45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51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5</a:t>
            </a:fld>
            <a:endParaRPr lang="en-US" sz="10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64% of Nigerians do not have a bank account</a:t>
            </a:r>
          </a:p>
          <a:p>
            <a:r>
              <a:rPr lang="en-US" dirty="0" smtClean="0"/>
              <a:t>Over 80% have a mobile phone</a:t>
            </a:r>
          </a:p>
          <a:p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9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6</a:t>
            </a:fld>
            <a:endParaRPr lang="en-US" sz="10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64% of Nigerians do not have a bank account</a:t>
            </a:r>
          </a:p>
          <a:p>
            <a:r>
              <a:rPr lang="en-US" dirty="0" smtClean="0"/>
              <a:t>Over 80% have a mobile phone</a:t>
            </a:r>
          </a:p>
          <a:p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07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took 10 minute team break </a:t>
            </a:r>
            <a:r>
              <a:rPr lang="en-US" dirty="0" smtClean="0"/>
              <a:t>at 12:55 (1 hour, 20 minutes in – move break earlier)</a:t>
            </a:r>
          </a:p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need 5 more minutes overall (started 5 min late &amp; skipped consistency --</a:t>
            </a:r>
            <a:r>
              <a:rPr lang="en-US" baseline="0" dirty="0" smtClean="0"/>
              <a:t> </a:t>
            </a:r>
            <a:r>
              <a:rPr lang="en-US" dirty="0" smtClean="0"/>
              <a:t>had a good conversation on metaphor</a:t>
            </a:r>
            <a:r>
              <a:rPr lang="is-IS" dirty="0" smtClean="0"/>
              <a:t>… but need more images</a:t>
            </a:r>
          </a:p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7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0907BC-8163-0647-8410-6BDA1CE8CAF4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 – Design Thinking for User Experience Design, Prototyping, and Evaluation Spring 2015 Prof. James A. Landay, Stanford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4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556" eaLnBrk="0" hangingPunct="0"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71925" indent="-296894" defTabSz="966556" eaLnBrk="0" hangingPunct="0"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7577" indent="-237515" defTabSz="966556" eaLnBrk="0" hangingPunct="0"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62608" indent="-237515" defTabSz="966556" eaLnBrk="0" hangingPunct="0"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7639" indent="-237515" defTabSz="966556" eaLnBrk="0" hangingPunct="0"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12669" indent="-237515" defTabSz="9665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7700" indent="-237515" defTabSz="9665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62731" indent="-237515" defTabSz="9665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37762" indent="-237515" defTabSz="9665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300" b="1">
                <a:solidFill>
                  <a:srgbClr val="4A587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8BA536-0F3B-43BC-81CB-E86E8081A88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 w="12700" cap="flat">
            <a:solidFill>
              <a:schemeClr val="tx1"/>
            </a:solidFill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144" y="4560899"/>
            <a:ext cx="5366914" cy="43179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03" tIns="50341" rIns="99003" bIns="50341"/>
          <a:lstStyle/>
          <a:p>
            <a:pPr defTabSz="1004493">
              <a:spcBef>
                <a:spcPct val="0"/>
              </a:spcBef>
            </a:pPr>
            <a:endParaRPr lang="en-US" sz="260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36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CS 147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2016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82029" y="34740"/>
            <a:ext cx="8023884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1500" baseline="0" dirty="0" smtClean="0"/>
              <a:t>DESIGN THINKING FOR USER EXPERIENCE </a:t>
            </a:r>
            <a:r>
              <a:rPr lang="en-US" sz="1500" dirty="0" smtClean="0"/>
              <a:t>DESIGN +</a:t>
            </a:r>
            <a:r>
              <a:rPr lang="en-US" sz="1500" baseline="0" dirty="0" smtClean="0"/>
              <a:t> PROTOTYPING + EVALUATION</a:t>
            </a:r>
            <a:endParaRPr lang="en-US" sz="1500" dirty="0"/>
          </a:p>
        </p:txBody>
      </p:sp>
      <p:pic>
        <p:nvPicPr>
          <p:cNvPr id="2" name="Picture 1" descr="dt+ux.ai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61" y="-339692"/>
            <a:ext cx="1539417" cy="1154563"/>
          </a:xfrm>
          <a:prstGeom prst="rect">
            <a:avLst/>
          </a:prstGeom>
        </p:spPr>
      </p:pic>
      <p:sp>
        <p:nvSpPr>
          <p:cNvPr id="10" name="Shape 309"/>
          <p:cNvSpPr/>
          <p:nvPr/>
        </p:nvSpPr>
        <p:spPr>
          <a:xfrm>
            <a:off x="8955692" y="-6286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1" name="Shape 310"/>
          <p:cNvSpPr/>
          <p:nvPr/>
        </p:nvSpPr>
        <p:spPr>
          <a:xfrm rot="16200000">
            <a:off x="-114157" y="-16000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2" name="Shape 311"/>
          <p:cNvSpPr/>
          <p:nvPr/>
        </p:nvSpPr>
        <p:spPr>
          <a:xfrm rot="10800000">
            <a:off x="-67292" y="666940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3" name="Shape 312"/>
          <p:cNvSpPr/>
          <p:nvPr/>
        </p:nvSpPr>
        <p:spPr>
          <a:xfrm rot="5400000">
            <a:off x="8947674" y="6711178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4038600" y="3892718"/>
            <a:ext cx="1815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2"/>
                </a:solidFill>
              </a:rPr>
              <a:t>刘哲明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864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71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009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104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237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71438-5D6D-B146-B50F-08AEAE693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665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919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5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385763" y="2281237"/>
            <a:ext cx="8385175" cy="1116013"/>
          </a:xfrm>
          <a:prstGeom prst="rect">
            <a:avLst/>
          </a:prstGeom>
        </p:spPr>
        <p:txBody>
          <a:bodyPr/>
          <a:lstStyle>
            <a:lvl1pPr algn="ctr">
              <a:defRPr sz="88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88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8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65454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4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93336" indent="-92309">
              <a:spcBef>
                <a:spcPts val="485"/>
              </a:spcBef>
              <a:defRPr sz="2300"/>
            </a:lvl2pPr>
            <a:lvl3pPr marL="457440" indent="-71796">
              <a:spcBef>
                <a:spcPts val="404"/>
              </a:spcBef>
              <a:defRPr sz="2100"/>
            </a:lvl3pPr>
            <a:lvl4pPr marL="642058" indent="-71796">
              <a:spcBef>
                <a:spcPts val="323"/>
              </a:spcBef>
              <a:defRPr sz="1700"/>
            </a:lvl4pPr>
            <a:lvl5pPr marL="826675" indent="-71796">
              <a:spcBef>
                <a:spcPts val="323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7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7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317408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online image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7634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13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Footer Wh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449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465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BC1C3-86EC-46A0-AC57-7462094765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000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230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211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DFC32-B491-CD4C-84CF-314108DC3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107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000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678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6527202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hape 309"/>
          <p:cNvSpPr/>
          <p:nvPr/>
        </p:nvSpPr>
        <p:spPr>
          <a:xfrm>
            <a:off x="8950313" y="-6286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8" name="Shape 310"/>
          <p:cNvSpPr/>
          <p:nvPr/>
        </p:nvSpPr>
        <p:spPr>
          <a:xfrm rot="16200000">
            <a:off x="-108778" y="-16000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9" name="Shape 311"/>
          <p:cNvSpPr/>
          <p:nvPr/>
        </p:nvSpPr>
        <p:spPr>
          <a:xfrm rot="10800000">
            <a:off x="-61913" y="6669405"/>
            <a:ext cx="2556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10" name="Shape 312"/>
          <p:cNvSpPr/>
          <p:nvPr/>
        </p:nvSpPr>
        <p:spPr>
          <a:xfrm rot="5400000">
            <a:off x="8942492" y="6711178"/>
            <a:ext cx="306720" cy="21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0389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  <p:sldLayoutId id="2147484029" r:id="rId18"/>
    <p:sldLayoutId id="2147484030" r:id="rId19"/>
    <p:sldLayoutId id="2147484031" r:id="rId20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comments" Target="../comments/comment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comments" Target="../comments/comment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d.org/dn.mss/Design_as_Practiced.html" TargetMode="External"/><Relationship Id="rId4" Type="http://schemas.openxmlformats.org/officeDocument/2006/relationships/hyperlink" Target="http://citeseerx.ist.psu.edu/viewdoc/download?doi=10.1.1.90.6480&amp;rep=rep1&amp;type=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3997" y="6067722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November 10,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5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i="1" dirty="0"/>
              <a:t>Design of Everyday Things</a:t>
            </a:r>
          </a:p>
        </p:txBody>
      </p:sp>
      <p:sp>
        <p:nvSpPr>
          <p:cNvPr id="8397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252413" y="1330325"/>
            <a:ext cx="4898679" cy="4906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By Don Norman (UCSD, Apple, HP, NN Group, </a:t>
            </a:r>
            <a:r>
              <a:rPr lang="en-US" sz="2400" dirty="0" smtClean="0"/>
              <a:t>NU, UCSD)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Design of everyday objects illustrates problems faced by designers of systems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Explains conceptual models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doors, washing machines,                                    digital watches, telephones, ...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Resulting design guides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ym typeface="Wingdings" charset="0"/>
              </a:rPr>
              <a:t></a:t>
            </a:r>
            <a:r>
              <a:rPr lang="en-US" sz="2400" dirty="0"/>
              <a:t> Highly recommended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 descr="Screen Shot 2014-03-19 at 12.24.32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88" y="1100454"/>
            <a:ext cx="3740211" cy="575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</a:t>
            </a:r>
            <a:r>
              <a:rPr lang="en-US" dirty="0" smtClean="0"/>
              <a:t>Model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sp>
        <p:nvSpPr>
          <p:cNvPr id="15368" name="Rectangle 8"/>
          <p:cNvSpPr>
            <a:spLocks noGrp="1" noChangeArrowheads="1"/>
          </p:cNvSpPr>
          <p:nvPr>
            <p:ph idx="1"/>
          </p:nvPr>
        </p:nvSpPr>
        <p:spPr>
          <a:xfrm>
            <a:off x="395941" y="933824"/>
            <a:ext cx="8436909" cy="5393764"/>
          </a:xfrm>
        </p:spPr>
        <p:txBody>
          <a:bodyPr/>
          <a:lstStyle/>
          <a:p>
            <a:pPr marL="342900" lvl="2" indent="-342900"/>
            <a:r>
              <a:rPr lang="en-US" sz="2800" i="1" dirty="0"/>
              <a:t>Mental representation of how an artifact works &amp; how interface controls affect </a:t>
            </a:r>
            <a:r>
              <a:rPr lang="en-US" sz="2800" i="1" dirty="0" smtClean="0"/>
              <a:t>it</a:t>
            </a:r>
            <a:endParaRPr lang="en-US" sz="2100" dirty="0"/>
          </a:p>
          <a:p>
            <a:endParaRPr lang="en-US" sz="1100" i="1" dirty="0" smtClean="0"/>
          </a:p>
          <a:p>
            <a:endParaRPr lang="en-US" sz="1100" i="1" dirty="0"/>
          </a:p>
          <a:p>
            <a:r>
              <a:rPr lang="en-US" sz="2800" dirty="0"/>
              <a:t>People may have preconceived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models </a:t>
            </a:r>
            <a:r>
              <a:rPr lang="en-US" sz="2800" dirty="0"/>
              <a:t>that are hard to change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(4 + 5) vs. (4 5 +)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dragging to trash?</a:t>
            </a:r>
          </a:p>
          <a:p>
            <a:pPr lvl="2"/>
            <a:r>
              <a:rPr lang="en-US" sz="2000" dirty="0"/>
              <a:t>deletes file but ejects </a:t>
            </a:r>
            <a:r>
              <a:rPr lang="en-US" sz="2000" dirty="0" smtClean="0"/>
              <a:t>disk</a:t>
            </a:r>
            <a:br>
              <a:rPr lang="en-US" sz="2000" dirty="0" smtClean="0"/>
            </a:br>
            <a:endParaRPr lang="en-US" sz="2100" dirty="0"/>
          </a:p>
          <a:p>
            <a:r>
              <a:rPr lang="en-US" sz="2800" dirty="0"/>
              <a:t>Interface must communicate model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visually (&amp; possibly physically or using sound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5" descr="j019655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772" y="2945477"/>
            <a:ext cx="17653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498510" y="1439082"/>
            <a:ext cx="2645490" cy="3308872"/>
            <a:chOff x="6498510" y="1439082"/>
            <a:chExt cx="2645490" cy="3308872"/>
          </a:xfrm>
        </p:grpSpPr>
        <p:pic>
          <p:nvPicPr>
            <p:cNvPr id="1026" name="Picture 2" descr="http://informedlondon.com/wp-content/uploads/2011/08/East-gallery_medication.jpe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8510" y="1439082"/>
              <a:ext cx="2645490" cy="301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264787" y="4470955"/>
              <a:ext cx="1340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David </a:t>
              </a:r>
              <a:r>
                <a:rPr lang="en-US" sz="1200" dirty="0" err="1" smtClean="0">
                  <a:latin typeface="Helvetica" panose="020B0604020202020204" pitchFamily="34" charset="0"/>
                  <a:cs typeface="Helvetica" panose="020B0604020202020204" pitchFamily="34" charset="0"/>
                </a:rPr>
                <a:t>Shillinglaw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bldLvl="3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318832" y="4915419"/>
            <a:ext cx="4466580" cy="1028835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30686"/>
            <a:ext cx="8296275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Well-designed objects have </a:t>
            </a:r>
            <a:r>
              <a:rPr lang="en-US" sz="2800" b="1" i="1" dirty="0">
                <a:solidFill>
                  <a:srgbClr val="FFC000"/>
                </a:solidFill>
              </a:rPr>
              <a:t>affordances</a:t>
            </a:r>
          </a:p>
          <a:p>
            <a:pPr lvl="1"/>
            <a:r>
              <a:rPr lang="en-US" sz="2400" dirty="0"/>
              <a:t>clues to their operation</a:t>
            </a:r>
          </a:p>
          <a:p>
            <a:pPr lvl="1"/>
            <a:r>
              <a:rPr lang="en-US" sz="2400" dirty="0"/>
              <a:t>often visual, but not always (e.g., speech)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8070" name="Picture 69" descr="Telepho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6" y="3201054"/>
            <a:ext cx="378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 Box 75"/>
          <p:cNvSpPr txBox="1">
            <a:spLocks noChangeArrowheads="1"/>
          </p:cNvSpPr>
          <p:nvPr/>
        </p:nvSpPr>
        <p:spPr bwMode="auto">
          <a:xfrm>
            <a:off x="4400176" y="4990147"/>
            <a:ext cx="43956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Helvetica Light"/>
              </a:rPr>
              <a:t>What affordances do you see here?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116" t="11619" r="5215" b="10064"/>
          <a:stretch/>
        </p:blipFill>
        <p:spPr>
          <a:xfrm>
            <a:off x="4332792" y="3528558"/>
            <a:ext cx="4435271" cy="841325"/>
          </a:xfrm>
          <a:prstGeom prst="rect">
            <a:avLst/>
          </a:prstGeom>
        </p:spPr>
      </p:pic>
      <p:pic>
        <p:nvPicPr>
          <p:cNvPr id="2" name="Picture 1" descr="Screen Shot 2012-01-26 at 11.45.33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b="10294"/>
          <a:stretch/>
        </p:blipFill>
        <p:spPr>
          <a:xfrm>
            <a:off x="4325470" y="3197950"/>
            <a:ext cx="4455723" cy="1502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" y="5156812"/>
            <a:ext cx="4975413" cy="655306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6238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11094" y="1514569"/>
            <a:ext cx="8296275" cy="4114800"/>
          </a:xfrm>
        </p:spPr>
        <p:txBody>
          <a:bodyPr/>
          <a:lstStyle/>
          <a:p>
            <a:r>
              <a:rPr lang="en-US" sz="2800" dirty="0"/>
              <a:t>Poorly-designed objects</a:t>
            </a:r>
          </a:p>
          <a:p>
            <a:pPr lvl="1"/>
            <a:r>
              <a:rPr lang="en-US" sz="2400" dirty="0"/>
              <a:t>no clues or misleading clues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90118" name="Group 54"/>
          <p:cNvGrpSpPr>
            <a:grpSpLocks/>
          </p:cNvGrpSpPr>
          <p:nvPr/>
        </p:nvGrpSpPr>
        <p:grpSpPr bwMode="auto">
          <a:xfrm>
            <a:off x="1003827" y="3032945"/>
            <a:ext cx="3994879" cy="2437951"/>
            <a:chOff x="2663" y="2896"/>
            <a:chExt cx="2045" cy="1248"/>
          </a:xfrm>
        </p:grpSpPr>
        <p:pic>
          <p:nvPicPr>
            <p:cNvPr id="90121" name="Picture 55" descr="carelman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" y="2896"/>
              <a:ext cx="2038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2" name="Text Box 56"/>
            <p:cNvSpPr txBox="1">
              <a:spLocks noChangeArrowheads="1"/>
            </p:cNvSpPr>
            <p:nvPr/>
          </p:nvSpPr>
          <p:spPr bwMode="auto">
            <a:xfrm>
              <a:off x="2663" y="3979"/>
              <a:ext cx="199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500" i="1" dirty="0">
                  <a:latin typeface="Helvetica Light"/>
                </a:rPr>
                <a:t>French artist Jacques </a:t>
              </a:r>
              <a:r>
                <a:rPr lang="en-US" sz="1500" i="1" dirty="0" err="1">
                  <a:latin typeface="Helvetica Light"/>
                </a:rPr>
                <a:t>Carelman</a:t>
              </a:r>
              <a:endParaRPr lang="en-US" sz="1500" i="1" dirty="0">
                <a:latin typeface="Helvetica Light"/>
              </a:endParaRPr>
            </a:p>
          </p:txBody>
        </p:sp>
      </p:grpSp>
      <p:sp>
        <p:nvSpPr>
          <p:cNvPr id="165945" name="Text Box 57"/>
          <p:cNvSpPr txBox="1">
            <a:spLocks noChangeArrowheads="1"/>
          </p:cNvSpPr>
          <p:nvPr/>
        </p:nvSpPr>
        <p:spPr bwMode="auto">
          <a:xfrm>
            <a:off x="1874466" y="5454091"/>
            <a:ext cx="3057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Verdana" charset="0"/>
              </a:rPr>
              <a:t>Crazy design for a screw punch!</a:t>
            </a:r>
          </a:p>
        </p:txBody>
      </p:sp>
      <p:pic>
        <p:nvPicPr>
          <p:cNvPr id="165946" name="Picture 58" descr="DSC0005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19072"/>
          <a:stretch>
            <a:fillRect/>
          </a:stretch>
        </p:blipFill>
        <p:spPr bwMode="auto">
          <a:xfrm>
            <a:off x="6340969" y="1628587"/>
            <a:ext cx="2803030" cy="42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6238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11094" y="1514569"/>
            <a:ext cx="8296275" cy="4114800"/>
          </a:xfrm>
        </p:spPr>
        <p:txBody>
          <a:bodyPr/>
          <a:lstStyle/>
          <a:p>
            <a:r>
              <a:rPr lang="en-US" sz="2800" dirty="0"/>
              <a:t>Poorly-designed objects</a:t>
            </a:r>
          </a:p>
          <a:p>
            <a:pPr lvl="1"/>
            <a:r>
              <a:rPr lang="en-US" sz="2400" dirty="0"/>
              <a:t>no clues or misleading clues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24" y="2526814"/>
            <a:ext cx="2468647" cy="3702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310" y="2526815"/>
            <a:ext cx="2468647" cy="3702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696" y="2526815"/>
            <a:ext cx="2468647" cy="37029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391" y="6198223"/>
            <a:ext cx="27767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http://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alistapart.com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/article/flat-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ui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-and-forms</a:t>
            </a:r>
          </a:p>
        </p:txBody>
      </p:sp>
    </p:spTree>
    <p:extLst>
      <p:ext uri="{BB962C8B-B14F-4D97-AF65-F5344CB8AC3E}">
        <p14:creationId xmlns:p14="http://schemas.microsoft.com/office/powerpoint/2010/main" val="20466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>
          <a:xfrm>
            <a:off x="1564481" y="5649913"/>
            <a:ext cx="7579519" cy="546100"/>
          </a:xfrm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Problem: freezer too cold, but fresh food just right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92166" name="Group 6"/>
          <p:cNvGrpSpPr>
            <a:grpSpLocks/>
          </p:cNvGrpSpPr>
          <p:nvPr/>
        </p:nvGrpSpPr>
        <p:grpSpPr bwMode="auto">
          <a:xfrm>
            <a:off x="1660525" y="1828800"/>
            <a:ext cx="2395538" cy="3476625"/>
            <a:chOff x="2126" y="955"/>
            <a:chExt cx="1509" cy="2190"/>
          </a:xfrm>
        </p:grpSpPr>
        <p:sp>
          <p:nvSpPr>
            <p:cNvPr id="92171" name="Rectangle 4"/>
            <p:cNvSpPr>
              <a:spLocks noChangeArrowheads="1"/>
            </p:cNvSpPr>
            <p:nvPr/>
          </p:nvSpPr>
          <p:spPr bwMode="auto">
            <a:xfrm>
              <a:off x="2140" y="955"/>
              <a:ext cx="1480" cy="219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Rectangle 5"/>
            <p:cNvSpPr>
              <a:spLocks noChangeArrowheads="1"/>
            </p:cNvSpPr>
            <p:nvPr/>
          </p:nvSpPr>
          <p:spPr bwMode="auto">
            <a:xfrm>
              <a:off x="2126" y="1589"/>
              <a:ext cx="1509" cy="1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7" name="Line 7"/>
          <p:cNvSpPr>
            <a:spLocks noChangeShapeType="1"/>
          </p:cNvSpPr>
          <p:nvPr/>
        </p:nvSpPr>
        <p:spPr bwMode="auto">
          <a:xfrm flipH="1">
            <a:off x="3708400" y="2010292"/>
            <a:ext cx="1371600" cy="42227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756150" y="1831975"/>
            <a:ext cx="1138204" cy="46230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Helvetica Light"/>
                <a:ea typeface="+mn-ea"/>
                <a:cs typeface="+mn-cs"/>
              </a:rPr>
              <a:t>freezer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Light"/>
              <a:ea typeface="+mn-ea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3800475" y="3649663"/>
            <a:ext cx="966788" cy="506412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756150" y="3871913"/>
            <a:ext cx="1566014" cy="4623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 Light"/>
              </a:rPr>
              <a:t>fresh food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 Controls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87119" y="4917249"/>
            <a:ext cx="8584545" cy="1635950"/>
          </a:xfrm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sz="2400" dirty="0"/>
              <a:t>What is your conceptual model</a:t>
            </a:r>
            <a:r>
              <a:rPr lang="en-US" sz="2400" dirty="0" smtClean="0"/>
              <a:t>?</a:t>
            </a:r>
          </a:p>
          <a:p>
            <a:pPr>
              <a:buFontTx/>
              <a:buNone/>
            </a:pPr>
            <a:r>
              <a:rPr lang="en-US" sz="2400" dirty="0" smtClean="0"/>
              <a:t>Spend 30 sec. drawing a diagram showing your model (where the cooling units are &amp; how controlled)</a:t>
            </a:r>
          </a:p>
          <a:p>
            <a:pPr>
              <a:buFontTx/>
              <a:buNone/>
            </a:pPr>
            <a:r>
              <a:rPr lang="en-US" sz="2400" dirty="0" smtClean="0"/>
              <a:t>Share with your neighbor 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4214" name="Rectangle 4"/>
          <p:cNvSpPr>
            <a:spLocks noChangeArrowheads="1"/>
          </p:cNvSpPr>
          <p:nvPr/>
        </p:nvSpPr>
        <p:spPr bwMode="auto">
          <a:xfrm>
            <a:off x="1828800" y="1324718"/>
            <a:ext cx="5462588" cy="346233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Rectangle 21"/>
          <p:cNvSpPr>
            <a:spLocks noChangeArrowheads="1"/>
          </p:cNvSpPr>
          <p:nvPr/>
        </p:nvSpPr>
        <p:spPr bwMode="auto">
          <a:xfrm>
            <a:off x="1896990" y="1443781"/>
            <a:ext cx="5396239" cy="23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Normal Settings	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Colder Fresh Food	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6-7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Coldest Fresh Food	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8-9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Colder Freezer	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7-8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Warmer Fresh Food		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4-1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OFF </a:t>
            </a:r>
            <a:r>
              <a:rPr lang="en-US" i="1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(both)</a:t>
            </a:r>
            <a:r>
              <a:rPr lang="en-US" dirty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</a:t>
            </a:r>
            <a:r>
              <a:rPr lang="en-US" dirty="0" smtClean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</a:t>
            </a:r>
            <a:r>
              <a:rPr lang="en-US" b="1" dirty="0" smtClean="0">
                <a:solidFill>
                  <a:srgbClr val="3E4E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endParaRPr lang="en-US" b="1" dirty="0">
              <a:solidFill>
                <a:srgbClr val="3E4E6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4216" name="Group 43"/>
          <p:cNvGrpSpPr>
            <a:grpSpLocks/>
          </p:cNvGrpSpPr>
          <p:nvPr/>
        </p:nvGrpSpPr>
        <p:grpSpPr bwMode="auto">
          <a:xfrm>
            <a:off x="1862759" y="4032993"/>
            <a:ext cx="2474913" cy="573088"/>
            <a:chOff x="1252" y="2810"/>
            <a:chExt cx="1559" cy="361"/>
          </a:xfrm>
        </p:grpSpPr>
        <p:sp>
          <p:nvSpPr>
            <p:cNvPr id="94226" name="Rectangle 25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27" name="Group 26"/>
            <p:cNvGrpSpPr>
              <a:grpSpLocks/>
            </p:cNvGrpSpPr>
            <p:nvPr/>
          </p:nvGrpSpPr>
          <p:grpSpPr bwMode="auto">
            <a:xfrm>
              <a:off x="1384" y="2811"/>
              <a:ext cx="1070" cy="119"/>
              <a:chOff x="2500" y="1229"/>
              <a:chExt cx="1070" cy="119"/>
            </a:xfrm>
          </p:grpSpPr>
          <p:sp>
            <p:nvSpPr>
              <p:cNvPr id="94229" name="Line 2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0" name="Line 28"/>
              <p:cNvSpPr>
                <a:spLocks noChangeShapeType="1"/>
              </p:cNvSpPr>
              <p:nvPr/>
            </p:nvSpPr>
            <p:spPr bwMode="auto">
              <a:xfrm>
                <a:off x="277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1" name="Line 29"/>
              <p:cNvSpPr>
                <a:spLocks noChangeShapeType="1"/>
              </p:cNvSpPr>
              <p:nvPr/>
            </p:nvSpPr>
            <p:spPr bwMode="auto">
              <a:xfrm>
                <a:off x="3051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2" name="Line 30"/>
              <p:cNvSpPr>
                <a:spLocks noChangeShapeType="1"/>
              </p:cNvSpPr>
              <p:nvPr/>
            </p:nvSpPr>
            <p:spPr bwMode="auto">
              <a:xfrm>
                <a:off x="3308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3" name="Line 31"/>
              <p:cNvSpPr>
                <a:spLocks noChangeShapeType="1"/>
              </p:cNvSpPr>
              <p:nvPr/>
            </p:nvSpPr>
            <p:spPr bwMode="auto">
              <a:xfrm>
                <a:off x="357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8" name="Rectangle 32"/>
            <p:cNvSpPr>
              <a:spLocks noChangeArrowheads="1"/>
            </p:cNvSpPr>
            <p:nvPr/>
          </p:nvSpPr>
          <p:spPr bwMode="auto">
            <a:xfrm>
              <a:off x="1295" y="2911"/>
              <a:ext cx="1516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  B   C   D   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37672" y="4048868"/>
            <a:ext cx="2987675" cy="542925"/>
            <a:chOff x="4337672" y="4048868"/>
            <a:chExt cx="2987675" cy="542925"/>
          </a:xfrm>
        </p:grpSpPr>
        <p:sp>
          <p:nvSpPr>
            <p:cNvPr id="94218" name="Rectangle 35"/>
            <p:cNvSpPr>
              <a:spLocks noChangeArrowheads="1"/>
            </p:cNvSpPr>
            <p:nvPr/>
          </p:nvSpPr>
          <p:spPr bwMode="auto">
            <a:xfrm>
              <a:off x="4337672" y="4048868"/>
              <a:ext cx="2900746" cy="542925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560096" y="4050455"/>
              <a:ext cx="2510799" cy="196850"/>
              <a:chOff x="4560096" y="4050455"/>
              <a:chExt cx="2510799" cy="196850"/>
            </a:xfrm>
          </p:grpSpPr>
          <p:sp>
            <p:nvSpPr>
              <p:cNvPr id="94221" name="Line 37"/>
              <p:cNvSpPr>
                <a:spLocks noChangeShapeType="1"/>
              </p:cNvSpPr>
              <p:nvPr/>
            </p:nvSpPr>
            <p:spPr bwMode="auto">
              <a:xfrm>
                <a:off x="4560096" y="405045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2" name="Line 38"/>
              <p:cNvSpPr>
                <a:spLocks noChangeShapeType="1"/>
              </p:cNvSpPr>
              <p:nvPr/>
            </p:nvSpPr>
            <p:spPr bwMode="auto">
              <a:xfrm>
                <a:off x="4978563" y="405045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3" name="Line 39"/>
              <p:cNvSpPr>
                <a:spLocks noChangeShapeType="1"/>
              </p:cNvSpPr>
              <p:nvPr/>
            </p:nvSpPr>
            <p:spPr bwMode="auto">
              <a:xfrm>
                <a:off x="5397029" y="4059980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4" name="Line 40"/>
              <p:cNvSpPr>
                <a:spLocks noChangeShapeType="1"/>
              </p:cNvSpPr>
              <p:nvPr/>
            </p:nvSpPr>
            <p:spPr bwMode="auto">
              <a:xfrm>
                <a:off x="5815495" y="405045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5" name="Line 41"/>
              <p:cNvSpPr>
                <a:spLocks noChangeShapeType="1"/>
              </p:cNvSpPr>
              <p:nvPr/>
            </p:nvSpPr>
            <p:spPr bwMode="auto">
              <a:xfrm>
                <a:off x="6233961" y="405045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>
                <a:off x="6652427" y="405045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41"/>
              <p:cNvSpPr>
                <a:spLocks noChangeShapeType="1"/>
              </p:cNvSpPr>
              <p:nvPr/>
            </p:nvSpPr>
            <p:spPr bwMode="auto">
              <a:xfrm>
                <a:off x="7070895" y="4050455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0" name="Rectangle 42"/>
            <p:cNvSpPr>
              <a:spLocks noChangeArrowheads="1"/>
            </p:cNvSpPr>
            <p:nvPr/>
          </p:nvSpPr>
          <p:spPr bwMode="auto">
            <a:xfrm>
              <a:off x="4380706" y="4153643"/>
              <a:ext cx="2944641" cy="416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>
                <a:tabLst>
                  <a:tab pos="454025" algn="l"/>
                  <a:tab pos="850900" algn="l"/>
                  <a:tab pos="1255713" algn="l"/>
                  <a:tab pos="1709738" algn="l"/>
                  <a:tab pos="2112963" algn="l"/>
                  <a:tab pos="2511425" algn="l"/>
                </a:tabLst>
              </a:pPr>
              <a:r>
                <a:rPr lang="en-US" sz="21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	6	5	4	3	2	1</a:t>
              </a:r>
              <a:endParaRPr lang="en-US" sz="21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rot="10800000">
            <a:off x="2412612" y="3871810"/>
            <a:ext cx="194109" cy="296018"/>
            <a:chOff x="879499" y="3124676"/>
            <a:chExt cx="279206" cy="425792"/>
          </a:xfrm>
        </p:grpSpPr>
        <p:sp>
          <p:nvSpPr>
            <p:cNvPr id="2" name="Triangle 1"/>
            <p:cNvSpPr/>
            <p:nvPr/>
          </p:nvSpPr>
          <p:spPr bwMode="auto">
            <a:xfrm>
              <a:off x="879499" y="3124676"/>
              <a:ext cx="279206" cy="230345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879499" y="3355023"/>
              <a:ext cx="279206" cy="19544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10800000">
            <a:off x="5563178" y="3874869"/>
            <a:ext cx="194109" cy="296018"/>
            <a:chOff x="879499" y="3124676"/>
            <a:chExt cx="279206" cy="425792"/>
          </a:xfrm>
        </p:grpSpPr>
        <p:sp>
          <p:nvSpPr>
            <p:cNvPr id="33" name="Triangle 32"/>
            <p:cNvSpPr/>
            <p:nvPr/>
          </p:nvSpPr>
          <p:spPr bwMode="auto">
            <a:xfrm>
              <a:off x="879499" y="3124676"/>
              <a:ext cx="279206" cy="230345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79499" y="3355023"/>
              <a:ext cx="279206" cy="19544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A Common Conceptual Model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561013"/>
            <a:ext cx="7772400" cy="763587"/>
          </a:xfrm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en-US" b="1" i="1" dirty="0"/>
              <a:t>independent</a:t>
            </a:r>
            <a:r>
              <a:rPr lang="en-US" dirty="0"/>
              <a:t> </a:t>
            </a:r>
            <a:r>
              <a:rPr lang="en-US" dirty="0" smtClean="0"/>
              <a:t>cooling units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96262" name="Group 47"/>
          <p:cNvGrpSpPr>
            <a:grpSpLocks/>
          </p:cNvGrpSpPr>
          <p:nvPr/>
        </p:nvGrpSpPr>
        <p:grpSpPr bwMode="auto">
          <a:xfrm>
            <a:off x="3792538" y="3433763"/>
            <a:ext cx="2362200" cy="542925"/>
            <a:chOff x="2982" y="2820"/>
            <a:chExt cx="1488" cy="342"/>
          </a:xfrm>
        </p:grpSpPr>
        <p:sp>
          <p:nvSpPr>
            <p:cNvPr id="96284" name="Rectangle 4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85" name="Group 49"/>
            <p:cNvGrpSpPr>
              <a:grpSpLocks/>
            </p:cNvGrpSpPr>
            <p:nvPr/>
          </p:nvGrpSpPr>
          <p:grpSpPr bwMode="auto">
            <a:xfrm>
              <a:off x="3114" y="2821"/>
              <a:ext cx="1105" cy="119"/>
              <a:chOff x="2500" y="1229"/>
              <a:chExt cx="1105" cy="119"/>
            </a:xfrm>
          </p:grpSpPr>
          <p:sp>
            <p:nvSpPr>
              <p:cNvPr id="96287" name="Line 5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8" name="Line 5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9" name="Line 5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0" name="Line 53"/>
              <p:cNvSpPr>
                <a:spLocks noChangeShapeType="1"/>
              </p:cNvSpPr>
              <p:nvPr/>
            </p:nvSpPr>
            <p:spPr bwMode="auto">
              <a:xfrm>
                <a:off x="334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1" name="Line 54"/>
              <p:cNvSpPr>
                <a:spLocks noChangeShapeType="1"/>
              </p:cNvSpPr>
              <p:nvPr/>
            </p:nvSpPr>
            <p:spPr bwMode="auto">
              <a:xfrm>
                <a:off x="3605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86" name="Rectangle 5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7    6    </a:t>
              </a:r>
              <a:r>
                <a:rPr lang="en-US" sz="21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5    4    </a:t>
              </a:r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</p:grpSp>
      <p:grpSp>
        <p:nvGrpSpPr>
          <p:cNvPr id="96263" name="Group 56"/>
          <p:cNvGrpSpPr>
            <a:grpSpLocks/>
          </p:cNvGrpSpPr>
          <p:nvPr/>
        </p:nvGrpSpPr>
        <p:grpSpPr bwMode="auto">
          <a:xfrm>
            <a:off x="3757613" y="1876425"/>
            <a:ext cx="2400300" cy="573088"/>
            <a:chOff x="1252" y="2810"/>
            <a:chExt cx="1512" cy="361"/>
          </a:xfrm>
        </p:grpSpPr>
        <p:sp>
          <p:nvSpPr>
            <p:cNvPr id="96276" name="Rectangle 5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77" name="Group 5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6279" name="Line 5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0" name="Line 6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1" name="Line 6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2" name="Line 62"/>
              <p:cNvSpPr>
                <a:spLocks noChangeShapeType="1"/>
              </p:cNvSpPr>
              <p:nvPr/>
            </p:nvSpPr>
            <p:spPr bwMode="auto">
              <a:xfrm>
                <a:off x="333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3" name="Line 6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78" name="Rectangle 6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  B   </a:t>
              </a:r>
              <a:r>
                <a:rPr lang="en-US" sz="21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    D   </a:t>
              </a:r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</a:t>
              </a:r>
            </a:p>
          </p:txBody>
        </p:sp>
      </p:grpSp>
      <p:sp>
        <p:nvSpPr>
          <p:cNvPr id="96264" name="Rectangle 4"/>
          <p:cNvSpPr>
            <a:spLocks noChangeArrowheads="1"/>
          </p:cNvSpPr>
          <p:nvPr/>
        </p:nvSpPr>
        <p:spPr bwMode="auto">
          <a:xfrm>
            <a:off x="936625" y="2039938"/>
            <a:ext cx="1804988" cy="2776537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5"/>
          <p:cNvSpPr>
            <a:spLocks noChangeArrowheads="1"/>
          </p:cNvSpPr>
          <p:nvPr/>
        </p:nvSpPr>
        <p:spPr bwMode="auto">
          <a:xfrm>
            <a:off x="919163" y="2843213"/>
            <a:ext cx="1839912" cy="19050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E4E6C"/>
              </a:solidFill>
            </a:endParaRPr>
          </a:p>
        </p:txBody>
      </p:sp>
      <p:sp>
        <p:nvSpPr>
          <p:cNvPr id="96266" name="Oval 15"/>
          <p:cNvSpPr>
            <a:spLocks noChangeArrowheads="1"/>
          </p:cNvSpPr>
          <p:nvPr/>
        </p:nvSpPr>
        <p:spPr bwMode="auto">
          <a:xfrm>
            <a:off x="6887424" y="2221760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6"/>
          <p:cNvSpPr>
            <a:spLocks noChangeArrowheads="1"/>
          </p:cNvSpPr>
          <p:nvPr/>
        </p:nvSpPr>
        <p:spPr bwMode="auto">
          <a:xfrm>
            <a:off x="7058025" y="2221761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unit</a:t>
            </a:r>
          </a:p>
        </p:txBody>
      </p:sp>
      <p:sp>
        <p:nvSpPr>
          <p:cNvPr id="96268" name="Line 18"/>
          <p:cNvSpPr>
            <a:spLocks noChangeShapeType="1"/>
          </p:cNvSpPr>
          <p:nvPr/>
        </p:nvSpPr>
        <p:spPr bwMode="auto">
          <a:xfrm flipV="1">
            <a:off x="2741613" y="2211388"/>
            <a:ext cx="1016000" cy="25717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Line 19"/>
          <p:cNvSpPr>
            <a:spLocks noChangeShapeType="1"/>
          </p:cNvSpPr>
          <p:nvPr/>
        </p:nvSpPr>
        <p:spPr bwMode="auto">
          <a:xfrm>
            <a:off x="6096001" y="2206626"/>
            <a:ext cx="866985" cy="30088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20"/>
          <p:cNvSpPr>
            <a:spLocks noChangeShapeType="1"/>
          </p:cNvSpPr>
          <p:nvPr/>
        </p:nvSpPr>
        <p:spPr bwMode="auto">
          <a:xfrm flipH="1" flipV="1">
            <a:off x="2675466" y="2747220"/>
            <a:ext cx="4287520" cy="4678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29"/>
          <p:cNvSpPr>
            <a:spLocks noChangeShapeType="1"/>
          </p:cNvSpPr>
          <p:nvPr/>
        </p:nvSpPr>
        <p:spPr bwMode="auto">
          <a:xfrm flipV="1">
            <a:off x="2741613" y="3735386"/>
            <a:ext cx="1050924" cy="31432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Oval 30"/>
          <p:cNvSpPr>
            <a:spLocks noChangeArrowheads="1"/>
          </p:cNvSpPr>
          <p:nvPr/>
        </p:nvSpPr>
        <p:spPr bwMode="auto">
          <a:xfrm>
            <a:off x="6873875" y="4049713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Rectangle 31"/>
          <p:cNvSpPr>
            <a:spLocks noChangeArrowheads="1"/>
          </p:cNvSpPr>
          <p:nvPr/>
        </p:nvSpPr>
        <p:spPr bwMode="auto">
          <a:xfrm>
            <a:off x="7058025" y="4087813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unit</a:t>
            </a:r>
          </a:p>
        </p:txBody>
      </p:sp>
      <p:sp>
        <p:nvSpPr>
          <p:cNvPr id="96274" name="Line 33"/>
          <p:cNvSpPr>
            <a:spLocks noChangeShapeType="1"/>
          </p:cNvSpPr>
          <p:nvPr/>
        </p:nvSpPr>
        <p:spPr bwMode="auto">
          <a:xfrm>
            <a:off x="6130926" y="3757614"/>
            <a:ext cx="832061" cy="54525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5" name="Line 34"/>
          <p:cNvSpPr>
            <a:spLocks noChangeShapeType="1"/>
          </p:cNvSpPr>
          <p:nvPr/>
        </p:nvSpPr>
        <p:spPr bwMode="auto">
          <a:xfrm flipH="1">
            <a:off x="2675466" y="4658570"/>
            <a:ext cx="4287519" cy="1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8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Actual Conceptual Model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idx="1"/>
          </p:nvPr>
        </p:nvSpPr>
        <p:spPr>
          <a:xfrm>
            <a:off x="685800" y="4462463"/>
            <a:ext cx="7772400" cy="186213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Can you fix the problem?</a:t>
            </a:r>
          </a:p>
          <a:p>
            <a:pPr marL="0" indent="0">
              <a:buNone/>
            </a:pPr>
            <a:r>
              <a:rPr lang="en-US" sz="2800" dirty="0"/>
              <a:t>Possible solutions</a:t>
            </a:r>
          </a:p>
          <a:p>
            <a:pPr marL="990600" lvl="1" indent="-533400"/>
            <a:r>
              <a:rPr lang="en-US" sz="2400" dirty="0"/>
              <a:t>make controls map to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marL="990600" lvl="1" indent="-533400"/>
            <a:r>
              <a:rPr lang="en-US" sz="2400" dirty="0"/>
              <a:t>make controls map to actual system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936625" y="1450975"/>
            <a:ext cx="1804988" cy="2776538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919163" y="2254250"/>
            <a:ext cx="1839912" cy="19050"/>
          </a:xfrm>
          <a:prstGeom prst="rect">
            <a:avLst/>
          </a:prstGeom>
          <a:solidFill>
            <a:srgbClr val="3E4E6C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28"/>
          <p:cNvSpPr>
            <a:spLocks noChangeArrowheads="1"/>
          </p:cNvSpPr>
          <p:nvPr/>
        </p:nvSpPr>
        <p:spPr bwMode="auto">
          <a:xfrm>
            <a:off x="4578350" y="2998788"/>
            <a:ext cx="2349500" cy="139700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Rectangle 29"/>
          <p:cNvSpPr>
            <a:spLocks noChangeArrowheads="1"/>
          </p:cNvSpPr>
          <p:nvPr/>
        </p:nvSpPr>
        <p:spPr bwMode="auto">
          <a:xfrm rot="1800000">
            <a:off x="2554288" y="2452688"/>
            <a:ext cx="2244725" cy="1174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30"/>
          <p:cNvSpPr>
            <a:spLocks noChangeArrowheads="1"/>
          </p:cNvSpPr>
          <p:nvPr/>
        </p:nvSpPr>
        <p:spPr bwMode="auto">
          <a:xfrm rot="-1380000">
            <a:off x="2581414" y="3437123"/>
            <a:ext cx="2209771" cy="100773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317" name="Group 33"/>
          <p:cNvGrpSpPr>
            <a:grpSpLocks/>
          </p:cNvGrpSpPr>
          <p:nvPr/>
        </p:nvGrpSpPr>
        <p:grpSpPr bwMode="auto">
          <a:xfrm>
            <a:off x="4454525" y="3046413"/>
            <a:ext cx="239713" cy="63500"/>
            <a:chOff x="2806" y="2290"/>
            <a:chExt cx="151" cy="40"/>
          </a:xfrm>
        </p:grpSpPr>
        <p:sp>
          <p:nvSpPr>
            <p:cNvPr id="98339" name="Line 31"/>
            <p:cNvSpPr>
              <a:spLocks noChangeShapeType="1"/>
            </p:cNvSpPr>
            <p:nvPr/>
          </p:nvSpPr>
          <p:spPr bwMode="auto">
            <a:xfrm>
              <a:off x="2862" y="2310"/>
              <a:ext cx="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n w="76200" cmpd="sng">
                  <a:solidFill>
                    <a:srgbClr val="3366FF"/>
                  </a:solidFill>
                </a:ln>
              </a:endParaRPr>
            </a:p>
          </p:txBody>
        </p:sp>
        <p:sp>
          <p:nvSpPr>
            <p:cNvPr id="98340" name="Oval 32"/>
            <p:cNvSpPr>
              <a:spLocks noChangeArrowheads="1"/>
            </p:cNvSpPr>
            <p:nvPr/>
          </p:nvSpPr>
          <p:spPr bwMode="auto">
            <a:xfrm>
              <a:off x="2806" y="2290"/>
              <a:ext cx="40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 w="76200" cmpd="sng">
                  <a:solidFill>
                    <a:srgbClr val="3366FF"/>
                  </a:solidFill>
                </a:ln>
              </a:endParaRPr>
            </a:p>
          </p:txBody>
        </p:sp>
      </p:grpSp>
      <p:grpSp>
        <p:nvGrpSpPr>
          <p:cNvPr id="98318" name="Group 37"/>
          <p:cNvGrpSpPr>
            <a:grpSpLocks/>
          </p:cNvGrpSpPr>
          <p:nvPr/>
        </p:nvGrpSpPr>
        <p:grpSpPr bwMode="auto">
          <a:xfrm>
            <a:off x="4224338" y="3879850"/>
            <a:ext cx="2362200" cy="542925"/>
            <a:chOff x="2982" y="2820"/>
            <a:chExt cx="1488" cy="342"/>
          </a:xfrm>
        </p:grpSpPr>
        <p:sp>
          <p:nvSpPr>
            <p:cNvPr id="98331" name="Rectangle 3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32" name="Group 39"/>
            <p:cNvGrpSpPr>
              <a:grpSpLocks/>
            </p:cNvGrpSpPr>
            <p:nvPr/>
          </p:nvGrpSpPr>
          <p:grpSpPr bwMode="auto">
            <a:xfrm>
              <a:off x="3114" y="2821"/>
              <a:ext cx="1105" cy="119"/>
              <a:chOff x="2500" y="1229"/>
              <a:chExt cx="1105" cy="119"/>
            </a:xfrm>
          </p:grpSpPr>
          <p:sp>
            <p:nvSpPr>
              <p:cNvPr id="98334" name="Line 4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5" name="Line 4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6" name="Line 4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7" name="Line 43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8" name="Line 44"/>
              <p:cNvSpPr>
                <a:spLocks noChangeShapeType="1"/>
              </p:cNvSpPr>
              <p:nvPr/>
            </p:nvSpPr>
            <p:spPr bwMode="auto">
              <a:xfrm>
                <a:off x="3605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33" name="Rectangle 4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7    6    </a:t>
              </a:r>
              <a:r>
                <a:rPr lang="en-US" sz="21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5    4    </a:t>
              </a:r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</p:grpSp>
      <p:grpSp>
        <p:nvGrpSpPr>
          <p:cNvPr id="98319" name="Group 46"/>
          <p:cNvGrpSpPr>
            <a:grpSpLocks/>
          </p:cNvGrpSpPr>
          <p:nvPr/>
        </p:nvGrpSpPr>
        <p:grpSpPr bwMode="auto">
          <a:xfrm>
            <a:off x="3829050" y="1416050"/>
            <a:ext cx="2400300" cy="573088"/>
            <a:chOff x="1252" y="2810"/>
            <a:chExt cx="1512" cy="361"/>
          </a:xfrm>
        </p:grpSpPr>
        <p:sp>
          <p:nvSpPr>
            <p:cNvPr id="98323" name="Rectangle 4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24" name="Group 48"/>
            <p:cNvGrpSpPr>
              <a:grpSpLocks/>
            </p:cNvGrpSpPr>
            <p:nvPr/>
          </p:nvGrpSpPr>
          <p:grpSpPr bwMode="auto">
            <a:xfrm>
              <a:off x="1399" y="2811"/>
              <a:ext cx="1065" cy="119"/>
              <a:chOff x="2515" y="1229"/>
              <a:chExt cx="1065" cy="119"/>
            </a:xfrm>
          </p:grpSpPr>
          <p:sp>
            <p:nvSpPr>
              <p:cNvPr id="98326" name="Line 49"/>
              <p:cNvSpPr>
                <a:spLocks noChangeShapeType="1"/>
              </p:cNvSpPr>
              <p:nvPr/>
            </p:nvSpPr>
            <p:spPr bwMode="auto">
              <a:xfrm>
                <a:off x="2515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7" name="Line 50"/>
              <p:cNvSpPr>
                <a:spLocks noChangeShapeType="1"/>
              </p:cNvSpPr>
              <p:nvPr/>
            </p:nvSpPr>
            <p:spPr bwMode="auto">
              <a:xfrm>
                <a:off x="2777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8" name="Line 5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9" name="Line 52"/>
              <p:cNvSpPr>
                <a:spLocks noChangeShapeType="1"/>
              </p:cNvSpPr>
              <p:nvPr/>
            </p:nvSpPr>
            <p:spPr bwMode="auto">
              <a:xfrm>
                <a:off x="331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0" name="Line 53"/>
              <p:cNvSpPr>
                <a:spLocks noChangeShapeType="1"/>
              </p:cNvSpPr>
              <p:nvPr/>
            </p:nvSpPr>
            <p:spPr bwMode="auto">
              <a:xfrm>
                <a:off x="358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25" name="Rectangle 5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  B   C   D   E</a:t>
              </a:r>
            </a:p>
          </p:txBody>
        </p:sp>
      </p:grpSp>
      <p:sp>
        <p:nvSpPr>
          <p:cNvPr id="98320" name="Line 34"/>
          <p:cNvSpPr>
            <a:spLocks noChangeShapeType="1"/>
          </p:cNvSpPr>
          <p:nvPr/>
        </p:nvSpPr>
        <p:spPr bwMode="auto">
          <a:xfrm flipH="1" flipV="1">
            <a:off x="4686299" y="3225800"/>
            <a:ext cx="743177" cy="65563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Oval 56"/>
          <p:cNvSpPr>
            <a:spLocks noChangeArrowheads="1"/>
          </p:cNvSpPr>
          <p:nvPr/>
        </p:nvSpPr>
        <p:spPr bwMode="auto">
          <a:xfrm>
            <a:off x="6873875" y="2635250"/>
            <a:ext cx="1585913" cy="852488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2" name="Rectangle 57"/>
          <p:cNvSpPr>
            <a:spLocks noChangeArrowheads="1"/>
          </p:cNvSpPr>
          <p:nvPr/>
        </p:nvSpPr>
        <p:spPr bwMode="auto">
          <a:xfrm>
            <a:off x="7058025" y="2673350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Helvetica" charset="0"/>
                <a:ea typeface="Helvetica" charset="0"/>
                <a:cs typeface="Helvetica" charset="0"/>
              </a:rPr>
              <a:t>unit</a:t>
            </a:r>
          </a:p>
        </p:txBody>
      </p:sp>
      <p:cxnSp>
        <p:nvCxnSpPr>
          <p:cNvPr id="6" name="Elbow Connector 5"/>
          <p:cNvCxnSpPr>
            <a:stCxn id="98323" idx="3"/>
            <a:endCxn id="98321" idx="0"/>
          </p:cNvCxnSpPr>
          <p:nvPr/>
        </p:nvCxnSpPr>
        <p:spPr bwMode="auto">
          <a:xfrm>
            <a:off x="6167438" y="1687513"/>
            <a:ext cx="1499394" cy="94773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Design Model &amp; Customer Model</a:t>
            </a:r>
          </a:p>
        </p:txBody>
      </p:sp>
      <p:sp>
        <p:nvSpPr>
          <p:cNvPr id="18438" name="Rectangle 1027"/>
          <p:cNvSpPr>
            <a:spLocks noGrp="1" noChangeArrowheads="1"/>
          </p:cNvSpPr>
          <p:nvPr>
            <p:ph idx="1"/>
          </p:nvPr>
        </p:nvSpPr>
        <p:spPr>
          <a:xfrm>
            <a:off x="579438" y="4724400"/>
            <a:ext cx="8564562" cy="1219200"/>
          </a:xfrm>
        </p:spPr>
        <p:txBody>
          <a:bodyPr/>
          <a:lstStyle/>
          <a:p>
            <a:r>
              <a:rPr lang="en-US" sz="2800" dirty="0"/>
              <a:t>Customers get model from experience &amp; usage</a:t>
            </a:r>
          </a:p>
          <a:p>
            <a:pPr lvl="1"/>
            <a:r>
              <a:rPr lang="en-US" sz="2500" dirty="0"/>
              <a:t>through system image</a:t>
            </a:r>
          </a:p>
          <a:p>
            <a:r>
              <a:rPr lang="en-US" sz="2800" dirty="0"/>
              <a:t>What if the two models </a:t>
            </a:r>
            <a:r>
              <a:rPr lang="en-US" sz="2800" dirty="0" smtClean="0"/>
              <a:t>don’</a:t>
            </a:r>
            <a:r>
              <a:rPr lang="en-US" altLang="ja-JP" sz="2800" dirty="0" smtClean="0"/>
              <a:t>t </a:t>
            </a:r>
            <a:r>
              <a:rPr lang="en-US" altLang="ja-JP" sz="2800" dirty="0"/>
              <a:t>match?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0358" name="AutoShape 1028"/>
          <p:cNvSpPr>
            <a:spLocks noChangeArrowheads="1"/>
          </p:cNvSpPr>
          <p:nvPr/>
        </p:nvSpPr>
        <p:spPr bwMode="auto">
          <a:xfrm>
            <a:off x="933450" y="1565275"/>
            <a:ext cx="221932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dirty="0">
                <a:latin typeface="Helvetica Light"/>
              </a:rPr>
              <a:t>Design Model</a:t>
            </a:r>
          </a:p>
        </p:txBody>
      </p:sp>
      <p:sp>
        <p:nvSpPr>
          <p:cNvPr id="20488" name="AutoShape 1030"/>
          <p:cNvSpPr>
            <a:spLocks noChangeArrowheads="1"/>
          </p:cNvSpPr>
          <p:nvPr/>
        </p:nvSpPr>
        <p:spPr bwMode="auto">
          <a:xfrm>
            <a:off x="6118225" y="1565275"/>
            <a:ext cx="218757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200" dirty="0">
                <a:latin typeface="Helvetica Light"/>
              </a:rPr>
              <a:t>Customer Model</a:t>
            </a:r>
          </a:p>
        </p:txBody>
      </p:sp>
      <p:cxnSp>
        <p:nvCxnSpPr>
          <p:cNvPr id="18443" name="AutoShape 1035"/>
          <p:cNvCxnSpPr>
            <a:cxnSpLocks noChangeShapeType="1"/>
          </p:cNvCxnSpPr>
          <p:nvPr/>
        </p:nvCxnSpPr>
        <p:spPr bwMode="auto">
          <a:xfrm flipV="1">
            <a:off x="5791200" y="2895600"/>
            <a:ext cx="1143000" cy="1219200"/>
          </a:xfrm>
          <a:prstGeom prst="curvedConnector2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444" name="AutoShape 1036"/>
          <p:cNvCxnSpPr>
            <a:cxnSpLocks noChangeShapeType="1"/>
          </p:cNvCxnSpPr>
          <p:nvPr/>
        </p:nvCxnSpPr>
        <p:spPr bwMode="auto">
          <a:xfrm rot="5400000">
            <a:off x="5947568" y="2739232"/>
            <a:ext cx="1554163" cy="1562100"/>
          </a:xfrm>
          <a:prstGeom prst="curvedConnector2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0363" name="AutoShape 1031"/>
          <p:cNvSpPr>
            <a:spLocks noChangeArrowheads="1"/>
          </p:cNvSpPr>
          <p:nvPr/>
        </p:nvSpPr>
        <p:spPr bwMode="auto">
          <a:xfrm>
            <a:off x="3487738" y="3638550"/>
            <a:ext cx="2271713" cy="1009650"/>
          </a:xfrm>
          <a:prstGeom prst="plaque">
            <a:avLst>
              <a:gd name="adj" fmla="val 16667"/>
            </a:avLst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dirty="0">
                <a:latin typeface="Helvetica Light"/>
              </a:rPr>
              <a:t>System </a:t>
            </a:r>
            <a:r>
              <a:rPr lang="en-US" dirty="0" smtClean="0">
                <a:latin typeface="Helvetica Light"/>
              </a:rPr>
              <a:t>Image</a:t>
            </a:r>
          </a:p>
        </p:txBody>
      </p:sp>
      <p:cxnSp>
        <p:nvCxnSpPr>
          <p:cNvPr id="100364" name="AutoShape 1039"/>
          <p:cNvCxnSpPr>
            <a:cxnSpLocks noChangeShapeType="1"/>
          </p:cNvCxnSpPr>
          <p:nvPr/>
        </p:nvCxnSpPr>
        <p:spPr bwMode="auto">
          <a:xfrm rot="16200000" flipH="1">
            <a:off x="2022475" y="2854325"/>
            <a:ext cx="1477963" cy="1562100"/>
          </a:xfrm>
          <a:prstGeom prst="curvedConnector2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Hall of Fame or Shame?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 descr="hallo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4538663" y="1290638"/>
            <a:ext cx="4605337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Design based on a top retailer’s site</a:t>
            </a:r>
          </a:p>
        </p:txBody>
      </p:sp>
      <p:pic>
        <p:nvPicPr>
          <p:cNvPr id="4101" name="Picture 3" descr="3-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19194" b="21649"/>
          <a:stretch>
            <a:fillRect/>
          </a:stretch>
        </p:blipFill>
        <p:spPr>
          <a:xfrm>
            <a:off x="0" y="1312863"/>
            <a:ext cx="4510088" cy="5545137"/>
          </a:xfrm>
          <a:noFill/>
        </p:spPr>
      </p:pic>
    </p:spTree>
    <p:extLst>
      <p:ext uri="{BB962C8B-B14F-4D97-AF65-F5344CB8AC3E}">
        <p14:creationId xmlns:p14="http://schemas.microsoft.com/office/powerpoint/2010/main" val="570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Conceptual Model Mismatch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121650" cy="4724400"/>
          </a:xfrm>
        </p:spPr>
        <p:txBody>
          <a:bodyPr/>
          <a:lstStyle/>
          <a:p>
            <a:r>
              <a:rPr lang="en-US" sz="2800" dirty="0"/>
              <a:t>Mismatch between </a:t>
            </a:r>
            <a:r>
              <a:rPr lang="en-US" sz="2800" dirty="0" smtClean="0"/>
              <a:t>designer’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&amp; </a:t>
            </a:r>
            <a:r>
              <a:rPr lang="en-US" altLang="ja-JP" sz="2800" dirty="0" smtClean="0"/>
              <a:t>customer’s </a:t>
            </a:r>
            <a:r>
              <a:rPr lang="en-US" altLang="ja-JP" sz="2800" dirty="0"/>
              <a:t>conceptual models leads to…</a:t>
            </a:r>
          </a:p>
          <a:p>
            <a:pPr lvl="1"/>
            <a:r>
              <a:rPr lang="en-US" sz="2400" dirty="0"/>
              <a:t>slow performance</a:t>
            </a:r>
          </a:p>
          <a:p>
            <a:pPr lvl="1"/>
            <a:r>
              <a:rPr lang="en-US" sz="2400" dirty="0"/>
              <a:t>errors</a:t>
            </a:r>
          </a:p>
          <a:p>
            <a:pPr lvl="1"/>
            <a:r>
              <a:rPr lang="en-US" sz="2400" dirty="0"/>
              <a:t>frustration</a:t>
            </a:r>
          </a:p>
          <a:p>
            <a:pPr lvl="1"/>
            <a:r>
              <a:rPr lang="en-US" sz="2400" dirty="0"/>
              <a:t>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2406" name="Picture 4" descr="pe05989_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52" y="3063035"/>
            <a:ext cx="34861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5675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dirty="0"/>
              <a:t>Notorious Example</a:t>
            </a:r>
          </a:p>
        </p:txBody>
      </p:sp>
      <p:pic>
        <p:nvPicPr>
          <p:cNvPr id="104453" name="Picture 8" descr="palmbal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3" y="962959"/>
            <a:ext cx="708818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pload.wikimedia.org/wikipedia/commons/6/66/Butterfly_lar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08" y="865759"/>
            <a:ext cx="9390238" cy="5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 Automatic Shifter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61796" name="Picture 4" descr="newcar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r="25874"/>
          <a:stretch>
            <a:fillRect/>
          </a:stretch>
        </p:blipFill>
        <p:spPr bwMode="auto">
          <a:xfrm>
            <a:off x="5030788" y="823999"/>
            <a:ext cx="3455987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3" descr="DSC000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7639"/>
          <a:stretch>
            <a:fillRect/>
          </a:stretch>
        </p:blipFill>
        <p:spPr bwMode="auto">
          <a:xfrm>
            <a:off x="555625" y="823999"/>
            <a:ext cx="44704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20" y="1142999"/>
            <a:ext cx="8615679" cy="54101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React Native Workshop </a:t>
            </a:r>
          </a:p>
          <a:p>
            <a:pPr lvl="1"/>
            <a:r>
              <a:rPr lang="en-US" sz="2000" dirty="0" smtClean="0"/>
              <a:t>w/ </a:t>
            </a:r>
            <a:r>
              <a:rPr lang="en-US" sz="2000" dirty="0" err="1" smtClean="0"/>
              <a:t>Quora</a:t>
            </a:r>
            <a:r>
              <a:rPr lang="en-US" sz="2000" dirty="0" smtClean="0"/>
              <a:t> co-founder Charlie Cheever</a:t>
            </a:r>
          </a:p>
          <a:p>
            <a:pPr lvl="1"/>
            <a:r>
              <a:rPr lang="en-US" sz="2000" dirty="0" smtClean="0"/>
              <a:t>Thursday, 11/10, 6-8 PM, </a:t>
            </a:r>
            <a:r>
              <a:rPr lang="en-US" sz="2000" dirty="0" err="1" smtClean="0"/>
              <a:t>Bldg</a:t>
            </a:r>
            <a:r>
              <a:rPr lang="en-US" sz="2000" dirty="0" smtClean="0"/>
              <a:t> 380-380F (Math Corner)</a:t>
            </a:r>
            <a:endParaRPr lang="en-US" sz="2000" dirty="0"/>
          </a:p>
          <a:p>
            <a:r>
              <a:rPr lang="en-US" sz="2400" dirty="0" smtClean="0"/>
              <a:t>Android Workshop</a:t>
            </a:r>
          </a:p>
          <a:p>
            <a:pPr lvl="1"/>
            <a:r>
              <a:rPr lang="en-US" sz="2000" dirty="0" smtClean="0"/>
              <a:t>Thursday, 11/10, 8-10 PM, Bldg. 380-380F (Math Corner)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Hi-Fi </a:t>
            </a:r>
            <a:r>
              <a:rPr lang="en-US" sz="2400" dirty="0"/>
              <a:t>Prototype Assignment posted </a:t>
            </a:r>
            <a:r>
              <a:rPr lang="en-US" sz="2400" dirty="0" smtClean="0"/>
              <a:t>Tue</a:t>
            </a:r>
            <a:endParaRPr lang="en-US" sz="2400" dirty="0"/>
          </a:p>
          <a:p>
            <a:pPr lvl="1"/>
            <a:r>
              <a:rPr lang="en-US" sz="2000" dirty="0" smtClean="0"/>
              <a:t>mid-way </a:t>
            </a:r>
            <a:r>
              <a:rPr lang="en-US" sz="2000" dirty="0"/>
              <a:t>milestone </a:t>
            </a:r>
            <a:r>
              <a:rPr lang="en-US" sz="2000" dirty="0" smtClean="0"/>
              <a:t>due </a:t>
            </a:r>
            <a:r>
              <a:rPr lang="en-US" sz="2000" dirty="0"/>
              <a:t>on </a:t>
            </a:r>
            <a:r>
              <a:rPr lang="en-US" sz="2000" dirty="0" err="1" smtClean="0"/>
              <a:t>Thur</a:t>
            </a:r>
            <a:r>
              <a:rPr lang="en-US" sz="2000" dirty="0" smtClean="0"/>
              <a:t>/Fri Dec</a:t>
            </a:r>
            <a:r>
              <a:rPr lang="en-US" sz="2000" dirty="0"/>
              <a:t>. 1-2  (at start of studio)</a:t>
            </a:r>
          </a:p>
          <a:p>
            <a:pPr lvl="1"/>
            <a:r>
              <a:rPr lang="en-US" sz="2000" dirty="0" smtClean="0"/>
              <a:t>final </a:t>
            </a:r>
            <a:r>
              <a:rPr lang="en-US" sz="2000" dirty="0"/>
              <a:t>prototype due </a:t>
            </a:r>
            <a:r>
              <a:rPr lang="en-US" sz="2000" dirty="0" err="1" smtClean="0"/>
              <a:t>Thur</a:t>
            </a:r>
            <a:r>
              <a:rPr lang="en-US" sz="2000" dirty="0" smtClean="0"/>
              <a:t>/Fri Dec. 8-9 (at start of studio</a:t>
            </a:r>
            <a:r>
              <a:rPr lang="en-US" sz="20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94149" y="2573416"/>
            <a:ext cx="4775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kern="1600" cap="all" spc="1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Team break</a:t>
            </a:r>
            <a:endParaRPr lang="en-US" sz="5400" kern="1600" cap="all" spc="100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81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 rot="5400000" flipV="1">
            <a:off x="4165229" y="2446618"/>
            <a:ext cx="9226176" cy="7761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Design Guides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271464" y="1227603"/>
            <a:ext cx="8715374" cy="4783138"/>
          </a:xfrm>
        </p:spPr>
        <p:txBody>
          <a:bodyPr lIns="92075" tIns="46038" rIns="92075" bIns="46038"/>
          <a:lstStyle/>
          <a:p>
            <a:r>
              <a:rPr lang="en-US" sz="2800" dirty="0"/>
              <a:t>Provide good conceptual model</a:t>
            </a:r>
          </a:p>
          <a:p>
            <a:pPr lvl="1"/>
            <a:r>
              <a:rPr lang="en-US" sz="2400" dirty="0"/>
              <a:t>customer wants to understand how </a:t>
            </a:r>
            <a:r>
              <a:rPr lang="en-US" sz="2400" dirty="0" smtClean="0"/>
              <a:t>controls affect object</a:t>
            </a:r>
            <a:r>
              <a:rPr lang="en-US" sz="2400" dirty="0"/>
              <a:t/>
            </a:r>
            <a:br>
              <a:rPr lang="en-US" sz="2400" dirty="0"/>
            </a:br>
            <a:endParaRPr lang="en-US" sz="1600" dirty="0"/>
          </a:p>
          <a:p>
            <a:r>
              <a:rPr lang="en-US" sz="2800" dirty="0" smtClean="0"/>
              <a:t>Make </a:t>
            </a:r>
            <a:r>
              <a:rPr lang="en-US" sz="2800" dirty="0"/>
              <a:t>things visible</a:t>
            </a:r>
          </a:p>
          <a:p>
            <a:pPr lvl="1"/>
            <a:r>
              <a:rPr lang="en-US" sz="2400" dirty="0" smtClean="0"/>
              <a:t>if object has function, interface should show it</a:t>
            </a:r>
            <a:br>
              <a:rPr lang="en-US" sz="2400" dirty="0" smtClean="0"/>
            </a:br>
            <a:endParaRPr lang="en-US" sz="1600" dirty="0" smtClean="0"/>
          </a:p>
          <a:p>
            <a:r>
              <a:rPr lang="en-US" sz="2800" dirty="0" smtClean="0"/>
              <a:t>Map </a:t>
            </a:r>
            <a:r>
              <a:rPr lang="en-US" sz="2800" dirty="0"/>
              <a:t>interface controls to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</a:t>
            </a:r>
          </a:p>
          <a:p>
            <a:pPr lvl="1"/>
            <a:r>
              <a:rPr lang="en-US" sz="2400" dirty="0"/>
              <a:t>infix vs. postfix calculator – whose model is that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endParaRPr lang="en-US" sz="1600" dirty="0"/>
          </a:p>
          <a:p>
            <a:r>
              <a:rPr lang="en-US" sz="2800" dirty="0"/>
              <a:t>Provide feedback</a:t>
            </a:r>
          </a:p>
          <a:p>
            <a:pPr lvl="1"/>
            <a:r>
              <a:rPr lang="en-US" sz="2400" dirty="0"/>
              <a:t>what you see is what you get! (WYSIWYG)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0" y="471397"/>
            <a:ext cx="9144000" cy="768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8463726" y="404160"/>
            <a:ext cx="239507" cy="239507"/>
          </a:xfrm>
          <a:prstGeom prst="ellipse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394996" y="335431"/>
            <a:ext cx="382946" cy="38294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063" y="1023938"/>
            <a:ext cx="8643937" cy="5373687"/>
          </a:xfrm>
        </p:spPr>
        <p:txBody>
          <a:bodyPr lIns="92075" tIns="46038" rIns="92075" bIns="46038"/>
          <a:lstStyle/>
          <a:p>
            <a:r>
              <a:rPr lang="en-US" sz="2800" dirty="0"/>
              <a:t>Refrigerator </a:t>
            </a:r>
            <a:r>
              <a:rPr lang="en-US" sz="1700" dirty="0"/>
              <a:t>(?)</a:t>
            </a:r>
          </a:p>
          <a:p>
            <a:pPr lvl="1"/>
            <a:r>
              <a:rPr lang="en-US" sz="2400" dirty="0"/>
              <a:t>make the A..E dial something about percentage of cooling between the two compartments?</a:t>
            </a:r>
          </a:p>
          <a:p>
            <a:r>
              <a:rPr lang="en-US" sz="2800" dirty="0"/>
              <a:t>Controls available on watch w/ 3 buttons?</a:t>
            </a:r>
          </a:p>
          <a:p>
            <a:pPr lvl="1"/>
            <a:r>
              <a:rPr lang="en-US" sz="2400" dirty="0"/>
              <a:t>too many and they are not visible!</a:t>
            </a:r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297" y="2820407"/>
            <a:ext cx="2880704" cy="4037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063" y="4620861"/>
            <a:ext cx="8643937" cy="1776764"/>
          </a:xfrm>
        </p:spPr>
        <p:txBody>
          <a:bodyPr lIns="92075" tIns="46038" rIns="92075" bIns="46038"/>
          <a:lstStyle/>
          <a:p>
            <a:r>
              <a:rPr lang="en-US" sz="2800" dirty="0" smtClean="0"/>
              <a:t>Compare </a:t>
            </a:r>
            <a:r>
              <a:rPr lang="en-US" sz="2800" dirty="0"/>
              <a:t>to controls on </a:t>
            </a:r>
            <a:r>
              <a:rPr lang="en-US" sz="2800" dirty="0" smtClean="0"/>
              <a:t>old car </a:t>
            </a:r>
            <a:r>
              <a:rPr lang="en-US" sz="2800" dirty="0"/>
              <a:t>radio</a:t>
            </a:r>
          </a:p>
          <a:p>
            <a:pPr lvl="1"/>
            <a:r>
              <a:rPr lang="en-US" sz="2400" dirty="0"/>
              <a:t>#controls = #functions</a:t>
            </a:r>
          </a:p>
          <a:p>
            <a:pPr lvl="1"/>
            <a:r>
              <a:rPr lang="en-US" sz="2400" dirty="0"/>
              <a:t>controls are labeled (?) and grouped </a:t>
            </a:r>
            <a:r>
              <a:rPr lang="en-US" sz="2400" dirty="0" smtClean="0"/>
              <a:t>together</a:t>
            </a:r>
          </a:p>
          <a:p>
            <a:pPr lvl="1"/>
            <a:r>
              <a:rPr lang="en-US" sz="2400" dirty="0" smtClean="0"/>
              <a:t>tradeoffs of the “glass UI” (e.g., Tesla)?</a:t>
            </a:r>
            <a:endParaRPr lang="en-US" sz="2400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53" y="860760"/>
            <a:ext cx="7196538" cy="37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063" y="4620861"/>
            <a:ext cx="8643937" cy="1776764"/>
          </a:xfrm>
        </p:spPr>
        <p:txBody>
          <a:bodyPr lIns="92075" tIns="46038" rIns="92075" bIns="46038"/>
          <a:lstStyle/>
          <a:p>
            <a:r>
              <a:rPr lang="en-US" sz="2800" dirty="0" smtClean="0"/>
              <a:t>Compare </a:t>
            </a:r>
            <a:r>
              <a:rPr lang="en-US" sz="2800" dirty="0"/>
              <a:t>to controls on </a:t>
            </a:r>
            <a:r>
              <a:rPr lang="en-US" sz="2800" dirty="0" smtClean="0"/>
              <a:t>old car </a:t>
            </a:r>
            <a:r>
              <a:rPr lang="en-US" sz="2800" dirty="0"/>
              <a:t>radio</a:t>
            </a:r>
          </a:p>
          <a:p>
            <a:pPr lvl="1"/>
            <a:r>
              <a:rPr lang="en-US" sz="2400" dirty="0"/>
              <a:t>#controls = #functions</a:t>
            </a:r>
          </a:p>
          <a:p>
            <a:pPr lvl="1"/>
            <a:r>
              <a:rPr lang="en-US" sz="2400" dirty="0"/>
              <a:t>controls are labeled (?) and grouped </a:t>
            </a:r>
            <a:r>
              <a:rPr lang="en-US" sz="2400" dirty="0" smtClean="0"/>
              <a:t>together</a:t>
            </a:r>
          </a:p>
          <a:p>
            <a:pPr lvl="1"/>
            <a:r>
              <a:rPr lang="en-US" sz="2400" dirty="0" smtClean="0"/>
              <a:t>tradeoffs of the “glass UI” (e.g., Tesla)?</a:t>
            </a:r>
            <a:endParaRPr lang="en-US" sz="2400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916885"/>
            <a:ext cx="9144000" cy="362719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7" descr="carstere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4" y="1448750"/>
            <a:ext cx="8053626" cy="256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8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063" y="4620861"/>
            <a:ext cx="8643937" cy="1776764"/>
          </a:xfrm>
        </p:spPr>
        <p:txBody>
          <a:bodyPr lIns="92075" tIns="46038" rIns="92075" bIns="46038"/>
          <a:lstStyle/>
          <a:p>
            <a:r>
              <a:rPr lang="en-US" sz="2800" dirty="0" smtClean="0"/>
              <a:t>Compare </a:t>
            </a:r>
            <a:r>
              <a:rPr lang="en-US" sz="2800" dirty="0"/>
              <a:t>to controls on </a:t>
            </a:r>
            <a:r>
              <a:rPr lang="en-US" sz="2800" dirty="0" smtClean="0"/>
              <a:t>old car </a:t>
            </a:r>
            <a:r>
              <a:rPr lang="en-US" sz="2800" dirty="0"/>
              <a:t>radio</a:t>
            </a:r>
          </a:p>
          <a:p>
            <a:pPr lvl="1"/>
            <a:r>
              <a:rPr lang="en-US" sz="2400" dirty="0"/>
              <a:t>#controls = #functions</a:t>
            </a:r>
          </a:p>
          <a:p>
            <a:pPr lvl="1"/>
            <a:r>
              <a:rPr lang="en-US" sz="2400" dirty="0"/>
              <a:t>controls are labeled (?) and grouped </a:t>
            </a:r>
            <a:r>
              <a:rPr lang="en-US" sz="2400" dirty="0" smtClean="0"/>
              <a:t>together</a:t>
            </a:r>
          </a:p>
          <a:p>
            <a:pPr lvl="1"/>
            <a:r>
              <a:rPr lang="en-US" sz="2400" dirty="0" smtClean="0"/>
              <a:t>tradeoffs of the “glass UI” (e.g., Tesla)?</a:t>
            </a:r>
            <a:endParaRPr lang="en-US" sz="2400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 b="35378"/>
          <a:stretch/>
        </p:blipFill>
        <p:spPr>
          <a:xfrm>
            <a:off x="0" y="916884"/>
            <a:ext cx="10222834" cy="37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Hall of Shame!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38663" y="1290638"/>
            <a:ext cx="4605337" cy="5305425"/>
          </a:xfrm>
        </p:spPr>
        <p:txBody>
          <a:bodyPr/>
          <a:lstStyle/>
          <a:p>
            <a:r>
              <a:rPr lang="en-US" dirty="0" smtClean="0"/>
              <a:t>Design based on a top retailer’s site</a:t>
            </a:r>
          </a:p>
          <a:p>
            <a:endParaRPr lang="en-US" dirty="0" smtClean="0"/>
          </a:p>
          <a:p>
            <a:r>
              <a:rPr lang="en-US" dirty="0" smtClean="0"/>
              <a:t>Color deficiency</a:t>
            </a:r>
          </a:p>
          <a:p>
            <a:pPr lvl="1"/>
            <a:r>
              <a:rPr lang="en-US" dirty="0" smtClean="0"/>
              <a:t>can’t distinguish between red &amp; green</a:t>
            </a:r>
          </a:p>
          <a:p>
            <a:r>
              <a:rPr lang="en-US" dirty="0"/>
              <a:t>In study, user could not get by this </a:t>
            </a:r>
            <a:r>
              <a:rPr lang="en-US" dirty="0" smtClean="0"/>
              <a:t>screen!</a:t>
            </a:r>
          </a:p>
          <a:p>
            <a:r>
              <a:rPr lang="en-US" dirty="0" smtClean="0"/>
              <a:t>How to fix?</a:t>
            </a:r>
          </a:p>
          <a:p>
            <a:pPr lvl="1"/>
            <a:r>
              <a:rPr lang="en-US" dirty="0" smtClean="0"/>
              <a:t>redundant cues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D208A6-BEDF-48B0-92F3-26D1784B2E7B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 descr="sh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  <p:pic>
        <p:nvPicPr>
          <p:cNvPr id="5127" name="Picture 3" descr="3-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19194" b="21649"/>
          <a:stretch>
            <a:fillRect/>
          </a:stretch>
        </p:blipFill>
        <p:spPr bwMode="auto">
          <a:xfrm>
            <a:off x="0" y="1312863"/>
            <a:ext cx="45100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7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9083"/>
            <a:ext cx="7891463" cy="4724400"/>
          </a:xfrm>
        </p:spPr>
        <p:txBody>
          <a:bodyPr lIns="92075" tIns="46038" rIns="92075" bIns="46038"/>
          <a:lstStyle/>
          <a:p>
            <a:r>
              <a:rPr lang="en-US" sz="2800" dirty="0"/>
              <a:t>Which is better for car dashboard speaker front / back control?</a:t>
            </a:r>
          </a:p>
          <a:p>
            <a:r>
              <a:rPr lang="en-US" sz="2800" dirty="0"/>
              <a:t>Control should mirror </a:t>
            </a:r>
            <a:r>
              <a:rPr lang="en-US" sz="2800" i="1" dirty="0"/>
              <a:t>real-world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1982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6292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12738" y="3188354"/>
            <a:ext cx="8545512" cy="2971800"/>
            <a:chOff x="312738" y="3188354"/>
            <a:chExt cx="8545512" cy="2971800"/>
          </a:xfrm>
        </p:grpSpPr>
        <p:sp>
          <p:nvSpPr>
            <p:cNvPr id="112682" name="Rectangle 52"/>
            <p:cNvSpPr>
              <a:spLocks noChangeArrowheads="1"/>
            </p:cNvSpPr>
            <p:nvPr/>
          </p:nvSpPr>
          <p:spPr bwMode="auto">
            <a:xfrm>
              <a:off x="312738" y="3188354"/>
              <a:ext cx="8545512" cy="2971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3" name="Text Box 53"/>
            <p:cNvSpPr txBox="1">
              <a:spLocks noChangeArrowheads="1"/>
            </p:cNvSpPr>
            <p:nvPr/>
          </p:nvSpPr>
          <p:spPr bwMode="auto">
            <a:xfrm>
              <a:off x="3676650" y="3188354"/>
              <a:ext cx="2133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Verdana" charset="0"/>
                </a:rPr>
                <a:t>Dashboard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74675" y="3329642"/>
              <a:ext cx="2789237" cy="2698750"/>
              <a:chOff x="574675" y="3329642"/>
              <a:chExt cx="2789237" cy="2698750"/>
            </a:xfrm>
          </p:grpSpPr>
          <p:sp>
            <p:nvSpPr>
              <p:cNvPr id="112684" name="Oval 35"/>
              <p:cNvSpPr>
                <a:spLocks noChangeArrowheads="1"/>
              </p:cNvSpPr>
              <p:nvPr/>
            </p:nvSpPr>
            <p:spPr bwMode="auto">
              <a:xfrm>
                <a:off x="574675" y="3329642"/>
                <a:ext cx="2789237" cy="2698750"/>
              </a:xfrm>
              <a:prstGeom prst="ellipse">
                <a:avLst/>
              </a:prstGeom>
              <a:noFill/>
              <a:ln w="1524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8" name="Line 37"/>
              <p:cNvSpPr>
                <a:spLocks noChangeShapeType="1"/>
              </p:cNvSpPr>
              <p:nvPr/>
            </p:nvSpPr>
            <p:spPr bwMode="auto">
              <a:xfrm>
                <a:off x="1931988" y="3359804"/>
                <a:ext cx="14287" cy="1062038"/>
              </a:xfrm>
              <a:prstGeom prst="line">
                <a:avLst/>
              </a:prstGeom>
              <a:noFill/>
              <a:ln w="762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79" name="Oval 36"/>
              <p:cNvSpPr>
                <a:spLocks noChangeArrowheads="1"/>
              </p:cNvSpPr>
              <p:nvPr/>
            </p:nvSpPr>
            <p:spPr bwMode="auto">
              <a:xfrm>
                <a:off x="1708150" y="4418667"/>
                <a:ext cx="530225" cy="473075"/>
              </a:xfrm>
              <a:prstGeom prst="ellipse">
                <a:avLst/>
              </a:prstGeom>
              <a:solidFill>
                <a:srgbClr val="663300"/>
              </a:solidFill>
              <a:ln w="57150">
                <a:solidFill>
                  <a:srgbClr val="DFC18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80" name="Line 39"/>
              <p:cNvSpPr>
                <a:spLocks noChangeShapeType="1"/>
              </p:cNvSpPr>
              <p:nvPr/>
            </p:nvSpPr>
            <p:spPr bwMode="auto">
              <a:xfrm rot="1204584" flipH="1">
                <a:off x="863600" y="4664729"/>
                <a:ext cx="750887" cy="928688"/>
              </a:xfrm>
              <a:prstGeom prst="line">
                <a:avLst/>
              </a:prstGeom>
              <a:noFill/>
              <a:ln w="762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81" name="Line 40"/>
              <p:cNvSpPr>
                <a:spLocks noChangeShapeType="1"/>
              </p:cNvSpPr>
              <p:nvPr/>
            </p:nvSpPr>
            <p:spPr bwMode="auto">
              <a:xfrm rot="20395416">
                <a:off x="2312988" y="4683779"/>
                <a:ext cx="750887" cy="928688"/>
              </a:xfrm>
              <a:prstGeom prst="line">
                <a:avLst/>
              </a:prstGeom>
              <a:noFill/>
              <a:ln w="76200">
                <a:solidFill>
                  <a:srgbClr val="DFC18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4241800" y="3993216"/>
              <a:ext cx="2241550" cy="925513"/>
              <a:chOff x="4241800" y="3993216"/>
              <a:chExt cx="2241550" cy="925513"/>
            </a:xfrm>
          </p:grpSpPr>
          <p:grpSp>
            <p:nvGrpSpPr>
              <p:cNvPr id="112664" name="Group 32"/>
              <p:cNvGrpSpPr>
                <a:grpSpLocks/>
              </p:cNvGrpSpPr>
              <p:nvPr/>
            </p:nvGrpSpPr>
            <p:grpSpPr bwMode="auto">
              <a:xfrm>
                <a:off x="4241800" y="4602816"/>
                <a:ext cx="2241550" cy="315913"/>
                <a:chOff x="1056" y="2484"/>
                <a:chExt cx="1412" cy="199"/>
              </a:xfrm>
              <a:solidFill>
                <a:srgbClr val="00B0F0"/>
              </a:solidFill>
            </p:grpSpPr>
            <p:sp>
              <p:nvSpPr>
                <p:cNvPr id="112668" name="Rectangle 33"/>
                <p:cNvSpPr>
                  <a:spLocks noChangeArrowheads="1"/>
                </p:cNvSpPr>
                <p:nvPr/>
              </p:nvSpPr>
              <p:spPr bwMode="auto">
                <a:xfrm>
                  <a:off x="1262" y="2515"/>
                  <a:ext cx="982" cy="14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2669" name="Group 34"/>
                <p:cNvGrpSpPr>
                  <a:grpSpLocks/>
                </p:cNvGrpSpPr>
                <p:nvPr/>
              </p:nvGrpSpPr>
              <p:grpSpPr bwMode="auto">
                <a:xfrm>
                  <a:off x="2294" y="2497"/>
                  <a:ext cx="174" cy="186"/>
                  <a:chOff x="2294" y="2497"/>
                  <a:chExt cx="174" cy="186"/>
                </a:xfrm>
                <a:grpFill/>
              </p:grpSpPr>
              <p:sp>
                <p:nvSpPr>
                  <p:cNvPr id="112675" name="AutoShape 35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2323" y="2538"/>
                    <a:ext cx="186" cy="10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29 w 21600"/>
                      <a:gd name="T13" fmla="*/ 4569 h 21600"/>
                      <a:gd name="T14" fmla="*/ 17071 w 21600"/>
                      <a:gd name="T15" fmla="*/ 1703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76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538"/>
                    <a:ext cx="51" cy="93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2670" name="Group 37"/>
                <p:cNvGrpSpPr>
                  <a:grpSpLocks/>
                </p:cNvGrpSpPr>
                <p:nvPr/>
              </p:nvGrpSpPr>
              <p:grpSpPr bwMode="auto">
                <a:xfrm>
                  <a:off x="1056" y="2484"/>
                  <a:ext cx="158" cy="186"/>
                  <a:chOff x="1056" y="2484"/>
                  <a:chExt cx="158" cy="186"/>
                </a:xfrm>
                <a:grpFill/>
              </p:grpSpPr>
              <p:sp>
                <p:nvSpPr>
                  <p:cNvPr id="112673" name="AutoShape 38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015" y="2525"/>
                    <a:ext cx="186" cy="10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29 w 21600"/>
                      <a:gd name="T13" fmla="*/ 4569 h 21600"/>
                      <a:gd name="T14" fmla="*/ 17071 w 21600"/>
                      <a:gd name="T15" fmla="*/ 1703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74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163" y="2532"/>
                    <a:ext cx="51" cy="93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2671" name="Line 40"/>
                <p:cNvSpPr>
                  <a:spLocks noChangeShapeType="1"/>
                </p:cNvSpPr>
                <p:nvPr/>
              </p:nvSpPr>
              <p:spPr bwMode="auto">
                <a:xfrm>
                  <a:off x="1249" y="2590"/>
                  <a:ext cx="1007" cy="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72" name="Oval 41"/>
                <p:cNvSpPr>
                  <a:spLocks noChangeArrowheads="1"/>
                </p:cNvSpPr>
                <p:nvPr/>
              </p:nvSpPr>
              <p:spPr bwMode="auto">
                <a:xfrm>
                  <a:off x="1434" y="2556"/>
                  <a:ext cx="93" cy="75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65" name="Group 44"/>
              <p:cNvGrpSpPr>
                <a:grpSpLocks/>
              </p:cNvGrpSpPr>
              <p:nvPr/>
            </p:nvGrpSpPr>
            <p:grpSpPr bwMode="auto">
              <a:xfrm>
                <a:off x="5105400" y="3993216"/>
                <a:ext cx="576263" cy="549275"/>
                <a:chOff x="2954" y="3168"/>
                <a:chExt cx="363" cy="346"/>
              </a:xfrm>
            </p:grpSpPr>
            <p:sp>
              <p:nvSpPr>
                <p:cNvPr id="112666" name="Oval 42"/>
                <p:cNvSpPr>
                  <a:spLocks noChangeArrowheads="1"/>
                </p:cNvSpPr>
                <p:nvPr/>
              </p:nvSpPr>
              <p:spPr bwMode="auto">
                <a:xfrm>
                  <a:off x="2954" y="3177"/>
                  <a:ext cx="363" cy="32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6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007" y="3168"/>
                  <a:ext cx="249" cy="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3000" b="1" dirty="0">
                      <a:solidFill>
                        <a:srgbClr val="E87A40"/>
                      </a:solidFill>
                      <a:latin typeface="Helvetica Light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7523163" y="3651904"/>
              <a:ext cx="1031875" cy="2243137"/>
              <a:chOff x="7523163" y="3651904"/>
              <a:chExt cx="1031875" cy="2243137"/>
            </a:xfrm>
          </p:grpSpPr>
          <p:grpSp>
            <p:nvGrpSpPr>
              <p:cNvPr id="112651" name="Group 42"/>
              <p:cNvGrpSpPr>
                <a:grpSpLocks/>
              </p:cNvGrpSpPr>
              <p:nvPr/>
            </p:nvGrpSpPr>
            <p:grpSpPr bwMode="auto">
              <a:xfrm>
                <a:off x="8237538" y="3651904"/>
                <a:ext cx="317500" cy="2243137"/>
                <a:chOff x="3870" y="2164"/>
                <a:chExt cx="200" cy="1413"/>
              </a:xfrm>
              <a:solidFill>
                <a:srgbClr val="00B0F0"/>
              </a:solidFill>
            </p:grpSpPr>
            <p:sp>
              <p:nvSpPr>
                <p:cNvPr id="112655" name="Rectangle 43"/>
                <p:cNvSpPr>
                  <a:spLocks noChangeArrowheads="1"/>
                </p:cNvSpPr>
                <p:nvPr/>
              </p:nvSpPr>
              <p:spPr bwMode="auto">
                <a:xfrm>
                  <a:off x="3899" y="2389"/>
                  <a:ext cx="140" cy="982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2656" name="Group 44"/>
                <p:cNvGrpSpPr>
                  <a:grpSpLocks/>
                </p:cNvGrpSpPr>
                <p:nvPr/>
              </p:nvGrpSpPr>
              <p:grpSpPr bwMode="auto">
                <a:xfrm>
                  <a:off x="3870" y="2164"/>
                  <a:ext cx="187" cy="175"/>
                  <a:chOff x="3870" y="2164"/>
                  <a:chExt cx="187" cy="175"/>
                </a:xfrm>
                <a:grpFill/>
              </p:grpSpPr>
              <p:sp>
                <p:nvSpPr>
                  <p:cNvPr id="112662" name="AutoShape 45"/>
                  <p:cNvSpPr>
                    <a:spLocks noChangeArrowheads="1"/>
                  </p:cNvSpPr>
                  <p:nvPr/>
                </p:nvSpPr>
                <p:spPr bwMode="auto">
                  <a:xfrm rot="10800000" flipH="1" flipV="1">
                    <a:off x="3870" y="2164"/>
                    <a:ext cx="187" cy="10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5 w 21600"/>
                      <a:gd name="T13" fmla="*/ 4526 h 21600"/>
                      <a:gd name="T14" fmla="*/ 17095 w 21600"/>
                      <a:gd name="T15" fmla="*/ 1707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63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3923" y="2288"/>
                    <a:ext cx="93" cy="51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2657" name="Group 47"/>
                <p:cNvGrpSpPr>
                  <a:grpSpLocks/>
                </p:cNvGrpSpPr>
                <p:nvPr/>
              </p:nvGrpSpPr>
              <p:grpSpPr bwMode="auto">
                <a:xfrm>
                  <a:off x="3883" y="3419"/>
                  <a:ext cx="187" cy="158"/>
                  <a:chOff x="3883" y="3419"/>
                  <a:chExt cx="187" cy="158"/>
                </a:xfrm>
                <a:grpFill/>
              </p:grpSpPr>
              <p:sp>
                <p:nvSpPr>
                  <p:cNvPr id="112660" name="AutoShape 4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883" y="3472"/>
                    <a:ext cx="187" cy="10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5 w 21600"/>
                      <a:gd name="T13" fmla="*/ 4526 h 21600"/>
                      <a:gd name="T14" fmla="*/ 17095 w 21600"/>
                      <a:gd name="T15" fmla="*/ 1707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397" y="21600"/>
                        </a:lnTo>
                        <a:lnTo>
                          <a:pt x="16203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6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929" y="3419"/>
                    <a:ext cx="93" cy="51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2658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3964" y="2378"/>
                  <a:ext cx="0" cy="1007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59" name="Oval 51"/>
                <p:cNvSpPr>
                  <a:spLocks noChangeArrowheads="1"/>
                </p:cNvSpPr>
                <p:nvPr/>
              </p:nvSpPr>
              <p:spPr bwMode="auto">
                <a:xfrm>
                  <a:off x="3923" y="3106"/>
                  <a:ext cx="75" cy="93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52" name="Group 45"/>
              <p:cNvGrpSpPr>
                <a:grpSpLocks/>
              </p:cNvGrpSpPr>
              <p:nvPr/>
            </p:nvGrpSpPr>
            <p:grpSpPr bwMode="auto">
              <a:xfrm>
                <a:off x="7523163" y="4515504"/>
                <a:ext cx="576263" cy="549275"/>
                <a:chOff x="2954" y="3168"/>
                <a:chExt cx="363" cy="346"/>
              </a:xfrm>
            </p:grpSpPr>
            <p:sp>
              <p:nvSpPr>
                <p:cNvPr id="112653" name="Oval 46"/>
                <p:cNvSpPr>
                  <a:spLocks noChangeArrowheads="1"/>
                </p:cNvSpPr>
                <p:nvPr/>
              </p:nvSpPr>
              <p:spPr bwMode="auto">
                <a:xfrm>
                  <a:off x="2954" y="3177"/>
                  <a:ext cx="363" cy="32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54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007" y="3168"/>
                  <a:ext cx="249" cy="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3000" b="1" dirty="0">
                      <a:solidFill>
                        <a:srgbClr val="E87A40"/>
                      </a:solidFill>
                      <a:latin typeface="Helvetica Light"/>
                    </a:rPr>
                    <a:t>2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9083"/>
            <a:ext cx="7891463" cy="4724400"/>
          </a:xfrm>
        </p:spPr>
        <p:txBody>
          <a:bodyPr lIns="92075" tIns="46038" rIns="92075" bIns="46038"/>
          <a:lstStyle/>
          <a:p>
            <a:r>
              <a:rPr lang="en-US" sz="2800" dirty="0"/>
              <a:t>Which is better for car dashboard speaker front / back control?</a:t>
            </a:r>
          </a:p>
          <a:p>
            <a:r>
              <a:rPr lang="en-US" sz="2800" dirty="0"/>
              <a:t>Control should mirror </a:t>
            </a:r>
            <a:r>
              <a:rPr lang="en-US" sz="2800" i="1" dirty="0"/>
              <a:t>real-world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1982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6292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 descr="http://media.caranddriver.com/images/09q2/282723/2009-mercedes-benz-g550-seat-controls-photo-282762-s-1280x7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07" y="2874467"/>
            <a:ext cx="5215328" cy="318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5975" y="6103793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" pitchFamily="34" charset="0"/>
              </a:rPr>
              <a:t>Mercedes Benz Seat Control</a:t>
            </a:r>
            <a:endParaRPr lang="en-US" sz="18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Line 28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Line 29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4695" name="Group 62"/>
          <p:cNvGrpSpPr>
            <a:grpSpLocks/>
          </p:cNvGrpSpPr>
          <p:nvPr/>
        </p:nvGrpSpPr>
        <p:grpSpPr bwMode="auto">
          <a:xfrm>
            <a:off x="5307013" y="2032000"/>
            <a:ext cx="3295650" cy="3625850"/>
            <a:chOff x="4299" y="2944"/>
            <a:chExt cx="960" cy="1056"/>
          </a:xfrm>
          <a:solidFill>
            <a:srgbClr val="00B0F0"/>
          </a:solidFill>
        </p:grpSpPr>
        <p:sp>
          <p:nvSpPr>
            <p:cNvPr id="114697" name="Rectangle 45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8" name="Oval 46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9" name="Oval 47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0" name="Oval 48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1" name="Oval 49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2" name="Oval 50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3" name="Oval 51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4" name="Oval 52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5" name="Oval 53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6" name="Oval 54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7" name="Oval 55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8" name="Oval 56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9" name="Oval 57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050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7" y="2031999"/>
            <a:ext cx="4271911" cy="29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7225" y="5358748"/>
            <a:ext cx="502534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Problem?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Which knob controls which burner?</a:t>
            </a:r>
            <a:endParaRPr lang="en-US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Line 4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Line 5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43" name="Group 70"/>
          <p:cNvGrpSpPr>
            <a:grpSpLocks/>
          </p:cNvGrpSpPr>
          <p:nvPr/>
        </p:nvGrpSpPr>
        <p:grpSpPr bwMode="auto">
          <a:xfrm>
            <a:off x="5338763" y="3854450"/>
            <a:ext cx="2836862" cy="2073275"/>
            <a:chOff x="3363" y="2499"/>
            <a:chExt cx="1787" cy="1306"/>
          </a:xfrm>
          <a:solidFill>
            <a:srgbClr val="00B0F0"/>
          </a:solidFill>
        </p:grpSpPr>
        <p:sp>
          <p:nvSpPr>
            <p:cNvPr id="116774" name="Rectangle 6"/>
            <p:cNvSpPr>
              <a:spLocks noChangeArrowheads="1"/>
            </p:cNvSpPr>
            <p:nvPr/>
          </p:nvSpPr>
          <p:spPr bwMode="auto">
            <a:xfrm>
              <a:off x="3363" y="2499"/>
              <a:ext cx="1787" cy="1306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5" name="Oval 7"/>
            <p:cNvSpPr>
              <a:spLocks noChangeArrowheads="1"/>
            </p:cNvSpPr>
            <p:nvPr/>
          </p:nvSpPr>
          <p:spPr bwMode="auto">
            <a:xfrm>
              <a:off x="3500" y="2636"/>
              <a:ext cx="482" cy="482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6" name="Oval 8"/>
            <p:cNvSpPr>
              <a:spLocks noChangeArrowheads="1"/>
            </p:cNvSpPr>
            <p:nvPr/>
          </p:nvSpPr>
          <p:spPr bwMode="auto">
            <a:xfrm>
              <a:off x="4119" y="2636"/>
              <a:ext cx="481" cy="482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7" name="Oval 9"/>
            <p:cNvSpPr>
              <a:spLocks noChangeArrowheads="1"/>
            </p:cNvSpPr>
            <p:nvPr/>
          </p:nvSpPr>
          <p:spPr bwMode="auto">
            <a:xfrm>
              <a:off x="3500" y="3255"/>
              <a:ext cx="482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8" name="Oval 10"/>
            <p:cNvSpPr>
              <a:spLocks noChangeArrowheads="1"/>
            </p:cNvSpPr>
            <p:nvPr/>
          </p:nvSpPr>
          <p:spPr bwMode="auto">
            <a:xfrm>
              <a:off x="4119" y="3255"/>
              <a:ext cx="481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9" name="Oval 11"/>
            <p:cNvSpPr>
              <a:spLocks noChangeArrowheads="1"/>
            </p:cNvSpPr>
            <p:nvPr/>
          </p:nvSpPr>
          <p:spPr bwMode="auto">
            <a:xfrm>
              <a:off x="3707" y="2843"/>
              <a:ext cx="68" cy="6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0" name="Oval 12"/>
            <p:cNvSpPr>
              <a:spLocks noChangeArrowheads="1"/>
            </p:cNvSpPr>
            <p:nvPr/>
          </p:nvSpPr>
          <p:spPr bwMode="auto">
            <a:xfrm>
              <a:off x="4325" y="2843"/>
              <a:ext cx="69" cy="6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1" name="Oval 13"/>
            <p:cNvSpPr>
              <a:spLocks noChangeArrowheads="1"/>
            </p:cNvSpPr>
            <p:nvPr/>
          </p:nvSpPr>
          <p:spPr bwMode="auto">
            <a:xfrm>
              <a:off x="4325" y="3461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2" name="Oval 14"/>
            <p:cNvSpPr>
              <a:spLocks noChangeArrowheads="1"/>
            </p:cNvSpPr>
            <p:nvPr/>
          </p:nvSpPr>
          <p:spPr bwMode="auto">
            <a:xfrm>
              <a:off x="3707" y="3461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783" name="Group 15"/>
            <p:cNvGrpSpPr>
              <a:grpSpLocks/>
            </p:cNvGrpSpPr>
            <p:nvPr/>
          </p:nvGrpSpPr>
          <p:grpSpPr bwMode="auto">
            <a:xfrm>
              <a:off x="4806" y="3461"/>
              <a:ext cx="207" cy="207"/>
              <a:chOff x="2496" y="2304"/>
              <a:chExt cx="144" cy="144"/>
            </a:xfrm>
            <a:grpFill/>
          </p:grpSpPr>
          <p:sp>
            <p:nvSpPr>
              <p:cNvPr id="116784" name="Oval 16"/>
              <p:cNvSpPr>
                <a:spLocks noChangeArrowheads="1"/>
              </p:cNvSpPr>
              <p:nvPr/>
            </p:nvSpPr>
            <p:spPr bwMode="auto">
              <a:xfrm>
                <a:off x="2592" y="2400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5" name="Oval 17"/>
              <p:cNvSpPr>
                <a:spLocks noChangeArrowheads="1"/>
              </p:cNvSpPr>
              <p:nvPr/>
            </p:nvSpPr>
            <p:spPr bwMode="auto">
              <a:xfrm>
                <a:off x="2496" y="2400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6" name="Oval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7" name="Oval 19"/>
              <p:cNvSpPr>
                <a:spLocks noChangeArrowheads="1"/>
              </p:cNvSpPr>
              <p:nvPr/>
            </p:nvSpPr>
            <p:spPr bwMode="auto">
              <a:xfrm>
                <a:off x="2496" y="2304"/>
                <a:ext cx="48" cy="48"/>
              </a:xfrm>
              <a:prstGeom prst="ellipse">
                <a:avLst/>
              </a:prstGeom>
              <a:grpFill/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6744" name="Group 34"/>
          <p:cNvGrpSpPr>
            <a:grpSpLocks/>
          </p:cNvGrpSpPr>
          <p:nvPr/>
        </p:nvGrpSpPr>
        <p:grpSpPr bwMode="auto">
          <a:xfrm>
            <a:off x="4516438" y="1566863"/>
            <a:ext cx="1524000" cy="1676400"/>
            <a:chOff x="4299" y="2944"/>
            <a:chExt cx="960" cy="1056"/>
          </a:xfrm>
          <a:solidFill>
            <a:srgbClr val="00B0F0"/>
          </a:solidFill>
        </p:grpSpPr>
        <p:sp>
          <p:nvSpPr>
            <p:cNvPr id="116761" name="Rectangle 20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2" name="Oval 21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3" name="Oval 22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4" name="Oval 23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5" name="Oval 24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6" name="Oval 25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7" name="Oval 26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8" name="Oval 27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9" name="Oval 28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0" name="Oval 29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1" name="Oval 30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2" name="Oval 31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3" name="Oval 32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746" name="Group 69"/>
          <p:cNvGrpSpPr>
            <a:grpSpLocks/>
          </p:cNvGrpSpPr>
          <p:nvPr/>
        </p:nvGrpSpPr>
        <p:grpSpPr bwMode="auto">
          <a:xfrm>
            <a:off x="2095500" y="3854450"/>
            <a:ext cx="2182813" cy="2401888"/>
            <a:chOff x="1320" y="2428"/>
            <a:chExt cx="1375" cy="1513"/>
          </a:xfrm>
          <a:solidFill>
            <a:srgbClr val="00B0F0"/>
          </a:solidFill>
        </p:grpSpPr>
        <p:sp>
          <p:nvSpPr>
            <p:cNvPr id="116748" name="Rectangle 50"/>
            <p:cNvSpPr>
              <a:spLocks noChangeArrowheads="1"/>
            </p:cNvSpPr>
            <p:nvPr/>
          </p:nvSpPr>
          <p:spPr bwMode="auto">
            <a:xfrm>
              <a:off x="1320" y="2428"/>
              <a:ext cx="1375" cy="1513"/>
            </a:xfrm>
            <a:prstGeom prst="rect">
              <a:avLst/>
            </a:prstGeom>
            <a:grp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49" name="Oval 51"/>
            <p:cNvSpPr>
              <a:spLocks noChangeArrowheads="1"/>
            </p:cNvSpPr>
            <p:nvPr/>
          </p:nvSpPr>
          <p:spPr bwMode="auto">
            <a:xfrm>
              <a:off x="1483" y="2566"/>
              <a:ext cx="482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0" name="Oval 53"/>
            <p:cNvSpPr>
              <a:spLocks noChangeArrowheads="1"/>
            </p:cNvSpPr>
            <p:nvPr/>
          </p:nvSpPr>
          <p:spPr bwMode="auto">
            <a:xfrm>
              <a:off x="1370" y="3185"/>
              <a:ext cx="481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1" name="Oval 55"/>
            <p:cNvSpPr>
              <a:spLocks noChangeArrowheads="1"/>
            </p:cNvSpPr>
            <p:nvPr/>
          </p:nvSpPr>
          <p:spPr bwMode="auto">
            <a:xfrm>
              <a:off x="1690" y="2772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2" name="Oval 58"/>
            <p:cNvSpPr>
              <a:spLocks noChangeArrowheads="1"/>
            </p:cNvSpPr>
            <p:nvPr/>
          </p:nvSpPr>
          <p:spPr bwMode="auto">
            <a:xfrm>
              <a:off x="1576" y="3391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3" name="Oval 59"/>
            <p:cNvSpPr>
              <a:spLocks noChangeArrowheads="1"/>
            </p:cNvSpPr>
            <p:nvPr/>
          </p:nvSpPr>
          <p:spPr bwMode="auto">
            <a:xfrm>
              <a:off x="2145" y="3803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4" name="Oval 60"/>
            <p:cNvSpPr>
              <a:spLocks noChangeArrowheads="1"/>
            </p:cNvSpPr>
            <p:nvPr/>
          </p:nvSpPr>
          <p:spPr bwMode="auto">
            <a:xfrm>
              <a:off x="2489" y="3803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5" name="Oval 61"/>
            <p:cNvSpPr>
              <a:spLocks noChangeArrowheads="1"/>
            </p:cNvSpPr>
            <p:nvPr/>
          </p:nvSpPr>
          <p:spPr bwMode="auto">
            <a:xfrm>
              <a:off x="1801" y="3803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6" name="Oval 62"/>
            <p:cNvSpPr>
              <a:spLocks noChangeArrowheads="1"/>
            </p:cNvSpPr>
            <p:nvPr/>
          </p:nvSpPr>
          <p:spPr bwMode="auto">
            <a:xfrm>
              <a:off x="1458" y="3803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7" name="Oval 65"/>
            <p:cNvSpPr>
              <a:spLocks noChangeArrowheads="1"/>
            </p:cNvSpPr>
            <p:nvPr/>
          </p:nvSpPr>
          <p:spPr bwMode="auto">
            <a:xfrm>
              <a:off x="2146" y="2572"/>
              <a:ext cx="482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8" name="Oval 66"/>
            <p:cNvSpPr>
              <a:spLocks noChangeArrowheads="1"/>
            </p:cNvSpPr>
            <p:nvPr/>
          </p:nvSpPr>
          <p:spPr bwMode="auto">
            <a:xfrm>
              <a:off x="2033" y="3191"/>
              <a:ext cx="481" cy="481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9" name="Oval 67"/>
            <p:cNvSpPr>
              <a:spLocks noChangeArrowheads="1"/>
            </p:cNvSpPr>
            <p:nvPr/>
          </p:nvSpPr>
          <p:spPr bwMode="auto">
            <a:xfrm>
              <a:off x="2353" y="2778"/>
              <a:ext cx="68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0" name="Oval 68"/>
            <p:cNvSpPr>
              <a:spLocks noChangeArrowheads="1"/>
            </p:cNvSpPr>
            <p:nvPr/>
          </p:nvSpPr>
          <p:spPr bwMode="auto">
            <a:xfrm>
              <a:off x="2239" y="3397"/>
              <a:ext cx="69" cy="69"/>
            </a:xfrm>
            <a:prstGeom prst="ellipse">
              <a:avLst/>
            </a:prstGeom>
            <a:grpFill/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074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1606691"/>
            <a:ext cx="2340059" cy="16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57225" y="3298189"/>
            <a:ext cx="221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Possible fixes?</a:t>
            </a:r>
            <a:endParaRPr lang="en-US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Metaphor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idx="1"/>
          </p:nvPr>
        </p:nvSpPr>
        <p:spPr>
          <a:xfrm>
            <a:off x="552824" y="1182688"/>
            <a:ext cx="8217647" cy="5056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dirty="0"/>
              <a:t>Definition </a:t>
            </a:r>
            <a:r>
              <a:rPr lang="en-US" sz="1500" dirty="0"/>
              <a:t>?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The transference of the relation between </a:t>
            </a:r>
            <a:br>
              <a:rPr lang="en-US" altLang="ja-JP" sz="2100" dirty="0"/>
            </a:br>
            <a:r>
              <a:rPr lang="en-US" altLang="ja-JP" sz="2100" dirty="0"/>
              <a:t>one set of objects to another set for the </a:t>
            </a:r>
            <a:br>
              <a:rPr lang="en-US" altLang="ja-JP" sz="2100" dirty="0"/>
            </a:br>
            <a:r>
              <a:rPr lang="en-US" altLang="ja-JP" sz="2100" dirty="0"/>
              <a:t>purpose of brief explanation.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Lakoff</a:t>
            </a:r>
            <a:r>
              <a:rPr lang="en-US" sz="2400" dirty="0"/>
              <a:t> &amp; Johnson, </a:t>
            </a:r>
            <a:r>
              <a:rPr lang="en-US" sz="2400" i="1" dirty="0"/>
              <a:t>Metaphors We Live By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...the way we think, what we experience, and what we do every day is very much a matter of metaphor.</a:t>
            </a:r>
            <a:r>
              <a:rPr lang="ja-JP" altLang="en-US" sz="2100" dirty="0"/>
              <a:t>”</a:t>
            </a:r>
            <a:r>
              <a:rPr lang="en-US" altLang="ja-JP" sz="21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in our language &amp; thinking – </a:t>
            </a:r>
            <a:r>
              <a:rPr lang="ja-JP" altLang="en-US" sz="2100" dirty="0"/>
              <a:t>“</a:t>
            </a:r>
            <a:r>
              <a:rPr lang="en-US" altLang="ja-JP" sz="2100" dirty="0"/>
              <a:t>argument is war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he attacked every weak point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criticisms right on target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if you use that strategy 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We can use metaphor in interface design to </a:t>
            </a:r>
            <a:br>
              <a:rPr lang="en-US" sz="2400" dirty="0"/>
            </a:br>
            <a:r>
              <a:rPr lang="en-US" sz="2400" dirty="0"/>
              <a:t>leverage existing conceptual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400801" y="185738"/>
            <a:ext cx="2452687" cy="1065212"/>
            <a:chOff x="4032" y="351"/>
            <a:chExt cx="1545" cy="671"/>
          </a:xfrm>
        </p:grpSpPr>
        <p:pic>
          <p:nvPicPr>
            <p:cNvPr id="118791" name="Picture 9" descr="na00592_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351"/>
              <a:ext cx="1135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2" name="Picture 10" descr="sy01645_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51"/>
              <a:ext cx="471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Desktop Metaphor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idx="1"/>
          </p:nvPr>
        </p:nvSpPr>
        <p:spPr>
          <a:xfrm>
            <a:off x="3399118" y="1600200"/>
            <a:ext cx="5384520" cy="472440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800" dirty="0"/>
              <a:t>Suggests a conceptual model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not really an attempt to simulate a real desktop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a way to explain why some windows seemed blocked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leverages existing knowledge about files, </a:t>
            </a:r>
            <a:r>
              <a:rPr lang="en-US" sz="2400" dirty="0" smtClean="0"/>
              <a:t>folders </a:t>
            </a:r>
            <a:r>
              <a:rPr lang="en-US" sz="2400" dirty="0"/>
              <a:t>&amp; trash</a:t>
            </a:r>
            <a:endParaRPr lang="en-US" sz="2400" i="1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20838" name="Picture 4" descr="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752600"/>
            <a:ext cx="250825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558800" y="3325813"/>
            <a:ext cx="2500313" cy="2362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Example Metaphors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7988"/>
            <a:ext cx="8207375" cy="4114800"/>
          </a:xfrm>
        </p:spPr>
        <p:txBody>
          <a:bodyPr/>
          <a:lstStyle/>
          <a:p>
            <a:r>
              <a:rPr lang="en-US" sz="2800" dirty="0"/>
              <a:t>Global metaphors </a:t>
            </a:r>
          </a:p>
          <a:p>
            <a:pPr lvl="1"/>
            <a:r>
              <a:rPr lang="en-US" sz="2400" dirty="0"/>
              <a:t>personal assistant, wallet, clothing,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pens</a:t>
            </a:r>
            <a:r>
              <a:rPr lang="en-US" sz="2400" dirty="0"/>
              <a:t>, cards, telephone, eyeglasses </a:t>
            </a:r>
          </a:p>
          <a:p>
            <a:r>
              <a:rPr lang="en-US" sz="2800" dirty="0"/>
              <a:t>Data &amp; function</a:t>
            </a:r>
          </a:p>
          <a:p>
            <a:pPr lvl="1"/>
            <a:r>
              <a:rPr lang="en-US" sz="2400" dirty="0"/>
              <a:t>rolodex, to-do list, calendar,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applications </a:t>
            </a:r>
            <a:r>
              <a:rPr lang="en-US" sz="2400" dirty="0"/>
              <a:t>documents, find, </a:t>
            </a:r>
            <a:r>
              <a:rPr lang="en-US" sz="2400" dirty="0" smtClean="0"/>
              <a:t>assist </a:t>
            </a:r>
            <a:endParaRPr lang="en-US" sz="2400" dirty="0"/>
          </a:p>
          <a:p>
            <a:r>
              <a:rPr lang="en-US" sz="2800" dirty="0"/>
              <a:t>Collections</a:t>
            </a:r>
          </a:p>
          <a:p>
            <a:pPr lvl="1"/>
            <a:r>
              <a:rPr lang="en-US" sz="2400" dirty="0"/>
              <a:t>drawers, files, books,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newspapers</a:t>
            </a:r>
            <a:r>
              <a:rPr lang="en-US" sz="2400" dirty="0"/>
              <a:t>, </a:t>
            </a:r>
            <a:r>
              <a:rPr lang="en-US" sz="2400" dirty="0" smtClean="0"/>
              <a:t>photo </a:t>
            </a:r>
            <a:r>
              <a:rPr lang="en-US" sz="2400" dirty="0"/>
              <a:t>albums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640862" y="2755391"/>
            <a:ext cx="2575908" cy="3988273"/>
            <a:chOff x="9640862" y="2755391"/>
            <a:chExt cx="2575908" cy="3988273"/>
          </a:xfrm>
        </p:grpSpPr>
        <p:pic>
          <p:nvPicPr>
            <p:cNvPr id="3074" name="Picture 2" descr="http://static.squarespace.com/static/4ffca387e4b038e4cbad6ce8/4ffca477e4b0dec3191ba627/4ffca478e4b0dec3191ba6c1/1332773170097/1000w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862" y="2755391"/>
              <a:ext cx="2575908" cy="370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241666" y="6435887"/>
              <a:ext cx="1667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  <a:latin typeface="Helvetica Light"/>
                </a:rPr>
                <a:t>Square Card Case</a:t>
              </a:r>
              <a:endParaRPr lang="en-US" sz="1400" dirty="0">
                <a:solidFill>
                  <a:srgbClr val="FFC000"/>
                </a:solidFill>
                <a:latin typeface="Helvetica Light"/>
              </a:endParaRPr>
            </a:p>
          </p:txBody>
        </p:sp>
      </p:grpSp>
      <p:pic>
        <p:nvPicPr>
          <p:cNvPr id="2054" name="Picture 6" descr="http://core0.staticworld.net/images/article/2015/06/iphone6_3-up_ios9_wallet-print-100589777-primary.id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5745" r="65003" b="5690"/>
          <a:stretch/>
        </p:blipFill>
        <p:spPr bwMode="auto">
          <a:xfrm>
            <a:off x="6815949" y="1857615"/>
            <a:ext cx="2328051" cy="43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Metaphor</a:t>
            </a:r>
          </a:p>
        </p:txBody>
      </p:sp>
      <p:sp>
        <p:nvSpPr>
          <p:cNvPr id="12493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99704" cy="4724400"/>
          </a:xfrm>
        </p:spPr>
        <p:txBody>
          <a:bodyPr/>
          <a:lstStyle/>
          <a:p>
            <a:r>
              <a:rPr lang="en-US" sz="3000" dirty="0"/>
              <a:t>Develop interface metaphor tied to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conceptual </a:t>
            </a:r>
            <a:r>
              <a:rPr lang="en-US" sz="3000" dirty="0"/>
              <a:t>model</a:t>
            </a:r>
          </a:p>
          <a:p>
            <a:endParaRPr lang="en-US" sz="3000" dirty="0"/>
          </a:p>
          <a:p>
            <a:r>
              <a:rPr lang="en-US" sz="3000" dirty="0"/>
              <a:t>Communicate that metaphor to the user</a:t>
            </a:r>
          </a:p>
          <a:p>
            <a:endParaRPr lang="en-US" sz="3000" dirty="0"/>
          </a:p>
          <a:p>
            <a:r>
              <a:rPr lang="en-US" sz="3000" dirty="0"/>
              <a:t>Provide high-level task-oriented operations, not low-level implementation commands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Metaphor for Metaphor’s Sake</a:t>
            </a:r>
            <a:endParaRPr lang="en-US" dirty="0"/>
          </a:p>
        </p:txBody>
      </p:sp>
      <p:sp>
        <p:nvSpPr>
          <p:cNvPr id="124933" name="Rectangle 3"/>
          <p:cNvSpPr>
            <a:spLocks noGrp="1" noChangeArrowheads="1"/>
          </p:cNvSpPr>
          <p:nvPr>
            <p:ph idx="1"/>
          </p:nvPr>
        </p:nvSpPr>
        <p:spPr>
          <a:xfrm>
            <a:off x="685801" y="1600200"/>
            <a:ext cx="8381418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If it doesn’t help, why have it?</a:t>
            </a:r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Skeuomorphism</a:t>
            </a:r>
            <a:r>
              <a:rPr lang="en-US" sz="3000" dirty="0" smtClean="0"/>
              <a:t>:</a:t>
            </a:r>
          </a:p>
          <a:p>
            <a:r>
              <a:rPr lang="en-US" sz="3000" dirty="0" smtClean="0"/>
              <a:t>“</a:t>
            </a:r>
            <a:r>
              <a:rPr lang="en-US" sz="3000" dirty="0"/>
              <a:t>making items </a:t>
            </a:r>
            <a:r>
              <a:rPr lang="en-US" sz="3000" dirty="0" smtClean="0"/>
              <a:t>resemble </a:t>
            </a:r>
            <a:r>
              <a:rPr lang="en-US" sz="3000" dirty="0"/>
              <a:t>their real-world counterparts” or </a:t>
            </a:r>
            <a:r>
              <a:rPr lang="en-US" sz="3000" dirty="0" smtClean="0"/>
              <a:t>“a physical ornament</a:t>
            </a:r>
            <a:r>
              <a:rPr lang="en-US" sz="3000" dirty="0"/>
              <a:t> or design on an object made to resemble another material or technique</a:t>
            </a:r>
            <a:r>
              <a:rPr lang="en-US" sz="3000" dirty="0" smtClean="0"/>
              <a:t>”</a:t>
            </a:r>
          </a:p>
          <a:p>
            <a:endParaRPr lang="en-US" sz="3000" dirty="0"/>
          </a:p>
          <a:p>
            <a:r>
              <a:rPr lang="en-US" sz="3000" dirty="0" smtClean="0"/>
              <a:t>Argument against: takes up too much space &amp; leads to inconsistent look</a:t>
            </a:r>
          </a:p>
          <a:p>
            <a:r>
              <a:rPr lang="en-US" sz="3000" dirty="0" smtClean="0"/>
              <a:t>Argument for: helps people learn</a:t>
            </a:r>
            <a:endParaRPr lang="en-US" sz="3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76300" y="1362075"/>
            <a:ext cx="8267700" cy="5313363"/>
          </a:xfrm>
        </p:spPr>
        <p:txBody>
          <a:bodyPr/>
          <a:lstStyle/>
          <a:p>
            <a:r>
              <a:rPr lang="en-US" sz="2800" dirty="0" smtClean="0"/>
              <a:t>Palm PDA </a:t>
            </a:r>
            <a:r>
              <a:rPr lang="en-US" sz="2800" dirty="0"/>
              <a:t>example: should </a:t>
            </a:r>
            <a:r>
              <a:rPr lang="ja-JP" altLang="en-US" sz="2800" dirty="0"/>
              <a:t>“</a:t>
            </a:r>
            <a:r>
              <a:rPr lang="en-US" altLang="ja-JP" sz="2800" dirty="0"/>
              <a:t>new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&amp; </a:t>
            </a:r>
            <a:r>
              <a:rPr lang="ja-JP" altLang="en-US" sz="2800" dirty="0"/>
              <a:t>“</a:t>
            </a:r>
            <a:r>
              <a:rPr lang="en-US" altLang="ja-JP" sz="2800" dirty="0"/>
              <a:t>delete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be in the same place?</a:t>
            </a:r>
          </a:p>
          <a:p>
            <a:r>
              <a:rPr lang="en-US" sz="2800" dirty="0"/>
              <a:t>New (add) is common, but delete is not</a:t>
            </a:r>
          </a:p>
        </p:txBody>
      </p:sp>
      <p:pic>
        <p:nvPicPr>
          <p:cNvPr id="126983" name="Picture 5" descr="Palm-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028671"/>
            <a:ext cx="36750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 descr="Palm-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028671"/>
            <a:ext cx="4786312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424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Hall of Fame or Shame?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hallo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4538663" y="1290638"/>
            <a:ext cx="4605337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M-</a:t>
            </a:r>
            <a:r>
              <a:rPr lang="en-US" dirty="0" err="1" smtClean="0"/>
              <a:t>Pesa</a:t>
            </a:r>
            <a:r>
              <a:rPr lang="en-US" dirty="0" smtClean="0"/>
              <a:t> mobile payments</a:t>
            </a:r>
          </a:p>
          <a:p>
            <a:r>
              <a:rPr lang="en-US" dirty="0" smtClean="0"/>
              <a:t>Common in Africa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2" y="4076892"/>
            <a:ext cx="4443307" cy="29647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08" y="6653227"/>
            <a:ext cx="32079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blog.unibulmerchantservices.com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/m-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pesa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-by-the-numbers/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7033"/>
            <a:ext cx="4429760" cy="2919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876837"/>
            <a:ext cx="4158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africanbusinessmagazine.com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wordpress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wp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-content/uploads/2014/07/mobile-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payment.png</a:t>
            </a:r>
            <a:endParaRPr lang="en-US" sz="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29026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0" y="5741988"/>
            <a:ext cx="4141788" cy="812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Early Palm design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(like desktop version)</a:t>
            </a:r>
          </a:p>
        </p:txBody>
      </p:sp>
      <p:pic>
        <p:nvPicPr>
          <p:cNvPr id="129030" name="Picture 8" descr="Palm-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63663"/>
            <a:ext cx="429101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Palm-Ne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405063"/>
            <a:ext cx="4344987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4792663" y="5741988"/>
            <a:ext cx="40322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700" b="1" dirty="0">
                <a:latin typeface="Helvetica Light"/>
              </a:rPr>
              <a:t>Streamlined design</a:t>
            </a:r>
          </a:p>
        </p:txBody>
      </p:sp>
      <p:sp>
        <p:nvSpPr>
          <p:cNvPr id="1026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5275" y="2967038"/>
            <a:ext cx="4376738" cy="1865312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654550" y="4130675"/>
            <a:ext cx="1444625" cy="247650"/>
          </a:xfrm>
          <a:custGeom>
            <a:avLst/>
            <a:gdLst>
              <a:gd name="T0" fmla="*/ 3957 w 4016"/>
              <a:gd name="T1" fmla="*/ 4166199 h 689"/>
              <a:gd name="T2" fmla="*/ 3957 w 4016"/>
              <a:gd name="T3" fmla="*/ 4166918 h 689"/>
              <a:gd name="T4" fmla="*/ 0 w 4016"/>
              <a:gd name="T5" fmla="*/ 4163324 h 689"/>
              <a:gd name="T6" fmla="*/ 2518 w 4016"/>
              <a:gd name="T7" fmla="*/ 4159370 h 689"/>
              <a:gd name="T8" fmla="*/ 7554 w 4016"/>
              <a:gd name="T9" fmla="*/ 4151103 h 689"/>
              <a:gd name="T10" fmla="*/ 48202 w 4016"/>
              <a:gd name="T11" fmla="*/ 4143195 h 689"/>
              <a:gd name="T12" fmla="*/ 162592 w 4016"/>
              <a:gd name="T13" fmla="*/ 4141758 h 689"/>
              <a:gd name="T14" fmla="*/ 199283 w 4016"/>
              <a:gd name="T15" fmla="*/ 4144633 h 689"/>
              <a:gd name="T16" fmla="*/ 252162 w 4016"/>
              <a:gd name="T17" fmla="*/ 4145352 h 689"/>
              <a:gd name="T18" fmla="*/ 310436 w 4016"/>
              <a:gd name="T19" fmla="*/ 4140320 h 689"/>
              <a:gd name="T20" fmla="*/ 358638 w 4016"/>
              <a:gd name="T21" fmla="*/ 4136366 h 689"/>
              <a:gd name="T22" fmla="*/ 408639 w 4016"/>
              <a:gd name="T23" fmla="*/ 4130975 h 689"/>
              <a:gd name="T24" fmla="*/ 759723 w 4016"/>
              <a:gd name="T25" fmla="*/ 4127021 h 689"/>
              <a:gd name="T26" fmla="*/ 977712 w 4016"/>
              <a:gd name="T27" fmla="*/ 4145352 h 689"/>
              <a:gd name="T28" fmla="*/ 1117642 w 4016"/>
              <a:gd name="T29" fmla="*/ 4181655 h 689"/>
              <a:gd name="T30" fmla="*/ 1332393 w 4016"/>
              <a:gd name="T31" fmla="*/ 4239164 h 689"/>
              <a:gd name="T32" fmla="*/ 1438150 w 4016"/>
              <a:gd name="T33" fmla="*/ 4267919 h 689"/>
              <a:gd name="T34" fmla="*/ 1444265 w 4016"/>
              <a:gd name="T35" fmla="*/ 4267919 h 689"/>
              <a:gd name="T36" fmla="*/ 1433833 w 4016"/>
              <a:gd name="T37" fmla="*/ 4254620 h 689"/>
              <a:gd name="T38" fmla="*/ 1370883 w 4016"/>
              <a:gd name="T39" fmla="*/ 4200705 h 689"/>
              <a:gd name="T40" fmla="*/ 1323400 w 4016"/>
              <a:gd name="T41" fmla="*/ 4132412 h 689"/>
              <a:gd name="T42" fmla="*/ 1319443 w 4016"/>
              <a:gd name="T43" fmla="*/ 4127021 h 689"/>
              <a:gd name="T44" fmla="*/ 1316206 w 4016"/>
              <a:gd name="T45" fmla="*/ 4125583 h 689"/>
              <a:gd name="T46" fmla="*/ 1311889 w 4016"/>
              <a:gd name="T47" fmla="*/ 4124864 h 689"/>
              <a:gd name="T48" fmla="*/ 1320882 w 4016"/>
              <a:gd name="T49" fmla="*/ 4127740 h 689"/>
              <a:gd name="T50" fmla="*/ 1350019 w 4016"/>
              <a:gd name="T51" fmla="*/ 4155416 h 689"/>
              <a:gd name="T52" fmla="*/ 1394624 w 4016"/>
              <a:gd name="T53" fmla="*/ 4200705 h 689"/>
              <a:gd name="T54" fmla="*/ 1423761 w 4016"/>
              <a:gd name="T55" fmla="*/ 4232335 h 689"/>
              <a:gd name="T56" fmla="*/ 1431315 w 4016"/>
              <a:gd name="T57" fmla="*/ 4253182 h 689"/>
              <a:gd name="T58" fmla="*/ 1403977 w 4016"/>
              <a:gd name="T59" fmla="*/ 4274748 h 689"/>
              <a:gd name="T60" fmla="*/ 1330954 w 4016"/>
              <a:gd name="T61" fmla="*/ 4305300 h 689"/>
              <a:gd name="T62" fmla="*/ 1300378 w 4016"/>
              <a:gd name="T63" fmla="*/ 4334055 h 689"/>
              <a:gd name="T64" fmla="*/ 1297860 w 4016"/>
              <a:gd name="T65" fmla="*/ 4337649 h 689"/>
              <a:gd name="T66" fmla="*/ 1299659 w 4016"/>
              <a:gd name="T67" fmla="*/ 4344838 h 689"/>
              <a:gd name="T68" fmla="*/ 1306494 w 4016"/>
              <a:gd name="T69" fmla="*/ 4363169 h 689"/>
              <a:gd name="T70" fmla="*/ 1336350 w 4016"/>
              <a:gd name="T71" fmla="*/ 4366763 h 6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016" h="689" extrusionOk="0">
                <a:moveTo>
                  <a:pt x="11" y="117"/>
                </a:moveTo>
                <a:cubicBezTo>
                  <a:pt x="11" y="118"/>
                  <a:pt x="11" y="118"/>
                  <a:pt x="11" y="119"/>
                </a:cubicBezTo>
                <a:cubicBezTo>
                  <a:pt x="15" y="114"/>
                  <a:pt x="-5" y="114"/>
                  <a:pt x="0" y="109"/>
                </a:cubicBezTo>
                <a:cubicBezTo>
                  <a:pt x="5" y="104"/>
                  <a:pt x="0" y="103"/>
                  <a:pt x="7" y="98"/>
                </a:cubicBezTo>
                <a:cubicBezTo>
                  <a:pt x="14" y="92"/>
                  <a:pt x="8" y="82"/>
                  <a:pt x="21" y="75"/>
                </a:cubicBezTo>
                <a:cubicBezTo>
                  <a:pt x="55" y="58"/>
                  <a:pt x="98" y="58"/>
                  <a:pt x="134" y="53"/>
                </a:cubicBezTo>
                <a:cubicBezTo>
                  <a:pt x="239" y="38"/>
                  <a:pt x="346" y="42"/>
                  <a:pt x="452" y="49"/>
                </a:cubicBezTo>
                <a:cubicBezTo>
                  <a:pt x="486" y="51"/>
                  <a:pt x="519" y="56"/>
                  <a:pt x="554" y="57"/>
                </a:cubicBezTo>
                <a:cubicBezTo>
                  <a:pt x="603" y="59"/>
                  <a:pt x="652" y="62"/>
                  <a:pt x="701" y="59"/>
                </a:cubicBezTo>
                <a:cubicBezTo>
                  <a:pt x="755" y="56"/>
                  <a:pt x="809" y="48"/>
                  <a:pt x="863" y="45"/>
                </a:cubicBezTo>
                <a:cubicBezTo>
                  <a:pt x="908" y="42"/>
                  <a:pt x="952" y="38"/>
                  <a:pt x="997" y="34"/>
                </a:cubicBezTo>
                <a:cubicBezTo>
                  <a:pt x="1043" y="30"/>
                  <a:pt x="1090" y="22"/>
                  <a:pt x="1136" y="19"/>
                </a:cubicBezTo>
                <a:cubicBezTo>
                  <a:pt x="1460" y="-2"/>
                  <a:pt x="1787" y="24"/>
                  <a:pt x="2112" y="8"/>
                </a:cubicBezTo>
                <a:cubicBezTo>
                  <a:pt x="2313" y="-2"/>
                  <a:pt x="2524" y="-2"/>
                  <a:pt x="2718" y="59"/>
                </a:cubicBezTo>
                <a:cubicBezTo>
                  <a:pt x="2848" y="100"/>
                  <a:pt x="2973" y="133"/>
                  <a:pt x="3107" y="160"/>
                </a:cubicBezTo>
                <a:cubicBezTo>
                  <a:pt x="3310" y="200"/>
                  <a:pt x="3504" y="270"/>
                  <a:pt x="3704" y="320"/>
                </a:cubicBezTo>
                <a:cubicBezTo>
                  <a:pt x="3803" y="345"/>
                  <a:pt x="3901" y="380"/>
                  <a:pt x="3998" y="400"/>
                </a:cubicBezTo>
                <a:cubicBezTo>
                  <a:pt x="4005" y="401"/>
                  <a:pt x="4009" y="399"/>
                  <a:pt x="4015" y="400"/>
                </a:cubicBezTo>
                <a:cubicBezTo>
                  <a:pt x="4004" y="389"/>
                  <a:pt x="3999" y="375"/>
                  <a:pt x="3986" y="363"/>
                </a:cubicBezTo>
                <a:cubicBezTo>
                  <a:pt x="3930" y="310"/>
                  <a:pt x="3867" y="265"/>
                  <a:pt x="3811" y="213"/>
                </a:cubicBezTo>
                <a:cubicBezTo>
                  <a:pt x="3749" y="156"/>
                  <a:pt x="3722" y="78"/>
                  <a:pt x="3679" y="23"/>
                </a:cubicBezTo>
                <a:cubicBezTo>
                  <a:pt x="3676" y="19"/>
                  <a:pt x="3672" y="12"/>
                  <a:pt x="3668" y="8"/>
                </a:cubicBezTo>
                <a:cubicBezTo>
                  <a:pt x="3665" y="4"/>
                  <a:pt x="3662" y="8"/>
                  <a:pt x="3659" y="4"/>
                </a:cubicBezTo>
                <a:cubicBezTo>
                  <a:pt x="3655" y="0"/>
                  <a:pt x="3650" y="6"/>
                  <a:pt x="3647" y="2"/>
                </a:cubicBezTo>
                <a:cubicBezTo>
                  <a:pt x="3653" y="6"/>
                  <a:pt x="3667" y="6"/>
                  <a:pt x="3672" y="10"/>
                </a:cubicBezTo>
                <a:cubicBezTo>
                  <a:pt x="3701" y="34"/>
                  <a:pt x="3726" y="61"/>
                  <a:pt x="3753" y="87"/>
                </a:cubicBezTo>
                <a:cubicBezTo>
                  <a:pt x="3795" y="128"/>
                  <a:pt x="3836" y="171"/>
                  <a:pt x="3877" y="213"/>
                </a:cubicBezTo>
                <a:cubicBezTo>
                  <a:pt x="3903" y="240"/>
                  <a:pt x="3939" y="268"/>
                  <a:pt x="3958" y="301"/>
                </a:cubicBezTo>
                <a:cubicBezTo>
                  <a:pt x="3969" y="320"/>
                  <a:pt x="3984" y="336"/>
                  <a:pt x="3979" y="359"/>
                </a:cubicBezTo>
                <a:cubicBezTo>
                  <a:pt x="3971" y="402"/>
                  <a:pt x="3940" y="402"/>
                  <a:pt x="3903" y="419"/>
                </a:cubicBezTo>
                <a:cubicBezTo>
                  <a:pt x="3832" y="451"/>
                  <a:pt x="3766" y="456"/>
                  <a:pt x="3700" y="504"/>
                </a:cubicBezTo>
                <a:cubicBezTo>
                  <a:pt x="3680" y="518"/>
                  <a:pt x="3624" y="563"/>
                  <a:pt x="3615" y="584"/>
                </a:cubicBezTo>
                <a:cubicBezTo>
                  <a:pt x="3610" y="595"/>
                  <a:pt x="3609" y="591"/>
                  <a:pt x="3608" y="594"/>
                </a:cubicBezTo>
                <a:cubicBezTo>
                  <a:pt x="3607" y="599"/>
                  <a:pt x="3613" y="607"/>
                  <a:pt x="3613" y="614"/>
                </a:cubicBezTo>
                <a:cubicBezTo>
                  <a:pt x="3613" y="627"/>
                  <a:pt x="3621" y="657"/>
                  <a:pt x="3632" y="665"/>
                </a:cubicBezTo>
                <a:cubicBezTo>
                  <a:pt x="3675" y="695"/>
                  <a:pt x="3672" y="666"/>
                  <a:pt x="3715" y="675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344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1026" grpId="0" animBg="1"/>
      <p:bldP spid="1027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31074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0" y="5545138"/>
            <a:ext cx="9144000" cy="4413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Firefox 3 Back/Forward Buttons</a:t>
            </a:r>
          </a:p>
        </p:txBody>
      </p:sp>
      <p:pic>
        <p:nvPicPr>
          <p:cNvPr id="131078" name="Picture 1" descr="firefox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-11688" r="-774" b="32574"/>
          <a:stretch>
            <a:fillRect/>
          </a:stretch>
        </p:blipFill>
        <p:spPr bwMode="auto">
          <a:xfrm>
            <a:off x="192088" y="848846"/>
            <a:ext cx="8890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0999" y="0"/>
            <a:ext cx="8763001" cy="13222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E87A40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 algn="l"/>
            <a:r>
              <a:rPr lang="en-US" smtClean="0"/>
              <a:t>Is Consistent Always Better?</a:t>
            </a:r>
            <a:endParaRPr lang="en-US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9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228" y="1750578"/>
            <a:ext cx="1034235" cy="489425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of Being Consistent</a:t>
            </a:r>
          </a:p>
        </p:txBody>
      </p:sp>
      <p:sp>
        <p:nvSpPr>
          <p:cNvPr id="32774" name="Rectangle 5"/>
          <p:cNvSpPr>
            <a:spLocks noGrp="1" noChangeArrowheads="1"/>
          </p:cNvSpPr>
          <p:nvPr>
            <p:ph idx="1"/>
          </p:nvPr>
        </p:nvSpPr>
        <p:spPr>
          <a:xfrm>
            <a:off x="344488" y="1165412"/>
            <a:ext cx="8799512" cy="5159188"/>
          </a:xfrm>
        </p:spPr>
        <p:txBody>
          <a:bodyPr/>
          <a:lstStyle/>
          <a:p>
            <a:r>
              <a:rPr lang="en-US" sz="2800" dirty="0"/>
              <a:t>Interfaces should be consistent in a </a:t>
            </a:r>
            <a:br>
              <a:rPr lang="en-US" sz="2800" dirty="0"/>
            </a:br>
            <a:r>
              <a:rPr lang="en-US" sz="2800" i="1" dirty="0"/>
              <a:t>meaningful</a:t>
            </a:r>
            <a:r>
              <a:rPr lang="en-US" sz="2800" dirty="0"/>
              <a:t> way</a:t>
            </a:r>
          </a:p>
          <a:p>
            <a:pPr lvl="1"/>
            <a:r>
              <a:rPr lang="en-US" sz="2400" dirty="0" smtClean="0"/>
              <a:t>e.g</a:t>
            </a:r>
            <a:r>
              <a:rPr lang="en-US" sz="2400" dirty="0"/>
              <a:t>., ubiquitous use of same keys for cut/copy</a:t>
            </a:r>
            <a:r>
              <a:rPr lang="en-US" sz="2400" dirty="0" smtClean="0"/>
              <a:t>/paste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800" dirty="0"/>
              <a:t>Types of consistency</a:t>
            </a:r>
          </a:p>
          <a:p>
            <a:pPr lvl="1"/>
            <a:r>
              <a:rPr lang="en-US" sz="2400" dirty="0"/>
              <a:t>consistent internally</a:t>
            </a:r>
          </a:p>
          <a:p>
            <a:pPr lvl="2"/>
            <a:r>
              <a:rPr lang="en-US" sz="2000" dirty="0"/>
              <a:t>e.g., same terminology and layout </a:t>
            </a:r>
            <a:r>
              <a:rPr lang="en-US" sz="2000" dirty="0" smtClean="0"/>
              <a:t>throughout app</a:t>
            </a:r>
            <a:endParaRPr lang="en-US" sz="2000" dirty="0"/>
          </a:p>
          <a:p>
            <a:pPr lvl="1"/>
            <a:r>
              <a:rPr lang="en-US" sz="2400" dirty="0"/>
              <a:t>consistent with other apps</a:t>
            </a:r>
          </a:p>
          <a:p>
            <a:pPr lvl="2"/>
            <a:r>
              <a:rPr lang="en-US" sz="2000" dirty="0"/>
              <a:t>ex. works like MS Word, uses keyboard conventions</a:t>
            </a:r>
          </a:p>
          <a:p>
            <a:pPr lvl="2"/>
            <a:r>
              <a:rPr lang="en-US" sz="2000" dirty="0"/>
              <a:t>design patterns (across many apps)</a:t>
            </a:r>
          </a:p>
          <a:p>
            <a:pPr lvl="1"/>
            <a:r>
              <a:rPr lang="en-US" sz="2400" dirty="0"/>
              <a:t>consistent with physical world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Summary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Conceptual models </a:t>
            </a:r>
            <a:r>
              <a:rPr lang="en-US" sz="12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mental representation of how the object works &amp; how interface controls effect it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model should equal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 </a:t>
            </a:r>
            <a:r>
              <a:rPr lang="en-US" altLang="ja-JP" sz="1200" dirty="0"/>
              <a:t>?</a:t>
            </a:r>
            <a:endParaRPr lang="en-US" altLang="ja-JP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mismatches lead to errors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use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likely conceptual model to </a:t>
            </a:r>
            <a:r>
              <a:rPr lang="en-US" altLang="ja-JP" sz="2400" dirty="0" smtClean="0"/>
              <a:t>design</a:t>
            </a:r>
            <a:br>
              <a:rPr lang="en-US" altLang="ja-JP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guides </a:t>
            </a:r>
            <a:r>
              <a:rPr lang="en-US" sz="1200" dirty="0"/>
              <a:t>?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make things visible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map interface controls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provide feedback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65059" y="4479606"/>
            <a:ext cx="3469318" cy="1452134"/>
            <a:chOff x="5065059" y="4479606"/>
            <a:chExt cx="3469318" cy="1452134"/>
          </a:xfrm>
        </p:grpSpPr>
        <p:sp>
          <p:nvSpPr>
            <p:cNvPr id="135175" name="AutoShape 5"/>
            <p:cNvSpPr>
              <a:spLocks noChangeArrowheads="1"/>
            </p:cNvSpPr>
            <p:nvPr/>
          </p:nvSpPr>
          <p:spPr bwMode="auto">
            <a:xfrm>
              <a:off x="5065059" y="4479606"/>
              <a:ext cx="1045142" cy="555170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100" dirty="0">
                  <a:latin typeface="Helvetica Light"/>
                </a:rPr>
                <a:t>Design Model</a:t>
              </a:r>
            </a:p>
          </p:txBody>
        </p:sp>
        <p:sp>
          <p:nvSpPr>
            <p:cNvPr id="135176" name="AutoShape 6"/>
            <p:cNvSpPr>
              <a:spLocks noChangeArrowheads="1"/>
            </p:cNvSpPr>
            <p:nvPr/>
          </p:nvSpPr>
          <p:spPr bwMode="auto">
            <a:xfrm>
              <a:off x="7505041" y="4479606"/>
              <a:ext cx="1029336" cy="555170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900" dirty="0">
                  <a:latin typeface="Helvetica Light"/>
                </a:rPr>
                <a:t>Customer Model</a:t>
              </a:r>
            </a:p>
          </p:txBody>
        </p:sp>
        <p:sp>
          <p:nvSpPr>
            <p:cNvPr id="135177" name="AutoShape 7"/>
            <p:cNvSpPr>
              <a:spLocks noChangeArrowheads="1"/>
            </p:cNvSpPr>
            <p:nvPr/>
          </p:nvSpPr>
          <p:spPr bwMode="auto">
            <a:xfrm>
              <a:off x="6266281" y="5455598"/>
              <a:ext cx="1068850" cy="476142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000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35178" name="AutoShape 8"/>
            <p:cNvCxnSpPr>
              <a:cxnSpLocks noChangeShapeType="1"/>
            </p:cNvCxnSpPr>
            <p:nvPr/>
          </p:nvCxnSpPr>
          <p:spPr bwMode="auto">
            <a:xfrm flipV="1">
              <a:off x="7350937" y="5105901"/>
              <a:ext cx="537389" cy="574927"/>
            </a:xfrm>
            <a:prstGeom prst="curvedConnector2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179" name="AutoShape 9"/>
            <p:cNvCxnSpPr>
              <a:cxnSpLocks noChangeShapeType="1"/>
            </p:cNvCxnSpPr>
            <p:nvPr/>
          </p:nvCxnSpPr>
          <p:spPr bwMode="auto">
            <a:xfrm rot="5400000">
              <a:off x="7424037" y="5032800"/>
              <a:ext cx="731006" cy="734958"/>
            </a:xfrm>
            <a:prstGeom prst="curvedConnector2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180" name="AutoShape 10"/>
            <p:cNvCxnSpPr>
              <a:cxnSpLocks noChangeShapeType="1"/>
            </p:cNvCxnSpPr>
            <p:nvPr/>
          </p:nvCxnSpPr>
          <p:spPr bwMode="auto">
            <a:xfrm rot="16200000" flipH="1">
              <a:off x="5576764" y="5088119"/>
              <a:ext cx="697419" cy="734958"/>
            </a:xfrm>
            <a:prstGeom prst="curvedConnector2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4" name="Picture 2" descr="http://media.caranddriver.com/images/09q2/282723/2009-mercedes-benz-g550-seat-controls-photo-282762-s-1280x78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21088" r="43000" b="17708"/>
          <a:stretch/>
        </p:blipFill>
        <p:spPr bwMode="auto">
          <a:xfrm>
            <a:off x="-47414" y="5154006"/>
            <a:ext cx="1155772" cy="130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66059" y="62006"/>
            <a:ext cx="8777941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Further Reading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03412" y="1336675"/>
            <a:ext cx="8404412" cy="5091113"/>
          </a:xfrm>
        </p:spPr>
        <p:txBody>
          <a:bodyPr lIns="92075" tIns="46038" rIns="92075" bIns="46038"/>
          <a:lstStyle/>
          <a:p>
            <a:r>
              <a:rPr lang="en-US" sz="2800" i="1" dirty="0"/>
              <a:t>Design of Everyday Things</a:t>
            </a:r>
            <a:r>
              <a:rPr lang="en-US" sz="2800" dirty="0"/>
              <a:t>, Donald Norman</a:t>
            </a:r>
          </a:p>
          <a:p>
            <a:pPr lvl="2"/>
            <a:endParaRPr lang="en-US" sz="2000" dirty="0"/>
          </a:p>
          <a:p>
            <a:r>
              <a:rPr lang="en-US" sz="2800" dirty="0"/>
              <a:t>Design as Practiced, Donald Norman</a:t>
            </a:r>
          </a:p>
          <a:p>
            <a:pPr lvl="1"/>
            <a:r>
              <a:rPr lang="en-US" sz="2000" dirty="0"/>
              <a:t>Talks about failure to make changes to Macintosh</a:t>
            </a:r>
          </a:p>
          <a:p>
            <a:pPr lvl="1"/>
            <a:r>
              <a:rPr lang="en-US" sz="2000" dirty="0">
                <a:hlinkClick r:id="rId3"/>
              </a:rPr>
              <a:t>http://www.jnd.org/dn.mss/Design_as_Practiced.html</a:t>
            </a:r>
            <a:endParaRPr lang="en-US" sz="2000" dirty="0"/>
          </a:p>
          <a:p>
            <a:pPr lvl="2"/>
            <a:endParaRPr lang="en-US" sz="1800" dirty="0"/>
          </a:p>
          <a:p>
            <a:r>
              <a:rPr lang="en-US" sz="2400" dirty="0"/>
              <a:t>Computing the Case Against User Interface Consistency, Jonathan </a:t>
            </a:r>
            <a:r>
              <a:rPr lang="en-US" sz="2400" dirty="0" err="1"/>
              <a:t>Grudin</a:t>
            </a:r>
            <a:endParaRPr lang="en-US" sz="2400" dirty="0"/>
          </a:p>
          <a:p>
            <a:pPr lvl="1"/>
            <a:r>
              <a:rPr lang="en-US" sz="2000" dirty="0"/>
              <a:t>Talks about why interfaces should not always be </a:t>
            </a:r>
            <a:r>
              <a:rPr lang="en-US" sz="2000" dirty="0" smtClean="0"/>
              <a:t>consistent</a:t>
            </a:r>
          </a:p>
          <a:p>
            <a:pPr lvl="1"/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citeseerx.ist.psu.edu/viewdoc/download?doi=10.1.1.90.6480&amp;rep=rep1&amp;type=pdf</a:t>
            </a: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Time</a:t>
            </a:r>
            <a:endParaRPr lang="en-US" dirty="0"/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95785" y="1237487"/>
            <a:ext cx="8550585" cy="53301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User Testing &amp; Midterm Review</a:t>
            </a:r>
          </a:p>
          <a:p>
            <a:r>
              <a:rPr lang="en-US" dirty="0" smtClean="0"/>
              <a:t>BRING YOUR QUESTIONS</a:t>
            </a:r>
          </a:p>
          <a:p>
            <a:endParaRPr lang="en-US" dirty="0" smtClean="0"/>
          </a:p>
          <a:p>
            <a:r>
              <a:rPr lang="en-US" dirty="0" smtClean="0"/>
              <a:t>Readings</a:t>
            </a:r>
          </a:p>
          <a:p>
            <a:pPr lvl="1"/>
            <a:r>
              <a:rPr lang="en-US" dirty="0" smtClean="0"/>
              <a:t>none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Group HE assignment in this week’s studio</a:t>
            </a:r>
          </a:p>
          <a:p>
            <a:pPr lvl="1"/>
            <a:r>
              <a:rPr lang="en-US" dirty="0" smtClean="0"/>
              <a:t>have your individual assignment with you &amp; easily accessible electronically</a:t>
            </a:r>
          </a:p>
          <a:p>
            <a:endParaRPr lang="en-US" dirty="0" smtClean="0"/>
          </a:p>
          <a:p>
            <a:r>
              <a:rPr lang="en-US" dirty="0" smtClean="0"/>
              <a:t>Next team assignment</a:t>
            </a:r>
          </a:p>
          <a:p>
            <a:pPr lvl="1"/>
            <a:r>
              <a:rPr lang="en-US" dirty="0" smtClean="0"/>
              <a:t>High-fidelity Prototype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Hall of Fame or Shame?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1255"/>
          <a:stretch/>
        </p:blipFill>
        <p:spPr>
          <a:xfrm>
            <a:off x="0" y="1207020"/>
            <a:ext cx="4457209" cy="6027288"/>
          </a:xfrm>
          <a:prstGeom prst="rect">
            <a:avLst/>
          </a:prstGeom>
        </p:spPr>
      </p:pic>
      <p:pic>
        <p:nvPicPr>
          <p:cNvPr id="7" name="Picture 6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4538663" y="1290638"/>
            <a:ext cx="4605337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M-</a:t>
            </a:r>
            <a:r>
              <a:rPr lang="en-US" dirty="0" err="1" smtClean="0"/>
              <a:t>Pesa</a:t>
            </a:r>
            <a:r>
              <a:rPr lang="en-US" dirty="0" smtClean="0"/>
              <a:t> mobile payments</a:t>
            </a:r>
          </a:p>
          <a:p>
            <a:r>
              <a:rPr lang="en-US" dirty="0" smtClean="0"/>
              <a:t>Common in Africa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96063"/>
            <a:ext cx="4158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africanbusinessmagazine.com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wordpress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wp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-content/uploads/2014/07/mobile-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payment.png</a:t>
            </a:r>
            <a:endParaRPr lang="en-US" sz="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60" y="247000"/>
            <a:ext cx="802907" cy="826756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Hall of Fame!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CC2F-3848-4AD5-9140-DCA5A9E08CD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4538663" y="1290638"/>
            <a:ext cx="4605337" cy="5305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M-</a:t>
            </a:r>
            <a:r>
              <a:rPr lang="en-US" dirty="0" err="1" smtClean="0"/>
              <a:t>Pesa</a:t>
            </a:r>
            <a:r>
              <a:rPr lang="en-US" dirty="0" smtClean="0"/>
              <a:t> mobile payments</a:t>
            </a:r>
          </a:p>
          <a:p>
            <a:r>
              <a:rPr lang="en-US" dirty="0" smtClean="0"/>
              <a:t>Common in Africa</a:t>
            </a:r>
          </a:p>
          <a:p>
            <a:r>
              <a:rPr lang="en-US" dirty="0" smtClean="0"/>
              <a:t>Simple UI, but brings banking services to the unbanked!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2" y="4076892"/>
            <a:ext cx="4443307" cy="29647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08" y="6653227"/>
            <a:ext cx="32079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blog.unibulmerchantservices.com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/m-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pesa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-by-the-numbers/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7033"/>
            <a:ext cx="4429760" cy="2919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876837"/>
            <a:ext cx="4158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http://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africanbusinessmagazine.com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wordpress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wp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-content/uploads/2014/07/mobile-</a:t>
            </a:r>
            <a:r>
              <a:rPr lang="en-US" sz="700" dirty="0" err="1">
                <a:latin typeface="Helvetica Neue" charset="0"/>
                <a:ea typeface="Helvetica Neue" charset="0"/>
                <a:cs typeface="Helvetica Neue" charset="0"/>
              </a:rPr>
              <a:t>payment.png</a:t>
            </a:r>
            <a:endParaRPr lang="en-US" sz="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3997" y="6067722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November 10, 2016</a:t>
            </a:r>
          </a:p>
        </p:txBody>
      </p:sp>
    </p:spTree>
    <p:extLst>
      <p:ext uri="{BB962C8B-B14F-4D97-AF65-F5344CB8AC3E}">
        <p14:creationId xmlns:p14="http://schemas.microsoft.com/office/powerpoint/2010/main" val="17324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987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58077" y="1351317"/>
            <a:ext cx="8434466" cy="50533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Review visual design</a:t>
            </a:r>
          </a:p>
          <a:p>
            <a:pPr>
              <a:lnSpc>
                <a:spcPct val="150000"/>
              </a:lnSpc>
            </a:pPr>
            <a:r>
              <a:rPr lang="en-US" i="1" dirty="0" smtClean="0"/>
              <a:t>Design </a:t>
            </a:r>
            <a:r>
              <a:rPr lang="en-US" i="1" dirty="0"/>
              <a:t>of Everyday Things</a:t>
            </a:r>
          </a:p>
          <a:p>
            <a:pPr>
              <a:lnSpc>
                <a:spcPct val="150000"/>
              </a:lnSpc>
            </a:pPr>
            <a:r>
              <a:rPr lang="en-US" dirty="0"/>
              <a:t>Conceptual </a:t>
            </a:r>
            <a:r>
              <a:rPr lang="en-US" dirty="0" smtClean="0"/>
              <a:t>models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Team break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Interface metaphors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UI consistency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Visual Design Review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399"/>
            <a:ext cx="8915400" cy="525780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400" dirty="0" smtClean="0">
                <a:ea typeface="ＭＳ Ｐゴシック" pitchFamily="34" charset="-128"/>
              </a:rPr>
              <a:t>Start with </a:t>
            </a:r>
            <a:r>
              <a:rPr lang="en-US" sz="2400" i="1" dirty="0" smtClean="0">
                <a:solidFill>
                  <a:srgbClr val="FF6600"/>
                </a:solidFill>
                <a:ea typeface="ＭＳ Ｐゴシック" pitchFamily="34" charset="-128"/>
              </a:rPr>
              <a:t>context </a:t>
            </a:r>
            <a:r>
              <a:rPr lang="en-US" sz="1100" i="1" dirty="0" smtClean="0">
                <a:solidFill>
                  <a:srgbClr val="FF6600"/>
                </a:solidFill>
                <a:ea typeface="ＭＳ Ｐゴシック" pitchFamily="34" charset="-128"/>
              </a:rPr>
              <a:t>?</a:t>
            </a:r>
            <a:endParaRPr lang="en-US" sz="1100" i="1" dirty="0">
              <a:solidFill>
                <a:srgbClr val="FF6600"/>
              </a:solidFill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>
                <a:ea typeface="ＭＳ Ｐゴシック" pitchFamily="34" charset="-128"/>
              </a:rPr>
              <a:t>what is the nature of the information? 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>
                <a:ea typeface="ＭＳ Ｐゴシック" pitchFamily="34" charset="-128"/>
              </a:rPr>
              <a:t>what is the most important?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ea typeface="ＭＳ Ｐゴシック" pitchFamily="34" charset="-128"/>
              </a:rPr>
              <a:t>Avoid clutter, focus on the essence of your </a:t>
            </a:r>
            <a:r>
              <a:rPr lang="en-US" sz="2400" dirty="0" smtClean="0">
                <a:ea typeface="ＭＳ Ｐゴシック" pitchFamily="34" charset="-128"/>
              </a:rPr>
              <a:t>tasks – CUT!</a:t>
            </a: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 smtClean="0">
                <a:ea typeface="ＭＳ Ｐゴシック" pitchFamily="34" charset="-128"/>
              </a:rPr>
              <a:t>Design </a:t>
            </a:r>
            <a:r>
              <a:rPr lang="en-US" sz="2400" dirty="0">
                <a:ea typeface="ＭＳ Ｐゴシック" pitchFamily="34" charset="-128"/>
              </a:rPr>
              <a:t>first </a:t>
            </a:r>
            <a:r>
              <a:rPr lang="en-US" sz="2400" dirty="0" smtClean="0">
                <a:ea typeface="ＭＳ Ｐゴシック" pitchFamily="34" charset="-128"/>
              </a:rPr>
              <a:t>in </a:t>
            </a:r>
            <a:r>
              <a:rPr lang="en-US" sz="1300" dirty="0" smtClean="0">
                <a:ea typeface="ＭＳ Ｐゴシック" pitchFamily="34" charset="-128"/>
              </a:rPr>
              <a:t>?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dirty="0" err="1" smtClean="0">
                <a:ea typeface="ＭＳ Ｐゴシック" pitchFamily="34" charset="-128"/>
              </a:rPr>
              <a:t>grayscale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>
                <a:ea typeface="ＭＳ Ｐゴシック" pitchFamily="34" charset="-128"/>
              </a:rPr>
              <a:t>to focus on </a:t>
            </a:r>
            <a:r>
              <a:rPr lang="en-US" sz="2000" dirty="0" smtClean="0">
                <a:ea typeface="ＭＳ Ｐゴシック" pitchFamily="34" charset="-128"/>
              </a:rPr>
              <a:t>hierarchy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>
                <a:ea typeface="ＭＳ Ｐゴシック" pitchFamily="34" charset="-128"/>
              </a:rPr>
              <a:t>use proximity &amp; size to indicate importance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400" dirty="0" smtClean="0">
                <a:ea typeface="ＭＳ Ｐゴシック" pitchFamily="34" charset="-128"/>
              </a:rPr>
              <a:t>Small changes help us see </a:t>
            </a:r>
            <a:r>
              <a:rPr lang="en-US" sz="1200" dirty="0" smtClean="0">
                <a:ea typeface="ＭＳ Ｐゴシック" pitchFamily="34" charset="-128"/>
              </a:rPr>
              <a:t>?</a:t>
            </a:r>
            <a:endParaRPr lang="en-US" sz="2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>
                <a:ea typeface="ＭＳ Ｐゴシック" pitchFamily="34" charset="-128"/>
              </a:rPr>
              <a:t>key differences (e.g., small multiples)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400" dirty="0" smtClean="0">
                <a:ea typeface="ＭＳ Ｐゴシック" pitchFamily="34" charset="-128"/>
              </a:rPr>
              <a:t>Use color properly – not for </a:t>
            </a:r>
            <a:r>
              <a:rPr lang="en-US" sz="1300" dirty="0" smtClean="0">
                <a:ea typeface="ＭＳ Ｐゴシック" pitchFamily="34" charset="-128"/>
              </a:rPr>
              <a:t>?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>
                <a:ea typeface="ＭＳ Ｐゴシック" pitchFamily="34" charset="-128"/>
              </a:rPr>
              <a:t>ordering!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400" dirty="0" smtClean="0">
                <a:ea typeface="ＭＳ Ｐゴシック" pitchFamily="34" charset="-128"/>
              </a:rPr>
              <a:t>Only use 1-2 colors at a time, unless absolutely necessary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buFontTx/>
              <a:buNone/>
              <a:defRPr/>
            </a:pPr>
            <a:r>
              <a:rPr lang="en-US" smtClean="0"/>
              <a:t>November 10, 2016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buFontTx/>
              <a:buNone/>
              <a:defRPr/>
            </a:pPr>
            <a:r>
              <a:rPr lang="en-US" smtClean="0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buFontTx/>
              <a:buNone/>
            </a:pPr>
            <a:fld id="{E68C1138-D693-4036-8896-63830932DBC8}" type="slidenum">
              <a:rPr lang="en-US" smtClean="0"/>
              <a:pPr>
                <a:buFontTx/>
                <a:buNone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8004</TotalTime>
  <Words>3483</Words>
  <Application>Microsoft Macintosh PowerPoint</Application>
  <PresentationFormat>On-screen Show (4:3)</PresentationFormat>
  <Paragraphs>595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 Black</vt:lpstr>
      <vt:lpstr>Gill Sans Light</vt:lpstr>
      <vt:lpstr>Helvetica</vt:lpstr>
      <vt:lpstr>Helvetica Light</vt:lpstr>
      <vt:lpstr>Helvetica Neue</vt:lpstr>
      <vt:lpstr>ＭＳ Ｐゴシック</vt:lpstr>
      <vt:lpstr>Times New Roman</vt:lpstr>
      <vt:lpstr>Verdana</vt:lpstr>
      <vt:lpstr>Wingdings</vt:lpstr>
      <vt:lpstr>2_Summer HCI</vt:lpstr>
      <vt:lpstr>Conceptual Models &amp;  Interface Metaphors</vt:lpstr>
      <vt:lpstr>Hall of Fame or Shame?</vt:lpstr>
      <vt:lpstr>Hall of Shame!</vt:lpstr>
      <vt:lpstr>Hall of Fame or Shame?</vt:lpstr>
      <vt:lpstr>Hall of Fame or Shame?</vt:lpstr>
      <vt:lpstr>Hall of Fame!</vt:lpstr>
      <vt:lpstr>Conceptual Models &amp;  Interface Metaphors</vt:lpstr>
      <vt:lpstr>Outline</vt:lpstr>
      <vt:lpstr>Visual Design Review</vt:lpstr>
      <vt:lpstr>Design of Everyday Things</vt:lpstr>
      <vt:lpstr>Conceptual Model?</vt:lpstr>
      <vt:lpstr>Affordances as Perceptual Clues</vt:lpstr>
      <vt:lpstr>Affordances as Perceptual Clues</vt:lpstr>
      <vt:lpstr>Affordances as Perceptual Clues</vt:lpstr>
      <vt:lpstr>Refrigerator</vt:lpstr>
      <vt:lpstr>Refrigerator Controls</vt:lpstr>
      <vt:lpstr>A Common Conceptual Model</vt:lpstr>
      <vt:lpstr>Actual Conceptual Model</vt:lpstr>
      <vt:lpstr>Design Model &amp; Customer Model</vt:lpstr>
      <vt:lpstr>Conceptual Model Mismatch</vt:lpstr>
      <vt:lpstr>Notorious Example</vt:lpstr>
      <vt:lpstr>Car Automatic Shifter</vt:lpstr>
      <vt:lpstr>Administriva</vt:lpstr>
      <vt:lpstr>PowerPoint Presentation</vt:lpstr>
      <vt:lpstr>Design Guides</vt:lpstr>
      <vt:lpstr>Make Things Visible</vt:lpstr>
      <vt:lpstr>Make Things Visible</vt:lpstr>
      <vt:lpstr>Make Things Visible</vt:lpstr>
      <vt:lpstr>Make Things Visible</vt:lpstr>
      <vt:lpstr>Map Interface Controls to Customer’s Model</vt:lpstr>
      <vt:lpstr>Map Interface Controls to Customer’s Model</vt:lpstr>
      <vt:lpstr>Map Interface Controls to Customer’s Model</vt:lpstr>
      <vt:lpstr>Map Interface Controls to Customer’s Model</vt:lpstr>
      <vt:lpstr>Metaphor</vt:lpstr>
      <vt:lpstr>Desktop Metaphor</vt:lpstr>
      <vt:lpstr>Example Metaphors</vt:lpstr>
      <vt:lpstr>How to Use Metaphor</vt:lpstr>
      <vt:lpstr>Metaphor for Metaphor’s Sake</vt:lpstr>
      <vt:lpstr>Is Consistent Always Better?</vt:lpstr>
      <vt:lpstr>Is Consistent Always Better?</vt:lpstr>
      <vt:lpstr>PowerPoint Presentation</vt:lpstr>
      <vt:lpstr>Ways of Being Consistent</vt:lpstr>
      <vt:lpstr>Summary</vt:lpstr>
      <vt:lpstr>Further Reading</vt:lpstr>
      <vt:lpstr>Next Time</vt:lpstr>
    </vt:vector>
  </TitlesOfParts>
  <Company>Berkeley Summer Engineering Institute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Models &amp; Interface Metaphors</dc:title>
  <dc:subject>User Interface Design, Prototyping, and Evaluation</dc:subject>
  <dc:creator>James Landay</dc:creator>
  <cp:keywords>usability, interface design, interaction design, user interface, user interface design, metaphors, conceptual models</cp:keywords>
  <cp:lastModifiedBy>James A Landay</cp:lastModifiedBy>
  <cp:revision>464</cp:revision>
  <cp:lastPrinted>2015-07-22T17:43:39Z</cp:lastPrinted>
  <dcterms:created xsi:type="dcterms:W3CDTF">1995-06-02T21:27:28Z</dcterms:created>
  <dcterms:modified xsi:type="dcterms:W3CDTF">2016-11-14T17:56:13Z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