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emf" ContentType="image/x-emf"/>
  <Default Extension="rels" ContentType="application/vnd.openxmlformats-package.relationships+xml"/>
  <Default Extension="wdp" ContentType="image/vnd.ms-photo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878" r:id="rId1"/>
  </p:sldMasterIdLst>
  <p:notesMasterIdLst>
    <p:notesMasterId r:id="rId57"/>
  </p:notesMasterIdLst>
  <p:handoutMasterIdLst>
    <p:handoutMasterId r:id="rId58"/>
  </p:handoutMasterIdLst>
  <p:sldIdLst>
    <p:sldId id="532" r:id="rId2"/>
    <p:sldId id="570" r:id="rId3"/>
    <p:sldId id="590" r:id="rId4"/>
    <p:sldId id="592" r:id="rId5"/>
    <p:sldId id="591" r:id="rId6"/>
    <p:sldId id="574" r:id="rId7"/>
    <p:sldId id="609" r:id="rId8"/>
    <p:sldId id="325" r:id="rId9"/>
    <p:sldId id="464" r:id="rId10"/>
    <p:sldId id="454" r:id="rId11"/>
    <p:sldId id="471" r:id="rId12"/>
    <p:sldId id="448" r:id="rId13"/>
    <p:sldId id="480" r:id="rId14"/>
    <p:sldId id="449" r:id="rId15"/>
    <p:sldId id="469" r:id="rId16"/>
    <p:sldId id="597" r:id="rId17"/>
    <p:sldId id="473" r:id="rId18"/>
    <p:sldId id="452" r:id="rId19"/>
    <p:sldId id="455" r:id="rId20"/>
    <p:sldId id="456" r:id="rId21"/>
    <p:sldId id="483" r:id="rId22"/>
    <p:sldId id="606" r:id="rId23"/>
    <p:sldId id="610" r:id="rId24"/>
    <p:sldId id="604" r:id="rId25"/>
    <p:sldId id="457" r:id="rId26"/>
    <p:sldId id="595" r:id="rId27"/>
    <p:sldId id="612" r:id="rId28"/>
    <p:sldId id="493" r:id="rId29"/>
    <p:sldId id="579" r:id="rId30"/>
    <p:sldId id="495" r:id="rId31"/>
    <p:sldId id="585" r:id="rId32"/>
    <p:sldId id="494" r:id="rId33"/>
    <p:sldId id="496" r:id="rId34"/>
    <p:sldId id="603" r:id="rId35"/>
    <p:sldId id="497" r:id="rId36"/>
    <p:sldId id="587" r:id="rId37"/>
    <p:sldId id="586" r:id="rId38"/>
    <p:sldId id="578" r:id="rId39"/>
    <p:sldId id="583" r:id="rId40"/>
    <p:sldId id="607" r:id="rId41"/>
    <p:sldId id="500" r:id="rId42"/>
    <p:sldId id="501" r:id="rId43"/>
    <p:sldId id="569" r:id="rId44"/>
    <p:sldId id="506" r:id="rId45"/>
    <p:sldId id="613" r:id="rId46"/>
    <p:sldId id="507" r:id="rId47"/>
    <p:sldId id="528" r:id="rId48"/>
    <p:sldId id="599" r:id="rId49"/>
    <p:sldId id="598" r:id="rId50"/>
    <p:sldId id="508" r:id="rId51"/>
    <p:sldId id="509" r:id="rId52"/>
    <p:sldId id="514" r:id="rId53"/>
    <p:sldId id="516" r:id="rId54"/>
    <p:sldId id="534" r:id="rId55"/>
    <p:sldId id="546" r:id="rId56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401">
          <p15:clr>
            <a:srgbClr val="A4A3A4"/>
          </p15:clr>
        </p15:guide>
        <p15:guide id="2" pos="260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242">
          <p15:clr>
            <a:srgbClr val="A4A3A4"/>
          </p15:clr>
        </p15:guide>
        <p15:guide id="2" pos="303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ames Landay" initials="JAL" lastIdx="2" clrIdx="0"/>
  <p:cmAuthor id="1" name="James Landay" initials="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hiddenSlides="1" frameSlides="1"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E6AA00"/>
    <a:srgbClr val="0C94F8"/>
    <a:srgbClr val="0B47BD"/>
    <a:srgbClr val="24D511"/>
    <a:srgbClr val="6293CD"/>
    <a:srgbClr val="4AD2E4"/>
    <a:srgbClr val="0D2ED1"/>
    <a:srgbClr val="E26274"/>
    <a:srgbClr val="C8001D"/>
    <a:srgbClr val="2DCA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272" autoAdjust="0"/>
    <p:restoredTop sz="68927" autoAdjust="0"/>
  </p:normalViewPr>
  <p:slideViewPr>
    <p:cSldViewPr snapToGrid="0">
      <p:cViewPr varScale="1">
        <p:scale>
          <a:sx n="58" d="100"/>
          <a:sy n="58" d="100"/>
        </p:scale>
        <p:origin x="-2224" y="-72"/>
      </p:cViewPr>
      <p:guideLst>
        <p:guide orient="horz" pos="2401"/>
        <p:guide pos="260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29856"/>
    </p:cViewPr>
  </p:sorterViewPr>
  <p:notesViewPr>
    <p:cSldViewPr snapToGrid="0">
      <p:cViewPr>
        <p:scale>
          <a:sx n="249" d="100"/>
          <a:sy n="249" d="100"/>
        </p:scale>
        <p:origin x="2904" y="128"/>
      </p:cViewPr>
      <p:guideLst>
        <p:guide orient="horz" pos="2242"/>
        <p:guide pos="303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theme" Target="theme/theme1.xml"/><Relationship Id="rId64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notesMaster" Target="notesMasters/notesMaster1.xml"/><Relationship Id="rId58" Type="http://schemas.openxmlformats.org/officeDocument/2006/relationships/handoutMaster" Target="handoutMasters/handoutMaster1.xml"/><Relationship Id="rId59" Type="http://schemas.openxmlformats.org/officeDocument/2006/relationships/printerSettings" Target="printerSettings/printerSettings1.bin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commentAuthors" Target="commentAuthors.xml"/><Relationship Id="rId61" Type="http://schemas.openxmlformats.org/officeDocument/2006/relationships/presProps" Target="presProps.xml"/><Relationship Id="rId62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4" name="Rectangle 8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33374" y="227011"/>
            <a:ext cx="4811120" cy="647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213" tIns="0" rIns="20213" bIns="0" numCol="1" anchor="t" anchorCtr="0" compatLnSpc="1">
            <a:prstTxWarp prst="textNoShape">
              <a:avLst/>
            </a:prstTxWarp>
          </a:bodyPr>
          <a:lstStyle>
            <a:lvl1pPr defTabSz="1006475" eaLnBrk="0" hangingPunct="0">
              <a:defRPr sz="1000" i="1"/>
            </a:lvl1pPr>
          </a:lstStyle>
          <a:p>
            <a:r>
              <a:rPr lang="en-US" sz="9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CS 147: </a:t>
            </a:r>
            <a:r>
              <a:rPr lang="en-US" sz="900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dt+UX</a:t>
            </a:r>
            <a:r>
              <a:rPr lang="en-US" sz="9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– Design Thinking for User Experience Design</a:t>
            </a:r>
            <a:r>
              <a:rPr lang="en-US" sz="900" dirty="0">
                <a:latin typeface="Helvetica" panose="020B0604020202020204" pitchFamily="34" charset="0"/>
                <a:cs typeface="Helvetica" panose="020B0604020202020204" pitchFamily="34" charset="0"/>
              </a:rPr>
              <a:t>, </a:t>
            </a:r>
            <a:r>
              <a:rPr lang="en-US" sz="9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Prototyping &amp; Evaluation</a:t>
            </a:r>
            <a:br>
              <a:rPr lang="en-US" sz="900" dirty="0" smtClean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en-US" sz="900" i="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Autumn 2016</a:t>
            </a:r>
            <a:endParaRPr lang="en-US" sz="900" i="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US" sz="900" i="0" dirty="0">
                <a:latin typeface="Helvetica" panose="020B0604020202020204" pitchFamily="34" charset="0"/>
                <a:cs typeface="Helvetica" panose="020B0604020202020204" pitchFamily="34" charset="0"/>
              </a:rPr>
              <a:t>Prof. James A. Landay</a:t>
            </a:r>
          </a:p>
          <a:p>
            <a:r>
              <a:rPr lang="en-US" sz="900" i="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Stanford University</a:t>
            </a:r>
            <a:endParaRPr lang="en-US" sz="900" i="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4105" name="Rectangle 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03664" y="9051925"/>
            <a:ext cx="2807238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213" tIns="0" rIns="20213" bIns="0" numCol="1" anchor="b" anchorCtr="0" compatLnSpc="1">
            <a:prstTxWarp prst="textNoShape">
              <a:avLst/>
            </a:prstTxWarp>
          </a:bodyPr>
          <a:lstStyle>
            <a:lvl1pPr algn="r" defTabSz="1006475" eaLnBrk="0" hangingPunct="0">
              <a:defRPr sz="1000" i="1"/>
            </a:lvl1pPr>
          </a:lstStyle>
          <a:p>
            <a:pPr>
              <a:defRPr/>
            </a:pPr>
            <a:fld id="{5E0CD677-C707-4984-8583-788FA7040E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24007" y="227011"/>
            <a:ext cx="157435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sz="9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November 1, 2016</a:t>
            </a:r>
            <a:endParaRPr lang="en-US" sz="9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1995216"/>
      </p:ext>
    </p:extLst>
  </p:cSld>
  <p:clrMap bg1="lt1" tx1="dk1" bg2="lt2" tx2="dk2" accent1="accent1" accent2="accent2" accent3="accent3" accent4="accent4" accent5="accent5" accent6="accent6" hlink="hlink" folHlink="folHlink"/>
  <p:hf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-1588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897" tIns="0" rIns="19897" bIns="0" numCol="1" anchor="t" anchorCtr="0" compatLnSpc="1">
            <a:prstTxWarp prst="textNoShape">
              <a:avLst/>
            </a:prstTxWarp>
          </a:bodyPr>
          <a:lstStyle>
            <a:lvl1pPr defTabSz="989013" eaLnBrk="0" hangingPunct="0">
              <a:defRPr sz="1000" i="1"/>
            </a:lvl1pPr>
          </a:lstStyle>
          <a:p>
            <a:pPr>
              <a:defRPr/>
            </a:pPr>
            <a:r>
              <a:rPr lang="en-US" smtClean="0"/>
              <a:t>CS 147: dt+UX – Design Thinking for User Experience Design, Prototyping &amp; Evaluation Autumn 2015 Prof. James A. Landay Stanford University</a:t>
            </a: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-1588"/>
            <a:ext cx="3170237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897" tIns="0" rIns="19897" bIns="0" numCol="1" anchor="t" anchorCtr="0" compatLnSpc="1">
            <a:prstTxWarp prst="textNoShape">
              <a:avLst/>
            </a:prstTxWarp>
          </a:bodyPr>
          <a:lstStyle>
            <a:lvl1pPr algn="r" defTabSz="989013" eaLnBrk="0" hangingPunct="0">
              <a:defRPr sz="1000" i="1"/>
            </a:lvl1pPr>
          </a:lstStyle>
          <a:p>
            <a:pPr>
              <a:defRPr/>
            </a:pPr>
            <a:r>
              <a:rPr lang="en-US" smtClean="0"/>
              <a:t>October 22, 2015</a:t>
            </a:r>
            <a:endParaRPr lang="en-US"/>
          </a:p>
        </p:txBody>
      </p:sp>
      <p:sp>
        <p:nvSpPr>
          <p:cNvPr id="471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66825" y="727075"/>
            <a:ext cx="4783138" cy="35877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6313" y="4559300"/>
            <a:ext cx="5362575" cy="431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827" tIns="49743" rIns="97827" bIns="4974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897" tIns="0" rIns="19897" bIns="0" numCol="1" anchor="b" anchorCtr="0" compatLnSpc="1">
            <a:prstTxWarp prst="textNoShape">
              <a:avLst/>
            </a:prstTxWarp>
          </a:bodyPr>
          <a:lstStyle>
            <a:lvl1pPr defTabSz="989013" eaLnBrk="0" hangingPunct="0">
              <a:defRPr sz="1000"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897" tIns="0" rIns="19897" bIns="0" numCol="1" anchor="b" anchorCtr="0" compatLnSpc="1">
            <a:prstTxWarp prst="textNoShape">
              <a:avLst/>
            </a:prstTxWarp>
          </a:bodyPr>
          <a:lstStyle>
            <a:lvl1pPr algn="r" defTabSz="989013" eaLnBrk="0" hangingPunct="0">
              <a:defRPr sz="1000" i="1"/>
            </a:lvl1pPr>
          </a:lstStyle>
          <a:p>
            <a:pPr>
              <a:defRPr/>
            </a:pPr>
            <a:fld id="{BCD31DAA-8C22-4560-9478-FEE05A82B4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884958"/>
      </p:ext>
    </p:extLst>
  </p:cSld>
  <p:clrMap bg1="lt1" tx1="dk1" bg2="lt2" tx2="dk2" accent1="accent1" accent2="accent2" accent3="accent3" accent4="accent4" accent5="accent5" accent6="accent6" hlink="hlink" folHlink="folHlink"/>
  <p:hf ftr="0"/>
  <p:notesStyle>
    <a:lvl1pPr algn="l" defTabSz="94932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66725" algn="l" defTabSz="94932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31863" algn="l" defTabSz="94932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98588" algn="l" defTabSz="94932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63725" algn="l" defTabSz="94932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5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5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5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5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6FB44678-540E-40F5-90F1-06F06F62A639}" type="slidenum">
              <a:rPr lang="en-US" sz="1000" smtClean="0"/>
              <a:pPr/>
              <a:t>1</a:t>
            </a:fld>
            <a:endParaRPr lang="en-US" sz="1000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5238" y="725488"/>
            <a:ext cx="4786312" cy="3589337"/>
          </a:xfrm>
          <a:ln cap="flat"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59300"/>
            <a:ext cx="5365750" cy="43211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141" tIns="49395" rIns="97141" bIns="49395"/>
          <a:lstStyle/>
          <a:p>
            <a:r>
              <a:rPr lang="en-US" baseline="0" dirty="0" smtClean="0"/>
              <a:t>1</a:t>
            </a:r>
            <a:r>
              <a:rPr lang="en-US" baseline="0" dirty="0" smtClean="0"/>
              <a:t>:</a:t>
            </a:r>
            <a:r>
              <a:rPr lang="en-US" baseline="0" dirty="0" smtClean="0"/>
              <a:t>55 </a:t>
            </a:r>
            <a:r>
              <a:rPr lang="en-US" baseline="0" dirty="0" smtClean="0"/>
              <a:t>min with 5 min for quiz and </a:t>
            </a:r>
            <a:r>
              <a:rPr lang="en-US" baseline="0" dirty="0" smtClean="0"/>
              <a:t>only one in </a:t>
            </a:r>
            <a:r>
              <a:rPr lang="en-US" baseline="0" dirty="0" smtClean="0"/>
              <a:t>class experiments.  </a:t>
            </a:r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broke at </a:t>
            </a:r>
            <a:r>
              <a:rPr lang="en-US" baseline="0" dirty="0" smtClean="0"/>
              <a:t>2:15 PM </a:t>
            </a:r>
            <a:r>
              <a:rPr lang="en-US" baseline="0" dirty="0" smtClean="0"/>
              <a:t>(</a:t>
            </a:r>
            <a:r>
              <a:rPr lang="en-US" baseline="0" dirty="0" smtClean="0"/>
              <a:t>45 </a:t>
            </a:r>
            <a:r>
              <a:rPr lang="en-US" baseline="0" dirty="0" smtClean="0"/>
              <a:t>minutes into lecture – </a:t>
            </a:r>
            <a:r>
              <a:rPr lang="en-US" baseline="0" dirty="0" smtClean="0"/>
              <a:t>cut a little more to get to 40)</a:t>
            </a:r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5 </a:t>
            </a:r>
            <a:r>
              <a:rPr lang="en-US" baseline="0" dirty="0" smtClean="0"/>
              <a:t>minutes over.  Did not get to color / interference experiment</a:t>
            </a:r>
          </a:p>
          <a:p>
            <a:endParaRPr lang="en-US" baseline="0" dirty="0" smtClean="0"/>
          </a:p>
          <a:p>
            <a:r>
              <a:rPr lang="en-US" baseline="0" dirty="0" smtClean="0"/>
              <a:t>Team break 25 minutes – next year cut to 20 minutes and cut 1-2 </a:t>
            </a:r>
            <a:r>
              <a:rPr lang="en-US" baseline="0" smtClean="0"/>
              <a:t>slides more</a:t>
            </a:r>
            <a:endParaRPr lang="en-US" baseline="0" dirty="0" smtClean="0"/>
          </a:p>
          <a:p>
            <a:r>
              <a:rPr lang="en-US" baseline="0" dirty="0" smtClean="0"/>
              <a:t>[skipped over last slide of color recommendations – cut?]</a:t>
            </a:r>
            <a:endParaRPr lang="en-US" baseline="0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October 22, 2015</a:t>
            </a:r>
            <a:endParaRPr lang="en-US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 147: dt+UX – Design Thinking for User Experience Design, Prototyping &amp; Evaluation Autumn 2015 Prof. James A. Landay Stanford University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69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16CBD32E-ACF1-46FE-849B-6A9D05337C13}" type="slidenum">
              <a:rPr lang="en-US" sz="1000" smtClean="0"/>
              <a:pPr/>
              <a:t>10</a:t>
            </a:fld>
            <a:endParaRPr lang="en-US" sz="1000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October 22, 2015</a:t>
            </a:r>
            <a:endParaRPr lang="en-US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 147: dt+UX – Design Thinking for User Experience Design, Prototyping &amp; Evaluation Autumn 2015 Prof. James A. Landay Stanford University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2844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71DEA913-0F6E-4043-B796-96D81EDF4A63}" type="slidenum">
              <a:rPr lang="en-US" sz="1000" smtClean="0"/>
              <a:pPr/>
              <a:t>11</a:t>
            </a:fld>
            <a:endParaRPr lang="en-US" sz="1000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October 22, 2015</a:t>
            </a:r>
            <a:endParaRPr lang="en-US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 147: dt+UX – Design Thinking for User Experience Design, Prototyping &amp; Evaluation Autumn 2015 Prof. James A. Landay Stanford University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0880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195969D9-8BDC-4985-A68E-D0456F665CA2}" type="slidenum">
              <a:rPr lang="en-US" sz="1000" smtClean="0"/>
              <a:pPr/>
              <a:t>12</a:t>
            </a:fld>
            <a:endParaRPr lang="en-US" sz="1000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October 22, 2015</a:t>
            </a:r>
            <a:endParaRPr lang="en-US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 147: dt+UX – Design Thinking for User Experience Design, Prototyping &amp; Evaluation Autumn 2015 Prof. James A. Landay Stanford University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4181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556AAB38-D9E9-4E55-B5C3-104C839EB7AC}" type="slidenum">
              <a:rPr lang="en-US" sz="1000" smtClean="0"/>
              <a:pPr/>
              <a:t>13</a:t>
            </a:fld>
            <a:endParaRPr lang="en-US" sz="1000" smtClean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1"/>
            <a:endParaRPr lang="en-US" smtClean="0"/>
          </a:p>
          <a:p>
            <a:pPr lvl="1"/>
            <a:endParaRPr lang="en-US" smtClean="0"/>
          </a:p>
          <a:p>
            <a:endParaRPr lang="en-US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October 22, 2015</a:t>
            </a:r>
            <a:endParaRPr lang="en-US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 147: dt+UX – Design Thinking for User Experience Design, Prototyping &amp; Evaluation Autumn 2015 Prof. James A. Landay Stanford University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7198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37B79CDD-3724-458D-B7E4-DAEC3C84E992}" type="slidenum">
              <a:rPr lang="en-US" sz="1000" smtClean="0"/>
              <a:pPr/>
              <a:t>14</a:t>
            </a:fld>
            <a:endParaRPr lang="en-US" sz="1000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October 22, 2015</a:t>
            </a:r>
            <a:endParaRPr lang="en-US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 147: dt+UX – Design Thinking for User Experience Design, Prototyping &amp; Evaluation Autumn 2015 Prof. James A. Landay Stanford University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8752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8EDBF294-EBF8-48E4-9F49-BD2E73EEC5B6}" type="slidenum">
              <a:rPr lang="en-US" sz="1000" smtClean="0"/>
              <a:pPr/>
              <a:t>15</a:t>
            </a:fld>
            <a:endParaRPr lang="en-US" sz="1000" smtClean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/>
              <a:t>See anything interesting here?</a:t>
            </a:r>
          </a:p>
          <a:p>
            <a:endParaRPr lang="en-US" dirty="0" smtClean="0"/>
          </a:p>
          <a:p>
            <a:r>
              <a:rPr lang="en-US" dirty="0" smtClean="0"/>
              <a:t>We are NOT as sensitive to blue</a:t>
            </a:r>
          </a:p>
          <a:p>
            <a:r>
              <a:rPr lang="en-US" dirty="0" smtClean="0"/>
              <a:t>There is lots of overlap between the 3 </a:t>
            </a:r>
            <a:r>
              <a:rPr lang="en-US" dirty="0" err="1" smtClean="0"/>
              <a:t>photopigments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Image from: http://archive.cnx.org/contents/d42c807d-a9fa-4e3d-83d0-0f7c745b51a0@4/color-and-color-vision#import-auto-id1844887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October 22, 2015</a:t>
            </a:r>
            <a:endParaRPr lang="en-US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 147: dt+UX – Design Thinking for User Experience Design, Prototyping &amp; Evaluation Autumn 2015 Prof. James A. Landay Stanford University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65652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84CFB4C7-6B56-4E34-A2E5-1A904A266E44}" type="slidenum">
              <a:rPr lang="en-US" sz="1000" smtClean="0"/>
              <a:pPr/>
              <a:t>16</a:t>
            </a:fld>
            <a:endParaRPr lang="en-US" sz="1000" smtClean="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October 22, 2015</a:t>
            </a:r>
            <a:endParaRPr lang="en-US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 147: dt+UX – Design Thinking for User Experience Design, Prototyping &amp; Evaluation Autumn 2015 Prof. James A. Landay Stanford University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61916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111CC9C2-5826-497E-A73E-D0344F53A8D0}" type="slidenum">
              <a:rPr lang="en-US" sz="1000" smtClean="0"/>
              <a:pPr/>
              <a:t>17</a:t>
            </a:fld>
            <a:endParaRPr lang="en-US" sz="1000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0"/>
            <a:r>
              <a:rPr lang="en-US" sz="2000" dirty="0" smtClean="0"/>
              <a:t>Original</a:t>
            </a:r>
            <a:r>
              <a:rPr lang="en-US" sz="2000" baseline="0" dirty="0" smtClean="0"/>
              <a:t> choice of blue links on the web was a bad idea!</a:t>
            </a:r>
            <a:endParaRPr lang="en-US" sz="2000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October 22, 2015</a:t>
            </a:r>
            <a:endParaRPr lang="en-US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 147: dt+UX – Design Thinking for User Experience Design, Prototyping &amp; Evaluation Autumn 2015 Prof. James A. Landay Stanford University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63206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A0DA852C-F0F7-447C-A5B9-D4F2F3B5E23A}" type="slidenum">
              <a:rPr lang="en-US" sz="1000" smtClean="0"/>
              <a:pPr/>
              <a:t>18</a:t>
            </a:fld>
            <a:endParaRPr lang="en-US" sz="1000" smtClean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/>
              <a:t>Left image saturated, right </a:t>
            </a:r>
            <a:r>
              <a:rPr lang="en-US" dirty="0" err="1" smtClean="0"/>
              <a:t>desaturated</a:t>
            </a:r>
            <a:r>
              <a:rPr lang="en-US" dirty="0" smtClean="0"/>
              <a:t> (how much gray)</a:t>
            </a:r>
          </a:p>
          <a:p>
            <a:r>
              <a:rPr lang="en-US" dirty="0" smtClean="0"/>
              <a:t>Decreasing lightness helps, but much better on right with </a:t>
            </a:r>
            <a:r>
              <a:rPr lang="en-US" dirty="0" err="1" smtClean="0"/>
              <a:t>desaturated</a:t>
            </a:r>
            <a:r>
              <a:rPr lang="en-US" dirty="0" smtClean="0"/>
              <a:t> colors than</a:t>
            </a:r>
            <a:r>
              <a:rPr lang="en-US" baseline="0" dirty="0" smtClean="0"/>
              <a:t> saturated</a:t>
            </a:r>
          </a:p>
          <a:p>
            <a:r>
              <a:rPr lang="en-US" baseline="0" dirty="0" smtClean="0"/>
              <a:t>(sweater will still “pop”)</a:t>
            </a:r>
            <a:endParaRPr lang="en-US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October 22, 2015</a:t>
            </a:r>
            <a:endParaRPr lang="en-US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 147: dt+UX – Design Thinking for User Experience Design, Prototyping &amp; Evaluation Autumn 2015 Prof. James A. Landay Stanford University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6296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A9B7FF37-165E-4CB7-8172-D51D0985D950}" type="slidenum">
              <a:rPr lang="en-US" sz="1000" smtClean="0"/>
              <a:pPr/>
              <a:t>19</a:t>
            </a:fld>
            <a:endParaRPr lang="en-US" sz="1000" smtClean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October 22, 2015</a:t>
            </a:r>
            <a:endParaRPr lang="en-US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 147: dt+UX – Design Thinking for User Experience Design, Prototyping &amp; Evaluation Autumn 2015 Prof. James A. Landay Stanford University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6307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0345C97E-C5E5-4D54-9221-C68913D47CD3}" type="slidenum">
              <a:rPr lang="en-US" sz="1000" smtClean="0"/>
              <a:pPr/>
              <a:t>2</a:t>
            </a:fld>
            <a:endParaRPr lang="en-US" sz="1000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October 22, 2015</a:t>
            </a:r>
            <a:endParaRPr lang="en-US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 147: dt+UX – Design Thinking for User Experience Design, Prototyping &amp; Evaluation Autumn 2015 Prof. James A. Landay Stanford University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52127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569A6374-ACD2-44A6-AA96-3809D12B5EF6}" type="slidenum">
              <a:rPr lang="en-US" sz="1000" smtClean="0"/>
              <a:pPr/>
              <a:t>20</a:t>
            </a:fld>
            <a:endParaRPr lang="en-US" sz="1000" smtClean="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October 22, 2015</a:t>
            </a:r>
            <a:endParaRPr lang="en-US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 147: dt+UX – Design Thinking for User Experience Design, Prototyping &amp; Evaluation Autumn 2015 Prof. James A. Landay Stanford University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80976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6EB6160E-CE08-43B8-9BE6-D0453AD73957}" type="slidenum">
              <a:rPr lang="en-US" sz="1000" smtClean="0"/>
              <a:pPr/>
              <a:t>21</a:t>
            </a:fld>
            <a:endParaRPr lang="en-US" sz="1000" smtClean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/>
              <a:t>We will cover more of this in the visual design lecture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October 22, 2015</a:t>
            </a:r>
            <a:endParaRPr lang="en-US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 147: dt+UX – Design Thinking for User Experience Design, Prototyping &amp; Evaluation Autumn 2015 Prof. James A. Landay Stanford University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18611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05489BD2-190E-4603-8B7A-14DADC7F5F89}" type="slidenum">
              <a:rPr lang="en-US" sz="1000" smtClean="0"/>
              <a:pPr/>
              <a:t>22</a:t>
            </a:fld>
            <a:endParaRPr lang="en-US" sz="1000" smtClean="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1"/>
            <a:r>
              <a:rPr lang="en-US" dirty="0" smtClean="0"/>
              <a:t>Mainly an issue for lots of text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blue makes a fine background color</a:t>
            </a:r>
          </a:p>
          <a:p>
            <a:endParaRPr lang="en-US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October 22, 2015</a:t>
            </a:r>
            <a:endParaRPr lang="en-US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 147: dt+UX – Design Thinking for User Experience Design, Prototyping &amp; Evaluation Autumn 2015 Prof. James A. Landay Stanford University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89904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05489BD2-190E-4603-8B7A-14DADC7F5F89}" type="slidenum">
              <a:rPr lang="en-US" sz="1000" smtClean="0"/>
              <a:pPr/>
              <a:t>23</a:t>
            </a:fld>
            <a:endParaRPr lang="en-US" sz="1000" smtClean="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1"/>
            <a:r>
              <a:rPr lang="en-US" dirty="0" smtClean="0"/>
              <a:t>blue makes a fine background color</a:t>
            </a:r>
          </a:p>
          <a:p>
            <a:endParaRPr lang="en-US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October 22, 2015</a:t>
            </a:r>
            <a:endParaRPr lang="en-US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 147: dt+UX – Design Thinking for User Experience Design, Prototyping &amp; Evaluation Autumn 2015 Prof. James A. Landay Stanford University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7583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D31DAA-8C22-4560-9478-FEE05A82B49F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October 22, 2015</a:t>
            </a:r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 147: dt+UX – Design Thinking for User Experience Design, Prototyping &amp; Evaluation Autumn 2015 Prof. James A. Landay Stanford University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22481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05489BD2-190E-4603-8B7A-14DADC7F5F89}" type="slidenum">
              <a:rPr lang="en-US" sz="1000" smtClean="0"/>
              <a:pPr/>
              <a:t>25</a:t>
            </a:fld>
            <a:endParaRPr lang="en-US" sz="1000" smtClean="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October 22, 2015</a:t>
            </a:r>
            <a:endParaRPr lang="en-US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 147: dt+UX – Design Thinking for User Experience Design, Prototyping &amp; Evaluation Autumn 2015 Prof. James A. Landay Stanford University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11830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broke at </a:t>
            </a:r>
            <a:r>
              <a:rPr lang="en-US" dirty="0" smtClean="0"/>
              <a:t>2:15</a:t>
            </a:r>
            <a:r>
              <a:rPr lang="en-US" baseline="0" dirty="0" smtClean="0"/>
              <a:t> (45 minutes in)</a:t>
            </a:r>
            <a:endParaRPr lang="en-US" dirty="0" smtClean="0"/>
          </a:p>
          <a:p>
            <a:r>
              <a:rPr lang="en-US" dirty="0" smtClean="0"/>
              <a:t>25 </a:t>
            </a:r>
            <a:r>
              <a:rPr lang="en-US" dirty="0" smtClean="0"/>
              <a:t>minutes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D31DAA-8C22-4560-9478-FEE05A82B49F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October 22, 2015</a:t>
            </a:r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 147: dt+UX – Design Thinking for User Experience Design, Prototyping &amp; Evaluation Autumn 2015 Prof. James A. Landay Stanford University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4042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is NOT one of the processing stages of the Model Human Processor (MHP)?</a:t>
            </a:r>
          </a:p>
          <a:p>
            <a:r>
              <a:rPr lang="en-US" dirty="0" smtClean="0"/>
              <a:t>https://</a:t>
            </a:r>
            <a:r>
              <a:rPr lang="en-US" dirty="0" err="1" smtClean="0"/>
              <a:t>www.polleverywhere.com</a:t>
            </a:r>
            <a:r>
              <a:rPr lang="en-US" dirty="0" smtClean="0"/>
              <a:t>/</a:t>
            </a:r>
            <a:r>
              <a:rPr lang="en-US" dirty="0" err="1" smtClean="0"/>
              <a:t>multiple_choice_polls</a:t>
            </a:r>
            <a:r>
              <a:rPr lang="en-US" dirty="0" smtClean="0"/>
              <a:t>/AJ81vH9r1os5w1R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 147: dt+UX – Design Thinking for User Experience Design, Prototyping &amp; Evaluation Autumn 2015 Prof. James A. Landay Stanford University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October 22,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D31DAA-8C22-4560-9478-FEE05A82B49F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85986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4A563181-2A2D-4C3D-945B-34BF4CD99C1D}" type="slidenum">
              <a:rPr lang="en-US" sz="1000" smtClean="0"/>
              <a:pPr/>
              <a:t>28</a:t>
            </a:fld>
            <a:endParaRPr lang="en-US" sz="1000" smtClean="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828" rIns="97828"/>
          <a:lstStyle/>
          <a:p>
            <a:r>
              <a:rPr lang="en-US" dirty="0" smtClean="0"/>
              <a:t>We model human performance to test understanding and</a:t>
            </a:r>
          </a:p>
          <a:p>
            <a:r>
              <a:rPr lang="en-US" dirty="0" smtClean="0"/>
              <a:t>To predict the influence of new technology.</a:t>
            </a:r>
          </a:p>
          <a:p>
            <a:r>
              <a:rPr lang="en-US" dirty="0" smtClean="0"/>
              <a:t>This is the classic image form the book “The Psychology of Human-Computer Interaction”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October 22, 2015</a:t>
            </a:r>
            <a:endParaRPr lang="en-US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 147: dt+UX – Design Thinking for User Experience Design, Prototyping &amp; Evaluation Autumn 2015 Prof. James A. Landay Stanford University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44788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4A563181-2A2D-4C3D-945B-34BF4CD99C1D}" type="slidenum">
              <a:rPr lang="en-US" sz="1000" smtClean="0"/>
              <a:pPr/>
              <a:t>29</a:t>
            </a:fld>
            <a:endParaRPr lang="en-US" sz="1000" smtClean="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828" rIns="97828"/>
          <a:lstStyle/>
          <a:p>
            <a:r>
              <a:rPr lang="en-US" dirty="0" smtClean="0"/>
              <a:t>I’ll use this simpler model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October 22, 2015</a:t>
            </a:r>
            <a:endParaRPr lang="en-US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 147: dt+UX – Design Thinking for User Experience Design, Prototyping &amp; Evaluation Autumn 2015 Prof. James A. Landay Stanford University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28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0345C97E-C5E5-4D54-9221-C68913D47CD3}" type="slidenum">
              <a:rPr lang="en-US" sz="1000" smtClean="0"/>
              <a:pPr/>
              <a:t>3</a:t>
            </a:fld>
            <a:endParaRPr lang="en-US" sz="1000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October 22, 2015</a:t>
            </a:r>
            <a:endParaRPr lang="en-US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 147: dt+UX – Design Thinking for User Experience Design, Prototyping &amp; Evaluation Autumn 2015 Prof. James A. Landay Stanford University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14852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F422B6D-1D93-4C06-B53B-49709B45E727}" type="slidenum">
              <a:rPr lang="en-US" sz="1000" smtClean="0"/>
              <a:pPr/>
              <a:t>30</a:t>
            </a:fld>
            <a:endParaRPr lang="en-US" sz="1000" smtClean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828" rIns="97828"/>
          <a:lstStyle/>
          <a:p>
            <a:endParaRPr lang="en-US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October 22, 2015</a:t>
            </a:r>
            <a:endParaRPr lang="en-US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 147: dt+UX – Design Thinking for User Experience Design, Prototyping &amp; Evaluation Autumn 2015 Prof. James A. Landay Stanford University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87857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4A563181-2A2D-4C3D-945B-34BF4CD99C1D}" type="slidenum">
              <a:rPr lang="en-US" sz="1000" smtClean="0"/>
              <a:pPr/>
              <a:t>31</a:t>
            </a:fld>
            <a:endParaRPr lang="en-US" sz="1000" smtClean="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828" rIns="97828"/>
          <a:lstStyle/>
          <a:p>
            <a:r>
              <a:rPr lang="en-US" dirty="0" smtClean="0"/>
              <a:t>Haptic</a:t>
            </a:r>
            <a:r>
              <a:rPr lang="en-US" baseline="0" dirty="0" smtClean="0"/>
              <a:t> memory</a:t>
            </a:r>
          </a:p>
          <a:p>
            <a:endParaRPr lang="en-US" baseline="0" dirty="0" smtClean="0"/>
          </a:p>
          <a:p>
            <a:r>
              <a:rPr lang="en-US" baseline="0" dirty="0" smtClean="0"/>
              <a:t>Moving from sensory memory to working memory</a:t>
            </a:r>
          </a:p>
          <a:p>
            <a:endParaRPr lang="en-US" baseline="0" dirty="0" smtClean="0"/>
          </a:p>
          <a:p>
            <a:r>
              <a:rPr lang="en-US" baseline="0" dirty="0" smtClean="0"/>
              <a:t>Moving from working memory to long-term memory</a:t>
            </a:r>
            <a:endParaRPr lang="en-US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October 22, 2015</a:t>
            </a:r>
            <a:endParaRPr lang="en-US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 147: dt+UX – Design Thinking for User Experience Design, Prototyping &amp; Evaluation Autumn 2015 Prof. James A. Landay Stanford University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27525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5EF581A7-C073-4BF9-82B2-525F228AA44F}" type="slidenum">
              <a:rPr lang="en-US" sz="1000" smtClean="0"/>
              <a:pPr/>
              <a:t>32</a:t>
            </a:fld>
            <a:endParaRPr lang="en-US" sz="1000" smtClean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828" rIns="97828"/>
          <a:lstStyle/>
          <a:p>
            <a:pPr marL="0" marR="0" indent="0" algn="l" defTabSz="949325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Perception of Touch… Smell… Taste….</a:t>
            </a:r>
          </a:p>
          <a:p>
            <a:endParaRPr lang="en-US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October 22, 2015</a:t>
            </a:r>
            <a:endParaRPr lang="en-US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 147: dt+UX – Design Thinking for User Experience Design, Prototyping &amp; Evaluation Autumn 2015 Prof. James A. Landay Stanford University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76295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515D45FC-C2B4-48AF-8C87-B3AC7344B600}" type="slidenum">
              <a:rPr lang="en-US" sz="1000" smtClean="0"/>
              <a:pPr/>
              <a:t>33</a:t>
            </a:fld>
            <a:endParaRPr lang="en-US" sz="1000" smtClean="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828" rIns="97828"/>
          <a:lstStyle/>
          <a:p>
            <a:r>
              <a:rPr lang="en-US" dirty="0" smtClean="0"/>
              <a:t>Why do we care about memory…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October 22, 2015</a:t>
            </a:r>
            <a:endParaRPr lang="en-US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 147: dt+UX – Design Thinking for User Experience Design, Prototyping &amp; Evaluation Autumn 2015 Prof. James A. Landay Stanford University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41911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515D45FC-C2B4-48AF-8C87-B3AC7344B600}" type="slidenum">
              <a:rPr lang="en-US" sz="1000" smtClean="0"/>
              <a:pPr/>
              <a:t>34</a:t>
            </a:fld>
            <a:endParaRPr lang="en-US" sz="1000" smtClean="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828" rIns="97828"/>
          <a:lstStyle/>
          <a:p>
            <a:endParaRPr lang="en-US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October 22, 2015</a:t>
            </a:r>
            <a:endParaRPr lang="en-US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 147: dt+UX – Design Thinking for User Experience Design, Prototyping &amp; Evaluation Autumn 2015 Prof. James A. Landay Stanford University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08305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DFDF9344-D5A2-4B14-A33A-93396BF8182E}" type="slidenum">
              <a:rPr lang="en-US" sz="1000" smtClean="0"/>
              <a:pPr/>
              <a:t>35</a:t>
            </a:fld>
            <a:endParaRPr lang="en-US" sz="1000" smtClean="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828" rIns="97828"/>
          <a:lstStyle/>
          <a:p>
            <a:endParaRPr lang="en-US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October 22, 2015</a:t>
            </a:r>
            <a:endParaRPr lang="en-US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 147: dt+UX – Design Thinking for User Experience Design, Prototyping &amp; Evaluation Autumn 2015 Prof. James A. Landay Stanford University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41244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4A563181-2A2D-4C3D-945B-34BF4CD99C1D}" type="slidenum">
              <a:rPr lang="en-US" sz="1000" smtClean="0"/>
              <a:pPr/>
              <a:t>36</a:t>
            </a:fld>
            <a:endParaRPr lang="en-US" sz="1000" smtClean="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828" rIns="97828"/>
          <a:lstStyle/>
          <a:p>
            <a:r>
              <a:rPr lang="en-US" dirty="0" smtClean="0"/>
              <a:t>I’ll use this simpler model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October 22, 2015</a:t>
            </a:r>
            <a:endParaRPr lang="en-US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 147: dt+UX – Design Thinking for User Experience Design, Prototyping &amp; Evaluation Autumn 2015 Prof. James A. Landay Stanford University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16591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DFDF9344-D5A2-4B14-A33A-93396BF8182E}" type="slidenum">
              <a:rPr lang="en-US" sz="1000" smtClean="0"/>
              <a:pPr/>
              <a:t>37</a:t>
            </a:fld>
            <a:endParaRPr lang="en-US" sz="1000" smtClean="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828" rIns="97828"/>
          <a:lstStyle/>
          <a:p>
            <a:endParaRPr lang="en-US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October 22, 2015</a:t>
            </a:r>
            <a:endParaRPr lang="en-US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 147: dt+UX – Design Thinking for User Experience Design, Prototyping &amp; Evaluation Autumn 2015 Prof. James A. Landay Stanford University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93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DFDF9344-D5A2-4B14-A33A-93396BF8182E}" type="slidenum">
              <a:rPr lang="en-US" sz="1000" smtClean="0"/>
              <a:pPr/>
              <a:t>38</a:t>
            </a:fld>
            <a:endParaRPr lang="en-US" sz="1000" smtClean="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828" rIns="97828"/>
          <a:lstStyle/>
          <a:p>
            <a:r>
              <a:rPr lang="en-US" dirty="0" smtClean="0"/>
              <a:t>Draw two circles on the board</a:t>
            </a:r>
          </a:p>
          <a:p>
            <a:r>
              <a:rPr lang="en-US" dirty="0" smtClean="0"/>
              <a:t>	both around 1/2 inches in diameter</a:t>
            </a:r>
          </a:p>
          <a:p>
            <a:r>
              <a:rPr lang="en-US" dirty="0" smtClean="0"/>
              <a:t>	1) distance of 6 inches</a:t>
            </a:r>
          </a:p>
          <a:p>
            <a:r>
              <a:rPr lang="en-US" dirty="0" smtClean="0"/>
              <a:t>	2)</a:t>
            </a:r>
            <a:r>
              <a:rPr lang="en-US" baseline="0" dirty="0" smtClean="0"/>
              <a:t> </a:t>
            </a:r>
            <a:r>
              <a:rPr lang="en-US" dirty="0" smtClean="0"/>
              <a:t>Repeat by extending the distance to 24 inches</a:t>
            </a:r>
          </a:p>
          <a:p>
            <a:endParaRPr lang="en-US" dirty="0" smtClean="0"/>
          </a:p>
          <a:p>
            <a:r>
              <a:rPr lang="en-US" dirty="0" smtClean="0"/>
              <a:t>Ask volunteer to put mark in circle 50 times each quickly, but accurately (outside of circle at most 4 times)</a:t>
            </a:r>
          </a:p>
          <a:p>
            <a:endParaRPr lang="en-US" dirty="0" smtClean="0"/>
          </a:p>
          <a:p>
            <a:r>
              <a:rPr lang="en-US" dirty="0" smtClean="0"/>
              <a:t>TURN to a partner and discuss</a:t>
            </a:r>
            <a:r>
              <a:rPr lang="en-US" baseline="0" dirty="0" smtClean="0"/>
              <a:t> what you think will happen and WHY????</a:t>
            </a:r>
          </a:p>
          <a:p>
            <a:endParaRPr lang="en-US" dirty="0" smtClean="0"/>
          </a:p>
          <a:p>
            <a:r>
              <a:rPr lang="en-US" dirty="0" smtClean="0"/>
              <a:t>ID=Log2(d/w+1) : try easy ID of 4 and hard of ID 8</a:t>
            </a:r>
          </a:p>
          <a:p>
            <a:endParaRPr lang="en-US" dirty="0" smtClean="0"/>
          </a:p>
          <a:p>
            <a:pPr marL="228600" indent="-228600">
              <a:buAutoNum type="arabicParenR"/>
            </a:pPr>
            <a:r>
              <a:rPr lang="en-US" baseline="0" dirty="0" smtClean="0"/>
              <a:t>log2 (13)=3.7</a:t>
            </a:r>
          </a:p>
          <a:p>
            <a:pPr marL="228600" indent="-228600">
              <a:buAutoNum type="arabicParenR"/>
            </a:pPr>
            <a:r>
              <a:rPr lang="en-US" baseline="0" dirty="0" smtClean="0"/>
              <a:t>Log2 (49)=5.6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Now try it</a:t>
            </a:r>
            <a:r>
              <a:rPr lang="en-US" baseline="0" dirty="0" smtClean="0"/>
              <a:t> again with 24 inches but make the target 2 inches wide</a:t>
            </a:r>
          </a:p>
          <a:p>
            <a:r>
              <a:rPr lang="en-US" baseline="0" dirty="0" smtClean="0"/>
              <a:t>3) log2 (13)=3.7</a:t>
            </a:r>
          </a:p>
          <a:p>
            <a:endParaRPr lang="en-US" baseline="0" dirty="0" smtClean="0"/>
          </a:p>
          <a:p>
            <a:r>
              <a:rPr lang="en-US" baseline="0" dirty="0" smtClean="0"/>
              <a:t>) Now try again asking the person to go as fast as they can independent of accuracy (should get more speed but see spread of circles outside)</a:t>
            </a:r>
          </a:p>
          <a:p>
            <a:endParaRPr lang="en-US" baseline="0" dirty="0" smtClean="0"/>
          </a:p>
          <a:p>
            <a:r>
              <a:rPr lang="en-US" baseline="0" dirty="0" smtClean="0"/>
              <a:t>Results:</a:t>
            </a:r>
          </a:p>
          <a:p>
            <a:pPr marL="228600" indent="-228600">
              <a:buAutoNum type="arabicParenR"/>
            </a:pPr>
            <a:r>
              <a:rPr lang="en-US" baseline="0" dirty="0" smtClean="0"/>
              <a:t>30 sec</a:t>
            </a:r>
          </a:p>
          <a:p>
            <a:pPr marL="228600" indent="-228600">
              <a:buAutoNum type="arabicParenR"/>
            </a:pPr>
            <a:r>
              <a:rPr lang="en-US" baseline="0" dirty="0" smtClean="0"/>
              <a:t>48 sec</a:t>
            </a:r>
          </a:p>
          <a:p>
            <a:pPr marL="228600" indent="-228600">
              <a:buAutoNum type="arabicParenR"/>
            </a:pPr>
            <a:r>
              <a:rPr lang="en-US" baseline="0" dirty="0" smtClean="0"/>
              <a:t>31 sec (as predicted, almost the same as #1)</a:t>
            </a:r>
          </a:p>
          <a:p>
            <a:pPr marL="228600" indent="-228600">
              <a:buAutoNum type="arabicParenR"/>
            </a:pPr>
            <a:r>
              <a:rPr lang="en-US" baseline="0" dirty="0" smtClean="0"/>
              <a:t>21 sec (lots of spread)</a:t>
            </a:r>
            <a:endParaRPr lang="en-US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October 22, 2015</a:t>
            </a:r>
            <a:endParaRPr lang="en-US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 147: dt+UX – Design Thinking for User Experience Design, Prototyping &amp; Evaluation Autumn 2015 Prof. James A. Landay Stanford University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28610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DFDF9344-D5A2-4B14-A33A-93396BF8182E}" type="slidenum">
              <a:rPr lang="en-US" sz="1000" smtClean="0"/>
              <a:pPr/>
              <a:t>39</a:t>
            </a:fld>
            <a:endParaRPr lang="en-US" sz="1000" smtClean="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828" rIns="97828"/>
          <a:lstStyle/>
          <a:p>
            <a:r>
              <a:rPr lang="en-US" dirty="0" smtClean="0"/>
              <a:t>Draw two circles on the board</a:t>
            </a:r>
          </a:p>
          <a:p>
            <a:r>
              <a:rPr lang="en-US" dirty="0" smtClean="0"/>
              <a:t>	both around 1/2 inches in diameter</a:t>
            </a:r>
          </a:p>
          <a:p>
            <a:r>
              <a:rPr lang="en-US" dirty="0" smtClean="0"/>
              <a:t>	1) distance of 6 inches</a:t>
            </a:r>
          </a:p>
          <a:p>
            <a:r>
              <a:rPr lang="en-US" dirty="0" smtClean="0"/>
              <a:t>	2)</a:t>
            </a:r>
            <a:r>
              <a:rPr lang="en-US" baseline="0" dirty="0" smtClean="0"/>
              <a:t> </a:t>
            </a:r>
            <a:r>
              <a:rPr lang="en-US" dirty="0" smtClean="0"/>
              <a:t>Repeat by extending the distance to 24 inches</a:t>
            </a:r>
          </a:p>
          <a:p>
            <a:endParaRPr lang="en-US" dirty="0" smtClean="0"/>
          </a:p>
          <a:p>
            <a:r>
              <a:rPr lang="en-US" dirty="0" smtClean="0"/>
              <a:t>Ask volunteer to put mark in circle 50 times each quickly, but accurately (outside of circle at most 4 times)</a:t>
            </a:r>
          </a:p>
          <a:p>
            <a:endParaRPr lang="en-US" dirty="0" smtClean="0"/>
          </a:p>
          <a:p>
            <a:r>
              <a:rPr lang="en-US" dirty="0" smtClean="0"/>
              <a:t>TURN to a partner and discuss</a:t>
            </a:r>
            <a:r>
              <a:rPr lang="en-US" baseline="0" dirty="0" smtClean="0"/>
              <a:t> what you think will happen and WHY????</a:t>
            </a:r>
          </a:p>
          <a:p>
            <a:endParaRPr lang="en-US" dirty="0" smtClean="0"/>
          </a:p>
          <a:p>
            <a:r>
              <a:rPr lang="en-US" dirty="0" smtClean="0"/>
              <a:t>ID=Log2(d/w+1) : try easy ID of 4 and hard of ID 8</a:t>
            </a:r>
          </a:p>
          <a:p>
            <a:endParaRPr lang="en-US" dirty="0" smtClean="0"/>
          </a:p>
          <a:p>
            <a:pPr marL="228600" indent="-228600">
              <a:buAutoNum type="arabicParenR"/>
            </a:pPr>
            <a:r>
              <a:rPr lang="en-US" baseline="0" dirty="0" smtClean="0"/>
              <a:t>log2 (13)=3.7</a:t>
            </a:r>
          </a:p>
          <a:p>
            <a:pPr marL="228600" indent="-228600">
              <a:buAutoNum type="arabicParenR"/>
            </a:pPr>
            <a:r>
              <a:rPr lang="en-US" baseline="0" dirty="0" smtClean="0"/>
              <a:t>Log2 (49)=5.6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Now try it</a:t>
            </a:r>
            <a:r>
              <a:rPr lang="en-US" baseline="0" dirty="0" smtClean="0"/>
              <a:t> again with 24 inches but make the target 2 inches wide</a:t>
            </a:r>
          </a:p>
          <a:p>
            <a:r>
              <a:rPr lang="en-US" baseline="0" dirty="0" smtClean="0"/>
              <a:t>3) log2 (13)=3.7</a:t>
            </a:r>
          </a:p>
          <a:p>
            <a:endParaRPr lang="en-US" baseline="0" dirty="0" smtClean="0"/>
          </a:p>
          <a:p>
            <a:r>
              <a:rPr lang="en-US" baseline="0" dirty="0" smtClean="0"/>
              <a:t>) Now try again asking the person to go as fast as they can independent of accuracy (should get more speed but see spread of circles outside)</a:t>
            </a:r>
          </a:p>
          <a:p>
            <a:endParaRPr lang="en-US" baseline="0" dirty="0" smtClean="0"/>
          </a:p>
          <a:p>
            <a:r>
              <a:rPr lang="en-US" baseline="0" dirty="0" smtClean="0"/>
              <a:t>Results:</a:t>
            </a:r>
          </a:p>
          <a:p>
            <a:pPr marL="228600" indent="-228600">
              <a:buAutoNum type="arabicParenR"/>
            </a:pPr>
            <a:r>
              <a:rPr lang="en-US" baseline="0" dirty="0" smtClean="0"/>
              <a:t>30 sec</a:t>
            </a:r>
          </a:p>
          <a:p>
            <a:pPr marL="228600" indent="-228600">
              <a:buAutoNum type="arabicParenR"/>
            </a:pPr>
            <a:r>
              <a:rPr lang="en-US" baseline="0" dirty="0" smtClean="0"/>
              <a:t>48 sec</a:t>
            </a:r>
          </a:p>
          <a:p>
            <a:pPr marL="228600" indent="-228600">
              <a:buAutoNum type="arabicParenR"/>
            </a:pPr>
            <a:r>
              <a:rPr lang="en-US" baseline="0" dirty="0" smtClean="0"/>
              <a:t>31 sec (as predicted, almost the same as #1)</a:t>
            </a:r>
          </a:p>
          <a:p>
            <a:pPr marL="228600" indent="-228600">
              <a:buAutoNum type="arabicParenR"/>
            </a:pPr>
            <a:r>
              <a:rPr lang="en-US" baseline="0" dirty="0" smtClean="0"/>
              <a:t>21 sec (lots of spread)</a:t>
            </a:r>
            <a:endParaRPr lang="en-US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October 22, 2015</a:t>
            </a:r>
            <a:endParaRPr lang="en-US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 147: dt+UX – Design Thinking for User Experience Design, Prototyping &amp; Evaluation Autumn 2015 Prof. James A. Landay Stanford University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235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0345C97E-C5E5-4D54-9221-C68913D47CD3}" type="slidenum">
              <a:rPr lang="en-US" sz="1000" smtClean="0"/>
              <a:pPr/>
              <a:t>4</a:t>
            </a:fld>
            <a:endParaRPr lang="en-US" sz="1000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October 22, 2015</a:t>
            </a:r>
            <a:endParaRPr lang="en-US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 147: dt+UX – Design Thinking for User Experience Design, Prototyping &amp; Evaluation Autumn 2015 Prof. James A. Landay Stanford University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0429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DFDF9344-D5A2-4B14-A33A-93396BF8182E}" type="slidenum">
              <a:rPr lang="en-US" sz="1000" smtClean="0"/>
              <a:pPr/>
              <a:t>40</a:t>
            </a:fld>
            <a:endParaRPr lang="en-US" sz="1000" smtClean="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828" rIns="97828"/>
          <a:lstStyle/>
          <a:p>
            <a:r>
              <a:rPr lang="en-US" dirty="0" smtClean="0"/>
              <a:t>Draw two circles on the board</a:t>
            </a:r>
          </a:p>
          <a:p>
            <a:r>
              <a:rPr lang="en-US" dirty="0" smtClean="0"/>
              <a:t>	both around 1/2 inches in diameter</a:t>
            </a:r>
          </a:p>
          <a:p>
            <a:r>
              <a:rPr lang="en-US" dirty="0" smtClean="0"/>
              <a:t>	1) distance of 6 inches</a:t>
            </a:r>
          </a:p>
          <a:p>
            <a:r>
              <a:rPr lang="en-US" dirty="0" smtClean="0"/>
              <a:t>	2)</a:t>
            </a:r>
            <a:r>
              <a:rPr lang="en-US" baseline="0" dirty="0" smtClean="0"/>
              <a:t> </a:t>
            </a:r>
            <a:r>
              <a:rPr lang="en-US" dirty="0" smtClean="0"/>
              <a:t>Repeat by extending the distance to 24 inches</a:t>
            </a:r>
          </a:p>
          <a:p>
            <a:endParaRPr lang="en-US" dirty="0" smtClean="0"/>
          </a:p>
          <a:p>
            <a:r>
              <a:rPr lang="en-US" dirty="0" smtClean="0"/>
              <a:t>Ask volunteer to put mark in circle 50 times each quickly, but accurately (outside of circle at most 4 times)</a:t>
            </a:r>
          </a:p>
          <a:p>
            <a:endParaRPr lang="en-US" dirty="0" smtClean="0"/>
          </a:p>
          <a:p>
            <a:r>
              <a:rPr lang="en-US" dirty="0" smtClean="0"/>
              <a:t>TURN to a partner and discuss</a:t>
            </a:r>
            <a:r>
              <a:rPr lang="en-US" baseline="0" dirty="0" smtClean="0"/>
              <a:t> what you think will happen and WHY????</a:t>
            </a:r>
          </a:p>
          <a:p>
            <a:endParaRPr lang="en-US" dirty="0" smtClean="0"/>
          </a:p>
          <a:p>
            <a:r>
              <a:rPr lang="en-US" dirty="0" smtClean="0"/>
              <a:t>ID=Log2(d/w+1) : try easy ID of 4 and hard of ID 8</a:t>
            </a:r>
          </a:p>
          <a:p>
            <a:endParaRPr lang="en-US" dirty="0" smtClean="0"/>
          </a:p>
          <a:p>
            <a:pPr marL="228600" indent="-228600">
              <a:buAutoNum type="arabicParenR"/>
            </a:pPr>
            <a:r>
              <a:rPr lang="en-US" baseline="0" dirty="0" smtClean="0"/>
              <a:t>log2 (13)=3.7</a:t>
            </a:r>
          </a:p>
          <a:p>
            <a:pPr marL="228600" indent="-228600">
              <a:buAutoNum type="arabicParenR"/>
            </a:pPr>
            <a:r>
              <a:rPr lang="en-US" baseline="0" dirty="0" smtClean="0"/>
              <a:t>Log2 (49)=5.6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Now try it</a:t>
            </a:r>
            <a:r>
              <a:rPr lang="en-US" baseline="0" dirty="0" smtClean="0"/>
              <a:t> again with 24 inches but make the target 2 inches wide</a:t>
            </a:r>
          </a:p>
          <a:p>
            <a:r>
              <a:rPr lang="en-US" baseline="0" dirty="0" smtClean="0"/>
              <a:t>3) log2 (13)=3.7</a:t>
            </a:r>
          </a:p>
          <a:p>
            <a:endParaRPr lang="en-US" baseline="0" dirty="0" smtClean="0"/>
          </a:p>
          <a:p>
            <a:r>
              <a:rPr lang="en-US" baseline="0" dirty="0" smtClean="0"/>
              <a:t>) Now try again asking the person to go as fast as they can independent of accuracy (should get more speed but see spread of circles outside)</a:t>
            </a:r>
          </a:p>
          <a:p>
            <a:endParaRPr lang="en-US" baseline="0" dirty="0" smtClean="0"/>
          </a:p>
          <a:p>
            <a:r>
              <a:rPr lang="en-US" baseline="0" dirty="0" smtClean="0"/>
              <a:t>Results:</a:t>
            </a:r>
          </a:p>
          <a:p>
            <a:pPr marL="228600" indent="-228600">
              <a:buAutoNum type="arabicParenR"/>
            </a:pPr>
            <a:r>
              <a:rPr lang="en-US" baseline="0" dirty="0" smtClean="0"/>
              <a:t>30 sec</a:t>
            </a:r>
          </a:p>
          <a:p>
            <a:pPr marL="228600" indent="-228600">
              <a:buAutoNum type="arabicParenR"/>
            </a:pPr>
            <a:r>
              <a:rPr lang="en-US" baseline="0" dirty="0" smtClean="0"/>
              <a:t>48 sec</a:t>
            </a:r>
          </a:p>
          <a:p>
            <a:pPr marL="228600" indent="-228600">
              <a:buAutoNum type="arabicParenR"/>
            </a:pPr>
            <a:r>
              <a:rPr lang="en-US" baseline="0" dirty="0" smtClean="0"/>
              <a:t>31 sec (as predicted, almost the same as #1)</a:t>
            </a:r>
          </a:p>
          <a:p>
            <a:pPr marL="228600" indent="-228600">
              <a:buAutoNum type="arabicParenR"/>
            </a:pPr>
            <a:r>
              <a:rPr lang="en-US" baseline="0" dirty="0" smtClean="0"/>
              <a:t>21 sec (lots of spread)</a:t>
            </a:r>
            <a:endParaRPr lang="en-US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October 22, 2015</a:t>
            </a:r>
            <a:endParaRPr lang="en-US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 147: dt+UX – Design Thinking for User Experience Design, Prototyping &amp; Evaluation Autumn 2015 Prof. James A. Landay Stanford University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01873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CB787943-CA16-4D1A-A8A2-4EB73FB23589}" type="slidenum">
              <a:rPr lang="en-US" sz="1000" smtClean="0"/>
              <a:pPr/>
              <a:t>41</a:t>
            </a:fld>
            <a:endParaRPr lang="en-US" sz="1000" smtClean="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828" rIns="97828"/>
          <a:lstStyle/>
          <a:p>
            <a:endParaRPr lang="en-US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October 22, 2015</a:t>
            </a:r>
            <a:endParaRPr lang="en-US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 147: dt+UX – Design Thinking for User Experience Design, Prototyping &amp; Evaluation Autumn 2015 Prof. James A. Landay Stanford University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47862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15CB660B-072B-4BD6-8F7B-C06A0202CAB6}" type="slidenum">
              <a:rPr lang="en-US" sz="1000" smtClean="0"/>
              <a:pPr/>
              <a:t>42</a:t>
            </a:fld>
            <a:endParaRPr lang="en-US" sz="1000" smtClean="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828" rIns="97828"/>
          <a:lstStyle/>
          <a:p>
            <a:pPr lvl="1"/>
            <a:r>
              <a:rPr lang="en-US" dirty="0" smtClean="0"/>
              <a:t>Outer edge of screen</a:t>
            </a:r>
          </a:p>
          <a:p>
            <a:endParaRPr lang="en-US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October 22, 2015</a:t>
            </a:r>
            <a:endParaRPr lang="en-US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 147: dt+UX – Design Thinking for User Experience Design, Prototyping &amp; Evaluation Autumn 2015 Prof. James A. Landay Stanford University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89503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Anyone know of good examples?</a:t>
            </a:r>
          </a:p>
          <a:p>
            <a:endParaRPr lang="en-US" dirty="0" smtClean="0"/>
          </a:p>
          <a:p>
            <a:r>
              <a:rPr lang="en-US" dirty="0" smtClean="0"/>
              <a:t>In many pieces of software, but still haven’t reached ubiquity… why?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D31DAA-8C22-4560-9478-FEE05A82B49F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October 22, 2015</a:t>
            </a:r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 147: dt+UX – Design Thinking for User Experience Design, Prototyping &amp; Evaluation Autumn 2015 Prof. James A. Landay Stanford University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31011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91F6E9F-AA38-436E-9590-C38EC8FAEBFC}" type="slidenum">
              <a:rPr lang="en-US" sz="1000" smtClean="0"/>
              <a:pPr/>
              <a:t>44</a:t>
            </a:fld>
            <a:endParaRPr lang="en-US" sz="1000" smtClean="0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828" rIns="97828"/>
          <a:lstStyle/>
          <a:p>
            <a:r>
              <a:rPr lang="en-US" dirty="0" smtClean="0"/>
              <a:t>Very hard to accurate</a:t>
            </a:r>
            <a:r>
              <a:rPr lang="en-US" baseline="0" dirty="0" smtClean="0"/>
              <a:t> tap on icons</a:t>
            </a:r>
            <a:r>
              <a:rPr lang="mr-IN" baseline="0" dirty="0" smtClean="0"/>
              <a:t>…</a:t>
            </a:r>
            <a:r>
              <a:rPr lang="en-US" baseline="0" dirty="0" smtClean="0"/>
              <a:t> leads to errors</a:t>
            </a:r>
            <a:r>
              <a:rPr lang="mr-IN" baseline="0" dirty="0" smtClean="0"/>
              <a:t>…</a:t>
            </a:r>
            <a:r>
              <a:rPr lang="en-US" baseline="0" dirty="0" smtClean="0"/>
              <a:t> example of </a:t>
            </a:r>
            <a:r>
              <a:rPr lang="en-US" baseline="0" dirty="0" err="1" smtClean="0"/>
              <a:t>Fitts</a:t>
            </a:r>
            <a:r>
              <a:rPr lang="en-US" baseline="0" smtClean="0"/>
              <a:t> Law in action</a:t>
            </a:r>
            <a:endParaRPr lang="en-US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October 22, 2015</a:t>
            </a:r>
            <a:endParaRPr lang="en-US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 147: dt+UX – Design Thinking for User Experience Design, Prototyping &amp; Evaluation Autumn 2015 Prof. James A. Landay Stanford University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2342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91F6E9F-AA38-436E-9590-C38EC8FAEBFC}" type="slidenum">
              <a:rPr lang="en-US" sz="1000" smtClean="0"/>
              <a:pPr/>
              <a:t>45</a:t>
            </a:fld>
            <a:endParaRPr lang="en-US" sz="1000" smtClean="0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828" rIns="97828"/>
          <a:lstStyle/>
          <a:p>
            <a:endParaRPr lang="en-US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October 22, 2015</a:t>
            </a:r>
            <a:endParaRPr lang="en-US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 147: dt+UX – Design Thinking for User Experience Design, Prototyping &amp; Evaluation Autumn 2015 Prof. James A. Landay Stanford University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59052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7F989CA7-790E-4380-BF5B-C580193DD8B8}" type="slidenum">
              <a:rPr lang="en-US" sz="1000" smtClean="0"/>
              <a:pPr/>
              <a:t>46</a:t>
            </a:fld>
            <a:endParaRPr lang="en-US" sz="1000" smtClean="0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828" rIns="97828"/>
          <a:lstStyle/>
          <a:p>
            <a:endParaRPr lang="en-US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October 22, 2015</a:t>
            </a:r>
            <a:endParaRPr lang="en-US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 147: dt+UX – Design Thinking for User Experience Design, Prototyping &amp; Evaluation Autumn 2015 Prof. James A. Landay Stanford University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596283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66A16826-6CB7-4EBA-9F1C-E982C41663F9}" type="slidenum">
              <a:rPr lang="en-US" sz="1000" smtClean="0"/>
              <a:pPr/>
              <a:t>47</a:t>
            </a:fld>
            <a:endParaRPr lang="en-US" sz="1000" smtClean="0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828" rIns="97828"/>
          <a:lstStyle/>
          <a:p>
            <a:endParaRPr lang="en-US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October 22, 2015</a:t>
            </a:r>
            <a:endParaRPr lang="en-US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 147: dt+UX – Design Thinking for User Experience Design, Prototyping &amp; Evaluation Autumn 2015 Prof. James A. Landay Stanford University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255957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7F989CA7-790E-4380-BF5B-C580193DD8B8}" type="slidenum">
              <a:rPr lang="en-US" sz="1000" smtClean="0"/>
              <a:pPr/>
              <a:t>48</a:t>
            </a:fld>
            <a:endParaRPr lang="en-US" sz="1000" smtClean="0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828" rIns="97828"/>
          <a:lstStyle/>
          <a:p>
            <a:endParaRPr lang="en-US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October 22, 2015</a:t>
            </a:r>
            <a:endParaRPr lang="en-US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 147: dt+UX – Design Thinking for User Experience Design, Prototyping &amp; Evaluation Autumn 2015 Prof. James A. Landay Stanford University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199881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66A16826-6CB7-4EBA-9F1C-E982C41663F9}" type="slidenum">
              <a:rPr lang="en-US" sz="1000" smtClean="0"/>
              <a:pPr/>
              <a:t>49</a:t>
            </a:fld>
            <a:endParaRPr lang="en-US" sz="1000" smtClean="0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828" rIns="97828"/>
          <a:lstStyle/>
          <a:p>
            <a:endParaRPr lang="en-US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October 22, 2015</a:t>
            </a:r>
            <a:endParaRPr lang="en-US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 147: dt+UX – Design Thinking for User Experience Design, Prototyping &amp; Evaluation Autumn 2015 Prof. James A. Landay Stanford University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3623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0345C97E-C5E5-4D54-9221-C68913D47CD3}" type="slidenum">
              <a:rPr lang="en-US" sz="1000" smtClean="0"/>
              <a:pPr/>
              <a:t>5</a:t>
            </a:fld>
            <a:endParaRPr lang="en-US" sz="1000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October 22, 2015</a:t>
            </a:r>
            <a:endParaRPr lang="en-US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 147: dt+UX – Design Thinking for User Experience Design, Prototyping &amp; Evaluation Autumn 2015 Prof. James A. Landay Stanford University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612327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2B4A8327-FC53-4EB9-9AAA-8EE0817E41FA}" type="slidenum">
              <a:rPr lang="en-US" sz="1000" smtClean="0"/>
              <a:pPr/>
              <a:t>50</a:t>
            </a:fld>
            <a:endParaRPr lang="en-US" sz="1000" smtClean="0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828" rIns="97828"/>
          <a:lstStyle/>
          <a:p>
            <a:endParaRPr lang="en-US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October 22, 2015</a:t>
            </a:r>
            <a:endParaRPr lang="en-US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 147: dt+UX – Design Thinking for User Experience Design, Prototyping &amp; Evaluation Autumn 2015 Prof. James A. Landay Stanford University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111626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1E6C18E2-9453-474F-BC90-9542102B089E}" type="slidenum">
              <a:rPr lang="en-US" sz="1000" smtClean="0"/>
              <a:pPr/>
              <a:t>51</a:t>
            </a:fld>
            <a:endParaRPr lang="en-US" sz="1000" smtClean="0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828" rIns="97828"/>
          <a:lstStyle/>
          <a:p>
            <a:endParaRPr lang="en-US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October 22, 2015</a:t>
            </a:r>
            <a:endParaRPr lang="en-US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 147: dt+UX – Design Thinking for User Experience Design, Prototyping &amp; Evaluation Autumn 2015 Prof. James A. Landay Stanford University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646339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37E0B4EB-2CBC-4FB2-859C-CFE73BC69037}" type="slidenum">
              <a:rPr lang="en-US" sz="1000" smtClean="0"/>
              <a:pPr/>
              <a:t>52</a:t>
            </a:fld>
            <a:endParaRPr lang="en-US" sz="1000" smtClean="0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828" rIns="97828"/>
          <a:lstStyle/>
          <a:p>
            <a:endParaRPr lang="en-US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October 22, 2015</a:t>
            </a:r>
            <a:endParaRPr lang="en-US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 147: dt+UX – Design Thinking for User Experience Design, Prototyping &amp; Evaluation Autumn 2015 Prof. James A. Landay Stanford University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144033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476740C1-EBB4-4E27-836A-17F5FA186AF0}" type="slidenum">
              <a:rPr lang="en-US" sz="1000" smtClean="0"/>
              <a:pPr/>
              <a:t>53</a:t>
            </a:fld>
            <a:endParaRPr lang="en-US" sz="1000" smtClean="0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828" rIns="97828"/>
          <a:lstStyle/>
          <a:p>
            <a:endParaRPr lang="en-US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October 22, 2015</a:t>
            </a:r>
            <a:endParaRPr lang="en-US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 147: dt+UX – Design Thinking for User Experience Design, Prototyping &amp; Evaluation Autumn 2015 Prof. James A. Landay Stanford University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353027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5684B31A-723A-43AF-AF80-F77557DEDFCE}" type="slidenum">
              <a:rPr lang="en-US" sz="1000" smtClean="0"/>
              <a:pPr/>
              <a:t>54</a:t>
            </a:fld>
            <a:endParaRPr lang="en-US" sz="1000" smtClean="0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5238" y="725488"/>
            <a:ext cx="4786312" cy="3589337"/>
          </a:xfrm>
          <a:solidFill>
            <a:srgbClr val="FFFFFF"/>
          </a:solidFill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59300"/>
            <a:ext cx="5365750" cy="4321175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4837" tIns="47418" rIns="94837" bIns="47418"/>
          <a:lstStyle/>
          <a:p>
            <a:endParaRPr lang="en-US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October 22, 2015</a:t>
            </a:r>
            <a:endParaRPr lang="en-US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 147: dt+UX – Design Thinking for User Experience Design, Prototyping &amp; Evaluation Autumn 2015 Prof. James A. Landay Stanford University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246303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A84DE261-AE97-4CF7-9F4E-3E37DB2959F3}" type="slidenum">
              <a:rPr lang="en-US" sz="1000" smtClean="0"/>
              <a:pPr/>
              <a:t>55</a:t>
            </a:fld>
            <a:endParaRPr lang="en-US" sz="1000" smtClean="0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8413" y="727075"/>
            <a:ext cx="4781550" cy="3586163"/>
          </a:xfrm>
          <a:ln cap="flat"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7713"/>
            <a:ext cx="5362575" cy="43211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/>
              <a:t>5 minutes over and skipped color experiment</a:t>
            </a:r>
            <a:endParaRPr lang="en-US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October 22, 2015</a:t>
            </a:r>
            <a:endParaRPr lang="en-US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 147: dt+UX – Design Thinking for User Experience Design, Prototyping &amp; Evaluation Autumn 2015 Prof. James A. Landay Stanford University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2528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0345C97E-C5E5-4D54-9221-C68913D47CD3}" type="slidenum">
              <a:rPr lang="en-US" sz="1000" smtClean="0"/>
              <a:pPr/>
              <a:t>6</a:t>
            </a:fld>
            <a:endParaRPr lang="en-US" sz="1000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October 22, 2015</a:t>
            </a:r>
            <a:endParaRPr lang="en-US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 147: dt+UX – Design Thinking for User Experience Design, Prototyping &amp; Evaluation Autumn 2015 Prof. James A. Landay Stanford University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9653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6FB44678-540E-40F5-90F1-06F06F62A639}" type="slidenum">
              <a:rPr lang="en-US" sz="1000" smtClean="0"/>
              <a:pPr/>
              <a:t>7</a:t>
            </a:fld>
            <a:endParaRPr lang="en-US" sz="1000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5238" y="725488"/>
            <a:ext cx="4786312" cy="3589337"/>
          </a:xfrm>
          <a:ln cap="flat"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59300"/>
            <a:ext cx="5365750" cy="43211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141" tIns="49395" rIns="97141" bIns="49395"/>
          <a:lstStyle/>
          <a:p>
            <a:r>
              <a:rPr lang="en-US" dirty="0" smtClean="0"/>
              <a:t>This material is useful as you start to think about the visual design of your solutions in terms of both color and layout/object size</a:t>
            </a:r>
          </a:p>
          <a:p>
            <a:endParaRPr lang="en-US" dirty="0" smtClean="0"/>
          </a:p>
          <a:p>
            <a:r>
              <a:rPr lang="en-US" dirty="0" smtClean="0"/>
              <a:t>But much of it is just to make sure you know some of the fundamentals BEHIND many of the recommendations you learn in this field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October 22, 2015</a:t>
            </a:r>
            <a:endParaRPr lang="en-US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 147: dt+UX – Design Thinking for User Experience Design, Prototyping &amp; Evaluation Autumn 2015 Prof. James A. Landay Stanford University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5057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38C95BDF-CB86-4F39-BE16-2A34845669C8}" type="slidenum">
              <a:rPr lang="en-US" sz="1000" smtClean="0"/>
              <a:pPr/>
              <a:t>8</a:t>
            </a:fld>
            <a:endParaRPr lang="en-US" sz="1000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October 22, 2015</a:t>
            </a:r>
            <a:endParaRPr lang="en-US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 147: dt+UX – Design Thinking for User Experience Design, Prototyping &amp; Evaluation Autumn 2015 Prof. James A. Landay Stanford University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0071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5BCE49AF-B2FE-465E-995B-FCDA8340A10C}" type="slidenum">
              <a:rPr lang="en-US" sz="1000" smtClean="0"/>
              <a:pPr/>
              <a:t>9</a:t>
            </a:fld>
            <a:endParaRPr lang="en-US" sz="1000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October 22, 2015</a:t>
            </a:r>
            <a:endParaRPr lang="en-US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 147: dt+UX – Design Thinking for User Experience Design, Prototyping &amp; Evaluation Autumn 2015 Prof. James A. Landay Stanford University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1202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auto">
          <a:xfrm rot="10800000">
            <a:off x="0" y="0"/>
            <a:ext cx="9144000" cy="464008"/>
          </a:xfrm>
          <a:prstGeom prst="rect">
            <a:avLst/>
          </a:prstGeom>
          <a:gradFill flip="none" rotWithShape="1">
            <a:gsLst>
              <a:gs pos="100000">
                <a:srgbClr val="000000">
                  <a:alpha val="8000"/>
                </a:srgbClr>
              </a:gs>
              <a:gs pos="82000">
                <a:srgbClr val="000000">
                  <a:alpha val="0"/>
                </a:srgbClr>
              </a:gs>
            </a:gsLst>
            <a:lin ang="16200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753998" y="3892718"/>
            <a:ext cx="6019800" cy="1200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dirty="0">
                <a:solidFill>
                  <a:srgbClr val="6D6D6D"/>
                </a:solidFill>
                <a:latin typeface="Helvetica"/>
                <a:ea typeface="+mn-ea"/>
                <a:cs typeface="Helvetica"/>
              </a:rPr>
              <a:t>Prof. James A. Landay</a:t>
            </a:r>
          </a:p>
          <a:p>
            <a:pPr algn="l">
              <a:defRPr/>
            </a:pPr>
            <a:r>
              <a:rPr lang="en-US" dirty="0" smtClean="0">
                <a:solidFill>
                  <a:srgbClr val="6D6D6D"/>
                </a:solidFill>
                <a:latin typeface="Helvetica"/>
                <a:ea typeface="+mn-ea"/>
                <a:cs typeface="Helvetica"/>
              </a:rPr>
              <a:t>Computer Science Department</a:t>
            </a:r>
          </a:p>
          <a:p>
            <a:pPr algn="l">
              <a:defRPr/>
            </a:pPr>
            <a:r>
              <a:rPr lang="en-US" dirty="0" smtClean="0">
                <a:solidFill>
                  <a:srgbClr val="6D6D6D"/>
                </a:solidFill>
                <a:latin typeface="Helvetica"/>
                <a:ea typeface="+mn-ea"/>
                <a:cs typeface="Helvetica"/>
              </a:rPr>
              <a:t>Stanford University</a:t>
            </a:r>
            <a:endParaRPr lang="en-US" dirty="0">
              <a:solidFill>
                <a:srgbClr val="6D6D6D"/>
              </a:solidFill>
              <a:latin typeface="Helvetica"/>
              <a:ea typeface="+mn-ea"/>
              <a:cs typeface="Helvetica"/>
            </a:endParaRPr>
          </a:p>
        </p:txBody>
      </p:sp>
      <p:sp>
        <p:nvSpPr>
          <p:cNvPr id="297986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753998" y="2102662"/>
            <a:ext cx="8077200" cy="1143000"/>
          </a:xfrm>
        </p:spPr>
        <p:txBody>
          <a:bodyPr/>
          <a:lstStyle>
            <a:lvl1pPr>
              <a:defRPr>
                <a:solidFill>
                  <a:srgbClr val="5A5A5A"/>
                </a:solidFill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753998" y="4922792"/>
            <a:ext cx="598365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defRPr/>
            </a:pPr>
            <a:endParaRPr lang="en-US" dirty="0" smtClean="0">
              <a:solidFill>
                <a:srgbClr val="6D6D6D"/>
              </a:solidFill>
              <a:latin typeface="Helvetica"/>
              <a:ea typeface="+mn-ea"/>
              <a:cs typeface="Helvetica"/>
            </a:endParaRPr>
          </a:p>
          <a:p>
            <a:pPr algn="l">
              <a:defRPr/>
            </a:pPr>
            <a:r>
              <a:rPr lang="en-US" dirty="0" smtClean="0">
                <a:solidFill>
                  <a:srgbClr val="6D6D6D"/>
                </a:solidFill>
                <a:latin typeface="Helvetica"/>
                <a:ea typeface="+mn-ea"/>
                <a:cs typeface="Helvetica"/>
              </a:rPr>
              <a:t>Autumn 2016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1182029" y="34740"/>
            <a:ext cx="8023884" cy="409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700" b="0" i="0">
                <a:solidFill>
                  <a:srgbClr val="6D6D6D"/>
                </a:solidFill>
                <a:latin typeface="Helvetica Light"/>
                <a:ea typeface="ＭＳ Ｐゴシック" charset="0"/>
                <a:cs typeface="Helvetica Light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rgbClr val="3E4E6C"/>
                </a:solidFill>
                <a:latin typeface="Arial Black" pitchFamily="34" charset="0"/>
                <a:ea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rgbClr val="3E4E6C"/>
                </a:solidFill>
                <a:latin typeface="Arial Black" pitchFamily="34" charset="0"/>
                <a:ea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rgbClr val="3E4E6C"/>
                </a:solidFill>
                <a:latin typeface="Arial Black" pitchFamily="34" charset="0"/>
                <a:ea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rgbClr val="3E4E6C"/>
                </a:solidFill>
                <a:latin typeface="Arial Black" pitchFamily="34" charset="0"/>
                <a:ea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700">
                <a:solidFill>
                  <a:srgbClr val="3E4E6C"/>
                </a:solidFill>
                <a:latin typeface="Arial Black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700">
                <a:solidFill>
                  <a:srgbClr val="3E4E6C"/>
                </a:solidFill>
                <a:latin typeface="Arial Black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700">
                <a:solidFill>
                  <a:srgbClr val="3E4E6C"/>
                </a:solidFill>
                <a:latin typeface="Arial Black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700">
                <a:solidFill>
                  <a:srgbClr val="3E4E6C"/>
                </a:solidFill>
                <a:latin typeface="Arial Black" pitchFamily="34" charset="0"/>
              </a:defRPr>
            </a:lvl9pPr>
          </a:lstStyle>
          <a:p>
            <a:r>
              <a:rPr lang="en-US" sz="1500" baseline="0" dirty="0" smtClean="0"/>
              <a:t>DESIGN THINKING FOR USER EXPERIENCE </a:t>
            </a:r>
            <a:r>
              <a:rPr lang="en-US" sz="1500" dirty="0" smtClean="0"/>
              <a:t>DESIGN +</a:t>
            </a:r>
            <a:r>
              <a:rPr lang="en-US" sz="1500" baseline="0" dirty="0" smtClean="0"/>
              <a:t> PROTOTYPING + EVALUATION</a:t>
            </a:r>
            <a:endParaRPr lang="en-US" sz="1500" dirty="0"/>
          </a:p>
        </p:txBody>
      </p:sp>
      <p:pic>
        <p:nvPicPr>
          <p:cNvPr id="2" name="Picture 1" descr="dt+ux.ai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6561" y="-339692"/>
            <a:ext cx="1539417" cy="1154563"/>
          </a:xfrm>
          <a:prstGeom prst="rect">
            <a:avLst/>
          </a:prstGeom>
        </p:spPr>
      </p:pic>
      <p:sp>
        <p:nvSpPr>
          <p:cNvPr id="10" name="Shape 309"/>
          <p:cNvSpPr/>
          <p:nvPr/>
        </p:nvSpPr>
        <p:spPr>
          <a:xfrm>
            <a:off x="8950313" y="-62865"/>
            <a:ext cx="255600" cy="2555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</a:pathLst>
          </a:custGeom>
          <a:ln w="127000">
            <a:solidFill/>
            <a:round/>
          </a:ln>
        </p:spPr>
        <p:txBody>
          <a:bodyPr lIns="0" tIns="0" rIns="0" bIns="0" anchor="ctr"/>
          <a:lstStyle/>
          <a:p>
            <a:pPr lvl="0">
              <a:defRPr sz="5200" b="0">
                <a:latin typeface="Gill Sans Light"/>
                <a:ea typeface="Gill Sans Light"/>
                <a:cs typeface="Gill Sans Light"/>
                <a:sym typeface="Gill Sans Light"/>
              </a:defRPr>
            </a:pPr>
            <a:endParaRPr/>
          </a:p>
        </p:txBody>
      </p:sp>
      <p:sp>
        <p:nvSpPr>
          <p:cNvPr id="11" name="Shape 310"/>
          <p:cNvSpPr/>
          <p:nvPr/>
        </p:nvSpPr>
        <p:spPr>
          <a:xfrm rot="16200000">
            <a:off x="-108778" y="-16000"/>
            <a:ext cx="306720" cy="2129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</a:pathLst>
          </a:custGeom>
          <a:ln w="127000">
            <a:solidFill/>
            <a:round/>
          </a:ln>
        </p:spPr>
        <p:txBody>
          <a:bodyPr lIns="0" tIns="0" rIns="0" bIns="0" anchor="ctr"/>
          <a:lstStyle/>
          <a:p>
            <a:pPr lvl="0">
              <a:defRPr sz="5200" b="0">
                <a:latin typeface="Gill Sans Light"/>
                <a:ea typeface="Gill Sans Light"/>
                <a:cs typeface="Gill Sans Light"/>
                <a:sym typeface="Gill Sans Light"/>
              </a:defRPr>
            </a:pPr>
            <a:endParaRPr/>
          </a:p>
        </p:txBody>
      </p:sp>
      <p:sp>
        <p:nvSpPr>
          <p:cNvPr id="12" name="Shape 311"/>
          <p:cNvSpPr/>
          <p:nvPr/>
        </p:nvSpPr>
        <p:spPr>
          <a:xfrm rot="10800000">
            <a:off x="-61913" y="6669405"/>
            <a:ext cx="255600" cy="2555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</a:pathLst>
          </a:custGeom>
          <a:ln w="127000">
            <a:solidFill/>
            <a:round/>
          </a:ln>
        </p:spPr>
        <p:txBody>
          <a:bodyPr lIns="0" tIns="0" rIns="0" bIns="0" anchor="ctr"/>
          <a:lstStyle/>
          <a:p>
            <a:pPr lvl="0">
              <a:defRPr sz="5200" b="0">
                <a:latin typeface="Gill Sans Light"/>
                <a:ea typeface="Gill Sans Light"/>
                <a:cs typeface="Gill Sans Light"/>
                <a:sym typeface="Gill Sans Light"/>
              </a:defRPr>
            </a:pPr>
            <a:endParaRPr/>
          </a:p>
        </p:txBody>
      </p:sp>
      <p:sp>
        <p:nvSpPr>
          <p:cNvPr id="13" name="Shape 312"/>
          <p:cNvSpPr/>
          <p:nvPr/>
        </p:nvSpPr>
        <p:spPr>
          <a:xfrm rot="5400000">
            <a:off x="8942295" y="6711178"/>
            <a:ext cx="306720" cy="2129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</a:pathLst>
          </a:custGeom>
          <a:ln w="127000">
            <a:solidFill/>
            <a:round/>
          </a:ln>
        </p:spPr>
        <p:txBody>
          <a:bodyPr lIns="0" tIns="0" rIns="0" bIns="0" anchor="ctr"/>
          <a:lstStyle/>
          <a:p>
            <a:pPr lvl="0">
              <a:defRPr sz="5200" b="0">
                <a:latin typeface="Gill Sans Light"/>
                <a:ea typeface="Gill Sans Light"/>
                <a:cs typeface="Gill Sans Light"/>
                <a:sym typeface="Gill Sans Light"/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33414483"/>
      </p:ext>
    </p:extLst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8650" y="352425"/>
            <a:ext cx="2165350" cy="59721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9425" y="352425"/>
            <a:ext cx="6346825" cy="59721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November 1, 2016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dt+UX: Design Thinking for User Experience Design, Prototyping &amp; Evaluation</a:t>
            </a: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F2A3CF-7585-4891-BE4D-A041616BCD8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204109"/>
      </p:ext>
    </p:extLst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 preserve="1">
  <p:cSld name="Title, Ch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425" y="352425"/>
            <a:ext cx="8664575" cy="1143000"/>
          </a:xfrm>
        </p:spPr>
        <p:txBody>
          <a:bodyPr/>
          <a:lstStyle>
            <a:lvl1pPr>
              <a:defRPr>
                <a:solidFill>
                  <a:srgbClr val="E87A4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half" idx="1"/>
          </p:nvPr>
        </p:nvSpPr>
        <p:spPr>
          <a:xfrm>
            <a:off x="685800" y="1600200"/>
            <a:ext cx="3810000" cy="4724400"/>
          </a:xfrm>
        </p:spPr>
        <p:txBody>
          <a:bodyPr/>
          <a:lstStyle/>
          <a:p>
            <a:pPr lvl="0"/>
            <a:r>
              <a:rPr lang="en-US" noProof="0" smtClean="0"/>
              <a:t>Click icon to add chart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38100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November 1, 2016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dt+UX: Design Thinking for User Experience Design, Prototyping &amp; Evaluation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93ED28-6736-45DB-8425-5DDB4DCD86E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182633"/>
      </p:ext>
    </p:extLst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425" y="352425"/>
            <a:ext cx="8664575" cy="1143000"/>
          </a:xfrm>
        </p:spPr>
        <p:txBody>
          <a:bodyPr/>
          <a:lstStyle>
            <a:lvl1pPr>
              <a:defRPr>
                <a:solidFill>
                  <a:srgbClr val="E87A4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600200"/>
            <a:ext cx="38100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8200" y="1600200"/>
            <a:ext cx="3810000" cy="4724400"/>
          </a:xfrm>
        </p:spPr>
        <p:txBody>
          <a:bodyPr/>
          <a:lstStyle/>
          <a:p>
            <a:pPr lvl="0"/>
            <a:r>
              <a:rPr lang="en-US" noProof="0" smtClean="0"/>
              <a:t>Click icon to add chart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November 1, 2016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dt+UX: Design Thinking for User Experience Design, Prototyping &amp; Evaluation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681312-0DA8-4223-B6DB-8D03B25D380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334114"/>
      </p:ext>
    </p:extLst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425" y="352425"/>
            <a:ext cx="8664575" cy="1143000"/>
          </a:xfrm>
        </p:spPr>
        <p:txBody>
          <a:bodyPr/>
          <a:lstStyle>
            <a:lvl1pPr>
              <a:defRPr>
                <a:solidFill>
                  <a:srgbClr val="E87A4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600200"/>
            <a:ext cx="38100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100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November 1, 2016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dt+UX: Design Thinking for User Experience Design, Prototyping &amp; Evaluation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681312-0DA8-4223-B6DB-8D03B25D380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808775"/>
      </p:ext>
    </p:extLst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425" y="352425"/>
            <a:ext cx="8664575" cy="1143000"/>
          </a:xfrm>
        </p:spPr>
        <p:txBody>
          <a:bodyPr/>
          <a:lstStyle>
            <a:lvl1pPr>
              <a:defRPr>
                <a:solidFill>
                  <a:srgbClr val="E87A4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38100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38100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038600"/>
            <a:ext cx="38100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November 1, 2016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dt+UX: Design Thinking for User Experience Design, Prototyping &amp; Evaluation</a:t>
            </a:r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681312-0DA8-4223-B6DB-8D03B25D380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286646"/>
      </p:ext>
    </p:extLst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79425" y="352425"/>
            <a:ext cx="8664575" cy="1143000"/>
          </a:xfrm>
        </p:spPr>
        <p:txBody>
          <a:bodyPr/>
          <a:lstStyle>
            <a:lvl1pPr>
              <a:defRPr>
                <a:solidFill>
                  <a:srgbClr val="E87A4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600200"/>
            <a:ext cx="38100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38100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038600"/>
            <a:ext cx="38100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038600"/>
            <a:ext cx="38100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November 1, 2016</a:t>
            </a: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dt+UX: Design Thinking for User Experience Design, Prototyping &amp; Evaluation</a:t>
            </a: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681312-0DA8-4223-B6DB-8D03B25D380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073150"/>
      </p:ext>
    </p:extLst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Wo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>
            <a:spLocks noGrp="1"/>
          </p:cNvSpPr>
          <p:nvPr>
            <p:ph type="title"/>
          </p:nvPr>
        </p:nvSpPr>
        <p:spPr>
          <a:xfrm>
            <a:off x="385763" y="2281237"/>
            <a:ext cx="8385175" cy="1116013"/>
          </a:xfrm>
          <a:prstGeom prst="rect">
            <a:avLst/>
          </a:prstGeom>
        </p:spPr>
        <p:txBody>
          <a:bodyPr/>
          <a:lstStyle>
            <a:lvl1pPr algn="ctr">
              <a:defRPr sz="8800"/>
            </a:lvl1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lang="en-US" sz="880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Click to edit Master title style</a:t>
            </a:r>
            <a:endParaRPr sz="8800">
              <a:solidFill>
                <a:srgbClr val="FFFFFF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  <p:extLst>
      <p:ext uri="{BB962C8B-B14F-4D97-AF65-F5344CB8AC3E}">
        <p14:creationId xmlns:p14="http://schemas.microsoft.com/office/powerpoint/2010/main" val="3403153032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lang="en-US" sz="400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Click to edit Master title style</a:t>
            </a:r>
            <a:endParaRPr sz="4000">
              <a:solidFill>
                <a:srgbClr val="FFFFFF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20" name="Shape 2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2pPr marL="293336" indent="-92309">
              <a:spcBef>
                <a:spcPts val="485"/>
              </a:spcBef>
              <a:defRPr sz="2300"/>
            </a:lvl2pPr>
            <a:lvl3pPr marL="457440" indent="-71796">
              <a:spcBef>
                <a:spcPts val="404"/>
              </a:spcBef>
              <a:defRPr sz="2100"/>
            </a:lvl3pPr>
            <a:lvl4pPr marL="642058" indent="-71796">
              <a:spcBef>
                <a:spcPts val="323"/>
              </a:spcBef>
              <a:defRPr sz="1700"/>
            </a:lvl4pPr>
            <a:lvl5pPr marL="826675" indent="-71796">
              <a:spcBef>
                <a:spcPts val="323"/>
              </a:spcBef>
              <a:defRPr sz="1700"/>
            </a:lvl5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lang="en-US" sz="270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Click to edit Master text styles</a:t>
            </a:r>
          </a:p>
          <a:p>
            <a:pPr lvl="1">
              <a:defRPr sz="1800">
                <a:solidFill>
                  <a:srgbClr val="000000"/>
                </a:solidFill>
                <a:uFillTx/>
              </a:defRPr>
            </a:pPr>
            <a:r>
              <a:rPr lang="en-US" sz="270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Second level</a:t>
            </a:r>
          </a:p>
          <a:p>
            <a:pPr lvl="2">
              <a:defRPr sz="1800">
                <a:solidFill>
                  <a:srgbClr val="000000"/>
                </a:solidFill>
                <a:uFillTx/>
              </a:defRPr>
            </a:pPr>
            <a:r>
              <a:rPr lang="en-US" sz="270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Third level</a:t>
            </a:r>
          </a:p>
          <a:p>
            <a:pPr lvl="3">
              <a:defRPr sz="1800">
                <a:solidFill>
                  <a:srgbClr val="000000"/>
                </a:solidFill>
                <a:uFillTx/>
              </a:defRPr>
            </a:pPr>
            <a:r>
              <a:rPr lang="en-US" sz="270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Fourth level</a:t>
            </a:r>
          </a:p>
          <a:p>
            <a:pPr lvl="4">
              <a:defRPr sz="1800">
                <a:solidFill>
                  <a:srgbClr val="000000"/>
                </a:solidFill>
                <a:uFillTx/>
              </a:defRPr>
            </a:pPr>
            <a:r>
              <a:rPr lang="en-US" sz="270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Fifth level</a:t>
            </a:r>
            <a:endParaRPr sz="1700">
              <a:solidFill>
                <a:srgbClr val="FFFFFF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  <p:extLst>
      <p:ext uri="{BB962C8B-B14F-4D97-AF65-F5344CB8AC3E}">
        <p14:creationId xmlns:p14="http://schemas.microsoft.com/office/powerpoint/2010/main" val="239288983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425" y="352425"/>
            <a:ext cx="8664575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600200"/>
            <a:ext cx="38100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3810000" cy="4724400"/>
          </a:xfrm>
        </p:spPr>
        <p:txBody>
          <a:bodyPr/>
          <a:lstStyle/>
          <a:p>
            <a:pPr lvl="0"/>
            <a:r>
              <a:rPr lang="en-US" noProof="0" smtClean="0"/>
              <a:t>Click icon to add clip art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November 1, 2016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dt+UX: Design Thinking for User Experience Design, Prototyping &amp; Evaluation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C98B6F-7E4B-4F1F-B235-ABB3DF05858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935940"/>
      </p:ext>
    </p:extLst>
  </p:cSld>
  <p:clrMapOvr>
    <a:masterClrMapping/>
  </p:clrMapOvr>
  <p:transition xmlns:p14="http://schemas.microsoft.com/office/powerpoint/2010/main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>
            <a:noFill/>
          </a:ln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November 1, 2016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dt+UX: Design Thinking for User Experience Design, Prototyping &amp; Evaluation</a:t>
            </a: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9FF1F2-2FD6-4CBC-B383-9C36401B53E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08106"/>
      </p:ext>
    </p:extLst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3810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10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November 1, 2016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dt+UX: Design Thinking for User Experience Design, Prototyping &amp; Evaluation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E25EF4-DF58-49AF-B8FC-B382283B807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658569"/>
      </p:ext>
    </p:extLst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November 1, 2016</a:t>
            </a: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dt+UX: Design Thinking for User Experience Design, Prototyping &amp; Evaluation</a:t>
            </a: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6466EB-1692-41F1-9778-D5D492F3199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531769"/>
      </p:ext>
    </p:extLst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November 1, 2016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dt+UX: Design Thinking for User Experience Design, Prototyping &amp; Evaluation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7F6018-563C-48E0-B78B-E6CFD3838D0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055352"/>
      </p:ext>
    </p:extLst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November 1, 2016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dt+UX: Design Thinking for User Experience Design, Prototyping &amp; Evaluation</a:t>
            </a:r>
            <a:endParaRPr lang="en-US" dirty="0" smtClean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949DCA-4B18-234C-AD4E-11144FC203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871252"/>
      </p:ext>
    </p:extLst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November 1, 2016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dt+UX: Design Thinking for User Experience Design, Prototyping &amp; Evaluation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877D72-AAB1-4F66-980F-06FFAAF5FB9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882211"/>
      </p:ext>
    </p:extLst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November 1, 2016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dt+UX: Design Thinking for User Experience Design, Prototyping &amp; Evaluation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6D6FCB-9FA8-4C10-BF1C-B6A1FFE96AA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83676"/>
      </p:ext>
    </p:extLst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November 1, 2016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dt+UX: Design Thinking for User Experience Design, Prototyping &amp; Evaluation</a:t>
            </a: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2D07EA-6EE5-452F-8442-40C2196E104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286570"/>
      </p:ext>
    </p:extLst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20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 bwMode="auto">
          <a:xfrm>
            <a:off x="0" y="6527202"/>
            <a:ext cx="9144000" cy="321919"/>
          </a:xfrm>
          <a:prstGeom prst="rect">
            <a:avLst/>
          </a:prstGeom>
          <a:gradFill flip="none" rotWithShape="1">
            <a:gsLst>
              <a:gs pos="100000">
                <a:srgbClr val="000000">
                  <a:alpha val="28000"/>
                </a:srgbClr>
              </a:gs>
              <a:gs pos="74000">
                <a:srgbClr val="000000">
                  <a:alpha val="0"/>
                </a:srgbClr>
              </a:gs>
            </a:gsLst>
            <a:lin ang="16200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79425" y="0"/>
            <a:ext cx="86645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00200"/>
            <a:ext cx="77724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9696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553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0" i="0" smtClean="0">
                <a:solidFill>
                  <a:srgbClr val="6D6D6D"/>
                </a:solidFill>
                <a:latin typeface="Helvetica Light"/>
                <a:ea typeface="+mn-ea"/>
                <a:cs typeface="Helvetica Light"/>
              </a:defRPr>
            </a:lvl1pPr>
          </a:lstStyle>
          <a:p>
            <a:pPr>
              <a:defRPr/>
            </a:pPr>
            <a:r>
              <a:rPr lang="en-US" smtClean="0"/>
              <a:t>November 1, 2016</a:t>
            </a:r>
            <a:endParaRPr lang="en-US" dirty="0"/>
          </a:p>
        </p:txBody>
      </p:sp>
      <p:sp>
        <p:nvSpPr>
          <p:cNvPr id="29696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909394" y="6553200"/>
            <a:ext cx="62396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b="0" i="0" smtClean="0">
                <a:solidFill>
                  <a:srgbClr val="6D6D6D"/>
                </a:solidFill>
                <a:latin typeface="Helvetica Light"/>
                <a:ea typeface="+mn-ea"/>
                <a:cs typeface="Helvetica Light"/>
              </a:defRPr>
            </a:lvl1pPr>
          </a:lstStyle>
          <a:p>
            <a:pPr>
              <a:defRPr/>
            </a:pPr>
            <a:r>
              <a:rPr lang="en-US" smtClean="0"/>
              <a:t>dt+UX: Design Thinking for User Experience Design, Prototyping &amp; Evaluation</a:t>
            </a:r>
            <a:endParaRPr lang="en-US"/>
          </a:p>
        </p:txBody>
      </p:sp>
      <p:sp>
        <p:nvSpPr>
          <p:cNvPr id="29696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53400" y="6553201"/>
            <a:ext cx="99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0" i="0">
                <a:solidFill>
                  <a:srgbClr val="6D6D6D"/>
                </a:solidFill>
                <a:latin typeface="Helvetica Light"/>
                <a:cs typeface="Helvetica Light"/>
              </a:defRPr>
            </a:lvl1pPr>
          </a:lstStyle>
          <a:p>
            <a:pPr>
              <a:defRPr/>
            </a:pPr>
            <a:fld id="{DE681312-0DA8-4223-B6DB-8D03B25D380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Shape 309"/>
          <p:cNvSpPr/>
          <p:nvPr/>
        </p:nvSpPr>
        <p:spPr>
          <a:xfrm>
            <a:off x="8950313" y="-62865"/>
            <a:ext cx="255600" cy="2555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</a:pathLst>
          </a:custGeom>
          <a:ln w="127000">
            <a:solidFill/>
            <a:round/>
          </a:ln>
        </p:spPr>
        <p:txBody>
          <a:bodyPr lIns="0" tIns="0" rIns="0" bIns="0" anchor="ctr"/>
          <a:lstStyle/>
          <a:p>
            <a:pPr lvl="0">
              <a:defRPr sz="5200" b="0">
                <a:latin typeface="Gill Sans Light"/>
                <a:ea typeface="Gill Sans Light"/>
                <a:cs typeface="Gill Sans Light"/>
                <a:sym typeface="Gill Sans Light"/>
              </a:defRPr>
            </a:pPr>
            <a:endParaRPr/>
          </a:p>
        </p:txBody>
      </p:sp>
      <p:sp>
        <p:nvSpPr>
          <p:cNvPr id="8" name="Shape 310"/>
          <p:cNvSpPr/>
          <p:nvPr/>
        </p:nvSpPr>
        <p:spPr>
          <a:xfrm rot="16200000">
            <a:off x="-108778" y="-16000"/>
            <a:ext cx="306720" cy="2129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</a:pathLst>
          </a:custGeom>
          <a:ln w="127000">
            <a:solidFill/>
            <a:round/>
          </a:ln>
        </p:spPr>
        <p:txBody>
          <a:bodyPr lIns="0" tIns="0" rIns="0" bIns="0" anchor="ctr"/>
          <a:lstStyle/>
          <a:p>
            <a:pPr lvl="0">
              <a:defRPr sz="5200" b="0">
                <a:latin typeface="Gill Sans Light"/>
                <a:ea typeface="Gill Sans Light"/>
                <a:cs typeface="Gill Sans Light"/>
                <a:sym typeface="Gill Sans Light"/>
              </a:defRPr>
            </a:pPr>
            <a:endParaRPr/>
          </a:p>
        </p:txBody>
      </p:sp>
      <p:sp>
        <p:nvSpPr>
          <p:cNvPr id="9" name="Shape 311"/>
          <p:cNvSpPr/>
          <p:nvPr/>
        </p:nvSpPr>
        <p:spPr>
          <a:xfrm rot="10800000">
            <a:off x="-61913" y="6669405"/>
            <a:ext cx="255600" cy="2555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</a:pathLst>
          </a:custGeom>
          <a:ln w="127000">
            <a:solidFill/>
            <a:round/>
          </a:ln>
        </p:spPr>
        <p:txBody>
          <a:bodyPr lIns="0" tIns="0" rIns="0" bIns="0" anchor="ctr"/>
          <a:lstStyle/>
          <a:p>
            <a:pPr lvl="0">
              <a:defRPr sz="5200" b="0">
                <a:latin typeface="Gill Sans Light"/>
                <a:ea typeface="Gill Sans Light"/>
                <a:cs typeface="Gill Sans Light"/>
                <a:sym typeface="Gill Sans Light"/>
              </a:defRPr>
            </a:pPr>
            <a:endParaRPr/>
          </a:p>
        </p:txBody>
      </p:sp>
      <p:sp>
        <p:nvSpPr>
          <p:cNvPr id="10" name="Shape 312"/>
          <p:cNvSpPr/>
          <p:nvPr/>
        </p:nvSpPr>
        <p:spPr>
          <a:xfrm rot="5400000">
            <a:off x="8942492" y="6711178"/>
            <a:ext cx="306720" cy="2129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</a:pathLst>
          </a:custGeom>
          <a:ln w="127000">
            <a:solidFill/>
            <a:round/>
          </a:ln>
        </p:spPr>
        <p:txBody>
          <a:bodyPr lIns="0" tIns="0" rIns="0" bIns="0" anchor="ctr"/>
          <a:lstStyle/>
          <a:p>
            <a:pPr lvl="0">
              <a:defRPr sz="5200" b="0">
                <a:latin typeface="Gill Sans Light"/>
                <a:ea typeface="Gill Sans Light"/>
                <a:cs typeface="Gill Sans Light"/>
                <a:sym typeface="Gill Sans Light"/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7335330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79" r:id="rId1"/>
    <p:sldLayoutId id="2147483880" r:id="rId2"/>
    <p:sldLayoutId id="2147483881" r:id="rId3"/>
    <p:sldLayoutId id="2147483882" r:id="rId4"/>
    <p:sldLayoutId id="2147483883" r:id="rId5"/>
    <p:sldLayoutId id="2147483884" r:id="rId6"/>
    <p:sldLayoutId id="2147483885" r:id="rId7"/>
    <p:sldLayoutId id="2147483886" r:id="rId8"/>
    <p:sldLayoutId id="2147483887" r:id="rId9"/>
    <p:sldLayoutId id="2147483888" r:id="rId10"/>
    <p:sldLayoutId id="2147483889" r:id="rId11"/>
    <p:sldLayoutId id="2147483890" r:id="rId12"/>
    <p:sldLayoutId id="2147483891" r:id="rId13"/>
    <p:sldLayoutId id="2147483892" r:id="rId14"/>
    <p:sldLayoutId id="2147483893" r:id="rId15"/>
    <p:sldLayoutId id="2147483895" r:id="rId16"/>
    <p:sldLayoutId id="2147483896" r:id="rId17"/>
    <p:sldLayoutId id="2147483897" r:id="rId18"/>
  </p:sldLayoutIdLst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700" b="0" i="0">
          <a:solidFill>
            <a:srgbClr val="E87A40"/>
          </a:solidFill>
          <a:latin typeface="Helvetica Light"/>
          <a:ea typeface="ＭＳ Ｐゴシック" charset="0"/>
          <a:cs typeface="Helvetica Light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700">
          <a:solidFill>
            <a:srgbClr val="3E4E6C"/>
          </a:solidFill>
          <a:latin typeface="Arial Black" pitchFamily="34" charset="0"/>
          <a:ea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700">
          <a:solidFill>
            <a:srgbClr val="3E4E6C"/>
          </a:solidFill>
          <a:latin typeface="Arial Black" pitchFamily="34" charset="0"/>
          <a:ea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700">
          <a:solidFill>
            <a:srgbClr val="3E4E6C"/>
          </a:solidFill>
          <a:latin typeface="Arial Black" pitchFamily="34" charset="0"/>
          <a:ea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700">
          <a:solidFill>
            <a:srgbClr val="3E4E6C"/>
          </a:solidFill>
          <a:latin typeface="Arial Black" pitchFamily="34" charset="0"/>
          <a:ea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700">
          <a:solidFill>
            <a:srgbClr val="3E4E6C"/>
          </a:solidFill>
          <a:latin typeface="Arial 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700">
          <a:solidFill>
            <a:srgbClr val="3E4E6C"/>
          </a:solidFill>
          <a:latin typeface="Arial 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700">
          <a:solidFill>
            <a:srgbClr val="3E4E6C"/>
          </a:solidFill>
          <a:latin typeface="Arial 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700">
          <a:solidFill>
            <a:srgbClr val="3E4E6C"/>
          </a:solidFill>
          <a:latin typeface="Arial Black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b="0" i="0">
          <a:solidFill>
            <a:schemeClr val="tx1"/>
          </a:solidFill>
          <a:latin typeface="Helvetica Light"/>
          <a:ea typeface="ＭＳ Ｐゴシック" charset="0"/>
          <a:cs typeface="Helvetica Light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b="0" i="0">
          <a:solidFill>
            <a:schemeClr val="tx1"/>
          </a:solidFill>
          <a:latin typeface="Helvetica Light"/>
          <a:ea typeface="ＭＳ Ｐゴシック" charset="0"/>
          <a:cs typeface="Helvetica Ligh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b="0" i="0">
          <a:solidFill>
            <a:schemeClr val="tx1"/>
          </a:solidFill>
          <a:latin typeface="Helvetica Light"/>
          <a:ea typeface="ＭＳ Ｐゴシック" charset="0"/>
          <a:cs typeface="Helvetica Ligh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b="0" i="0">
          <a:solidFill>
            <a:schemeClr val="tx1"/>
          </a:solidFill>
          <a:latin typeface="Helvetica Light"/>
          <a:ea typeface="ＭＳ Ｐゴシック" charset="0"/>
          <a:cs typeface="Helvetica Ligh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0" i="0">
          <a:solidFill>
            <a:schemeClr val="tx1"/>
          </a:solidFill>
          <a:latin typeface="Helvetica Light"/>
          <a:ea typeface="ＭＳ Ｐゴシック" charset="0"/>
          <a:cs typeface="Helvetica Ligh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microsoft.com/office/2007/relationships/hdphoto" Target="../media/hdphoto1.wdp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9.gi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10.jpeg"/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hyperlink" Target="http://tinyurl.com/sfmoma147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3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4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25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26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2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28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29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5" Type="http://schemas.openxmlformats.org/officeDocument/2006/relationships/image" Target="../media/image32.png"/><Relationship Id="rId6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34.tiff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8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0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35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http://hci.stanford.edu/courses/cs147/2016/au/readings/restricted/Rogers_InteractionDesign_CognitiveAspects_Chapter3.pdf" TargetMode="External"/><Relationship Id="rId4" Type="http://schemas.openxmlformats.org/officeDocument/2006/relationships/hyperlink" Target="https://webdesign.tutsplus.com/articles/applying-fitts-law-to-mobile-interface-design--webdesign-6919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4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5.xml"/><Relationship Id="rId3" Type="http://schemas.openxmlformats.org/officeDocument/2006/relationships/hyperlink" Target="http://www.useit.com/articles/how-to-conduct-a-heuristic-evaluation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942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Human Abilities: </a:t>
            </a:r>
            <a:br>
              <a:rPr lang="en-US" smtClean="0"/>
            </a:br>
            <a:r>
              <a:rPr lang="en-US" smtClean="0"/>
              <a:t>Vision &amp; Cognition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753997" y="5812685"/>
            <a:ext cx="64008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dirty="0" smtClean="0">
                <a:solidFill>
                  <a:srgbClr val="878787"/>
                </a:solidFill>
                <a:latin typeface="Helvetica"/>
                <a:cs typeface="Helvetica"/>
              </a:rPr>
              <a:t>November 1, 2016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Visible Spectrum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1, 2016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dt+UX: Design Thinking for User Experience Design, Prototyping &amp; Evaluation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F6479D-94D4-4B35-A3C8-CA4BDF98860C}" type="slidenum">
              <a:rPr lang="en-US"/>
              <a:pPr>
                <a:defRPr/>
              </a:pPr>
              <a:t>10</a:t>
            </a:fld>
            <a:endParaRPr lang="en-US"/>
          </a:p>
        </p:txBody>
      </p:sp>
      <p:pic>
        <p:nvPicPr>
          <p:cNvPr id="10245" name="Picture 4" descr="visible-spectr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575" y="2600325"/>
            <a:ext cx="8104188" cy="237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Human Visual System</a:t>
            </a:r>
          </a:p>
        </p:txBody>
      </p:sp>
      <p:sp>
        <p:nvSpPr>
          <p:cNvPr id="11269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4835525"/>
            <a:ext cx="7772400" cy="1247775"/>
          </a:xfrm>
        </p:spPr>
        <p:txBody>
          <a:bodyPr/>
          <a:lstStyle/>
          <a:p>
            <a:pPr eaLnBrk="1" hangingPunct="1"/>
            <a:r>
              <a:rPr lang="en-US" smtClean="0"/>
              <a:t>Light passes through lens</a:t>
            </a:r>
          </a:p>
          <a:p>
            <a:pPr eaLnBrk="1" hangingPunct="1"/>
            <a:r>
              <a:rPr lang="en-US" smtClean="0"/>
              <a:t>Focussed on retina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1, 2016</a:t>
            </a:r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dt+UX: Design Thinking for User Experience Design, Prototyping &amp; Evaluation</a:t>
            </a: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FEB4D7-9B77-49C5-9853-567584E3023D}" type="slidenum">
              <a:rPr lang="en-US"/>
              <a:pPr>
                <a:defRPr/>
              </a:pPr>
              <a:t>11</a:t>
            </a:fld>
            <a:endParaRPr lang="en-US"/>
          </a:p>
        </p:txBody>
      </p:sp>
      <p:grpSp>
        <p:nvGrpSpPr>
          <p:cNvPr id="11270" name="Group 11"/>
          <p:cNvGrpSpPr>
            <a:grpSpLocks/>
          </p:cNvGrpSpPr>
          <p:nvPr/>
        </p:nvGrpSpPr>
        <p:grpSpPr bwMode="auto">
          <a:xfrm>
            <a:off x="1965325" y="1285875"/>
            <a:ext cx="5259388" cy="3829050"/>
            <a:chOff x="1238" y="810"/>
            <a:chExt cx="3313" cy="2412"/>
          </a:xfrm>
        </p:grpSpPr>
        <p:sp>
          <p:nvSpPr>
            <p:cNvPr id="11272" name="Rectangle 9"/>
            <p:cNvSpPr>
              <a:spLocks noChangeArrowheads="1"/>
            </p:cNvSpPr>
            <p:nvPr/>
          </p:nvSpPr>
          <p:spPr bwMode="auto">
            <a:xfrm>
              <a:off x="1352" y="906"/>
              <a:ext cx="3064" cy="208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1273" name="Group 8"/>
            <p:cNvGrpSpPr>
              <a:grpSpLocks/>
            </p:cNvGrpSpPr>
            <p:nvPr/>
          </p:nvGrpSpPr>
          <p:grpSpPr bwMode="auto">
            <a:xfrm>
              <a:off x="1238" y="810"/>
              <a:ext cx="3313" cy="2412"/>
              <a:chOff x="1204" y="776"/>
              <a:chExt cx="3313" cy="2412"/>
            </a:xfrm>
          </p:grpSpPr>
          <p:pic>
            <p:nvPicPr>
              <p:cNvPr id="11274" name="Picture 5" descr="eye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04" y="776"/>
                <a:ext cx="3313" cy="24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1275" name="Rectangle 6"/>
              <p:cNvSpPr>
                <a:spLocks noChangeArrowheads="1"/>
              </p:cNvSpPr>
              <p:nvPr/>
            </p:nvSpPr>
            <p:spPr bwMode="auto">
              <a:xfrm>
                <a:off x="1536" y="1530"/>
                <a:ext cx="401" cy="1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Retina</a:t>
            </a:r>
          </a:p>
        </p:txBody>
      </p:sp>
      <p:sp>
        <p:nvSpPr>
          <p:cNvPr id="791562" name="Rectangle 10"/>
          <p:cNvSpPr>
            <a:spLocks noGrp="1" noChangeArrowheads="1"/>
          </p:cNvSpPr>
          <p:nvPr>
            <p:ph idx="1"/>
          </p:nvPr>
        </p:nvSpPr>
        <p:spPr>
          <a:xfrm>
            <a:off x="519113" y="1600200"/>
            <a:ext cx="8512175" cy="4724400"/>
          </a:xfrm>
        </p:spPr>
        <p:txBody>
          <a:bodyPr/>
          <a:lstStyle/>
          <a:p>
            <a:pPr eaLnBrk="1" hangingPunct="1"/>
            <a:r>
              <a:rPr lang="en-US" dirty="0" smtClean="0"/>
              <a:t>Retina covered with two types of light-sensitive receptors called</a:t>
            </a:r>
            <a:r>
              <a:rPr lang="en-US" sz="1200" dirty="0" smtClean="0"/>
              <a:t>?</a:t>
            </a:r>
          </a:p>
          <a:p>
            <a:pPr lvl="1" eaLnBrk="1" hangingPunct="1"/>
            <a:r>
              <a:rPr lang="en-US" dirty="0" smtClean="0"/>
              <a:t>rods</a:t>
            </a:r>
          </a:p>
          <a:p>
            <a:pPr lvl="2" eaLnBrk="1" hangingPunct="1"/>
            <a:r>
              <a:rPr lang="en-US" dirty="0" smtClean="0"/>
              <a:t>primarily for night vision &amp; perceiving movement</a:t>
            </a:r>
          </a:p>
          <a:p>
            <a:pPr lvl="2" eaLnBrk="1" hangingPunct="1"/>
            <a:r>
              <a:rPr lang="en-US" dirty="0" smtClean="0"/>
              <a:t>sensitive to broad spectrum of light</a:t>
            </a:r>
          </a:p>
          <a:p>
            <a:pPr lvl="2" eaLnBrk="1" hangingPunct="1"/>
            <a:r>
              <a:rPr lang="en-US" dirty="0" smtClean="0"/>
              <a:t>can’t discriminate between colors</a:t>
            </a:r>
          </a:p>
          <a:p>
            <a:pPr lvl="2" eaLnBrk="1" hangingPunct="1"/>
            <a:r>
              <a:rPr lang="en-US" dirty="0" smtClean="0"/>
              <a:t>sense intensity or shades of gray</a:t>
            </a:r>
          </a:p>
          <a:p>
            <a:pPr lvl="1" eaLnBrk="1" hangingPunct="1"/>
            <a:r>
              <a:rPr lang="en-US" dirty="0" smtClean="0"/>
              <a:t>cones</a:t>
            </a:r>
          </a:p>
          <a:p>
            <a:pPr lvl="2" eaLnBrk="1" hangingPunct="1"/>
            <a:r>
              <a:rPr lang="en-US" dirty="0" smtClean="0"/>
              <a:t>used to sense color</a:t>
            </a:r>
          </a:p>
          <a:p>
            <a:pPr eaLnBrk="1" hangingPunct="1"/>
            <a:endParaRPr lang="en-US" sz="12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1, 2016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dt+UX: Design Thinking for User Experience Design, Prototyping &amp; Evaluation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B671BC-5703-4275-A90B-0E168A67E924}" type="slidenum">
              <a:rPr lang="en-US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15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15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15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15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15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15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15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1562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Retina</a:t>
            </a:r>
          </a:p>
        </p:txBody>
      </p:sp>
      <p:sp>
        <p:nvSpPr>
          <p:cNvPr id="877573" name="Rectangle 5"/>
          <p:cNvSpPr>
            <a:spLocks noGrp="1" noChangeArrowheads="1"/>
          </p:cNvSpPr>
          <p:nvPr>
            <p:ph idx="1"/>
          </p:nvPr>
        </p:nvSpPr>
        <p:spPr>
          <a:xfrm>
            <a:off x="876300" y="1141499"/>
            <a:ext cx="7985125" cy="5260157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/>
              <a:t>Center of retina has most of the cones </a:t>
            </a:r>
            <a:r>
              <a:rPr lang="en-US" sz="2800" dirty="0">
                <a:sym typeface="Symbol" pitchFamily="18" charset="2"/>
              </a:rPr>
              <a:t></a:t>
            </a:r>
            <a:r>
              <a:rPr lang="en-US" sz="2800" dirty="0"/>
              <a:t> </a:t>
            </a:r>
            <a:endParaRPr lang="en-US" sz="2800" dirty="0" smtClean="0">
              <a:sym typeface="ZapfDingbats" pitchFamily="82" charset="2"/>
            </a:endParaRPr>
          </a:p>
          <a:p>
            <a:pPr lvl="1" eaLnBrk="1" hangingPunct="1"/>
            <a:r>
              <a:rPr lang="en-US" sz="2400" dirty="0" smtClean="0"/>
              <a:t>allows for high acuity of objects focused at center</a:t>
            </a:r>
            <a:endParaRPr lang="en-US" sz="2400" dirty="0" smtClean="0">
              <a:sym typeface="ZapfDingbats" pitchFamily="82" charset="2"/>
            </a:endParaRPr>
          </a:p>
          <a:p>
            <a:pPr eaLnBrk="1" hangingPunct="1">
              <a:buFontTx/>
              <a:buNone/>
            </a:pPr>
            <a:endParaRPr lang="en-US" sz="2800" dirty="0" smtClean="0"/>
          </a:p>
          <a:p>
            <a:pPr eaLnBrk="1" hangingPunct="1">
              <a:buFontTx/>
              <a:buNone/>
            </a:pPr>
            <a:endParaRPr lang="en-US" sz="2800" dirty="0"/>
          </a:p>
          <a:p>
            <a:pPr eaLnBrk="1" hangingPunct="1">
              <a:buFontTx/>
              <a:buNone/>
            </a:pPr>
            <a:endParaRPr lang="en-US" sz="2800" dirty="0" smtClean="0"/>
          </a:p>
          <a:p>
            <a:pPr eaLnBrk="1" hangingPunct="1">
              <a:buFontTx/>
              <a:buNone/>
            </a:pPr>
            <a:endParaRPr lang="en-US" sz="2800" dirty="0"/>
          </a:p>
          <a:p>
            <a:pPr eaLnBrk="1" hangingPunct="1">
              <a:buFontTx/>
              <a:buNone/>
            </a:pPr>
            <a:endParaRPr lang="en-US" sz="2800" dirty="0" smtClean="0"/>
          </a:p>
          <a:p>
            <a:pPr marL="0" indent="0" eaLnBrk="1" hangingPunct="1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Edge of retina is dominated by rods </a:t>
            </a:r>
            <a:r>
              <a:rPr lang="en-US" sz="2800" dirty="0" smtClean="0">
                <a:sym typeface="ZapfDingbats" pitchFamily="82" charset="2"/>
              </a:rPr>
              <a:t></a:t>
            </a:r>
            <a:r>
              <a:rPr lang="en-US" sz="2800" dirty="0"/>
              <a:t> </a:t>
            </a:r>
            <a:r>
              <a:rPr lang="en-US" sz="2800" dirty="0">
                <a:sym typeface="Symbol" pitchFamily="18" charset="2"/>
              </a:rPr>
              <a:t></a:t>
            </a:r>
            <a:r>
              <a:rPr lang="en-US" sz="2800" dirty="0"/>
              <a:t> </a:t>
            </a:r>
            <a:endParaRPr lang="en-US" sz="2800" dirty="0" smtClean="0">
              <a:sym typeface="ZapfDingbats" pitchFamily="82" charset="2"/>
            </a:endParaRPr>
          </a:p>
          <a:p>
            <a:pPr lvl="1" eaLnBrk="1" hangingPunct="1"/>
            <a:r>
              <a:rPr lang="en-US" sz="2400" dirty="0" smtClean="0"/>
              <a:t>allows detecting motion of threats in periphery</a:t>
            </a:r>
            <a:endParaRPr lang="en-US" sz="2400" dirty="0" smtClean="0">
              <a:sym typeface="ZapfDingbats" pitchFamily="82" charset="2"/>
            </a:endParaRP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1, 2016</a:t>
            </a:r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dt+UX: Design Thinking for User Experience Design, Prototyping &amp; Evaluation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CE70B0-422F-456D-B650-D4607ABD3046}" type="slidenum">
              <a:rPr lang="en-US"/>
              <a:pPr>
                <a:defRPr/>
              </a:pPr>
              <a:t>13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6035" y="2370497"/>
            <a:ext cx="2833884" cy="2286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2963" y="2370656"/>
            <a:ext cx="2945340" cy="2286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39628" y="4595685"/>
            <a:ext cx="2514900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50" dirty="0" smtClean="0">
                <a:solidFill>
                  <a:srgbClr val="FFFFFF"/>
                </a:solidFill>
                <a:latin typeface="Helvetica Light"/>
                <a:cs typeface="Helvetica Light"/>
              </a:rPr>
              <a:t>http://webvision.med.utah.edu/imageswv/Ostergr.jpeg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/>
          <a:srcRect l="52857"/>
          <a:stretch/>
        </p:blipFill>
        <p:spPr>
          <a:xfrm>
            <a:off x="1034154" y="2370415"/>
            <a:ext cx="2139823" cy="2286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937133" y="4595685"/>
            <a:ext cx="272380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50" dirty="0">
                <a:latin typeface="Helvetica Light"/>
                <a:cs typeface="Helvetica Light"/>
              </a:rPr>
              <a:t>http://</a:t>
            </a:r>
            <a:r>
              <a:rPr lang="en-US" sz="750" dirty="0" err="1">
                <a:latin typeface="Helvetica Light"/>
                <a:cs typeface="Helvetica Light"/>
              </a:rPr>
              <a:t>www.webexhibits.org</a:t>
            </a:r>
            <a:r>
              <a:rPr lang="en-US" sz="750" dirty="0">
                <a:latin typeface="Helvetica Light"/>
                <a:cs typeface="Helvetica Light"/>
              </a:rPr>
              <a:t>/</a:t>
            </a:r>
            <a:r>
              <a:rPr lang="en-US" sz="750" dirty="0" err="1">
                <a:latin typeface="Helvetica Light"/>
                <a:cs typeface="Helvetica Light"/>
              </a:rPr>
              <a:t>causesofcolor</a:t>
            </a:r>
            <a:r>
              <a:rPr lang="en-US" sz="750" dirty="0">
                <a:latin typeface="Helvetica Light"/>
                <a:cs typeface="Helvetica Light"/>
              </a:rPr>
              <a:t>/1G.html</a:t>
            </a:r>
            <a:endParaRPr lang="en-US" sz="750" dirty="0" smtClean="0">
              <a:latin typeface="Helvetica Light"/>
              <a:cs typeface="Helvetica Ligh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75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757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757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Color Perception via Cones</a:t>
            </a:r>
          </a:p>
        </p:txBody>
      </p:sp>
      <p:sp>
        <p:nvSpPr>
          <p:cNvPr id="14341" name="Rectangle 5"/>
          <p:cNvSpPr>
            <a:spLocks noGrp="1" noChangeArrowheads="1"/>
          </p:cNvSpPr>
          <p:nvPr>
            <p:ph idx="1"/>
          </p:nvPr>
        </p:nvSpPr>
        <p:spPr>
          <a:xfrm>
            <a:off x="320843" y="1828800"/>
            <a:ext cx="8823158" cy="4114800"/>
          </a:xfrm>
        </p:spPr>
        <p:txBody>
          <a:bodyPr/>
          <a:lstStyle/>
          <a:p>
            <a:pPr eaLnBrk="1" hangingPunct="1"/>
            <a:r>
              <a:rPr lang="en-US" dirty="0" smtClean="0"/>
              <a:t>“</a:t>
            </a:r>
            <a:r>
              <a:rPr lang="en-US" dirty="0" err="1" smtClean="0"/>
              <a:t>Photopigments</a:t>
            </a:r>
            <a:r>
              <a:rPr lang="en-US" dirty="0" smtClean="0"/>
              <a:t>” used to sense color</a:t>
            </a:r>
          </a:p>
          <a:p>
            <a:pPr eaLnBrk="1" hangingPunct="1"/>
            <a:r>
              <a:rPr lang="en-US" dirty="0" smtClean="0"/>
              <a:t>3 types: </a:t>
            </a:r>
            <a:r>
              <a:rPr lang="en-US" dirty="0" smtClean="0">
                <a:solidFill>
                  <a:srgbClr val="0C94F8"/>
                </a:solidFill>
              </a:rPr>
              <a:t>blue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24D511"/>
                </a:solidFill>
              </a:rPr>
              <a:t>green</a:t>
            </a:r>
            <a:r>
              <a:rPr lang="en-US" dirty="0" smtClean="0"/>
              <a:t>, “</a:t>
            </a:r>
            <a:r>
              <a:rPr lang="en-US" dirty="0" smtClean="0">
                <a:solidFill>
                  <a:srgbClr val="FF2121"/>
                </a:solidFill>
              </a:rPr>
              <a:t>red</a:t>
            </a:r>
            <a:r>
              <a:rPr lang="en-US" dirty="0" smtClean="0"/>
              <a:t>” (really </a:t>
            </a:r>
            <a:r>
              <a:rPr lang="en-US" dirty="0" smtClean="0">
                <a:solidFill>
                  <a:srgbClr val="E8E428"/>
                </a:solidFill>
              </a:rPr>
              <a:t>yellow</a:t>
            </a:r>
            <a:r>
              <a:rPr lang="en-US" dirty="0" smtClean="0"/>
              <a:t>)</a:t>
            </a:r>
          </a:p>
          <a:p>
            <a:pPr lvl="1" eaLnBrk="1" hangingPunct="1"/>
            <a:r>
              <a:rPr lang="en-US" dirty="0" smtClean="0"/>
              <a:t>each sensitive to different band of spectrum </a:t>
            </a:r>
          </a:p>
          <a:p>
            <a:pPr lvl="1" eaLnBrk="1" hangingPunct="1"/>
            <a:r>
              <a:rPr lang="en-US" dirty="0" smtClean="0"/>
              <a:t>ratio of neural activity of the 3 </a:t>
            </a:r>
            <a:r>
              <a:rPr lang="en-US" dirty="0" smtClean="0">
                <a:sym typeface="Symbol" pitchFamily="18" charset="2"/>
              </a:rPr>
              <a:t></a:t>
            </a:r>
            <a:r>
              <a:rPr lang="en-US" dirty="0" smtClean="0"/>
              <a:t> color</a:t>
            </a:r>
          </a:p>
          <a:p>
            <a:pPr lvl="2" eaLnBrk="1" hangingPunct="1"/>
            <a:r>
              <a:rPr lang="en-US" sz="2500" dirty="0" smtClean="0"/>
              <a:t>other colors are perceived by combining stimulation</a:t>
            </a:r>
          </a:p>
          <a:p>
            <a:pPr lvl="1" eaLnBrk="1" hangingPunct="1">
              <a:buFontTx/>
              <a:buNone/>
            </a:pPr>
            <a:endParaRPr lang="en-US" sz="30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1, 2016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dt+UX: Design Thinking for User Experience Design, Prototyping &amp; Evaluation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327009-D47B-4120-841C-E9C8746C39F0}" type="slidenum">
              <a:rPr lang="en-US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archive.cnx.org/resources/f60d65bfa727f56494b68c941587875d7a763eda/Figure_27_03_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676" y="1185153"/>
            <a:ext cx="5058096" cy="4912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Color Sensitivity</a:t>
            </a:r>
          </a:p>
        </p:txBody>
      </p:sp>
      <p:sp>
        <p:nvSpPr>
          <p:cNvPr id="15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1, 2016</a:t>
            </a:r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dt+UX: Design Thinking for User Experience Design, Prototyping &amp; Evaluation</a:t>
            </a:r>
            <a:endParaRPr lang="en-US"/>
          </a:p>
        </p:txBody>
      </p:sp>
      <p:sp>
        <p:nvSpPr>
          <p:cNvPr id="1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89AD2B-B5E2-4BDC-933A-C97753F4BBC8}" type="slidenum">
              <a:rPr lang="en-US"/>
              <a:pPr>
                <a:defRPr/>
              </a:pPr>
              <a:t>15</a:t>
            </a:fld>
            <a:endParaRPr lang="en-US"/>
          </a:p>
        </p:txBody>
      </p:sp>
      <p:grpSp>
        <p:nvGrpSpPr>
          <p:cNvPr id="15365" name="Group 7"/>
          <p:cNvGrpSpPr>
            <a:grpSpLocks/>
          </p:cNvGrpSpPr>
          <p:nvPr/>
        </p:nvGrpSpPr>
        <p:grpSpPr bwMode="auto">
          <a:xfrm>
            <a:off x="9490260" y="1900088"/>
            <a:ext cx="6815138" cy="4559300"/>
            <a:chOff x="806" y="850"/>
            <a:chExt cx="4293" cy="2872"/>
          </a:xfrm>
        </p:grpSpPr>
        <p:pic>
          <p:nvPicPr>
            <p:cNvPr id="15376" name="Picture 3" descr="color-sensitivity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6" y="850"/>
              <a:ext cx="3991" cy="27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377" name="Text Box 4"/>
            <p:cNvSpPr txBox="1">
              <a:spLocks noChangeArrowheads="1"/>
            </p:cNvSpPr>
            <p:nvPr/>
          </p:nvSpPr>
          <p:spPr bwMode="auto">
            <a:xfrm>
              <a:off x="806" y="3528"/>
              <a:ext cx="4293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1400" dirty="0">
                  <a:latin typeface="+mn-lt"/>
                </a:rPr>
                <a:t>https://</a:t>
              </a:r>
              <a:r>
                <a:rPr lang="en-US" sz="1400" dirty="0" err="1">
                  <a:latin typeface="+mn-lt"/>
                </a:rPr>
                <a:t>www.siggraph.org</a:t>
              </a:r>
              <a:r>
                <a:rPr lang="en-US" sz="1400" dirty="0">
                  <a:latin typeface="+mn-lt"/>
                </a:rPr>
                <a:t>/education/materials/</a:t>
              </a:r>
              <a:r>
                <a:rPr lang="en-US" sz="1400" dirty="0" err="1">
                  <a:latin typeface="+mn-lt"/>
                </a:rPr>
                <a:t>HyperGraph</a:t>
              </a:r>
              <a:r>
                <a:rPr lang="en-US" sz="1400" dirty="0">
                  <a:latin typeface="+mn-lt"/>
                </a:rPr>
                <a:t>/color/images/</a:t>
              </a:r>
              <a:r>
                <a:rPr lang="en-US" sz="1400" dirty="0" err="1">
                  <a:latin typeface="+mn-lt"/>
                </a:rPr>
                <a:t>colorspc.gif</a:t>
              </a:r>
              <a:endParaRPr lang="en-US" sz="1400" dirty="0">
                <a:latin typeface="+mn-lt"/>
              </a:endParaRPr>
            </a:p>
          </p:txBody>
        </p:sp>
      </p:grpSp>
      <p:sp>
        <p:nvSpPr>
          <p:cNvPr id="15366" name="Text Box 5"/>
          <p:cNvSpPr txBox="1">
            <a:spLocks noChangeArrowheads="1"/>
          </p:cNvSpPr>
          <p:nvPr/>
        </p:nvSpPr>
        <p:spPr bwMode="auto">
          <a:xfrm>
            <a:off x="6297721" y="1693929"/>
            <a:ext cx="1247457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000" dirty="0" smtClean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AKA Red</a:t>
            </a:r>
            <a:endParaRPr lang="en-US" sz="1200" dirty="0">
              <a:solidFill>
                <a:srgbClr val="FF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67532" y="2068238"/>
            <a:ext cx="5240781" cy="4123150"/>
            <a:chOff x="-67532" y="2430049"/>
            <a:chExt cx="5240781" cy="4123150"/>
          </a:xfrm>
        </p:grpSpPr>
        <p:sp>
          <p:nvSpPr>
            <p:cNvPr id="15373" name="Text Box 11"/>
            <p:cNvSpPr txBox="1">
              <a:spLocks noChangeArrowheads="1"/>
            </p:cNvSpPr>
            <p:nvPr/>
          </p:nvSpPr>
          <p:spPr bwMode="auto">
            <a:xfrm>
              <a:off x="-67532" y="4741219"/>
              <a:ext cx="2627888" cy="18119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b="1" dirty="0">
                  <a:solidFill>
                    <a:srgbClr val="FF0000"/>
                  </a:solidFill>
                  <a:latin typeface="Arial" charset="0"/>
                </a:rPr>
                <a:t>not as sensitive to blue</a:t>
              </a:r>
            </a:p>
          </p:txBody>
        </p:sp>
        <p:sp>
          <p:nvSpPr>
            <p:cNvPr id="15374" name="Line 12"/>
            <p:cNvSpPr>
              <a:spLocks noChangeShapeType="1"/>
            </p:cNvSpPr>
            <p:nvPr/>
          </p:nvSpPr>
          <p:spPr bwMode="auto">
            <a:xfrm flipV="1">
              <a:off x="2424676" y="4584526"/>
              <a:ext cx="1552338" cy="36187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miter lim="800000"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>
                <a:solidFill>
                  <a:srgbClr val="800000"/>
                </a:solidFill>
              </a:endParaRPr>
            </a:p>
          </p:txBody>
        </p:sp>
        <p:sp>
          <p:nvSpPr>
            <p:cNvPr id="15375" name="Line 13"/>
            <p:cNvSpPr>
              <a:spLocks noChangeShapeType="1"/>
            </p:cNvSpPr>
            <p:nvPr/>
          </p:nvSpPr>
          <p:spPr bwMode="auto">
            <a:xfrm flipV="1">
              <a:off x="2424676" y="2430049"/>
              <a:ext cx="2748573" cy="251634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miter lim="800000"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>
                <a:solidFill>
                  <a:srgbClr val="800000"/>
                </a:solidFill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5846590" y="3190326"/>
            <a:ext cx="3153235" cy="1199816"/>
            <a:chOff x="5846590" y="3552137"/>
            <a:chExt cx="3153235" cy="1199816"/>
          </a:xfrm>
        </p:grpSpPr>
        <p:sp>
          <p:nvSpPr>
            <p:cNvPr id="15371" name="Text Box 16"/>
            <p:cNvSpPr txBox="1">
              <a:spLocks noChangeArrowheads="1"/>
            </p:cNvSpPr>
            <p:nvPr/>
          </p:nvSpPr>
          <p:spPr bwMode="auto">
            <a:xfrm>
              <a:off x="7637750" y="3921690"/>
              <a:ext cx="1362075" cy="830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b="1" dirty="0">
                  <a:solidFill>
                    <a:srgbClr val="FF0000"/>
                  </a:solidFill>
                  <a:latin typeface="Arial" charset="0"/>
                </a:rPr>
                <a:t>lots of </a:t>
              </a:r>
              <a:r>
                <a:rPr lang="en-US" b="1" dirty="0" smtClean="0">
                  <a:solidFill>
                    <a:srgbClr val="FF0000"/>
                  </a:solidFill>
                  <a:latin typeface="Arial" charset="0"/>
                </a:rPr>
                <a:t/>
              </a:r>
              <a:br>
                <a:rPr lang="en-US" b="1" dirty="0" smtClean="0">
                  <a:solidFill>
                    <a:srgbClr val="FF0000"/>
                  </a:solidFill>
                  <a:latin typeface="Arial" charset="0"/>
                </a:rPr>
              </a:br>
              <a:r>
                <a:rPr lang="en-US" b="1" dirty="0" smtClean="0">
                  <a:solidFill>
                    <a:srgbClr val="FF0000"/>
                  </a:solidFill>
                  <a:latin typeface="Arial" charset="0"/>
                </a:rPr>
                <a:t>overlap</a:t>
              </a:r>
              <a:endParaRPr lang="en-US" b="1" dirty="0">
                <a:solidFill>
                  <a:srgbClr val="FF0000"/>
                </a:solidFill>
                <a:latin typeface="Arial" charset="0"/>
              </a:endParaRPr>
            </a:p>
          </p:txBody>
        </p:sp>
        <p:sp>
          <p:nvSpPr>
            <p:cNvPr id="15372" name="Line 17"/>
            <p:cNvSpPr>
              <a:spLocks noChangeShapeType="1"/>
            </p:cNvSpPr>
            <p:nvPr/>
          </p:nvSpPr>
          <p:spPr bwMode="auto">
            <a:xfrm rot="12381688">
              <a:off x="5846590" y="3552137"/>
              <a:ext cx="2062691" cy="23597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miter lim="800000"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>
                <a:solidFill>
                  <a:srgbClr val="800000"/>
                </a:solidFill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2348940" y="6117249"/>
            <a:ext cx="642515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solidFill>
                  <a:schemeClr val="bg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http://archive.cnx.org/contents/d42c807d-a9fa-4e3d-83d0-0f7c745b51a0@4/color-and-color-vision#import-auto-id1844887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-1" b="17842"/>
          <a:stretch/>
        </p:blipFill>
        <p:spPr>
          <a:xfrm>
            <a:off x="1329956" y="1765539"/>
            <a:ext cx="7162800" cy="4152780"/>
          </a:xfrm>
          <a:prstGeom prst="rect">
            <a:avLst/>
          </a:prstGeom>
        </p:spPr>
      </p:pic>
      <p:sp>
        <p:nvSpPr>
          <p:cNvPr id="163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Color Sensitivity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1, 2016</a:t>
            </a:r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dt+UX: Design Thinking for User Experience Design, Prototyping &amp; Evaluation</a:t>
            </a:r>
            <a:endParaRPr lang="en-US" dirty="0"/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EB500C-0593-4D8C-8AA3-7A4E46505089}" type="slidenum">
              <a:rPr lang="en-US"/>
              <a:pPr>
                <a:defRPr/>
              </a:pPr>
              <a:t>16</a:t>
            </a:fld>
            <a:endParaRPr lang="en-US"/>
          </a:p>
        </p:txBody>
      </p:sp>
      <p:sp>
        <p:nvSpPr>
          <p:cNvPr id="16394" name="Text Box 10"/>
          <p:cNvSpPr txBox="1">
            <a:spLocks noChangeArrowheads="1"/>
          </p:cNvSpPr>
          <p:nvPr/>
        </p:nvSpPr>
        <p:spPr bwMode="auto">
          <a:xfrm>
            <a:off x="1558925" y="6034087"/>
            <a:ext cx="625766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</a:pPr>
            <a:r>
              <a:rPr kumimoji="1" lang="en-US" sz="2000" dirty="0">
                <a:latin typeface="+mn-lt"/>
              </a:rPr>
              <a:t>http://</a:t>
            </a:r>
            <a:r>
              <a:rPr kumimoji="1" lang="en-US" sz="2000" dirty="0" err="1">
                <a:latin typeface="+mn-lt"/>
              </a:rPr>
              <a:t>retina.umh.es</a:t>
            </a:r>
            <a:r>
              <a:rPr kumimoji="1" lang="en-US" sz="2000" dirty="0">
                <a:latin typeface="+mn-lt"/>
              </a:rPr>
              <a:t>/</a:t>
            </a:r>
            <a:r>
              <a:rPr kumimoji="1" lang="en-US" sz="2000" dirty="0" err="1">
                <a:latin typeface="+mn-lt"/>
              </a:rPr>
              <a:t>webvision</a:t>
            </a:r>
            <a:r>
              <a:rPr kumimoji="1" lang="en-US" sz="2000" dirty="0">
                <a:latin typeface="+mn-lt"/>
              </a:rPr>
              <a:t>/imageswv/</a:t>
            </a:r>
            <a:r>
              <a:rPr kumimoji="1" lang="en-US" sz="2000" dirty="0" err="1">
                <a:latin typeface="+mn-lt"/>
              </a:rPr>
              <a:t>spectra.jpeg</a:t>
            </a:r>
            <a:endParaRPr kumimoji="1" lang="en-US" sz="2000" dirty="0">
              <a:latin typeface="+mn-lt"/>
            </a:endParaRPr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5907839" y="1246021"/>
            <a:ext cx="2536196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000" b="1" dirty="0" smtClean="0">
                <a:latin typeface="Arial" charset="0"/>
              </a:rPr>
              <a:t>Centered on yellow</a:t>
            </a:r>
            <a:endParaRPr lang="en-US" sz="1200" b="1" dirty="0">
              <a:latin typeface="Arial" charset="0"/>
            </a:endParaRPr>
          </a:p>
        </p:txBody>
      </p:sp>
      <p:sp>
        <p:nvSpPr>
          <p:cNvPr id="16391" name="Line 7"/>
          <p:cNvSpPr>
            <a:spLocks noChangeShapeType="1"/>
          </p:cNvSpPr>
          <p:nvPr/>
        </p:nvSpPr>
        <p:spPr bwMode="auto">
          <a:xfrm flipH="1">
            <a:off x="5542755" y="1607018"/>
            <a:ext cx="767848" cy="84145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270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4"/>
          <p:cNvSpPr>
            <a:spLocks noGrp="1" noChangeArrowheads="1"/>
          </p:cNvSpPr>
          <p:nvPr>
            <p:ph type="title"/>
          </p:nvPr>
        </p:nvSpPr>
        <p:spPr>
          <a:xfrm>
            <a:off x="479425" y="381000"/>
            <a:ext cx="8418513" cy="1143000"/>
          </a:xfrm>
        </p:spPr>
        <p:txBody>
          <a:bodyPr/>
          <a:lstStyle/>
          <a:p>
            <a:pPr eaLnBrk="1" hangingPunct="1"/>
            <a:r>
              <a:rPr lang="en-US" smtClean="0"/>
              <a:t>Distribution of Photopigments</a:t>
            </a:r>
          </a:p>
        </p:txBody>
      </p:sp>
      <p:sp>
        <p:nvSpPr>
          <p:cNvPr id="852997" name="Rectangle 5"/>
          <p:cNvSpPr>
            <a:spLocks noGrp="1" noChangeArrowheads="1"/>
          </p:cNvSpPr>
          <p:nvPr>
            <p:ph idx="1"/>
          </p:nvPr>
        </p:nvSpPr>
        <p:spPr>
          <a:xfrm>
            <a:off x="121982" y="1469831"/>
            <a:ext cx="7556186" cy="5232099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600" dirty="0" smtClean="0"/>
              <a:t>Not distributed evenly – mainly reds (64%) &amp; very few blues (4%) </a:t>
            </a:r>
            <a:r>
              <a:rPr lang="en-US" sz="2600" dirty="0" smtClean="0">
                <a:sym typeface="Symbol" pitchFamily="18" charset="2"/>
              </a:rPr>
              <a:t></a:t>
            </a:r>
            <a:endParaRPr lang="en-US" sz="2600" dirty="0" smtClean="0">
              <a:sym typeface="ZapfDingbats" pitchFamily="82" charset="2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200" dirty="0" smtClean="0"/>
              <a:t>insensitivity to short wavelengths (blue)</a:t>
            </a:r>
          </a:p>
          <a:p>
            <a:pPr lvl="1" eaLnBrk="1" hangingPunct="1">
              <a:lnSpc>
                <a:spcPct val="90000"/>
              </a:lnSpc>
            </a:pPr>
            <a:endParaRPr lang="en-US" sz="2200" dirty="0" smtClean="0"/>
          </a:p>
          <a:p>
            <a:pPr>
              <a:lnSpc>
                <a:spcPct val="90000"/>
              </a:lnSpc>
            </a:pPr>
            <a:r>
              <a:rPr lang="en-US" sz="2600" dirty="0" smtClean="0"/>
              <a:t>Few blue cones in retina center (high acuity) </a:t>
            </a:r>
            <a:r>
              <a:rPr lang="en-US" sz="2600" dirty="0" smtClean="0">
                <a:sym typeface="Symbol" pitchFamily="18" charset="2"/>
              </a:rPr>
              <a:t></a:t>
            </a:r>
            <a:r>
              <a:rPr lang="en-US" sz="2600" dirty="0" smtClean="0"/>
              <a:t>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200" dirty="0" smtClean="0"/>
              <a:t>“disappearance” of small blue objects you fixate on</a:t>
            </a:r>
          </a:p>
          <a:p>
            <a:pPr lvl="1" eaLnBrk="1" hangingPunct="1">
              <a:lnSpc>
                <a:spcPct val="90000"/>
              </a:lnSpc>
            </a:pPr>
            <a:endParaRPr lang="en-US" sz="2200" dirty="0" smtClean="0"/>
          </a:p>
          <a:p>
            <a:pPr>
              <a:lnSpc>
                <a:spcPct val="90000"/>
              </a:lnSpc>
            </a:pPr>
            <a:r>
              <a:rPr lang="en-US" sz="2600" dirty="0" smtClean="0"/>
              <a:t>As we age lens yellows &amp; absorbs shorter wavelengths </a:t>
            </a:r>
            <a:r>
              <a:rPr lang="en-US" sz="2600" dirty="0" smtClean="0">
                <a:sym typeface="Symbol" pitchFamily="18" charset="2"/>
              </a:rPr>
              <a:t></a:t>
            </a:r>
            <a:endParaRPr lang="en-US" sz="2600" dirty="0" smtClean="0"/>
          </a:p>
          <a:p>
            <a:pPr lvl="1" eaLnBrk="1" hangingPunct="1">
              <a:lnSpc>
                <a:spcPct val="90000"/>
              </a:lnSpc>
            </a:pPr>
            <a:r>
              <a:rPr lang="en-US" sz="2200" dirty="0" smtClean="0"/>
              <a:t>sensitivity to blue is even more reduced</a:t>
            </a:r>
          </a:p>
          <a:p>
            <a:pPr lvl="1" eaLnBrk="1" hangingPunct="1">
              <a:lnSpc>
                <a:spcPct val="90000"/>
              </a:lnSpc>
            </a:pPr>
            <a:endParaRPr lang="en-US" sz="2200" dirty="0" smtClean="0"/>
          </a:p>
          <a:p>
            <a:pPr eaLnBrk="1" hangingPunct="1">
              <a:lnSpc>
                <a:spcPct val="90000"/>
              </a:lnSpc>
            </a:pPr>
            <a:r>
              <a:rPr lang="en-US" sz="2600" dirty="0" smtClean="0"/>
              <a:t>Implication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b="1" dirty="0" smtClean="0">
                <a:solidFill>
                  <a:srgbClr val="FFC000"/>
                </a:solidFill>
              </a:rPr>
              <a:t>don’t rely on blue for text or small objects!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1, 2016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dt+UX: Design Thinking for User Experience Design, Prototyping &amp; Evaluation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D44FB3-C2BD-4229-B651-1ADD5167CB33}" type="slidenum">
              <a:rPr lang="en-US"/>
              <a:pPr>
                <a:defRPr/>
              </a:pPr>
              <a:t>17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57571" r="95285"/>
                    </a14:imgEffect>
                  </a14:imgLayer>
                </a14:imgProps>
              </a:ext>
            </a:extLst>
          </a:blip>
          <a:srcRect l="52857"/>
          <a:stretch/>
        </p:blipFill>
        <p:spPr>
          <a:xfrm>
            <a:off x="7372954" y="1034717"/>
            <a:ext cx="1920940" cy="205216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286795" y="2809884"/>
            <a:ext cx="2723809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latin typeface="Helvetica Light"/>
                <a:cs typeface="Helvetica Light"/>
              </a:rPr>
              <a:t>http://</a:t>
            </a:r>
            <a:r>
              <a:rPr lang="en-US" sz="600" dirty="0" err="1">
                <a:latin typeface="Helvetica Light"/>
                <a:cs typeface="Helvetica Light"/>
              </a:rPr>
              <a:t>www.webexhibits.org</a:t>
            </a:r>
            <a:r>
              <a:rPr lang="en-US" sz="600" dirty="0">
                <a:latin typeface="Helvetica Light"/>
                <a:cs typeface="Helvetica Light"/>
              </a:rPr>
              <a:t>/</a:t>
            </a:r>
            <a:r>
              <a:rPr lang="en-US" sz="600" dirty="0" err="1">
                <a:latin typeface="Helvetica Light"/>
                <a:cs typeface="Helvetica Light"/>
              </a:rPr>
              <a:t>causesofcolor</a:t>
            </a:r>
            <a:r>
              <a:rPr lang="en-US" sz="600" dirty="0">
                <a:latin typeface="Helvetica Light"/>
                <a:cs typeface="Helvetica Light"/>
              </a:rPr>
              <a:t>/1G.html</a:t>
            </a:r>
            <a:endParaRPr lang="en-US" sz="600" dirty="0" smtClean="0">
              <a:latin typeface="Helvetica Light"/>
              <a:cs typeface="Helvetica Ligh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29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29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29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29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299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299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299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2997" grpId="0" build="p" bldLvl="2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Focus</a:t>
            </a:r>
          </a:p>
        </p:txBody>
      </p:sp>
      <p:sp>
        <p:nvSpPr>
          <p:cNvPr id="799747" name="Rectangle 3"/>
          <p:cNvSpPr>
            <a:spLocks noGrp="1" noChangeArrowheads="1"/>
          </p:cNvSpPr>
          <p:nvPr>
            <p:ph idx="1"/>
          </p:nvPr>
        </p:nvSpPr>
        <p:spPr>
          <a:xfrm>
            <a:off x="660400" y="1085440"/>
            <a:ext cx="8299450" cy="3151061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en-US" sz="2800" dirty="0" smtClean="0"/>
              <a:t>Different wavelengths of light focused at different distances behind eye’s lens</a:t>
            </a:r>
          </a:p>
          <a:p>
            <a:pPr lvl="1" eaLnBrk="1" hangingPunct="1"/>
            <a:r>
              <a:rPr lang="en-US" sz="2400" dirty="0" smtClean="0"/>
              <a:t>need for constant refocusing </a:t>
            </a:r>
            <a:r>
              <a:rPr lang="en-US" sz="2400" dirty="0" smtClean="0">
                <a:sym typeface="Symbol" pitchFamily="18" charset="2"/>
              </a:rPr>
              <a:t> ?</a:t>
            </a:r>
          </a:p>
          <a:p>
            <a:pPr lvl="2" eaLnBrk="1" hangingPunct="1"/>
            <a:r>
              <a:rPr lang="en-US" sz="2000" dirty="0" smtClean="0"/>
              <a:t>causes fatigue</a:t>
            </a:r>
          </a:p>
          <a:p>
            <a:pPr lvl="1" eaLnBrk="1" hangingPunct="1"/>
            <a:r>
              <a:rPr lang="en-US" sz="2400" dirty="0" smtClean="0"/>
              <a:t>be careful about color combinations</a:t>
            </a:r>
            <a:endParaRPr lang="en-US" sz="2800" dirty="0" smtClean="0"/>
          </a:p>
          <a:p>
            <a:pPr eaLnBrk="1" hangingPunct="1"/>
            <a:r>
              <a:rPr lang="en-US" sz="2800" dirty="0" smtClean="0"/>
              <a:t>Pure (saturated) colors require more focusing than less pure (desaturated)</a:t>
            </a:r>
            <a:endParaRPr lang="en-US" sz="1800" dirty="0" smtClean="0">
              <a:sym typeface="Symbol" pitchFamily="18" charset="2"/>
            </a:endParaRPr>
          </a:p>
          <a:p>
            <a:pPr lvl="1" eaLnBrk="1" hangingPunct="1"/>
            <a:r>
              <a:rPr lang="en-US" sz="2400" dirty="0" smtClean="0">
                <a:sym typeface="Symbol" pitchFamily="18" charset="2"/>
              </a:rPr>
              <a:t>don’t use saturated colors in UIs unless you really need something to stand out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1, 2016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dt+UX: Design Thinking for User Experience Design, Prototyping &amp; Evaluation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438BC3-F37E-4379-957C-CB54C383D1AF}" type="slidenum">
              <a:rPr lang="en-US"/>
              <a:pPr>
                <a:defRPr/>
              </a:pPr>
              <a:t>18</a:t>
            </a:fld>
            <a:endParaRPr lang="en-US"/>
          </a:p>
        </p:txBody>
      </p:sp>
      <p:pic>
        <p:nvPicPr>
          <p:cNvPr id="1026" name="Picture 2" descr="Using color exampl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3666" y="4129687"/>
            <a:ext cx="4248589" cy="2207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552416" y="6327731"/>
            <a:ext cx="26507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Helvetica" pitchFamily="34" charset="0"/>
              </a:rPr>
              <a:t>http://www.pallasweb.com/color.html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9747" grpId="0" uiExpand="1" build="p" bldLvl="3" autoUpdateAnimBg="0"/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7"/>
          <p:cNvSpPr>
            <a:spLocks noGrp="1" noChangeArrowheads="1"/>
          </p:cNvSpPr>
          <p:nvPr>
            <p:ph type="title"/>
          </p:nvPr>
        </p:nvSpPr>
        <p:spPr>
          <a:xfrm>
            <a:off x="479425" y="1143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Color Deficiency </a:t>
            </a:r>
            <a:br>
              <a:rPr lang="en-US" smtClean="0"/>
            </a:br>
            <a:r>
              <a:rPr lang="en-US" sz="3300" smtClean="0"/>
              <a:t>(AKA “color blindness”)</a:t>
            </a:r>
          </a:p>
        </p:txBody>
      </p:sp>
      <p:sp>
        <p:nvSpPr>
          <p:cNvPr id="806920" name="Rectangle 8"/>
          <p:cNvSpPr>
            <a:spLocks noGrp="1" noChangeArrowheads="1"/>
          </p:cNvSpPr>
          <p:nvPr>
            <p:ph idx="1"/>
          </p:nvPr>
        </p:nvSpPr>
        <p:spPr>
          <a:xfrm>
            <a:off x="256558" y="1828800"/>
            <a:ext cx="8887442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Trouble discriminating colors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besets about 9% of population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Two main types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1" i="1" dirty="0" smtClean="0"/>
              <a:t>different </a:t>
            </a:r>
            <a:r>
              <a:rPr lang="en-US" b="1" i="1" dirty="0" err="1" smtClean="0"/>
              <a:t>photopigment</a:t>
            </a:r>
            <a:r>
              <a:rPr lang="en-US" b="1" i="1" dirty="0" smtClean="0"/>
              <a:t> response</a:t>
            </a:r>
            <a:r>
              <a:rPr lang="en-US" b="1" dirty="0" smtClean="0"/>
              <a:t> </a:t>
            </a:r>
            <a:r>
              <a:rPr lang="en-US" dirty="0" smtClean="0"/>
              <a:t>most common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/>
              <a:t>reduces capability to discern small color diffs</a:t>
            </a:r>
          </a:p>
          <a:p>
            <a:pPr lvl="2" eaLnBrk="1" hangingPunct="1">
              <a:lnSpc>
                <a:spcPct val="90000"/>
              </a:lnSpc>
            </a:pPr>
            <a:endParaRPr lang="en-US" dirty="0" smtClean="0"/>
          </a:p>
          <a:p>
            <a:pPr lvl="1" eaLnBrk="1" hangingPunct="1">
              <a:lnSpc>
                <a:spcPct val="90000"/>
              </a:lnSpc>
            </a:pPr>
            <a:r>
              <a:rPr lang="en-US" b="1" i="1" dirty="0" smtClean="0"/>
              <a:t>red-green deficiency</a:t>
            </a:r>
            <a:r>
              <a:rPr lang="en-US" b="1" dirty="0" smtClean="0"/>
              <a:t> </a:t>
            </a:r>
            <a:r>
              <a:rPr lang="en-US" dirty="0" smtClean="0"/>
              <a:t>is best known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/>
              <a:t>lack of either green or red </a:t>
            </a:r>
            <a:r>
              <a:rPr lang="en-US" dirty="0" err="1" smtClean="0"/>
              <a:t>photopigment</a:t>
            </a:r>
            <a:r>
              <a:rPr lang="en-US" dirty="0" smtClean="0"/>
              <a:t> </a:t>
            </a:r>
            <a:r>
              <a:rPr lang="en-US" dirty="0" smtClean="0">
                <a:sym typeface="Symbol" pitchFamily="18" charset="2"/>
              </a:rPr>
              <a:t> 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can’t discriminate colors dependent on R &amp; G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1, 2016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dt+UX: Design Thinking for User Experience Design, Prototyping &amp; Evaluation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F59A21-F069-43FF-B5AC-B2C399A1EED1}" type="slidenum">
              <a:rPr lang="en-US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9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9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9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9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6920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Hall of Fame or Shame?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1, 2016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dt+UX: Design Thinking for User Experience Design, Prototyping &amp; Evaluation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F9CC2F-3848-4AD5-9140-DCA5A9E08CD9}" type="slidenum">
              <a:rPr lang="en-US"/>
              <a:pPr>
                <a:defRPr/>
              </a:pPr>
              <a:t>2</a:t>
            </a:fld>
            <a:endParaRPr lang="en-US"/>
          </a:p>
        </p:txBody>
      </p:sp>
      <p:pic>
        <p:nvPicPr>
          <p:cNvPr id="8" name="Picture 7" descr="hallof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4594" y="243804"/>
            <a:ext cx="813836" cy="829952"/>
          </a:xfrm>
          <a:prstGeom prst="rect">
            <a:avLst/>
          </a:prstGeom>
        </p:spPr>
      </p:pic>
      <p:pic>
        <p:nvPicPr>
          <p:cNvPr id="2" name="Picture 1" descr="Screen Shot 2014-10-13 at 5.21.44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6657"/>
            <a:ext cx="9144000" cy="1159239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Color Guidelines</a:t>
            </a:r>
          </a:p>
        </p:txBody>
      </p:sp>
      <p:sp>
        <p:nvSpPr>
          <p:cNvPr id="808963" name="Rectangle 3"/>
          <p:cNvSpPr>
            <a:spLocks noGrp="1" noChangeArrowheads="1"/>
          </p:cNvSpPr>
          <p:nvPr>
            <p:ph idx="1"/>
          </p:nvPr>
        </p:nvSpPr>
        <p:spPr>
          <a:xfrm>
            <a:off x="383459" y="1194010"/>
            <a:ext cx="8707448" cy="5252132"/>
          </a:xfrm>
        </p:spPr>
        <p:txBody>
          <a:bodyPr>
            <a:normAutofit lnSpcReduction="10000"/>
          </a:bodyPr>
          <a:lstStyle/>
          <a:p>
            <a:pPr marL="0" indent="0" eaLnBrk="1" hangingPunct="1">
              <a:buNone/>
            </a:pPr>
            <a:r>
              <a:rPr lang="en-US" sz="2800" dirty="0" smtClean="0"/>
              <a:t>Avoid simultaneous display of highly saturated, spectrally extreme colors</a:t>
            </a:r>
          </a:p>
          <a:p>
            <a:pPr lvl="1" eaLnBrk="1" hangingPunct="1"/>
            <a:r>
              <a:rPr lang="en-US" sz="2400" dirty="0" smtClean="0"/>
              <a:t>e.g., no </a:t>
            </a:r>
            <a:r>
              <a:rPr lang="en-US" sz="2400" dirty="0" err="1" smtClean="0"/>
              <a:t>cyans</a:t>
            </a:r>
            <a:r>
              <a:rPr lang="en-US" sz="2400" dirty="0" smtClean="0"/>
              <a:t>/blues at the same time as reds, why?</a:t>
            </a:r>
          </a:p>
          <a:p>
            <a:pPr lvl="2" eaLnBrk="1" hangingPunct="1"/>
            <a:r>
              <a:rPr lang="en-US" sz="2000" dirty="0" smtClean="0"/>
              <a:t>refocusing!</a:t>
            </a:r>
          </a:p>
          <a:p>
            <a:pPr lvl="1" eaLnBrk="1" hangingPunct="1"/>
            <a:endParaRPr lang="en-US" sz="2400" dirty="0" smtClean="0"/>
          </a:p>
          <a:p>
            <a:pPr lvl="1" eaLnBrk="1" hangingPunct="1"/>
            <a:endParaRPr lang="en-US" sz="2400" dirty="0"/>
          </a:p>
          <a:p>
            <a:pPr lvl="1" eaLnBrk="1" hangingPunct="1"/>
            <a:endParaRPr lang="en-US" sz="2400" dirty="0" smtClean="0"/>
          </a:p>
          <a:p>
            <a:pPr lvl="1" eaLnBrk="1" hangingPunct="1"/>
            <a:endParaRPr lang="en-US" sz="2400" dirty="0"/>
          </a:p>
          <a:p>
            <a:pPr lvl="1" eaLnBrk="1" hangingPunct="1"/>
            <a:endParaRPr lang="en-US" sz="2400" dirty="0" smtClean="0"/>
          </a:p>
          <a:p>
            <a:pPr lvl="1" eaLnBrk="1" hangingPunct="1"/>
            <a:endParaRPr lang="en-US" sz="2400" dirty="0"/>
          </a:p>
          <a:p>
            <a:pPr marL="457200" lvl="1" indent="0" eaLnBrk="1" hangingPunct="1">
              <a:buNone/>
            </a:pPr>
            <a:endParaRPr lang="en-US" sz="2400" dirty="0" smtClean="0"/>
          </a:p>
          <a:p>
            <a:pPr lvl="1" eaLnBrk="1" hangingPunct="1"/>
            <a:r>
              <a:rPr lang="en-US" sz="2400" dirty="0" err="1" smtClean="0"/>
              <a:t>desaturated</a:t>
            </a:r>
            <a:r>
              <a:rPr lang="en-US" sz="2400" dirty="0" smtClean="0"/>
              <a:t> combinations are better </a:t>
            </a:r>
            <a:r>
              <a:rPr lang="en-US" sz="2400" dirty="0" smtClean="0">
                <a:sym typeface="Symbol" pitchFamily="18" charset="2"/>
              </a:rPr>
              <a:t> pastels</a:t>
            </a:r>
            <a:endParaRPr lang="en-US" sz="24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1, 2016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dt+UX: Design Thinking for User Experience Design, Prototyping &amp; Evaluation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92E670-6B3D-494E-BA17-3FD5C1A0F03F}" type="slidenum">
              <a:rPr lang="en-US"/>
              <a:pPr>
                <a:defRPr/>
              </a:pPr>
              <a:t>20</a:t>
            </a:fld>
            <a:endParaRPr lang="en-US"/>
          </a:p>
        </p:txBody>
      </p:sp>
      <p:pic>
        <p:nvPicPr>
          <p:cNvPr id="8" name="Picture 4" descr="visible-spectr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3752" y="2846779"/>
            <a:ext cx="4603750" cy="1351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avoid%20chromosteriopsis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3752" y="4071633"/>
            <a:ext cx="4603750" cy="1064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8963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1" y="128263"/>
            <a:ext cx="896112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Use the Hue Circle</a:t>
            </a:r>
          </a:p>
        </p:txBody>
      </p:sp>
      <p:sp>
        <p:nvSpPr>
          <p:cNvPr id="22533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102213" y="1368311"/>
            <a:ext cx="4417167" cy="4239789"/>
          </a:xfrm>
        </p:spPr>
        <p:txBody>
          <a:bodyPr/>
          <a:lstStyle/>
          <a:p>
            <a:pPr eaLnBrk="1" hangingPunct="1"/>
            <a:r>
              <a:rPr lang="en-US" sz="2800" dirty="0" smtClean="0"/>
              <a:t>Pick non-adjacent colors</a:t>
            </a:r>
          </a:p>
          <a:p>
            <a:pPr lvl="1" eaLnBrk="1" hangingPunct="1"/>
            <a:r>
              <a:rPr lang="en-US" sz="2400" dirty="0" smtClean="0"/>
              <a:t>opponent colors </a:t>
            </a:r>
            <a:br>
              <a:rPr lang="en-US" sz="2400" dirty="0" smtClean="0"/>
            </a:br>
            <a:r>
              <a:rPr lang="en-US" sz="2400" dirty="0" smtClean="0"/>
              <a:t>go well together</a:t>
            </a:r>
          </a:p>
          <a:p>
            <a:pPr lvl="2" eaLnBrk="1" hangingPunct="1"/>
            <a:r>
              <a:rPr lang="en-US" sz="2000" dirty="0" smtClean="0"/>
              <a:t>(red &amp; green) or </a:t>
            </a:r>
            <a:br>
              <a:rPr lang="en-US" sz="2000" dirty="0" smtClean="0"/>
            </a:br>
            <a:r>
              <a:rPr lang="en-US" sz="2000" dirty="0" smtClean="0"/>
              <a:t>(yellow &amp; blue)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1, 2016</a:t>
            </a:r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dt+UX: Design Thinking for User Experience Design, Prototyping &amp; Evaluation</a:t>
            </a: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170398-DB65-4EE2-8235-41975C8725F1}" type="slidenum">
              <a:rPr lang="en-US"/>
              <a:pPr>
                <a:defRPr/>
              </a:pPr>
              <a:t>21</a:t>
            </a:fld>
            <a:endParaRPr lang="en-US"/>
          </a:p>
        </p:txBody>
      </p:sp>
      <p:pic>
        <p:nvPicPr>
          <p:cNvPr id="22535" name="Picture 3" descr="contrast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91"/>
          <a:stretch/>
        </p:blipFill>
        <p:spPr bwMode="auto">
          <a:xfrm>
            <a:off x="4540250" y="1058807"/>
            <a:ext cx="4603750" cy="4452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 descr="visible-spectru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250" y="5520893"/>
            <a:ext cx="4603750" cy="1351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Color Guidelines (cont.)</a:t>
            </a:r>
          </a:p>
        </p:txBody>
      </p:sp>
      <p:sp>
        <p:nvSpPr>
          <p:cNvPr id="809989" name="Rectangle 5"/>
          <p:cNvSpPr>
            <a:spLocks noGrp="1" noChangeArrowheads="1"/>
          </p:cNvSpPr>
          <p:nvPr>
            <p:ph idx="1"/>
          </p:nvPr>
        </p:nvSpPr>
        <p:spPr>
          <a:xfrm>
            <a:off x="3339343" y="1395509"/>
            <a:ext cx="5653845" cy="4727552"/>
          </a:xfrm>
        </p:spPr>
        <p:txBody>
          <a:bodyPr>
            <a:normAutofit/>
          </a:bodyPr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en-US" sz="2800" dirty="0" smtClean="0"/>
              <a:t>Avoid pure blue for text, lines &amp; small shapes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200" dirty="0" smtClean="0"/>
              <a:t>also avoid adjacent colors that differ only in blue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200" dirty="0" smtClean="0"/>
              <a:t>blue makes a great background color</a:t>
            </a:r>
          </a:p>
          <a:p>
            <a:pPr lvl="1" eaLnBrk="1" hangingPunct="1">
              <a:lnSpc>
                <a:spcPct val="90000"/>
              </a:lnSpc>
            </a:pPr>
            <a:endParaRPr lang="en-US" sz="24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1, 2016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dt+UX: Design Thinking for User Experience Design, Prototyping &amp; Evaluation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A3D3DD-E1BE-48AF-A632-F6B6AA404407}" type="slidenum">
              <a:rPr lang="en-US"/>
              <a:pPr>
                <a:defRPr/>
              </a:pPr>
              <a:t>22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0" y="1436953"/>
            <a:ext cx="3291283" cy="4548569"/>
            <a:chOff x="0" y="1891673"/>
            <a:chExt cx="3291283" cy="4548569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1891673"/>
              <a:ext cx="3291283" cy="3839829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 bwMode="auto">
            <a:xfrm>
              <a:off x="0" y="5593527"/>
              <a:ext cx="3290029" cy="846715"/>
            </a:xfrm>
            <a:prstGeom prst="rect">
              <a:avLst/>
            </a:prstGeom>
            <a:solidFill>
              <a:srgbClr val="0B47BD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4400" b="1" dirty="0" smtClean="0">
                  <a:latin typeface="Arial"/>
                  <a:cs typeface="Arial"/>
                </a:rPr>
                <a:t>TO BLUE</a:t>
              </a:r>
              <a:endParaRPr kumimoji="0" lang="en-US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49162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Color Guidelines (cont.)</a:t>
            </a:r>
          </a:p>
        </p:txBody>
      </p:sp>
      <p:sp>
        <p:nvSpPr>
          <p:cNvPr id="809989" name="Rectangle 5"/>
          <p:cNvSpPr>
            <a:spLocks noGrp="1" noChangeArrowheads="1"/>
          </p:cNvSpPr>
          <p:nvPr>
            <p:ph idx="1"/>
          </p:nvPr>
        </p:nvSpPr>
        <p:spPr>
          <a:xfrm>
            <a:off x="466725" y="1008790"/>
            <a:ext cx="8526463" cy="5568991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Size of detectable changes in color varies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hard to detect changes in reds, purples, &amp; greens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easier to detect changes in yellows &amp; blue-greens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older users need higher brightness levels</a:t>
            </a:r>
          </a:p>
          <a:p>
            <a:pPr lvl="1" eaLnBrk="1" hangingPunct="1">
              <a:lnSpc>
                <a:spcPct val="90000"/>
              </a:lnSpc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Hard to focus on edges created by only color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use both brightness &amp; color differences</a:t>
            </a:r>
          </a:p>
          <a:p>
            <a:pPr lvl="1" eaLnBrk="1" hangingPunct="1">
              <a:lnSpc>
                <a:spcPct val="90000"/>
              </a:lnSpc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Avoid single-color distinctions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mixtures of colors should differ in 2 or 3 colors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helps color-deficient observers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1, 2016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dt+UX: Design Thinking for User Experience Design, Prototyping &amp; Evaluation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A3D3DD-E1BE-48AF-A632-F6B6AA404407}" type="slidenum">
              <a:rPr lang="en-US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458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dt+UX: Design Thinking for User Experience Design, Prototyping &amp; Evaluation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425" y="-83760"/>
            <a:ext cx="8664575" cy="1143000"/>
          </a:xfrm>
        </p:spPr>
        <p:txBody>
          <a:bodyPr/>
          <a:lstStyle/>
          <a:p>
            <a:r>
              <a:rPr lang="en-US" dirty="0" smtClean="0"/>
              <a:t>2016 CS 147 Film Festival Awards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45" y="807518"/>
            <a:ext cx="4582690" cy="3731928"/>
          </a:xfrm>
        </p:spPr>
        <p:txBody>
          <a:bodyPr>
            <a:normAutofit/>
          </a:bodyPr>
          <a:lstStyle/>
          <a:p>
            <a:r>
              <a:rPr lang="en-US" b="1" dirty="0" smtClean="0"/>
              <a:t>Best Acting</a:t>
            </a:r>
            <a:endParaRPr lang="en-US" dirty="0"/>
          </a:p>
          <a:p>
            <a:pPr lvl="1"/>
            <a:r>
              <a:rPr lang="en-US" dirty="0" smtClean="0"/>
              <a:t>Cascade</a:t>
            </a:r>
            <a:endParaRPr lang="en-US" dirty="0"/>
          </a:p>
          <a:p>
            <a:r>
              <a:rPr lang="en-US" b="1" dirty="0" smtClean="0"/>
              <a:t>Best </a:t>
            </a:r>
            <a:r>
              <a:rPr lang="en-US" b="1" dirty="0"/>
              <a:t>Music/</a:t>
            </a:r>
            <a:r>
              <a:rPr lang="en-US" b="1" dirty="0" smtClean="0"/>
              <a:t>Soundtrack</a:t>
            </a:r>
            <a:r>
              <a:rPr lang="en-US" b="1" dirty="0"/>
              <a:t> </a:t>
            </a:r>
            <a:endParaRPr lang="en-US" dirty="0"/>
          </a:p>
          <a:p>
            <a:pPr lvl="1"/>
            <a:r>
              <a:rPr lang="en-US" dirty="0" smtClean="0"/>
              <a:t>Pelican</a:t>
            </a:r>
            <a:endParaRPr lang="en-US" dirty="0"/>
          </a:p>
          <a:p>
            <a:r>
              <a:rPr lang="en-US" b="1" dirty="0" smtClean="0"/>
              <a:t>Most Humorous</a:t>
            </a:r>
            <a:r>
              <a:rPr lang="en-US" b="1" dirty="0"/>
              <a:t> </a:t>
            </a:r>
            <a:endParaRPr lang="en-US" dirty="0"/>
          </a:p>
          <a:p>
            <a:pPr lvl="1"/>
            <a:r>
              <a:rPr lang="en-US" dirty="0" smtClean="0"/>
              <a:t>Runners Up: </a:t>
            </a:r>
            <a:r>
              <a:rPr lang="en-US" dirty="0" err="1" smtClean="0"/>
              <a:t>StudBud</a:t>
            </a:r>
            <a:r>
              <a:rPr lang="en-US" dirty="0" smtClean="0"/>
              <a:t>, </a:t>
            </a:r>
            <a:r>
              <a:rPr lang="en-US" dirty="0" err="1" smtClean="0"/>
              <a:t>Foodture</a:t>
            </a:r>
            <a:endParaRPr lang="en-US" dirty="0" smtClean="0"/>
          </a:p>
          <a:p>
            <a:pPr lvl="1"/>
            <a:r>
              <a:rPr lang="en-US" dirty="0" smtClean="0"/>
              <a:t>Rhythm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586637" y="807518"/>
            <a:ext cx="4608576" cy="4061112"/>
          </a:xfrm>
        </p:spPr>
        <p:txBody>
          <a:bodyPr>
            <a:noAutofit/>
          </a:bodyPr>
          <a:lstStyle/>
          <a:p>
            <a:r>
              <a:rPr lang="en-US" b="1" dirty="0"/>
              <a:t>Best Production Values</a:t>
            </a:r>
            <a:endParaRPr lang="en-US" dirty="0"/>
          </a:p>
          <a:p>
            <a:pPr lvl="1"/>
            <a:r>
              <a:rPr lang="en-US" dirty="0" smtClean="0"/>
              <a:t>Cascade</a:t>
            </a:r>
            <a:endParaRPr lang="en-US" dirty="0"/>
          </a:p>
          <a:p>
            <a:r>
              <a:rPr lang="en-US" b="1" dirty="0" smtClean="0"/>
              <a:t>Best </a:t>
            </a:r>
            <a:r>
              <a:rPr lang="en-US" b="1" dirty="0"/>
              <a:t>Editing</a:t>
            </a:r>
            <a:endParaRPr lang="en-US" dirty="0"/>
          </a:p>
          <a:p>
            <a:pPr lvl="1"/>
            <a:r>
              <a:rPr lang="en-US" dirty="0" smtClean="0"/>
              <a:t>Runner Up: Window</a:t>
            </a:r>
          </a:p>
          <a:p>
            <a:pPr lvl="1"/>
            <a:r>
              <a:rPr lang="en-US" dirty="0" err="1" smtClean="0"/>
              <a:t>Voxyl</a:t>
            </a:r>
            <a:endParaRPr lang="en-US" dirty="0"/>
          </a:p>
          <a:p>
            <a:r>
              <a:rPr lang="en-US" b="1" dirty="0" smtClean="0"/>
              <a:t>Best </a:t>
            </a:r>
            <a:r>
              <a:rPr lang="en-US" b="1" dirty="0"/>
              <a:t>FX</a:t>
            </a:r>
            <a:endParaRPr lang="en-US" dirty="0"/>
          </a:p>
          <a:p>
            <a:pPr lvl="1"/>
            <a:r>
              <a:rPr lang="en-US" dirty="0" smtClean="0"/>
              <a:t>Runner Up: </a:t>
            </a:r>
            <a:r>
              <a:rPr lang="en-US" dirty="0" err="1" smtClean="0"/>
              <a:t>StudBud</a:t>
            </a:r>
            <a:endParaRPr lang="en-US" dirty="0" smtClean="0"/>
          </a:p>
          <a:p>
            <a:pPr lvl="1"/>
            <a:r>
              <a:rPr lang="en-US" dirty="0" err="1" smtClean="0"/>
              <a:t>CrowdSourced</a:t>
            </a:r>
            <a:endParaRPr lang="en-US" dirty="0"/>
          </a:p>
          <a:p>
            <a:r>
              <a:rPr lang="en-US" b="1" dirty="0" smtClean="0"/>
              <a:t>Best </a:t>
            </a:r>
            <a:r>
              <a:rPr lang="en-US" b="1" dirty="0"/>
              <a:t>Project Concept</a:t>
            </a:r>
            <a:endParaRPr lang="en-US" dirty="0"/>
          </a:p>
          <a:p>
            <a:pPr lvl="1"/>
            <a:r>
              <a:rPr lang="en-US" dirty="0" err="1" smtClean="0"/>
              <a:t>SkillSwap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1,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51F0A-6D27-F641-887A-BFA2D5FF6C3B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79425" y="4868630"/>
            <a:ext cx="780531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E6AA00"/>
                </a:solidFill>
                <a:latin typeface="Helvetica" charset="0"/>
                <a:ea typeface="Helvetica" charset="0"/>
                <a:cs typeface="Helvetica" charset="0"/>
              </a:rPr>
              <a:t>Best Overall Video</a:t>
            </a:r>
            <a:endParaRPr lang="en-US" sz="3600" dirty="0">
              <a:solidFill>
                <a:srgbClr val="E6AA00"/>
              </a:solidFill>
              <a:latin typeface="Helvetica" charset="0"/>
              <a:ea typeface="Helvetica" charset="0"/>
              <a:cs typeface="Helvetica" charset="0"/>
            </a:endParaRPr>
          </a:p>
          <a:p>
            <a:pPr lvl="1"/>
            <a:r>
              <a:rPr lang="en-US" sz="3200" dirty="0" smtClean="0">
                <a:solidFill>
                  <a:srgbClr val="E6AA00"/>
                </a:solidFill>
                <a:latin typeface="Helvetica" charset="0"/>
                <a:ea typeface="Helvetica" charset="0"/>
                <a:cs typeface="Helvetica" charset="0"/>
              </a:rPr>
              <a:t>Runners </a:t>
            </a:r>
            <a:r>
              <a:rPr lang="en-US" sz="3200" dirty="0">
                <a:solidFill>
                  <a:srgbClr val="E6AA00"/>
                </a:solidFill>
                <a:latin typeface="Helvetica" charset="0"/>
                <a:ea typeface="Helvetica" charset="0"/>
                <a:cs typeface="Helvetica" charset="0"/>
              </a:rPr>
              <a:t>Up: </a:t>
            </a:r>
            <a:r>
              <a:rPr lang="en-US" sz="3200" dirty="0" smtClean="0">
                <a:solidFill>
                  <a:srgbClr val="E6AA00"/>
                </a:solidFill>
                <a:latin typeface="Helvetica" charset="0"/>
                <a:ea typeface="Helvetica" charset="0"/>
                <a:cs typeface="Helvetica" charset="0"/>
              </a:rPr>
              <a:t>Cascade &amp; Jar</a:t>
            </a:r>
            <a:endParaRPr lang="en-US" sz="3200" dirty="0">
              <a:solidFill>
                <a:srgbClr val="E6AA00"/>
              </a:solidFill>
              <a:latin typeface="Helvetica" charset="0"/>
              <a:ea typeface="Helvetica" charset="0"/>
              <a:cs typeface="Helvetica" charset="0"/>
            </a:endParaRPr>
          </a:p>
          <a:p>
            <a:pPr lvl="1"/>
            <a:r>
              <a:rPr lang="en-US" sz="3600" dirty="0" err="1" smtClean="0">
                <a:solidFill>
                  <a:srgbClr val="E6AA00"/>
                </a:solidFill>
                <a:latin typeface="Helvetica" charset="0"/>
                <a:ea typeface="Helvetica" charset="0"/>
                <a:cs typeface="Helvetica" charset="0"/>
              </a:rPr>
              <a:t>Voxyl</a:t>
            </a:r>
            <a:endParaRPr lang="en-US" sz="3600" dirty="0">
              <a:solidFill>
                <a:srgbClr val="E6AA00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1931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28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84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4C00"/>
                                      </p:to>
                                    </p:animClr>
                                    <p:animClr clrSpc="rgb" dir="cw">
                                      <p:cBhvr>
                                        <p:cTn id="85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4C00"/>
                                      </p:to>
                                    </p:animClr>
                                    <p:set>
                                      <p:cBhvr>
                                        <p:cTn id="86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87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 smtClean="0"/>
              <a:t>Administrivia</a:t>
            </a:r>
            <a:endParaRPr lang="en-US" dirty="0" smtClean="0"/>
          </a:p>
        </p:txBody>
      </p:sp>
      <p:sp>
        <p:nvSpPr>
          <p:cNvPr id="809989" name="Rectangle 5"/>
          <p:cNvSpPr>
            <a:spLocks noGrp="1" noChangeArrowheads="1"/>
          </p:cNvSpPr>
          <p:nvPr>
            <p:ph idx="1"/>
          </p:nvPr>
        </p:nvSpPr>
        <p:spPr>
          <a:xfrm>
            <a:off x="466725" y="1008790"/>
            <a:ext cx="8526463" cy="5652262"/>
          </a:xfrm>
        </p:spPr>
        <p:txBody>
          <a:bodyPr>
            <a:normAutofit fontScale="77500" lnSpcReduction="2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Medium fi prototype &amp; presentations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Must be on web site by this Friday or grade will be significantly docked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Problem getting a web site up, talk to your CA or Will</a:t>
            </a:r>
          </a:p>
          <a:p>
            <a:pPr lvl="1"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r>
              <a:rPr lang="en-US" dirty="0" smtClean="0"/>
              <a:t>iOS Workshop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Tuesday, </a:t>
            </a:r>
            <a:r>
              <a:rPr lang="en-US" sz="2400" dirty="0" smtClean="0"/>
              <a:t>11/8, 6-8 PM, </a:t>
            </a:r>
            <a:r>
              <a:rPr lang="mr-IN" sz="2400" dirty="0" err="1"/>
              <a:t>Bldg</a:t>
            </a:r>
            <a:r>
              <a:rPr lang="mr-IN" sz="2400" dirty="0"/>
              <a:t>. 380-380F</a:t>
            </a:r>
            <a:endParaRPr lang="en-US" sz="2400" dirty="0" smtClean="0"/>
          </a:p>
          <a:p>
            <a:pPr lvl="1">
              <a:lnSpc>
                <a:spcPct val="90000"/>
              </a:lnSpc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Android Workshop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Thursday, </a:t>
            </a:r>
            <a:r>
              <a:rPr lang="en-US" sz="2400" dirty="0" smtClean="0"/>
              <a:t>11/10, 6-8 PM, </a:t>
            </a:r>
            <a:r>
              <a:rPr lang="mr-IN" sz="2400" dirty="0" err="1"/>
              <a:t>Bldg</a:t>
            </a:r>
            <a:r>
              <a:rPr lang="mr-IN" sz="2400" dirty="0"/>
              <a:t>. 380-380F</a:t>
            </a:r>
            <a:endParaRPr lang="en-US" sz="2400" dirty="0" smtClean="0"/>
          </a:p>
          <a:p>
            <a:pPr lvl="1">
              <a:lnSpc>
                <a:spcPct val="90000"/>
              </a:lnSpc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SFMOMA Field </a:t>
            </a:r>
            <a:r>
              <a:rPr lang="en-US" sz="2800" dirty="0" smtClean="0"/>
              <a:t>Trip (Saturday, 11/13)</a:t>
            </a:r>
            <a:endParaRPr lang="en-US" sz="2800" dirty="0" smtClean="0"/>
          </a:p>
          <a:p>
            <a:pPr lvl="1">
              <a:lnSpc>
                <a:spcPct val="90000"/>
              </a:lnSpc>
            </a:pPr>
            <a:r>
              <a:rPr lang="en-US" sz="2400" dirty="0"/>
              <a:t>Sign up at </a:t>
            </a:r>
            <a:r>
              <a:rPr lang="en-US" sz="2400" dirty="0" smtClean="0">
                <a:hlinkClick r:id="rId3"/>
              </a:rPr>
              <a:t>http://tinyurl.com/sfmoma147</a:t>
            </a:r>
            <a:r>
              <a:rPr lang="en-US" sz="2400" dirty="0" smtClean="0"/>
              <a:t> (lots of room left)</a:t>
            </a:r>
          </a:p>
          <a:p>
            <a:pPr eaLnBrk="1" hangingPunct="1">
              <a:lnSpc>
                <a:spcPct val="90000"/>
              </a:lnSpc>
            </a:pPr>
            <a:endParaRPr lang="en-US" sz="2800" dirty="0"/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CS 194H</a:t>
            </a:r>
          </a:p>
          <a:p>
            <a:pPr lvl="1">
              <a:lnSpc>
                <a:spcPct val="90000"/>
              </a:lnSpc>
            </a:pPr>
            <a:r>
              <a:rPr lang="en-US" sz="2000" dirty="0" err="1"/>
              <a:t>Tu</a:t>
            </a:r>
            <a:r>
              <a:rPr lang="en-US" sz="2000" dirty="0"/>
              <a:t>/</a:t>
            </a:r>
            <a:r>
              <a:rPr lang="en-US" sz="2000" dirty="0" err="1"/>
              <a:t>Thur</a:t>
            </a:r>
            <a:r>
              <a:rPr lang="en-US" sz="2000" dirty="0"/>
              <a:t> 1:30-3:20 PM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Continuation of projects from CS147 &amp; advanced techniques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Need at least 2-3 of a project team to continue, individuals can join another team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More iterations </a:t>
            </a:r>
            <a:r>
              <a:rPr lang="mr-IN" sz="2000" dirty="0" smtClean="0"/>
              <a:t>–</a:t>
            </a:r>
            <a:r>
              <a:rPr lang="en-US" sz="2000" dirty="0" smtClean="0"/>
              <a:t> get to release quality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No exams </a:t>
            </a:r>
            <a:r>
              <a:rPr lang="mr-IN" sz="2000" dirty="0" smtClean="0"/>
              <a:t>–</a:t>
            </a:r>
            <a:r>
              <a:rPr lang="en-US" sz="2000" dirty="0" smtClean="0"/>
              <a:t> less writing (mainly project presentations) </a:t>
            </a:r>
            <a:r>
              <a:rPr lang="mr-IN" sz="2000" dirty="0" smtClean="0"/>
              <a:t>–</a:t>
            </a:r>
            <a:r>
              <a:rPr lang="en-US" sz="2000" dirty="0" smtClean="0"/>
              <a:t> fewer lectures </a:t>
            </a:r>
            <a:r>
              <a:rPr lang="mr-IN" sz="2000" dirty="0" smtClean="0"/>
              <a:t>–</a:t>
            </a:r>
            <a:r>
              <a:rPr lang="en-US" sz="2000" dirty="0" smtClean="0"/>
              <a:t> individual studio assignments on advanced techniques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Cap at 40 students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1, 2016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dt+UX: Design Thinking for User Experience Design, Prototyping &amp; Evaluation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A3D3DD-E1BE-48AF-A632-F6B6AA404407}" type="slidenum">
              <a:rPr lang="en-US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9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9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98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98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98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98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98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98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98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98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989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989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989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1,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dt+UX: Design Thinking for User Experience Design, Prototyping &amp; Evaluation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9FF1F2-2FD6-4CBC-B383-9C36401B53E0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787198" y="2601711"/>
            <a:ext cx="371832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 smtClean="0">
                <a:latin typeface="Helvetica Light"/>
                <a:cs typeface="Helvetica Light"/>
              </a:rPr>
              <a:t>T E A M </a:t>
            </a:r>
            <a:br>
              <a:rPr lang="en-US" sz="6000" b="1" dirty="0" smtClean="0">
                <a:latin typeface="Helvetica Light"/>
                <a:cs typeface="Helvetica Light"/>
              </a:rPr>
            </a:br>
            <a:r>
              <a:rPr lang="en-US" sz="6000" b="1" dirty="0" smtClean="0">
                <a:latin typeface="Helvetica Light"/>
                <a:cs typeface="Helvetica Light"/>
              </a:rPr>
              <a:t>B R E A K</a:t>
            </a:r>
            <a:endParaRPr lang="en-US" sz="6000" b="1" dirty="0">
              <a:latin typeface="Helvetica Light"/>
              <a:cs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586585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254000"/>
            <a:ext cx="8636000" cy="6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99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/>
          <a:lstStyle/>
          <a:p>
            <a:pPr eaLnBrk="1" hangingPunct="1"/>
            <a:r>
              <a:rPr lang="en-US" smtClean="0"/>
              <a:t>The Model Human Processor</a:t>
            </a:r>
          </a:p>
        </p:txBody>
      </p:sp>
      <p:sp>
        <p:nvSpPr>
          <p:cNvPr id="26629" name="Rectangle 3"/>
          <p:cNvSpPr>
            <a:spLocks noGrp="1" noChangeArrowheads="1"/>
          </p:cNvSpPr>
          <p:nvPr>
            <p:ph idx="1"/>
          </p:nvPr>
        </p:nvSpPr>
        <p:spPr>
          <a:xfrm>
            <a:off x="471488" y="1163638"/>
            <a:ext cx="4390798" cy="4818062"/>
          </a:xfrm>
          <a:noFill/>
        </p:spPr>
        <p:txBody>
          <a:bodyPr lIns="92075" tIns="46038" rIns="92075" bIns="46038"/>
          <a:lstStyle/>
          <a:p>
            <a:pPr eaLnBrk="1" hangingPunct="1"/>
            <a:r>
              <a:rPr lang="en-US" sz="2500" dirty="0" smtClean="0"/>
              <a:t>Developed by Card, </a:t>
            </a:r>
            <a:br>
              <a:rPr lang="en-US" sz="2500" dirty="0" smtClean="0"/>
            </a:br>
            <a:r>
              <a:rPr lang="en-US" sz="2500" dirty="0" smtClean="0"/>
              <a:t>Moran &amp; Newell (’83)</a:t>
            </a:r>
          </a:p>
          <a:p>
            <a:pPr lvl="1" eaLnBrk="1" hangingPunct="1"/>
            <a:r>
              <a:rPr lang="en-US" sz="2100" dirty="0" smtClean="0"/>
              <a:t>based on empirical data</a:t>
            </a:r>
          </a:p>
        </p:txBody>
      </p:sp>
      <p:sp>
        <p:nvSpPr>
          <p:cNvPr id="3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1, 2016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dt+UX: Design Thinking for User Experience Design, Prototyping &amp; Evaluation</a:t>
            </a:r>
            <a:endParaRPr lang="en-US"/>
          </a:p>
        </p:txBody>
      </p:sp>
      <p:sp>
        <p:nvSpPr>
          <p:cNvPr id="4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08C4C5-5091-4B32-B910-0F70915F2BDA}" type="slidenum">
              <a:rPr lang="en-US"/>
              <a:pPr>
                <a:defRPr/>
              </a:pPr>
              <a:t>28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2250" y="1142999"/>
            <a:ext cx="4651750" cy="595085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/>
          <a:lstStyle/>
          <a:p>
            <a:pPr eaLnBrk="1" hangingPunct="1"/>
            <a:r>
              <a:rPr lang="en-US" smtClean="0"/>
              <a:t>The Model Human Processor</a:t>
            </a:r>
          </a:p>
        </p:txBody>
      </p:sp>
      <p:sp>
        <p:nvSpPr>
          <p:cNvPr id="26629" name="Rectangle 3"/>
          <p:cNvSpPr>
            <a:spLocks noGrp="1" noChangeArrowheads="1"/>
          </p:cNvSpPr>
          <p:nvPr>
            <p:ph idx="1"/>
          </p:nvPr>
        </p:nvSpPr>
        <p:spPr>
          <a:xfrm>
            <a:off x="471488" y="1163638"/>
            <a:ext cx="8077200" cy="4818062"/>
          </a:xfrm>
          <a:noFill/>
        </p:spPr>
        <p:txBody>
          <a:bodyPr lIns="92075" tIns="46038" rIns="92075" bIns="46038"/>
          <a:lstStyle/>
          <a:p>
            <a:pPr eaLnBrk="1" hangingPunct="1"/>
            <a:r>
              <a:rPr lang="en-US" sz="2500" dirty="0" smtClean="0"/>
              <a:t>Developed by Card, Moran &amp; Newell (’83)</a:t>
            </a:r>
          </a:p>
          <a:p>
            <a:pPr lvl="1" eaLnBrk="1" hangingPunct="1"/>
            <a:r>
              <a:rPr lang="en-US" sz="2100" dirty="0" smtClean="0"/>
              <a:t>based on empirical data</a:t>
            </a:r>
          </a:p>
        </p:txBody>
      </p:sp>
      <p:sp>
        <p:nvSpPr>
          <p:cNvPr id="3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1, 2016</a:t>
            </a:r>
            <a:endParaRPr lang="en-US"/>
          </a:p>
        </p:txBody>
      </p:sp>
      <p:sp>
        <p:nvSpPr>
          <p:cNvPr id="42" name="Footer Placeholder 4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dt+UX: Design Thinking for User Experience Design, Prototyping &amp; Evaluation</a:t>
            </a:r>
            <a:endParaRPr lang="en-US"/>
          </a:p>
        </p:txBody>
      </p:sp>
      <p:sp>
        <p:nvSpPr>
          <p:cNvPr id="4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08C4C5-5091-4B32-B910-0F70915F2BDA}" type="slidenum">
              <a:rPr lang="en-US"/>
              <a:pPr>
                <a:defRPr/>
              </a:pPr>
              <a:t>29</a:t>
            </a:fld>
            <a:endParaRPr lang="en-US"/>
          </a:p>
        </p:txBody>
      </p:sp>
      <p:grpSp>
        <p:nvGrpSpPr>
          <p:cNvPr id="26630" name="Group 39"/>
          <p:cNvGrpSpPr>
            <a:grpSpLocks/>
          </p:cNvGrpSpPr>
          <p:nvPr/>
        </p:nvGrpSpPr>
        <p:grpSpPr bwMode="auto">
          <a:xfrm>
            <a:off x="342899" y="2024063"/>
            <a:ext cx="8064498" cy="4527550"/>
            <a:chOff x="216" y="1275"/>
            <a:chExt cx="5080" cy="2852"/>
          </a:xfrm>
        </p:grpSpPr>
        <p:grpSp>
          <p:nvGrpSpPr>
            <p:cNvPr id="26632" name="Group 5"/>
            <p:cNvGrpSpPr>
              <a:grpSpLocks/>
            </p:cNvGrpSpPr>
            <p:nvPr/>
          </p:nvGrpSpPr>
          <p:grpSpPr bwMode="auto">
            <a:xfrm>
              <a:off x="216" y="1275"/>
              <a:ext cx="5080" cy="2852"/>
              <a:chOff x="351" y="1296"/>
              <a:chExt cx="5080" cy="2852"/>
            </a:xfrm>
          </p:grpSpPr>
          <p:grpSp>
            <p:nvGrpSpPr>
              <p:cNvPr id="26636" name="Group 6"/>
              <p:cNvGrpSpPr>
                <a:grpSpLocks/>
              </p:cNvGrpSpPr>
              <p:nvPr/>
            </p:nvGrpSpPr>
            <p:grpSpPr bwMode="auto">
              <a:xfrm>
                <a:off x="1551" y="1296"/>
                <a:ext cx="3352" cy="1144"/>
                <a:chOff x="1551" y="1296"/>
                <a:chExt cx="3352" cy="1144"/>
              </a:xfrm>
            </p:grpSpPr>
            <p:sp>
              <p:nvSpPr>
                <p:cNvPr id="26658" name="Rectangle 7"/>
                <p:cNvSpPr>
                  <a:spLocks noChangeArrowheads="1"/>
                </p:cNvSpPr>
                <p:nvPr/>
              </p:nvSpPr>
              <p:spPr bwMode="auto">
                <a:xfrm>
                  <a:off x="1551" y="1296"/>
                  <a:ext cx="3352" cy="1144"/>
                </a:xfrm>
                <a:prstGeom prst="rect">
                  <a:avLst/>
                </a:prstGeom>
                <a:solidFill>
                  <a:schemeClr val="folHlink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659" name="Rectangle 8"/>
                <p:cNvSpPr>
                  <a:spLocks noChangeArrowheads="1"/>
                </p:cNvSpPr>
                <p:nvPr/>
              </p:nvSpPr>
              <p:spPr bwMode="auto">
                <a:xfrm>
                  <a:off x="1551" y="1296"/>
                  <a:ext cx="3352" cy="376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660" name="Rectangle 9"/>
                <p:cNvSpPr>
                  <a:spLocks noChangeArrowheads="1"/>
                </p:cNvSpPr>
                <p:nvPr/>
              </p:nvSpPr>
              <p:spPr bwMode="auto">
                <a:xfrm>
                  <a:off x="2436" y="1378"/>
                  <a:ext cx="1773" cy="2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2075" tIns="46038" rIns="92075" bIns="46038">
                  <a:spAutoFit/>
                </a:bodyPr>
                <a:lstStyle/>
                <a:p>
                  <a:pPr algn="ctr" eaLnBrk="0" hangingPunct="0"/>
                  <a:r>
                    <a:rPr lang="en-US">
                      <a:solidFill>
                        <a:schemeClr val="bg1"/>
                      </a:solidFill>
                      <a:latin typeface="Helvetica Light"/>
                      <a:cs typeface="Helvetica Light"/>
                    </a:rPr>
                    <a:t>Long-term Memory</a:t>
                  </a:r>
                </a:p>
              </p:txBody>
            </p:sp>
            <p:sp>
              <p:nvSpPr>
                <p:cNvPr id="26661" name="Rectangle 10"/>
                <p:cNvSpPr>
                  <a:spLocks noChangeArrowheads="1"/>
                </p:cNvSpPr>
                <p:nvPr/>
              </p:nvSpPr>
              <p:spPr bwMode="auto">
                <a:xfrm>
                  <a:off x="2569" y="1724"/>
                  <a:ext cx="1582" cy="2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2075" tIns="46038" rIns="92075" bIns="46038">
                  <a:spAutoFit/>
                </a:bodyPr>
                <a:lstStyle/>
                <a:p>
                  <a:pPr eaLnBrk="0" hangingPunct="0"/>
                  <a:r>
                    <a:rPr lang="en-US">
                      <a:solidFill>
                        <a:schemeClr val="bg1"/>
                      </a:solidFill>
                      <a:latin typeface="Helvetica Light"/>
                      <a:cs typeface="Helvetica Light"/>
                    </a:rPr>
                    <a:t>Working Memory</a:t>
                  </a:r>
                </a:p>
              </p:txBody>
            </p:sp>
            <p:sp>
              <p:nvSpPr>
                <p:cNvPr id="26662" name="Rectangle 11"/>
                <p:cNvSpPr>
                  <a:spLocks noChangeArrowheads="1"/>
                </p:cNvSpPr>
                <p:nvPr/>
              </p:nvSpPr>
              <p:spPr bwMode="auto">
                <a:xfrm>
                  <a:off x="1551" y="2016"/>
                  <a:ext cx="1096" cy="424"/>
                </a:xfrm>
                <a:prstGeom prst="rect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663" name="Rectangle 12"/>
                <p:cNvSpPr>
                  <a:spLocks noChangeArrowheads="1"/>
                </p:cNvSpPr>
                <p:nvPr/>
              </p:nvSpPr>
              <p:spPr bwMode="auto">
                <a:xfrm>
                  <a:off x="2775" y="2016"/>
                  <a:ext cx="1096" cy="424"/>
                </a:xfrm>
                <a:prstGeom prst="rect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664" name="Rectangle 13"/>
                <p:cNvSpPr>
                  <a:spLocks noChangeArrowheads="1"/>
                </p:cNvSpPr>
                <p:nvPr/>
              </p:nvSpPr>
              <p:spPr bwMode="auto">
                <a:xfrm>
                  <a:off x="1555" y="2012"/>
                  <a:ext cx="1092" cy="408"/>
                </a:xfrm>
                <a:prstGeom prst="rect">
                  <a:avLst/>
                </a:prstGeom>
                <a:noFill/>
                <a:ln w="28575" cmpd="sng">
                  <a:solidFill>
                    <a:srgbClr val="000000"/>
                  </a:solidFill>
                  <a:prstDash val="dot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square" lIns="92075" tIns="46038" rIns="92075" bIns="46038">
                  <a:spAutoFit/>
                </a:bodyPr>
                <a:lstStyle/>
                <a:p>
                  <a:pPr algn="ctr" eaLnBrk="0" hangingPunct="0"/>
                  <a:r>
                    <a:rPr lang="en-US" sz="1800" dirty="0">
                      <a:solidFill>
                        <a:schemeClr val="bg1"/>
                      </a:solidFill>
                      <a:latin typeface="Helvetica Light"/>
                      <a:cs typeface="Helvetica Light"/>
                    </a:rPr>
                    <a:t>Visual Image</a:t>
                  </a:r>
                </a:p>
                <a:p>
                  <a:pPr algn="ctr" eaLnBrk="0" hangingPunct="0"/>
                  <a:r>
                    <a:rPr lang="en-US" sz="1800" dirty="0">
                      <a:solidFill>
                        <a:schemeClr val="bg1"/>
                      </a:solidFill>
                      <a:latin typeface="Helvetica Light"/>
                      <a:cs typeface="Helvetica Light"/>
                    </a:rPr>
                    <a:t>Store</a:t>
                  </a:r>
                </a:p>
              </p:txBody>
            </p:sp>
            <p:sp>
              <p:nvSpPr>
                <p:cNvPr id="26665" name="Rectangle 14"/>
                <p:cNvSpPr>
                  <a:spLocks noChangeArrowheads="1"/>
                </p:cNvSpPr>
                <p:nvPr/>
              </p:nvSpPr>
              <p:spPr bwMode="auto">
                <a:xfrm>
                  <a:off x="2772" y="2012"/>
                  <a:ext cx="1104" cy="408"/>
                </a:xfrm>
                <a:prstGeom prst="rect">
                  <a:avLst/>
                </a:prstGeom>
                <a:noFill/>
                <a:ln w="28575" cmpd="sng">
                  <a:solidFill>
                    <a:srgbClr val="000000"/>
                  </a:solidFill>
                  <a:prstDash val="dot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square" lIns="92075" tIns="46038" rIns="92075" bIns="46038">
                  <a:spAutoFit/>
                </a:bodyPr>
                <a:lstStyle/>
                <a:p>
                  <a:pPr algn="ctr" eaLnBrk="0" hangingPunct="0"/>
                  <a:r>
                    <a:rPr lang="en-US" sz="1800" dirty="0">
                      <a:solidFill>
                        <a:schemeClr val="bg1"/>
                      </a:solidFill>
                      <a:latin typeface="Helvetica Light"/>
                      <a:cs typeface="Helvetica Light"/>
                    </a:rPr>
                    <a:t>Auditory Image</a:t>
                  </a:r>
                </a:p>
                <a:p>
                  <a:pPr algn="ctr" eaLnBrk="0" hangingPunct="0"/>
                  <a:r>
                    <a:rPr lang="en-US" sz="1800" dirty="0">
                      <a:solidFill>
                        <a:schemeClr val="bg1"/>
                      </a:solidFill>
                      <a:latin typeface="Helvetica Light"/>
                      <a:cs typeface="Helvetica Light"/>
                    </a:rPr>
                    <a:t>Store</a:t>
                  </a:r>
                </a:p>
              </p:txBody>
            </p:sp>
          </p:grpSp>
          <p:grpSp>
            <p:nvGrpSpPr>
              <p:cNvPr id="26637" name="Group 15"/>
              <p:cNvGrpSpPr>
                <a:grpSpLocks/>
              </p:cNvGrpSpPr>
              <p:nvPr/>
            </p:nvGrpSpPr>
            <p:grpSpPr bwMode="auto">
              <a:xfrm>
                <a:off x="1071" y="2976"/>
                <a:ext cx="1288" cy="760"/>
                <a:chOff x="1071" y="2976"/>
                <a:chExt cx="1288" cy="760"/>
              </a:xfrm>
            </p:grpSpPr>
            <p:sp>
              <p:nvSpPr>
                <p:cNvPr id="26656" name="Oval 16"/>
                <p:cNvSpPr>
                  <a:spLocks noChangeArrowheads="1"/>
                </p:cNvSpPr>
                <p:nvPr/>
              </p:nvSpPr>
              <p:spPr bwMode="auto">
                <a:xfrm>
                  <a:off x="1071" y="2976"/>
                  <a:ext cx="1288" cy="760"/>
                </a:xfrm>
                <a:prstGeom prst="ellipse">
                  <a:avLst/>
                </a:prstGeom>
                <a:solidFill>
                  <a:schemeClr val="tx2"/>
                </a:solidFill>
                <a:ln w="127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657" name="Rectangle 17"/>
                <p:cNvSpPr>
                  <a:spLocks noChangeArrowheads="1"/>
                </p:cNvSpPr>
                <p:nvPr/>
              </p:nvSpPr>
              <p:spPr bwMode="auto">
                <a:xfrm>
                  <a:off x="1186" y="3106"/>
                  <a:ext cx="1051" cy="52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2075" tIns="46038" rIns="92075" bIns="46038">
                  <a:spAutoFit/>
                </a:bodyPr>
                <a:lstStyle/>
                <a:p>
                  <a:pPr algn="ctr" eaLnBrk="0" hangingPunct="0"/>
                  <a:r>
                    <a:rPr lang="en-US" dirty="0">
                      <a:solidFill>
                        <a:schemeClr val="bg1"/>
                      </a:solidFill>
                      <a:latin typeface="Helvetica Light"/>
                      <a:cs typeface="Helvetica Light"/>
                    </a:rPr>
                    <a:t>Perceptual</a:t>
                  </a:r>
                </a:p>
                <a:p>
                  <a:pPr algn="ctr" eaLnBrk="0" hangingPunct="0"/>
                  <a:r>
                    <a:rPr lang="en-US" dirty="0">
                      <a:solidFill>
                        <a:schemeClr val="bg1"/>
                      </a:solidFill>
                      <a:latin typeface="Helvetica Light"/>
                      <a:cs typeface="Helvetica Light"/>
                    </a:rPr>
                    <a:t>Processor</a:t>
                  </a:r>
                </a:p>
              </p:txBody>
            </p:sp>
          </p:grpSp>
          <p:grpSp>
            <p:nvGrpSpPr>
              <p:cNvPr id="26638" name="Group 18"/>
              <p:cNvGrpSpPr>
                <a:grpSpLocks/>
              </p:cNvGrpSpPr>
              <p:nvPr/>
            </p:nvGrpSpPr>
            <p:grpSpPr bwMode="auto">
              <a:xfrm>
                <a:off x="4143" y="2928"/>
                <a:ext cx="1288" cy="760"/>
                <a:chOff x="4143" y="2928"/>
                <a:chExt cx="1288" cy="760"/>
              </a:xfrm>
            </p:grpSpPr>
            <p:sp>
              <p:nvSpPr>
                <p:cNvPr id="26654" name="Oval 19"/>
                <p:cNvSpPr>
                  <a:spLocks noChangeArrowheads="1"/>
                </p:cNvSpPr>
                <p:nvPr/>
              </p:nvSpPr>
              <p:spPr bwMode="auto">
                <a:xfrm>
                  <a:off x="4143" y="2928"/>
                  <a:ext cx="1288" cy="760"/>
                </a:xfrm>
                <a:prstGeom prst="ellipse">
                  <a:avLst/>
                </a:prstGeom>
                <a:solidFill>
                  <a:schemeClr val="tx2"/>
                </a:solidFill>
                <a:ln w="127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655" name="Rectangle 20"/>
                <p:cNvSpPr>
                  <a:spLocks noChangeArrowheads="1"/>
                </p:cNvSpPr>
                <p:nvPr/>
              </p:nvSpPr>
              <p:spPr bwMode="auto">
                <a:xfrm>
                  <a:off x="4292" y="3058"/>
                  <a:ext cx="986" cy="52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2075" tIns="46038" rIns="92075" bIns="46038">
                  <a:spAutoFit/>
                </a:bodyPr>
                <a:lstStyle/>
                <a:p>
                  <a:pPr algn="ctr" eaLnBrk="0" hangingPunct="0"/>
                  <a:r>
                    <a:rPr lang="en-US">
                      <a:solidFill>
                        <a:schemeClr val="bg1"/>
                      </a:solidFill>
                      <a:latin typeface="Helvetica Light"/>
                      <a:cs typeface="Helvetica Light"/>
                    </a:rPr>
                    <a:t>Cognitive</a:t>
                  </a:r>
                </a:p>
                <a:p>
                  <a:pPr algn="ctr" eaLnBrk="0" hangingPunct="0"/>
                  <a:r>
                    <a:rPr lang="en-US">
                      <a:solidFill>
                        <a:schemeClr val="bg1"/>
                      </a:solidFill>
                      <a:latin typeface="Helvetica Light"/>
                      <a:cs typeface="Helvetica Light"/>
                    </a:rPr>
                    <a:t>Processor</a:t>
                  </a:r>
                </a:p>
              </p:txBody>
            </p:sp>
          </p:grpSp>
          <p:grpSp>
            <p:nvGrpSpPr>
              <p:cNvPr id="26639" name="Group 21"/>
              <p:cNvGrpSpPr>
                <a:grpSpLocks/>
              </p:cNvGrpSpPr>
              <p:nvPr/>
            </p:nvGrpSpPr>
            <p:grpSpPr bwMode="auto">
              <a:xfrm>
                <a:off x="2583" y="2928"/>
                <a:ext cx="1288" cy="760"/>
                <a:chOff x="2583" y="2928"/>
                <a:chExt cx="1288" cy="760"/>
              </a:xfrm>
            </p:grpSpPr>
            <p:sp>
              <p:nvSpPr>
                <p:cNvPr id="26652" name="Oval 22"/>
                <p:cNvSpPr>
                  <a:spLocks noChangeArrowheads="1"/>
                </p:cNvSpPr>
                <p:nvPr/>
              </p:nvSpPr>
              <p:spPr bwMode="auto">
                <a:xfrm>
                  <a:off x="2583" y="2928"/>
                  <a:ext cx="1288" cy="760"/>
                </a:xfrm>
                <a:prstGeom prst="ellipse">
                  <a:avLst/>
                </a:prstGeom>
                <a:solidFill>
                  <a:schemeClr val="tx2"/>
                </a:solidFill>
                <a:ln w="127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653" name="Rectangle 23"/>
                <p:cNvSpPr>
                  <a:spLocks noChangeArrowheads="1"/>
                </p:cNvSpPr>
                <p:nvPr/>
              </p:nvSpPr>
              <p:spPr bwMode="auto">
                <a:xfrm>
                  <a:off x="2733" y="3058"/>
                  <a:ext cx="986" cy="52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2075" tIns="46038" rIns="92075" bIns="46038">
                  <a:spAutoFit/>
                </a:bodyPr>
                <a:lstStyle/>
                <a:p>
                  <a:pPr algn="ctr" eaLnBrk="0" hangingPunct="0"/>
                  <a:r>
                    <a:rPr lang="en-US">
                      <a:solidFill>
                        <a:schemeClr val="bg1"/>
                      </a:solidFill>
                      <a:latin typeface="Helvetica Light"/>
                      <a:cs typeface="Helvetica Light"/>
                    </a:rPr>
                    <a:t>Motor</a:t>
                  </a:r>
                </a:p>
                <a:p>
                  <a:pPr algn="ctr" eaLnBrk="0" hangingPunct="0"/>
                  <a:r>
                    <a:rPr lang="en-US">
                      <a:solidFill>
                        <a:schemeClr val="bg1"/>
                      </a:solidFill>
                      <a:latin typeface="Helvetica Light"/>
                      <a:cs typeface="Helvetica Light"/>
                    </a:rPr>
                    <a:t>Processor</a:t>
                  </a:r>
                </a:p>
              </p:txBody>
            </p:sp>
          </p:grpSp>
          <p:sp>
            <p:nvSpPr>
              <p:cNvPr id="26640" name="Rectangle 24"/>
              <p:cNvSpPr>
                <a:spLocks noChangeArrowheads="1"/>
              </p:cNvSpPr>
              <p:nvPr/>
            </p:nvSpPr>
            <p:spPr bwMode="auto">
              <a:xfrm>
                <a:off x="351" y="2914"/>
                <a:ext cx="548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 eaLnBrk="0" hangingPunct="0"/>
                <a:r>
                  <a:rPr lang="en-US" dirty="0">
                    <a:latin typeface="Helvetica Light"/>
                    <a:cs typeface="Helvetica Light"/>
                  </a:rPr>
                  <a:t>Eyes</a:t>
                </a:r>
              </a:p>
            </p:txBody>
          </p:sp>
          <p:sp>
            <p:nvSpPr>
              <p:cNvPr id="26641" name="Rectangle 25"/>
              <p:cNvSpPr>
                <a:spLocks noChangeArrowheads="1"/>
              </p:cNvSpPr>
              <p:nvPr/>
            </p:nvSpPr>
            <p:spPr bwMode="auto">
              <a:xfrm>
                <a:off x="351" y="3394"/>
                <a:ext cx="516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 eaLnBrk="0" hangingPunct="0"/>
                <a:r>
                  <a:rPr lang="en-US" dirty="0">
                    <a:latin typeface="Helvetica Light"/>
                    <a:cs typeface="Helvetica Light"/>
                  </a:rPr>
                  <a:t>Ears</a:t>
                </a:r>
              </a:p>
            </p:txBody>
          </p:sp>
          <p:sp>
            <p:nvSpPr>
              <p:cNvPr id="26642" name="Line 26"/>
              <p:cNvSpPr>
                <a:spLocks noChangeShapeType="1"/>
              </p:cNvSpPr>
              <p:nvPr/>
            </p:nvSpPr>
            <p:spPr bwMode="auto">
              <a:xfrm>
                <a:off x="834" y="3075"/>
                <a:ext cx="281" cy="185"/>
              </a:xfrm>
              <a:prstGeom prst="line">
                <a:avLst/>
              </a:prstGeom>
              <a:noFill/>
              <a:ln w="50800">
                <a:solidFill>
                  <a:schemeClr val="accent2"/>
                </a:solidFill>
                <a:round/>
                <a:headEnd type="none" w="sm" len="sm"/>
                <a:tailEnd type="stealth" w="med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43" name="Line 27"/>
              <p:cNvSpPr>
                <a:spLocks noChangeShapeType="1"/>
              </p:cNvSpPr>
              <p:nvPr/>
            </p:nvSpPr>
            <p:spPr bwMode="auto">
              <a:xfrm flipV="1">
                <a:off x="817" y="3433"/>
                <a:ext cx="309" cy="135"/>
              </a:xfrm>
              <a:prstGeom prst="line">
                <a:avLst/>
              </a:prstGeom>
              <a:noFill/>
              <a:ln w="50800">
                <a:solidFill>
                  <a:schemeClr val="accent2"/>
                </a:solidFill>
                <a:round/>
                <a:headEnd type="none" w="sm" len="sm"/>
                <a:tailEnd type="stealth" w="med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44" name="Line 28"/>
              <p:cNvSpPr>
                <a:spLocks noChangeShapeType="1"/>
              </p:cNvSpPr>
              <p:nvPr/>
            </p:nvSpPr>
            <p:spPr bwMode="auto">
              <a:xfrm flipV="1">
                <a:off x="1699" y="2399"/>
                <a:ext cx="133" cy="592"/>
              </a:xfrm>
              <a:prstGeom prst="line">
                <a:avLst/>
              </a:prstGeom>
              <a:noFill/>
              <a:ln w="50800">
                <a:solidFill>
                  <a:srgbClr val="66FF33"/>
                </a:solidFill>
                <a:round/>
                <a:headEnd type="none" w="sm" len="sm"/>
                <a:tailEnd type="stealth" w="med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45" name="Line 29"/>
              <p:cNvSpPr>
                <a:spLocks noChangeShapeType="1"/>
              </p:cNvSpPr>
              <p:nvPr/>
            </p:nvSpPr>
            <p:spPr bwMode="auto">
              <a:xfrm flipV="1">
                <a:off x="2083" y="2399"/>
                <a:ext cx="853" cy="688"/>
              </a:xfrm>
              <a:prstGeom prst="line">
                <a:avLst/>
              </a:prstGeom>
              <a:noFill/>
              <a:ln w="50800">
                <a:solidFill>
                  <a:srgbClr val="66FF33"/>
                </a:solidFill>
                <a:round/>
                <a:headEnd type="none" w="sm" len="sm"/>
                <a:tailEnd type="stealth" w="med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46" name="Line 30"/>
              <p:cNvSpPr>
                <a:spLocks noChangeShapeType="1"/>
              </p:cNvSpPr>
              <p:nvPr/>
            </p:nvSpPr>
            <p:spPr bwMode="auto">
              <a:xfrm flipH="1">
                <a:off x="3455" y="2403"/>
                <a:ext cx="588" cy="620"/>
              </a:xfrm>
              <a:prstGeom prst="line">
                <a:avLst/>
              </a:prstGeom>
              <a:noFill/>
              <a:ln w="50800">
                <a:solidFill>
                  <a:schemeClr val="accent2"/>
                </a:solidFill>
                <a:round/>
                <a:headEnd type="none" w="sm" len="sm"/>
                <a:tailEnd type="stealth" w="med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47" name="Line 31"/>
              <p:cNvSpPr>
                <a:spLocks noChangeShapeType="1"/>
              </p:cNvSpPr>
              <p:nvPr/>
            </p:nvSpPr>
            <p:spPr bwMode="auto">
              <a:xfrm>
                <a:off x="3227" y="3651"/>
                <a:ext cx="0" cy="281"/>
              </a:xfrm>
              <a:prstGeom prst="line">
                <a:avLst/>
              </a:prstGeom>
              <a:noFill/>
              <a:ln w="50800">
                <a:solidFill>
                  <a:srgbClr val="66FF33"/>
                </a:solidFill>
                <a:round/>
                <a:headEnd type="none" w="sm" len="sm"/>
                <a:tailEnd type="stealth" w="med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48" name="Rectangle 32"/>
              <p:cNvSpPr>
                <a:spLocks noChangeArrowheads="1"/>
              </p:cNvSpPr>
              <p:nvPr/>
            </p:nvSpPr>
            <p:spPr bwMode="auto">
              <a:xfrm>
                <a:off x="2740" y="3857"/>
                <a:ext cx="1184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 eaLnBrk="0" hangingPunct="0"/>
                <a:r>
                  <a:rPr lang="en-US" dirty="0">
                    <a:latin typeface="Helvetica Light"/>
                    <a:cs typeface="Helvetica Light"/>
                  </a:rPr>
                  <a:t>Fingers, etc.</a:t>
                </a:r>
              </a:p>
            </p:txBody>
          </p:sp>
          <p:sp>
            <p:nvSpPr>
              <p:cNvPr id="26649" name="Line 33"/>
              <p:cNvSpPr>
                <a:spLocks noChangeShapeType="1"/>
              </p:cNvSpPr>
              <p:nvPr/>
            </p:nvSpPr>
            <p:spPr bwMode="auto">
              <a:xfrm>
                <a:off x="4811" y="1431"/>
                <a:ext cx="0" cy="1541"/>
              </a:xfrm>
              <a:prstGeom prst="line">
                <a:avLst/>
              </a:prstGeom>
              <a:noFill/>
              <a:ln w="50800">
                <a:solidFill>
                  <a:schemeClr val="accent2"/>
                </a:solidFill>
                <a:round/>
                <a:headEnd type="none" w="sm" len="sm"/>
                <a:tailEnd type="stealth" w="med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50" name="Line 34"/>
              <p:cNvSpPr>
                <a:spLocks noChangeShapeType="1"/>
              </p:cNvSpPr>
              <p:nvPr/>
            </p:nvSpPr>
            <p:spPr bwMode="auto">
              <a:xfrm>
                <a:off x="4667" y="2163"/>
                <a:ext cx="0" cy="857"/>
              </a:xfrm>
              <a:prstGeom prst="line">
                <a:avLst/>
              </a:prstGeom>
              <a:noFill/>
              <a:ln w="50800">
                <a:solidFill>
                  <a:schemeClr val="accent2"/>
                </a:solidFill>
                <a:round/>
                <a:headEnd type="none" w="sm" len="sm"/>
                <a:tailEnd type="stealth" w="med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51" name="Line 35"/>
              <p:cNvSpPr>
                <a:spLocks noChangeShapeType="1"/>
              </p:cNvSpPr>
              <p:nvPr/>
            </p:nvSpPr>
            <p:spPr bwMode="auto">
              <a:xfrm flipV="1">
                <a:off x="4475" y="2160"/>
                <a:ext cx="0" cy="857"/>
              </a:xfrm>
              <a:prstGeom prst="line">
                <a:avLst/>
              </a:prstGeom>
              <a:noFill/>
              <a:ln w="50800">
                <a:solidFill>
                  <a:srgbClr val="66FF33"/>
                </a:solidFill>
                <a:round/>
                <a:headEnd type="none" w="sm" len="sm"/>
                <a:tailEnd type="stealth" w="med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6633" name="Group 36"/>
            <p:cNvGrpSpPr>
              <a:grpSpLocks/>
            </p:cNvGrpSpPr>
            <p:nvPr/>
          </p:nvGrpSpPr>
          <p:grpSpPr bwMode="auto">
            <a:xfrm>
              <a:off x="537" y="2007"/>
              <a:ext cx="810" cy="446"/>
              <a:chOff x="672" y="1863"/>
              <a:chExt cx="810" cy="446"/>
            </a:xfrm>
          </p:grpSpPr>
          <p:sp>
            <p:nvSpPr>
              <p:cNvPr id="26634" name="Rectangle 37"/>
              <p:cNvSpPr>
                <a:spLocks noChangeArrowheads="1"/>
              </p:cNvSpPr>
              <p:nvPr/>
            </p:nvSpPr>
            <p:spPr bwMode="auto">
              <a:xfrm>
                <a:off x="672" y="1863"/>
                <a:ext cx="691" cy="4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r>
                  <a:rPr lang="en-US" sz="2000" dirty="0">
                    <a:latin typeface="Helvetica Light"/>
                    <a:cs typeface="Helvetica Light"/>
                  </a:rPr>
                  <a:t>sensory</a:t>
                </a:r>
              </a:p>
              <a:p>
                <a:r>
                  <a:rPr lang="en-US" sz="2000" dirty="0">
                    <a:latin typeface="Helvetica Light"/>
                    <a:cs typeface="Helvetica Light"/>
                  </a:rPr>
                  <a:t>buffers</a:t>
                </a:r>
              </a:p>
            </p:txBody>
          </p:sp>
          <p:sp>
            <p:nvSpPr>
              <p:cNvPr id="26635" name="Line 38"/>
              <p:cNvSpPr>
                <a:spLocks noChangeShapeType="1"/>
              </p:cNvSpPr>
              <p:nvPr/>
            </p:nvSpPr>
            <p:spPr bwMode="auto">
              <a:xfrm>
                <a:off x="1280" y="2117"/>
                <a:ext cx="202" cy="7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78573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Hall of Fame or Shame?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143" y="6553200"/>
            <a:ext cx="1905000" cy="457200"/>
          </a:xfrm>
        </p:spPr>
        <p:txBody>
          <a:bodyPr/>
          <a:lstStyle/>
          <a:p>
            <a:pPr>
              <a:defRPr/>
            </a:pPr>
            <a:r>
              <a:rPr lang="en-US" smtClean="0"/>
              <a:t>November 1, 2016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1989537" y="6553200"/>
            <a:ext cx="6239612" cy="457200"/>
          </a:xfrm>
        </p:spPr>
        <p:txBody>
          <a:bodyPr/>
          <a:lstStyle/>
          <a:p>
            <a:pPr>
              <a:defRPr/>
            </a:pPr>
            <a:r>
              <a:rPr lang="en-US" smtClean="0"/>
              <a:t>dt+UX: Design Thinking for User Experience Design, Prototyping &amp; Evaluation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F9CC2F-3848-4AD5-9140-DCA5A9E08CD9}" type="slidenum">
              <a:rPr lang="en-US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3" name="Picture 2" descr="Screen Shot 2014-10-13 at 5.23.0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0" y="1188797"/>
            <a:ext cx="9144000" cy="11999635"/>
          </a:xfrm>
          <a:prstGeom prst="rect">
            <a:avLst/>
          </a:prstGeom>
        </p:spPr>
      </p:pic>
      <p:pic>
        <p:nvPicPr>
          <p:cNvPr id="8" name="Picture 7" descr="hallof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4594" y="243804"/>
            <a:ext cx="813836" cy="829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38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MHP Basics</a:t>
            </a:r>
          </a:p>
        </p:txBody>
      </p:sp>
      <p:sp>
        <p:nvSpPr>
          <p:cNvPr id="27653" name="Rectangle 5"/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8317832" cy="47244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Sometimes serial, sometimes parallel</a:t>
            </a:r>
          </a:p>
          <a:p>
            <a:pPr lvl="1" eaLnBrk="1" hangingPunct="1"/>
            <a:r>
              <a:rPr lang="en-US" sz="2400" dirty="0" smtClean="0"/>
              <a:t>serial in action &amp; parallel in recognition</a:t>
            </a:r>
          </a:p>
          <a:p>
            <a:pPr lvl="2" eaLnBrk="1" hangingPunct="1"/>
            <a:r>
              <a:rPr lang="en-US" dirty="0" smtClean="0"/>
              <a:t>pressing key in response to light (serial)</a:t>
            </a:r>
          </a:p>
          <a:p>
            <a:pPr lvl="2" eaLnBrk="1" hangingPunct="1"/>
            <a:r>
              <a:rPr lang="en-US" dirty="0" smtClean="0"/>
              <a:t>driving, reading signs &amp; hearing at once (parallel)</a:t>
            </a:r>
          </a:p>
          <a:p>
            <a:pPr lvl="2" eaLnBrk="1" hangingPunct="1"/>
            <a:endParaRPr lang="en-US" dirty="0" smtClean="0"/>
          </a:p>
          <a:p>
            <a:pPr eaLnBrk="1" hangingPunct="1"/>
            <a:r>
              <a:rPr lang="en-US" sz="2800" dirty="0" smtClean="0"/>
              <a:t>Parameters</a:t>
            </a:r>
          </a:p>
          <a:p>
            <a:pPr lvl="1" eaLnBrk="1" hangingPunct="1"/>
            <a:r>
              <a:rPr lang="en-US" sz="2400" dirty="0" smtClean="0"/>
              <a:t>processors have cycle time (T) </a:t>
            </a:r>
            <a:r>
              <a:rPr lang="en-US" sz="2400" b="1" dirty="0" smtClean="0">
                <a:solidFill>
                  <a:srgbClr val="E6AA00"/>
                </a:solidFill>
              </a:rPr>
              <a:t>~ 100 </a:t>
            </a:r>
            <a:r>
              <a:rPr lang="en-US" sz="2400" b="1" dirty="0" err="1" smtClean="0">
                <a:solidFill>
                  <a:srgbClr val="E6AA00"/>
                </a:solidFill>
              </a:rPr>
              <a:t>ms</a:t>
            </a:r>
            <a:endParaRPr lang="en-US" sz="2400" b="1" dirty="0" smtClean="0">
              <a:solidFill>
                <a:srgbClr val="E6AA00"/>
              </a:solidFill>
            </a:endParaRPr>
          </a:p>
          <a:p>
            <a:pPr lvl="1" eaLnBrk="1" hangingPunct="1"/>
            <a:r>
              <a:rPr lang="en-US" sz="2400" dirty="0" smtClean="0"/>
              <a:t>memories have capacity, decay time &amp; type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1, 2016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dt+UX: Design Thinking for User Experience Design, Prototyping &amp; Evaluation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220B7A-B72D-4FED-882E-6960727D8E96}" type="slidenum">
              <a:rPr lang="en-US"/>
              <a:pPr>
                <a:defRPr/>
              </a:pPr>
              <a:t>30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3" grpId="0" uiExpand="1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/>
          <a:lstStyle/>
          <a:p>
            <a:pPr eaLnBrk="1" hangingPunct="1"/>
            <a:r>
              <a:rPr lang="en-US" dirty="0" smtClean="0"/>
              <a:t>What is missing from MHP?</a:t>
            </a:r>
          </a:p>
        </p:txBody>
      </p:sp>
      <p:sp>
        <p:nvSpPr>
          <p:cNvPr id="3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1, 2016</a:t>
            </a:r>
            <a:endParaRPr lang="en-US"/>
          </a:p>
        </p:txBody>
      </p:sp>
      <p:sp>
        <p:nvSpPr>
          <p:cNvPr id="42" name="Footer Placeholder 4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dt+UX: Design Thinking for User Experience Design, Prototyping &amp; Evaluation</a:t>
            </a:r>
            <a:endParaRPr lang="en-US"/>
          </a:p>
        </p:txBody>
      </p:sp>
      <p:sp>
        <p:nvSpPr>
          <p:cNvPr id="4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08C4C5-5091-4B32-B910-0F70915F2BDA}" type="slidenum">
              <a:rPr lang="en-US"/>
              <a:pPr>
                <a:defRPr/>
              </a:pPr>
              <a:t>31</a:t>
            </a:fld>
            <a:endParaRPr lang="en-US"/>
          </a:p>
        </p:txBody>
      </p:sp>
      <p:grpSp>
        <p:nvGrpSpPr>
          <p:cNvPr id="26630" name="Group 39"/>
          <p:cNvGrpSpPr>
            <a:grpSpLocks/>
          </p:cNvGrpSpPr>
          <p:nvPr/>
        </p:nvGrpSpPr>
        <p:grpSpPr bwMode="auto">
          <a:xfrm>
            <a:off x="309478" y="1141747"/>
            <a:ext cx="8064498" cy="4527550"/>
            <a:chOff x="216" y="1275"/>
            <a:chExt cx="5080" cy="2852"/>
          </a:xfrm>
        </p:grpSpPr>
        <p:grpSp>
          <p:nvGrpSpPr>
            <p:cNvPr id="26632" name="Group 5"/>
            <p:cNvGrpSpPr>
              <a:grpSpLocks/>
            </p:cNvGrpSpPr>
            <p:nvPr/>
          </p:nvGrpSpPr>
          <p:grpSpPr bwMode="auto">
            <a:xfrm>
              <a:off x="216" y="1275"/>
              <a:ext cx="5080" cy="2852"/>
              <a:chOff x="351" y="1296"/>
              <a:chExt cx="5080" cy="2852"/>
            </a:xfrm>
          </p:grpSpPr>
          <p:grpSp>
            <p:nvGrpSpPr>
              <p:cNvPr id="26636" name="Group 6"/>
              <p:cNvGrpSpPr>
                <a:grpSpLocks/>
              </p:cNvGrpSpPr>
              <p:nvPr/>
            </p:nvGrpSpPr>
            <p:grpSpPr bwMode="auto">
              <a:xfrm>
                <a:off x="1551" y="1296"/>
                <a:ext cx="3352" cy="1144"/>
                <a:chOff x="1551" y="1296"/>
                <a:chExt cx="3352" cy="1144"/>
              </a:xfrm>
            </p:grpSpPr>
            <p:sp>
              <p:nvSpPr>
                <p:cNvPr id="26658" name="Rectangle 7"/>
                <p:cNvSpPr>
                  <a:spLocks noChangeArrowheads="1"/>
                </p:cNvSpPr>
                <p:nvPr/>
              </p:nvSpPr>
              <p:spPr bwMode="auto">
                <a:xfrm>
                  <a:off x="1551" y="1296"/>
                  <a:ext cx="3352" cy="1144"/>
                </a:xfrm>
                <a:prstGeom prst="rect">
                  <a:avLst/>
                </a:prstGeom>
                <a:solidFill>
                  <a:schemeClr val="folHlink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659" name="Rectangle 8"/>
                <p:cNvSpPr>
                  <a:spLocks noChangeArrowheads="1"/>
                </p:cNvSpPr>
                <p:nvPr/>
              </p:nvSpPr>
              <p:spPr bwMode="auto">
                <a:xfrm>
                  <a:off x="1551" y="1296"/>
                  <a:ext cx="3352" cy="376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660" name="Rectangle 9"/>
                <p:cNvSpPr>
                  <a:spLocks noChangeArrowheads="1"/>
                </p:cNvSpPr>
                <p:nvPr/>
              </p:nvSpPr>
              <p:spPr bwMode="auto">
                <a:xfrm>
                  <a:off x="2436" y="1378"/>
                  <a:ext cx="1773" cy="2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2075" tIns="46038" rIns="92075" bIns="46038">
                  <a:spAutoFit/>
                </a:bodyPr>
                <a:lstStyle/>
                <a:p>
                  <a:pPr algn="ctr" eaLnBrk="0" hangingPunct="0"/>
                  <a:r>
                    <a:rPr lang="en-US">
                      <a:solidFill>
                        <a:schemeClr val="bg1"/>
                      </a:solidFill>
                      <a:latin typeface="Helvetica Light"/>
                      <a:cs typeface="Helvetica Light"/>
                    </a:rPr>
                    <a:t>Long-term Memory</a:t>
                  </a:r>
                </a:p>
              </p:txBody>
            </p:sp>
            <p:sp>
              <p:nvSpPr>
                <p:cNvPr id="26661" name="Rectangle 10"/>
                <p:cNvSpPr>
                  <a:spLocks noChangeArrowheads="1"/>
                </p:cNvSpPr>
                <p:nvPr/>
              </p:nvSpPr>
              <p:spPr bwMode="auto">
                <a:xfrm>
                  <a:off x="2569" y="1724"/>
                  <a:ext cx="1582" cy="2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2075" tIns="46038" rIns="92075" bIns="46038">
                  <a:spAutoFit/>
                </a:bodyPr>
                <a:lstStyle/>
                <a:p>
                  <a:pPr eaLnBrk="0" hangingPunct="0"/>
                  <a:r>
                    <a:rPr lang="en-US">
                      <a:solidFill>
                        <a:schemeClr val="bg1"/>
                      </a:solidFill>
                      <a:latin typeface="Helvetica Light"/>
                      <a:cs typeface="Helvetica Light"/>
                    </a:rPr>
                    <a:t>Working Memory</a:t>
                  </a:r>
                </a:p>
              </p:txBody>
            </p:sp>
            <p:sp>
              <p:nvSpPr>
                <p:cNvPr id="26662" name="Rectangle 11"/>
                <p:cNvSpPr>
                  <a:spLocks noChangeArrowheads="1"/>
                </p:cNvSpPr>
                <p:nvPr/>
              </p:nvSpPr>
              <p:spPr bwMode="auto">
                <a:xfrm>
                  <a:off x="1551" y="2016"/>
                  <a:ext cx="1096" cy="424"/>
                </a:xfrm>
                <a:prstGeom prst="rect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663" name="Rectangle 12"/>
                <p:cNvSpPr>
                  <a:spLocks noChangeArrowheads="1"/>
                </p:cNvSpPr>
                <p:nvPr/>
              </p:nvSpPr>
              <p:spPr bwMode="auto">
                <a:xfrm>
                  <a:off x="2775" y="2016"/>
                  <a:ext cx="1096" cy="424"/>
                </a:xfrm>
                <a:prstGeom prst="rect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664" name="Rectangle 13"/>
                <p:cNvSpPr>
                  <a:spLocks noChangeArrowheads="1"/>
                </p:cNvSpPr>
                <p:nvPr/>
              </p:nvSpPr>
              <p:spPr bwMode="auto">
                <a:xfrm>
                  <a:off x="1556" y="2012"/>
                  <a:ext cx="1091" cy="408"/>
                </a:xfrm>
                <a:prstGeom prst="rect">
                  <a:avLst/>
                </a:prstGeom>
                <a:noFill/>
                <a:ln w="28575" cmpd="sng">
                  <a:solidFill>
                    <a:srgbClr val="000000"/>
                  </a:solidFill>
                  <a:prstDash val="dot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square" lIns="92075" tIns="46038" rIns="92075" bIns="46038">
                  <a:spAutoFit/>
                </a:bodyPr>
                <a:lstStyle/>
                <a:p>
                  <a:pPr algn="ctr" eaLnBrk="0" hangingPunct="0"/>
                  <a:r>
                    <a:rPr lang="en-US" sz="1800" dirty="0">
                      <a:solidFill>
                        <a:schemeClr val="bg1"/>
                      </a:solidFill>
                      <a:latin typeface="Helvetica Light"/>
                      <a:cs typeface="Helvetica Light"/>
                    </a:rPr>
                    <a:t>Visual Image</a:t>
                  </a:r>
                </a:p>
                <a:p>
                  <a:pPr algn="ctr" eaLnBrk="0" hangingPunct="0"/>
                  <a:r>
                    <a:rPr lang="en-US" sz="1800" dirty="0">
                      <a:solidFill>
                        <a:schemeClr val="bg1"/>
                      </a:solidFill>
                      <a:latin typeface="Helvetica Light"/>
                      <a:cs typeface="Helvetica Light"/>
                    </a:rPr>
                    <a:t>Store</a:t>
                  </a:r>
                </a:p>
              </p:txBody>
            </p:sp>
            <p:sp>
              <p:nvSpPr>
                <p:cNvPr id="26665" name="Rectangle 14"/>
                <p:cNvSpPr>
                  <a:spLocks noChangeArrowheads="1"/>
                </p:cNvSpPr>
                <p:nvPr/>
              </p:nvSpPr>
              <p:spPr bwMode="auto">
                <a:xfrm>
                  <a:off x="2768" y="2012"/>
                  <a:ext cx="1111" cy="408"/>
                </a:xfrm>
                <a:prstGeom prst="rect">
                  <a:avLst/>
                </a:prstGeom>
                <a:noFill/>
                <a:ln w="28575" cmpd="sng">
                  <a:solidFill>
                    <a:srgbClr val="000000"/>
                  </a:solidFill>
                  <a:prstDash val="dot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92075" tIns="46038" rIns="92075" bIns="46038">
                  <a:spAutoFit/>
                </a:bodyPr>
                <a:lstStyle/>
                <a:p>
                  <a:pPr algn="ctr" eaLnBrk="0" hangingPunct="0"/>
                  <a:r>
                    <a:rPr lang="en-US" sz="1800" dirty="0">
                      <a:solidFill>
                        <a:schemeClr val="bg1"/>
                      </a:solidFill>
                      <a:latin typeface="Helvetica Light"/>
                      <a:cs typeface="Helvetica Light"/>
                    </a:rPr>
                    <a:t>Auditory Image</a:t>
                  </a:r>
                </a:p>
                <a:p>
                  <a:pPr algn="ctr" eaLnBrk="0" hangingPunct="0"/>
                  <a:r>
                    <a:rPr lang="en-US" sz="1800" dirty="0">
                      <a:solidFill>
                        <a:schemeClr val="bg1"/>
                      </a:solidFill>
                      <a:latin typeface="Helvetica Light"/>
                      <a:cs typeface="Helvetica Light"/>
                    </a:rPr>
                    <a:t>Store</a:t>
                  </a:r>
                </a:p>
              </p:txBody>
            </p:sp>
          </p:grpSp>
          <p:grpSp>
            <p:nvGrpSpPr>
              <p:cNvPr id="26637" name="Group 15"/>
              <p:cNvGrpSpPr>
                <a:grpSpLocks/>
              </p:cNvGrpSpPr>
              <p:nvPr/>
            </p:nvGrpSpPr>
            <p:grpSpPr bwMode="auto">
              <a:xfrm>
                <a:off x="1071" y="2976"/>
                <a:ext cx="1288" cy="760"/>
                <a:chOff x="1071" y="2976"/>
                <a:chExt cx="1288" cy="760"/>
              </a:xfrm>
            </p:grpSpPr>
            <p:sp>
              <p:nvSpPr>
                <p:cNvPr id="26656" name="Oval 16"/>
                <p:cNvSpPr>
                  <a:spLocks noChangeArrowheads="1"/>
                </p:cNvSpPr>
                <p:nvPr/>
              </p:nvSpPr>
              <p:spPr bwMode="auto">
                <a:xfrm>
                  <a:off x="1071" y="2976"/>
                  <a:ext cx="1288" cy="760"/>
                </a:xfrm>
                <a:prstGeom prst="ellipse">
                  <a:avLst/>
                </a:prstGeom>
                <a:solidFill>
                  <a:schemeClr val="tx2"/>
                </a:solidFill>
                <a:ln w="127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657" name="Rectangle 17"/>
                <p:cNvSpPr>
                  <a:spLocks noChangeArrowheads="1"/>
                </p:cNvSpPr>
                <p:nvPr/>
              </p:nvSpPr>
              <p:spPr bwMode="auto">
                <a:xfrm>
                  <a:off x="1186" y="3106"/>
                  <a:ext cx="1051" cy="52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2075" tIns="46038" rIns="92075" bIns="46038">
                  <a:spAutoFit/>
                </a:bodyPr>
                <a:lstStyle/>
                <a:p>
                  <a:pPr algn="ctr" eaLnBrk="0" hangingPunct="0"/>
                  <a:r>
                    <a:rPr lang="en-US" dirty="0">
                      <a:solidFill>
                        <a:schemeClr val="bg1"/>
                      </a:solidFill>
                      <a:latin typeface="Helvetica Light"/>
                      <a:cs typeface="Helvetica Light"/>
                    </a:rPr>
                    <a:t>Perceptual</a:t>
                  </a:r>
                </a:p>
                <a:p>
                  <a:pPr algn="ctr" eaLnBrk="0" hangingPunct="0"/>
                  <a:r>
                    <a:rPr lang="en-US" dirty="0">
                      <a:solidFill>
                        <a:schemeClr val="bg1"/>
                      </a:solidFill>
                      <a:latin typeface="Helvetica Light"/>
                      <a:cs typeface="Helvetica Light"/>
                    </a:rPr>
                    <a:t>Processor</a:t>
                  </a:r>
                </a:p>
              </p:txBody>
            </p:sp>
          </p:grpSp>
          <p:grpSp>
            <p:nvGrpSpPr>
              <p:cNvPr id="26638" name="Group 18"/>
              <p:cNvGrpSpPr>
                <a:grpSpLocks/>
              </p:cNvGrpSpPr>
              <p:nvPr/>
            </p:nvGrpSpPr>
            <p:grpSpPr bwMode="auto">
              <a:xfrm>
                <a:off x="4143" y="2928"/>
                <a:ext cx="1288" cy="760"/>
                <a:chOff x="4143" y="2928"/>
                <a:chExt cx="1288" cy="760"/>
              </a:xfrm>
            </p:grpSpPr>
            <p:sp>
              <p:nvSpPr>
                <p:cNvPr id="26654" name="Oval 19"/>
                <p:cNvSpPr>
                  <a:spLocks noChangeArrowheads="1"/>
                </p:cNvSpPr>
                <p:nvPr/>
              </p:nvSpPr>
              <p:spPr bwMode="auto">
                <a:xfrm>
                  <a:off x="4143" y="2928"/>
                  <a:ext cx="1288" cy="760"/>
                </a:xfrm>
                <a:prstGeom prst="ellipse">
                  <a:avLst/>
                </a:prstGeom>
                <a:solidFill>
                  <a:schemeClr val="tx2"/>
                </a:solidFill>
                <a:ln w="127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655" name="Rectangle 20"/>
                <p:cNvSpPr>
                  <a:spLocks noChangeArrowheads="1"/>
                </p:cNvSpPr>
                <p:nvPr/>
              </p:nvSpPr>
              <p:spPr bwMode="auto">
                <a:xfrm>
                  <a:off x="4292" y="3058"/>
                  <a:ext cx="986" cy="52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2075" tIns="46038" rIns="92075" bIns="46038">
                  <a:spAutoFit/>
                </a:bodyPr>
                <a:lstStyle/>
                <a:p>
                  <a:pPr algn="ctr" eaLnBrk="0" hangingPunct="0"/>
                  <a:r>
                    <a:rPr lang="en-US">
                      <a:solidFill>
                        <a:schemeClr val="bg1"/>
                      </a:solidFill>
                      <a:latin typeface="Helvetica Light"/>
                      <a:cs typeface="Helvetica Light"/>
                    </a:rPr>
                    <a:t>Cognitive</a:t>
                  </a:r>
                </a:p>
                <a:p>
                  <a:pPr algn="ctr" eaLnBrk="0" hangingPunct="0"/>
                  <a:r>
                    <a:rPr lang="en-US">
                      <a:solidFill>
                        <a:schemeClr val="bg1"/>
                      </a:solidFill>
                      <a:latin typeface="Helvetica Light"/>
                      <a:cs typeface="Helvetica Light"/>
                    </a:rPr>
                    <a:t>Processor</a:t>
                  </a:r>
                </a:p>
              </p:txBody>
            </p:sp>
          </p:grpSp>
          <p:grpSp>
            <p:nvGrpSpPr>
              <p:cNvPr id="26639" name="Group 21"/>
              <p:cNvGrpSpPr>
                <a:grpSpLocks/>
              </p:cNvGrpSpPr>
              <p:nvPr/>
            </p:nvGrpSpPr>
            <p:grpSpPr bwMode="auto">
              <a:xfrm>
                <a:off x="2583" y="2928"/>
                <a:ext cx="1288" cy="760"/>
                <a:chOff x="2583" y="2928"/>
                <a:chExt cx="1288" cy="760"/>
              </a:xfrm>
            </p:grpSpPr>
            <p:sp>
              <p:nvSpPr>
                <p:cNvPr id="26652" name="Oval 22"/>
                <p:cNvSpPr>
                  <a:spLocks noChangeArrowheads="1"/>
                </p:cNvSpPr>
                <p:nvPr/>
              </p:nvSpPr>
              <p:spPr bwMode="auto">
                <a:xfrm>
                  <a:off x="2583" y="2928"/>
                  <a:ext cx="1288" cy="760"/>
                </a:xfrm>
                <a:prstGeom prst="ellipse">
                  <a:avLst/>
                </a:prstGeom>
                <a:solidFill>
                  <a:schemeClr val="tx2"/>
                </a:solidFill>
                <a:ln w="127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653" name="Rectangle 23"/>
                <p:cNvSpPr>
                  <a:spLocks noChangeArrowheads="1"/>
                </p:cNvSpPr>
                <p:nvPr/>
              </p:nvSpPr>
              <p:spPr bwMode="auto">
                <a:xfrm>
                  <a:off x="2733" y="3058"/>
                  <a:ext cx="986" cy="52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2075" tIns="46038" rIns="92075" bIns="46038">
                  <a:spAutoFit/>
                </a:bodyPr>
                <a:lstStyle/>
                <a:p>
                  <a:pPr algn="ctr" eaLnBrk="0" hangingPunct="0"/>
                  <a:r>
                    <a:rPr lang="en-US">
                      <a:solidFill>
                        <a:schemeClr val="bg1"/>
                      </a:solidFill>
                      <a:latin typeface="Helvetica Light"/>
                      <a:cs typeface="Helvetica Light"/>
                    </a:rPr>
                    <a:t>Motor</a:t>
                  </a:r>
                </a:p>
                <a:p>
                  <a:pPr algn="ctr" eaLnBrk="0" hangingPunct="0"/>
                  <a:r>
                    <a:rPr lang="en-US">
                      <a:solidFill>
                        <a:schemeClr val="bg1"/>
                      </a:solidFill>
                      <a:latin typeface="Helvetica Light"/>
                      <a:cs typeface="Helvetica Light"/>
                    </a:rPr>
                    <a:t>Processor</a:t>
                  </a:r>
                </a:p>
              </p:txBody>
            </p:sp>
          </p:grpSp>
          <p:sp>
            <p:nvSpPr>
              <p:cNvPr id="26640" name="Rectangle 24"/>
              <p:cNvSpPr>
                <a:spLocks noChangeArrowheads="1"/>
              </p:cNvSpPr>
              <p:nvPr/>
            </p:nvSpPr>
            <p:spPr bwMode="auto">
              <a:xfrm>
                <a:off x="351" y="2914"/>
                <a:ext cx="548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 eaLnBrk="0" hangingPunct="0"/>
                <a:r>
                  <a:rPr lang="en-US" dirty="0">
                    <a:latin typeface="Helvetica Light"/>
                    <a:cs typeface="Helvetica Light"/>
                  </a:rPr>
                  <a:t>Eyes</a:t>
                </a:r>
              </a:p>
            </p:txBody>
          </p:sp>
          <p:sp>
            <p:nvSpPr>
              <p:cNvPr id="26641" name="Rectangle 25"/>
              <p:cNvSpPr>
                <a:spLocks noChangeArrowheads="1"/>
              </p:cNvSpPr>
              <p:nvPr/>
            </p:nvSpPr>
            <p:spPr bwMode="auto">
              <a:xfrm>
                <a:off x="351" y="3394"/>
                <a:ext cx="516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 eaLnBrk="0" hangingPunct="0"/>
                <a:r>
                  <a:rPr lang="en-US" dirty="0">
                    <a:latin typeface="Helvetica Light"/>
                    <a:cs typeface="Helvetica Light"/>
                  </a:rPr>
                  <a:t>Ears</a:t>
                </a:r>
              </a:p>
            </p:txBody>
          </p:sp>
          <p:sp>
            <p:nvSpPr>
              <p:cNvPr id="26642" name="Line 26"/>
              <p:cNvSpPr>
                <a:spLocks noChangeShapeType="1"/>
              </p:cNvSpPr>
              <p:nvPr/>
            </p:nvSpPr>
            <p:spPr bwMode="auto">
              <a:xfrm>
                <a:off x="834" y="3075"/>
                <a:ext cx="281" cy="185"/>
              </a:xfrm>
              <a:prstGeom prst="line">
                <a:avLst/>
              </a:prstGeom>
              <a:noFill/>
              <a:ln w="50800">
                <a:solidFill>
                  <a:schemeClr val="accent2"/>
                </a:solidFill>
                <a:round/>
                <a:headEnd type="none" w="sm" len="sm"/>
                <a:tailEnd type="stealth" w="med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43" name="Line 27"/>
              <p:cNvSpPr>
                <a:spLocks noChangeShapeType="1"/>
              </p:cNvSpPr>
              <p:nvPr/>
            </p:nvSpPr>
            <p:spPr bwMode="auto">
              <a:xfrm flipV="1">
                <a:off x="817" y="3433"/>
                <a:ext cx="309" cy="135"/>
              </a:xfrm>
              <a:prstGeom prst="line">
                <a:avLst/>
              </a:prstGeom>
              <a:noFill/>
              <a:ln w="50800">
                <a:solidFill>
                  <a:schemeClr val="accent2"/>
                </a:solidFill>
                <a:round/>
                <a:headEnd type="none" w="sm" len="sm"/>
                <a:tailEnd type="stealth" w="med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44" name="Line 28"/>
              <p:cNvSpPr>
                <a:spLocks noChangeShapeType="1"/>
              </p:cNvSpPr>
              <p:nvPr/>
            </p:nvSpPr>
            <p:spPr bwMode="auto">
              <a:xfrm flipV="1">
                <a:off x="1699" y="2399"/>
                <a:ext cx="133" cy="592"/>
              </a:xfrm>
              <a:prstGeom prst="line">
                <a:avLst/>
              </a:prstGeom>
              <a:noFill/>
              <a:ln w="50800">
                <a:solidFill>
                  <a:srgbClr val="66FF33"/>
                </a:solidFill>
                <a:round/>
                <a:headEnd type="none" w="sm" len="sm"/>
                <a:tailEnd type="stealth" w="med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45" name="Line 29"/>
              <p:cNvSpPr>
                <a:spLocks noChangeShapeType="1"/>
              </p:cNvSpPr>
              <p:nvPr/>
            </p:nvSpPr>
            <p:spPr bwMode="auto">
              <a:xfrm flipV="1">
                <a:off x="2083" y="2399"/>
                <a:ext cx="853" cy="688"/>
              </a:xfrm>
              <a:prstGeom prst="line">
                <a:avLst/>
              </a:prstGeom>
              <a:noFill/>
              <a:ln w="50800">
                <a:solidFill>
                  <a:srgbClr val="66FF33"/>
                </a:solidFill>
                <a:round/>
                <a:headEnd type="none" w="sm" len="sm"/>
                <a:tailEnd type="stealth" w="med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46" name="Line 30"/>
              <p:cNvSpPr>
                <a:spLocks noChangeShapeType="1"/>
              </p:cNvSpPr>
              <p:nvPr/>
            </p:nvSpPr>
            <p:spPr bwMode="auto">
              <a:xfrm flipH="1">
                <a:off x="3455" y="2403"/>
                <a:ext cx="588" cy="620"/>
              </a:xfrm>
              <a:prstGeom prst="line">
                <a:avLst/>
              </a:prstGeom>
              <a:noFill/>
              <a:ln w="50800">
                <a:solidFill>
                  <a:schemeClr val="accent2"/>
                </a:solidFill>
                <a:round/>
                <a:headEnd type="none" w="sm" len="sm"/>
                <a:tailEnd type="stealth" w="med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47" name="Line 31"/>
              <p:cNvSpPr>
                <a:spLocks noChangeShapeType="1"/>
              </p:cNvSpPr>
              <p:nvPr/>
            </p:nvSpPr>
            <p:spPr bwMode="auto">
              <a:xfrm>
                <a:off x="3227" y="3651"/>
                <a:ext cx="0" cy="281"/>
              </a:xfrm>
              <a:prstGeom prst="line">
                <a:avLst/>
              </a:prstGeom>
              <a:noFill/>
              <a:ln w="50800">
                <a:solidFill>
                  <a:srgbClr val="66FF33"/>
                </a:solidFill>
                <a:round/>
                <a:headEnd type="none" w="sm" len="sm"/>
                <a:tailEnd type="stealth" w="med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48" name="Rectangle 32"/>
              <p:cNvSpPr>
                <a:spLocks noChangeArrowheads="1"/>
              </p:cNvSpPr>
              <p:nvPr/>
            </p:nvSpPr>
            <p:spPr bwMode="auto">
              <a:xfrm>
                <a:off x="2740" y="3857"/>
                <a:ext cx="1184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 eaLnBrk="0" hangingPunct="0"/>
                <a:r>
                  <a:rPr lang="en-US" dirty="0">
                    <a:latin typeface="Helvetica Light"/>
                    <a:cs typeface="Helvetica Light"/>
                  </a:rPr>
                  <a:t>Fingers, etc.</a:t>
                </a:r>
              </a:p>
            </p:txBody>
          </p:sp>
          <p:sp>
            <p:nvSpPr>
              <p:cNvPr id="26649" name="Line 33"/>
              <p:cNvSpPr>
                <a:spLocks noChangeShapeType="1"/>
              </p:cNvSpPr>
              <p:nvPr/>
            </p:nvSpPr>
            <p:spPr bwMode="auto">
              <a:xfrm>
                <a:off x="4811" y="1431"/>
                <a:ext cx="0" cy="1541"/>
              </a:xfrm>
              <a:prstGeom prst="line">
                <a:avLst/>
              </a:prstGeom>
              <a:noFill/>
              <a:ln w="50800">
                <a:solidFill>
                  <a:schemeClr val="accent2"/>
                </a:solidFill>
                <a:round/>
                <a:headEnd type="none" w="sm" len="sm"/>
                <a:tailEnd type="stealth" w="med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50" name="Line 34"/>
              <p:cNvSpPr>
                <a:spLocks noChangeShapeType="1"/>
              </p:cNvSpPr>
              <p:nvPr/>
            </p:nvSpPr>
            <p:spPr bwMode="auto">
              <a:xfrm>
                <a:off x="4667" y="2163"/>
                <a:ext cx="0" cy="857"/>
              </a:xfrm>
              <a:prstGeom prst="line">
                <a:avLst/>
              </a:prstGeom>
              <a:noFill/>
              <a:ln w="50800">
                <a:solidFill>
                  <a:schemeClr val="accent2"/>
                </a:solidFill>
                <a:round/>
                <a:headEnd type="none" w="sm" len="sm"/>
                <a:tailEnd type="stealth" w="med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51" name="Line 35"/>
              <p:cNvSpPr>
                <a:spLocks noChangeShapeType="1"/>
              </p:cNvSpPr>
              <p:nvPr/>
            </p:nvSpPr>
            <p:spPr bwMode="auto">
              <a:xfrm flipV="1">
                <a:off x="4475" y="2160"/>
                <a:ext cx="0" cy="857"/>
              </a:xfrm>
              <a:prstGeom prst="line">
                <a:avLst/>
              </a:prstGeom>
              <a:noFill/>
              <a:ln w="50800">
                <a:solidFill>
                  <a:srgbClr val="66FF33"/>
                </a:solidFill>
                <a:round/>
                <a:headEnd type="none" w="sm" len="sm"/>
                <a:tailEnd type="stealth" w="med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6633" name="Group 36"/>
            <p:cNvGrpSpPr>
              <a:grpSpLocks/>
            </p:cNvGrpSpPr>
            <p:nvPr/>
          </p:nvGrpSpPr>
          <p:grpSpPr bwMode="auto">
            <a:xfrm>
              <a:off x="537" y="2007"/>
              <a:ext cx="810" cy="446"/>
              <a:chOff x="672" y="1863"/>
              <a:chExt cx="810" cy="446"/>
            </a:xfrm>
          </p:grpSpPr>
          <p:sp>
            <p:nvSpPr>
              <p:cNvPr id="26634" name="Rectangle 37"/>
              <p:cNvSpPr>
                <a:spLocks noChangeArrowheads="1"/>
              </p:cNvSpPr>
              <p:nvPr/>
            </p:nvSpPr>
            <p:spPr bwMode="auto">
              <a:xfrm>
                <a:off x="672" y="1863"/>
                <a:ext cx="691" cy="4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r>
                  <a:rPr lang="en-US" sz="2000" dirty="0">
                    <a:latin typeface="Helvetica Light"/>
                    <a:cs typeface="Helvetica Light"/>
                  </a:rPr>
                  <a:t>sensory</a:t>
                </a:r>
              </a:p>
              <a:p>
                <a:r>
                  <a:rPr lang="en-US" sz="2000" dirty="0">
                    <a:latin typeface="Helvetica Light"/>
                    <a:cs typeface="Helvetica Light"/>
                  </a:rPr>
                  <a:t>buffers</a:t>
                </a:r>
              </a:p>
            </p:txBody>
          </p:sp>
          <p:sp>
            <p:nvSpPr>
              <p:cNvPr id="26635" name="Line 38"/>
              <p:cNvSpPr>
                <a:spLocks noChangeShapeType="1"/>
              </p:cNvSpPr>
              <p:nvPr/>
            </p:nvSpPr>
            <p:spPr bwMode="auto">
              <a:xfrm>
                <a:off x="1280" y="2117"/>
                <a:ext cx="202" cy="7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38283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/>
          <a:lstStyle/>
          <a:p>
            <a:pPr eaLnBrk="1" hangingPunct="1"/>
            <a:r>
              <a:rPr lang="en-US" smtClean="0"/>
              <a:t>What is missing from MHP?</a:t>
            </a:r>
          </a:p>
        </p:txBody>
      </p:sp>
      <p:sp>
        <p:nvSpPr>
          <p:cNvPr id="28677" name="Rectangle 3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 lIns="92075" tIns="46038" rIns="92075" bIns="46038"/>
          <a:lstStyle/>
          <a:p>
            <a:pPr eaLnBrk="1" hangingPunct="1"/>
            <a:r>
              <a:rPr lang="en-US" dirty="0" smtClean="0"/>
              <a:t>Haptic memory</a:t>
            </a:r>
          </a:p>
          <a:p>
            <a:pPr lvl="1" eaLnBrk="1" hangingPunct="1"/>
            <a:r>
              <a:rPr lang="en-US" dirty="0" smtClean="0"/>
              <a:t>for touch</a:t>
            </a:r>
          </a:p>
          <a:p>
            <a:pPr lvl="1" eaLnBrk="1" hangingPunct="1"/>
            <a:endParaRPr lang="en-US" dirty="0" smtClean="0"/>
          </a:p>
          <a:p>
            <a:pPr eaLnBrk="1" hangingPunct="1"/>
            <a:r>
              <a:rPr lang="en-US" dirty="0" smtClean="0"/>
              <a:t>Moving from sensory memory to WM</a:t>
            </a:r>
          </a:p>
          <a:p>
            <a:pPr lvl="1" eaLnBrk="1" hangingPunct="1"/>
            <a:r>
              <a:rPr lang="en-US" dirty="0" smtClean="0"/>
              <a:t>attention filters stimuli &amp; passes to WM</a:t>
            </a:r>
          </a:p>
          <a:p>
            <a:pPr lvl="1" eaLnBrk="1" hangingPunct="1"/>
            <a:endParaRPr lang="en-US" dirty="0" smtClean="0"/>
          </a:p>
          <a:p>
            <a:pPr eaLnBrk="1" hangingPunct="1"/>
            <a:r>
              <a:rPr lang="en-US" dirty="0" smtClean="0"/>
              <a:t>Moving from WM to LTM</a:t>
            </a:r>
          </a:p>
          <a:p>
            <a:pPr lvl="1" eaLnBrk="1" hangingPunct="1"/>
            <a:r>
              <a:rPr lang="en-US" dirty="0" smtClean="0"/>
              <a:t>elaboration</a:t>
            </a:r>
          </a:p>
          <a:p>
            <a:pPr lvl="1"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1, 2016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dt+UX: Design Thinking for User Experience Design, Prototyping &amp; Evaluation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6FE3D4-C91B-42C1-A37D-0E383008799B}" type="slidenum">
              <a:rPr lang="en-US"/>
              <a:pPr>
                <a:defRPr/>
              </a:pPr>
              <a:t>32</a:t>
            </a:fld>
            <a:endParaRPr lang="en-US"/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6615" y="946053"/>
            <a:ext cx="4010217" cy="228248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1, 2016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dt+UX: Design Thinking for User Experience Design, Prototyping &amp; Evaluation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A552B2-D9EB-44BE-B356-3280C27A3A7E}" type="slidenum">
              <a:rPr lang="en-US"/>
              <a:pPr>
                <a:defRPr/>
              </a:pPr>
              <a:t>33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667" y="0"/>
            <a:ext cx="7427033" cy="650505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Memory</a:t>
            </a:r>
          </a:p>
        </p:txBody>
      </p:sp>
      <p:sp>
        <p:nvSpPr>
          <p:cNvPr id="914437" name="Rectangle 5"/>
          <p:cNvSpPr>
            <a:spLocks noGrp="1" noChangeArrowheads="1"/>
          </p:cNvSpPr>
          <p:nvPr>
            <p:ph idx="1"/>
          </p:nvPr>
        </p:nvSpPr>
        <p:spPr>
          <a:xfrm>
            <a:off x="463942" y="1600200"/>
            <a:ext cx="8360971" cy="47244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Working memory (short term)</a:t>
            </a:r>
          </a:p>
          <a:p>
            <a:pPr lvl="1" eaLnBrk="1" hangingPunct="1"/>
            <a:r>
              <a:rPr lang="en-US" sz="2400" dirty="0" smtClean="0"/>
              <a:t>small capacity (7 ± 2 “chunks”)</a:t>
            </a:r>
          </a:p>
          <a:p>
            <a:pPr lvl="2" eaLnBrk="1" hangingPunct="1"/>
            <a:r>
              <a:rPr lang="en-US" sz="2000" dirty="0" smtClean="0"/>
              <a:t>6174591765 vs. (617) 459-1765</a:t>
            </a:r>
          </a:p>
          <a:p>
            <a:pPr lvl="2" eaLnBrk="1" hangingPunct="1"/>
            <a:r>
              <a:rPr lang="en-US" sz="2000" dirty="0" smtClean="0"/>
              <a:t>NBCIBMGMC vs. NBC IBM GMC</a:t>
            </a:r>
          </a:p>
          <a:p>
            <a:pPr lvl="1" eaLnBrk="1" hangingPunct="1"/>
            <a:r>
              <a:rPr lang="en-US" sz="2400" dirty="0" smtClean="0"/>
              <a:t>rapid access (</a:t>
            </a:r>
            <a:r>
              <a:rPr lang="en-US" sz="2400" b="1" dirty="0" smtClean="0">
                <a:solidFill>
                  <a:srgbClr val="E6AA00"/>
                </a:solidFill>
              </a:rPr>
              <a:t>~ 70ms</a:t>
            </a:r>
            <a:r>
              <a:rPr lang="en-US" sz="2400" dirty="0" smtClean="0"/>
              <a:t>) &amp; decay </a:t>
            </a:r>
            <a:r>
              <a:rPr lang="en-US" sz="2400" b="1" dirty="0" smtClean="0">
                <a:solidFill>
                  <a:srgbClr val="E6AA00"/>
                </a:solidFill>
              </a:rPr>
              <a:t>(~200 </a:t>
            </a:r>
            <a:r>
              <a:rPr lang="en-US" sz="2400" b="1" dirty="0" err="1" smtClean="0">
                <a:solidFill>
                  <a:srgbClr val="E6AA00"/>
                </a:solidFill>
              </a:rPr>
              <a:t>ms</a:t>
            </a:r>
            <a:r>
              <a:rPr lang="en-US" sz="2400" dirty="0" smtClean="0"/>
              <a:t>)</a:t>
            </a:r>
          </a:p>
          <a:p>
            <a:pPr lvl="2" eaLnBrk="1" hangingPunct="1"/>
            <a:r>
              <a:rPr lang="en-US" sz="2000" dirty="0" smtClean="0"/>
              <a:t>pass to LTM after a few seconds of continued storage</a:t>
            </a:r>
          </a:p>
          <a:p>
            <a:pPr lvl="2" eaLnBrk="1" hangingPunct="1"/>
            <a:endParaRPr lang="en-US" sz="2000" dirty="0" smtClean="0"/>
          </a:p>
          <a:p>
            <a:pPr eaLnBrk="1" hangingPunct="1"/>
            <a:r>
              <a:rPr lang="en-US" sz="2800" dirty="0" smtClean="0"/>
              <a:t>Long-term memory</a:t>
            </a:r>
          </a:p>
          <a:p>
            <a:pPr lvl="1" eaLnBrk="1" hangingPunct="1"/>
            <a:r>
              <a:rPr lang="en-US" sz="2400" dirty="0" smtClean="0"/>
              <a:t>huge (if not “unlimited”)</a:t>
            </a:r>
          </a:p>
          <a:p>
            <a:pPr lvl="1" eaLnBrk="1" hangingPunct="1"/>
            <a:r>
              <a:rPr lang="en-US" sz="2400" dirty="0" smtClean="0"/>
              <a:t>slower access time (</a:t>
            </a:r>
            <a:r>
              <a:rPr lang="en-US" sz="2400" b="1" dirty="0" smtClean="0">
                <a:solidFill>
                  <a:srgbClr val="E6AA00"/>
                </a:solidFill>
              </a:rPr>
              <a:t>~100 </a:t>
            </a:r>
            <a:r>
              <a:rPr lang="en-US" sz="2400" b="1" dirty="0" err="1" smtClean="0">
                <a:solidFill>
                  <a:srgbClr val="E6AA00"/>
                </a:solidFill>
              </a:rPr>
              <a:t>ms</a:t>
            </a:r>
            <a:r>
              <a:rPr lang="en-US" sz="2400" dirty="0" smtClean="0"/>
              <a:t>) w/ little decay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1, 2016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dt+UX: Design Thinking for User Experience Design, Prototyping &amp; Evaluation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A552B2-D9EB-44BE-B356-3280C27A3A7E}" type="slidenum">
              <a:rPr lang="en-US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651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44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44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44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443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443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4437" grpId="0" uiExpand="1" build="p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/>
          <a:lstStyle/>
          <a:p>
            <a:pPr eaLnBrk="1" hangingPunct="1"/>
            <a:r>
              <a:rPr lang="en-US" smtClean="0"/>
              <a:t>MHP Principles of Operation</a:t>
            </a:r>
          </a:p>
        </p:txBody>
      </p:sp>
      <p:sp>
        <p:nvSpPr>
          <p:cNvPr id="916483" name="Rectangle 3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 lIns="92075" tIns="46038" rIns="92075" bIns="46038"/>
          <a:lstStyle/>
          <a:p>
            <a:pPr eaLnBrk="1" hangingPunct="1"/>
            <a:r>
              <a:rPr lang="en-US" sz="2800" dirty="0" smtClean="0"/>
              <a:t>Recognize-Act Cycle of the CP</a:t>
            </a:r>
          </a:p>
          <a:p>
            <a:pPr lvl="1" eaLnBrk="1" hangingPunct="1"/>
            <a:r>
              <a:rPr lang="en-US" sz="2400" dirty="0" smtClean="0"/>
              <a:t>on each cycle contents in WM initiate actions associatively linked to them in LTM</a:t>
            </a:r>
          </a:p>
          <a:p>
            <a:pPr lvl="1" eaLnBrk="1" hangingPunct="1"/>
            <a:r>
              <a:rPr lang="en-US" sz="2400" dirty="0" smtClean="0"/>
              <a:t>actions modify the contents of WM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1, 2016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dt+UX: Design Thinking for User Experience Design, Prototyping &amp; Evaluation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B41FC6-E809-4E0E-9CF6-08F1F29C172A}" type="slidenum">
              <a:rPr lang="en-US"/>
              <a:pPr>
                <a:defRPr/>
              </a:pPr>
              <a:t>35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/>
          <a:lstStyle/>
          <a:p>
            <a:pPr eaLnBrk="1" hangingPunct="1"/>
            <a:r>
              <a:rPr lang="en-US" dirty="0" smtClean="0"/>
              <a:t>MHP Principles of Operation</a:t>
            </a:r>
          </a:p>
        </p:txBody>
      </p:sp>
      <p:sp>
        <p:nvSpPr>
          <p:cNvPr id="3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1, 2016</a:t>
            </a:r>
            <a:endParaRPr lang="en-US"/>
          </a:p>
        </p:txBody>
      </p:sp>
      <p:sp>
        <p:nvSpPr>
          <p:cNvPr id="42" name="Footer Placeholder 4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dt+UX: Design Thinking for User Experience Design, Prototyping &amp; Evaluation</a:t>
            </a:r>
            <a:endParaRPr lang="en-US"/>
          </a:p>
        </p:txBody>
      </p:sp>
      <p:sp>
        <p:nvSpPr>
          <p:cNvPr id="4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08C4C5-5091-4B32-B910-0F70915F2BDA}" type="slidenum">
              <a:rPr lang="en-US"/>
              <a:pPr>
                <a:defRPr/>
              </a:pPr>
              <a:t>36</a:t>
            </a:fld>
            <a:endParaRPr lang="en-US"/>
          </a:p>
        </p:txBody>
      </p:sp>
      <p:grpSp>
        <p:nvGrpSpPr>
          <p:cNvPr id="26630" name="Group 39"/>
          <p:cNvGrpSpPr>
            <a:grpSpLocks/>
          </p:cNvGrpSpPr>
          <p:nvPr/>
        </p:nvGrpSpPr>
        <p:grpSpPr bwMode="auto">
          <a:xfrm>
            <a:off x="309478" y="1141747"/>
            <a:ext cx="8064498" cy="4527550"/>
            <a:chOff x="216" y="1275"/>
            <a:chExt cx="5080" cy="2852"/>
          </a:xfrm>
        </p:grpSpPr>
        <p:grpSp>
          <p:nvGrpSpPr>
            <p:cNvPr id="26632" name="Group 5"/>
            <p:cNvGrpSpPr>
              <a:grpSpLocks/>
            </p:cNvGrpSpPr>
            <p:nvPr/>
          </p:nvGrpSpPr>
          <p:grpSpPr bwMode="auto">
            <a:xfrm>
              <a:off x="216" y="1275"/>
              <a:ext cx="5080" cy="2852"/>
              <a:chOff x="351" y="1296"/>
              <a:chExt cx="5080" cy="2852"/>
            </a:xfrm>
          </p:grpSpPr>
          <p:grpSp>
            <p:nvGrpSpPr>
              <p:cNvPr id="26636" name="Group 6"/>
              <p:cNvGrpSpPr>
                <a:grpSpLocks/>
              </p:cNvGrpSpPr>
              <p:nvPr/>
            </p:nvGrpSpPr>
            <p:grpSpPr bwMode="auto">
              <a:xfrm>
                <a:off x="1543" y="1296"/>
                <a:ext cx="3360" cy="1159"/>
                <a:chOff x="1543" y="1296"/>
                <a:chExt cx="3360" cy="1159"/>
              </a:xfrm>
            </p:grpSpPr>
            <p:sp>
              <p:nvSpPr>
                <p:cNvPr id="26658" name="Rectangle 7"/>
                <p:cNvSpPr>
                  <a:spLocks noChangeArrowheads="1"/>
                </p:cNvSpPr>
                <p:nvPr/>
              </p:nvSpPr>
              <p:spPr bwMode="auto">
                <a:xfrm>
                  <a:off x="1551" y="1296"/>
                  <a:ext cx="3352" cy="1144"/>
                </a:xfrm>
                <a:prstGeom prst="rect">
                  <a:avLst/>
                </a:prstGeom>
                <a:solidFill>
                  <a:schemeClr val="folHlink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659" name="Rectangle 8"/>
                <p:cNvSpPr>
                  <a:spLocks noChangeArrowheads="1"/>
                </p:cNvSpPr>
                <p:nvPr/>
              </p:nvSpPr>
              <p:spPr bwMode="auto">
                <a:xfrm>
                  <a:off x="1551" y="1296"/>
                  <a:ext cx="3352" cy="376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660" name="Rectangle 9"/>
                <p:cNvSpPr>
                  <a:spLocks noChangeArrowheads="1"/>
                </p:cNvSpPr>
                <p:nvPr/>
              </p:nvSpPr>
              <p:spPr bwMode="auto">
                <a:xfrm>
                  <a:off x="2436" y="1378"/>
                  <a:ext cx="1773" cy="2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2075" tIns="46038" rIns="92075" bIns="46038">
                  <a:spAutoFit/>
                </a:bodyPr>
                <a:lstStyle/>
                <a:p>
                  <a:pPr algn="ctr" eaLnBrk="0" hangingPunct="0"/>
                  <a:r>
                    <a:rPr lang="en-US">
                      <a:solidFill>
                        <a:schemeClr val="bg1"/>
                      </a:solidFill>
                      <a:latin typeface="Helvetica Light"/>
                      <a:cs typeface="Helvetica Light"/>
                    </a:rPr>
                    <a:t>Long-term Memory</a:t>
                  </a:r>
                </a:p>
              </p:txBody>
            </p:sp>
            <p:sp>
              <p:nvSpPr>
                <p:cNvPr id="26661" name="Rectangle 10"/>
                <p:cNvSpPr>
                  <a:spLocks noChangeArrowheads="1"/>
                </p:cNvSpPr>
                <p:nvPr/>
              </p:nvSpPr>
              <p:spPr bwMode="auto">
                <a:xfrm>
                  <a:off x="2569" y="1724"/>
                  <a:ext cx="1582" cy="2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2075" tIns="46038" rIns="92075" bIns="46038">
                  <a:spAutoFit/>
                </a:bodyPr>
                <a:lstStyle/>
                <a:p>
                  <a:pPr eaLnBrk="0" hangingPunct="0"/>
                  <a:r>
                    <a:rPr lang="en-US">
                      <a:solidFill>
                        <a:schemeClr val="bg1"/>
                      </a:solidFill>
                      <a:latin typeface="Helvetica Light"/>
                      <a:cs typeface="Helvetica Light"/>
                    </a:rPr>
                    <a:t>Working Memory</a:t>
                  </a:r>
                </a:p>
              </p:txBody>
            </p:sp>
            <p:sp>
              <p:nvSpPr>
                <p:cNvPr id="26662" name="Rectangle 11"/>
                <p:cNvSpPr>
                  <a:spLocks noChangeArrowheads="1"/>
                </p:cNvSpPr>
                <p:nvPr/>
              </p:nvSpPr>
              <p:spPr bwMode="auto">
                <a:xfrm>
                  <a:off x="1551" y="2016"/>
                  <a:ext cx="1096" cy="424"/>
                </a:xfrm>
                <a:prstGeom prst="rect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663" name="Rectangle 12"/>
                <p:cNvSpPr>
                  <a:spLocks noChangeArrowheads="1"/>
                </p:cNvSpPr>
                <p:nvPr/>
              </p:nvSpPr>
              <p:spPr bwMode="auto">
                <a:xfrm>
                  <a:off x="2775" y="2016"/>
                  <a:ext cx="1096" cy="439"/>
                </a:xfrm>
                <a:prstGeom prst="rect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664" name="Rectangle 13"/>
                <p:cNvSpPr>
                  <a:spLocks noChangeArrowheads="1"/>
                </p:cNvSpPr>
                <p:nvPr/>
              </p:nvSpPr>
              <p:spPr bwMode="auto">
                <a:xfrm>
                  <a:off x="1543" y="2012"/>
                  <a:ext cx="1104" cy="408"/>
                </a:xfrm>
                <a:prstGeom prst="rect">
                  <a:avLst/>
                </a:prstGeom>
                <a:noFill/>
                <a:ln w="28575" cmpd="sng">
                  <a:solidFill>
                    <a:srgbClr val="000000"/>
                  </a:solidFill>
                  <a:prstDash val="dot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square" lIns="92075" tIns="46038" rIns="92075" bIns="46038">
                  <a:spAutoFit/>
                </a:bodyPr>
                <a:lstStyle/>
                <a:p>
                  <a:pPr algn="ctr" eaLnBrk="0" hangingPunct="0"/>
                  <a:r>
                    <a:rPr lang="en-US" sz="1800" dirty="0">
                      <a:solidFill>
                        <a:schemeClr val="bg1"/>
                      </a:solidFill>
                      <a:latin typeface="Helvetica Light"/>
                      <a:cs typeface="Helvetica Light"/>
                    </a:rPr>
                    <a:t>Visual Image</a:t>
                  </a:r>
                </a:p>
                <a:p>
                  <a:pPr algn="ctr" eaLnBrk="0" hangingPunct="0"/>
                  <a:r>
                    <a:rPr lang="en-US" sz="1800" dirty="0">
                      <a:solidFill>
                        <a:schemeClr val="bg1"/>
                      </a:solidFill>
                      <a:latin typeface="Helvetica Light"/>
                      <a:cs typeface="Helvetica Light"/>
                    </a:rPr>
                    <a:t>Store</a:t>
                  </a:r>
                </a:p>
              </p:txBody>
            </p:sp>
            <p:sp>
              <p:nvSpPr>
                <p:cNvPr id="26665" name="Rectangle 14"/>
                <p:cNvSpPr>
                  <a:spLocks noChangeArrowheads="1"/>
                </p:cNvSpPr>
                <p:nvPr/>
              </p:nvSpPr>
              <p:spPr bwMode="auto">
                <a:xfrm>
                  <a:off x="2768" y="2012"/>
                  <a:ext cx="1111" cy="408"/>
                </a:xfrm>
                <a:prstGeom prst="rect">
                  <a:avLst/>
                </a:prstGeom>
                <a:noFill/>
                <a:ln w="28575" cmpd="sng">
                  <a:solidFill>
                    <a:srgbClr val="000000"/>
                  </a:solidFill>
                  <a:prstDash val="dot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92075" tIns="46038" rIns="92075" bIns="46038">
                  <a:spAutoFit/>
                </a:bodyPr>
                <a:lstStyle/>
                <a:p>
                  <a:pPr algn="ctr" eaLnBrk="0" hangingPunct="0"/>
                  <a:r>
                    <a:rPr lang="en-US" sz="1800" dirty="0">
                      <a:solidFill>
                        <a:schemeClr val="bg1"/>
                      </a:solidFill>
                      <a:latin typeface="Helvetica Light"/>
                      <a:cs typeface="Helvetica Light"/>
                    </a:rPr>
                    <a:t>Auditory Image</a:t>
                  </a:r>
                </a:p>
                <a:p>
                  <a:pPr algn="ctr" eaLnBrk="0" hangingPunct="0"/>
                  <a:r>
                    <a:rPr lang="en-US" sz="1800" dirty="0">
                      <a:solidFill>
                        <a:schemeClr val="bg1"/>
                      </a:solidFill>
                      <a:latin typeface="Helvetica Light"/>
                      <a:cs typeface="Helvetica Light"/>
                    </a:rPr>
                    <a:t>Store</a:t>
                  </a:r>
                </a:p>
              </p:txBody>
            </p:sp>
          </p:grpSp>
          <p:grpSp>
            <p:nvGrpSpPr>
              <p:cNvPr id="26637" name="Group 15"/>
              <p:cNvGrpSpPr>
                <a:grpSpLocks/>
              </p:cNvGrpSpPr>
              <p:nvPr/>
            </p:nvGrpSpPr>
            <p:grpSpPr bwMode="auto">
              <a:xfrm>
                <a:off x="1071" y="2976"/>
                <a:ext cx="1288" cy="760"/>
                <a:chOff x="1071" y="2976"/>
                <a:chExt cx="1288" cy="760"/>
              </a:xfrm>
            </p:grpSpPr>
            <p:sp>
              <p:nvSpPr>
                <p:cNvPr id="26656" name="Oval 16"/>
                <p:cNvSpPr>
                  <a:spLocks noChangeArrowheads="1"/>
                </p:cNvSpPr>
                <p:nvPr/>
              </p:nvSpPr>
              <p:spPr bwMode="auto">
                <a:xfrm>
                  <a:off x="1071" y="2976"/>
                  <a:ext cx="1288" cy="760"/>
                </a:xfrm>
                <a:prstGeom prst="ellipse">
                  <a:avLst/>
                </a:prstGeom>
                <a:solidFill>
                  <a:schemeClr val="tx2"/>
                </a:solidFill>
                <a:ln w="127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657" name="Rectangle 17"/>
                <p:cNvSpPr>
                  <a:spLocks noChangeArrowheads="1"/>
                </p:cNvSpPr>
                <p:nvPr/>
              </p:nvSpPr>
              <p:spPr bwMode="auto">
                <a:xfrm>
                  <a:off x="1186" y="3106"/>
                  <a:ext cx="1051" cy="52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2075" tIns="46038" rIns="92075" bIns="46038">
                  <a:spAutoFit/>
                </a:bodyPr>
                <a:lstStyle/>
                <a:p>
                  <a:pPr algn="ctr" eaLnBrk="0" hangingPunct="0"/>
                  <a:r>
                    <a:rPr lang="en-US" dirty="0">
                      <a:solidFill>
                        <a:schemeClr val="bg1"/>
                      </a:solidFill>
                      <a:latin typeface="Helvetica Light"/>
                      <a:cs typeface="Helvetica Light"/>
                    </a:rPr>
                    <a:t>Perceptual</a:t>
                  </a:r>
                </a:p>
                <a:p>
                  <a:pPr algn="ctr" eaLnBrk="0" hangingPunct="0"/>
                  <a:r>
                    <a:rPr lang="en-US" dirty="0">
                      <a:solidFill>
                        <a:schemeClr val="bg1"/>
                      </a:solidFill>
                      <a:latin typeface="Helvetica Light"/>
                      <a:cs typeface="Helvetica Light"/>
                    </a:rPr>
                    <a:t>Processor</a:t>
                  </a:r>
                </a:p>
              </p:txBody>
            </p:sp>
          </p:grpSp>
          <p:grpSp>
            <p:nvGrpSpPr>
              <p:cNvPr id="26638" name="Group 18"/>
              <p:cNvGrpSpPr>
                <a:grpSpLocks/>
              </p:cNvGrpSpPr>
              <p:nvPr/>
            </p:nvGrpSpPr>
            <p:grpSpPr bwMode="auto">
              <a:xfrm>
                <a:off x="4143" y="2928"/>
                <a:ext cx="1288" cy="760"/>
                <a:chOff x="4143" y="2928"/>
                <a:chExt cx="1288" cy="760"/>
              </a:xfrm>
            </p:grpSpPr>
            <p:sp>
              <p:nvSpPr>
                <p:cNvPr id="26654" name="Oval 19"/>
                <p:cNvSpPr>
                  <a:spLocks noChangeArrowheads="1"/>
                </p:cNvSpPr>
                <p:nvPr/>
              </p:nvSpPr>
              <p:spPr bwMode="auto">
                <a:xfrm>
                  <a:off x="4143" y="2928"/>
                  <a:ext cx="1288" cy="760"/>
                </a:xfrm>
                <a:prstGeom prst="ellipse">
                  <a:avLst/>
                </a:prstGeom>
                <a:solidFill>
                  <a:schemeClr val="tx2"/>
                </a:solidFill>
                <a:ln w="127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655" name="Rectangle 20"/>
                <p:cNvSpPr>
                  <a:spLocks noChangeArrowheads="1"/>
                </p:cNvSpPr>
                <p:nvPr/>
              </p:nvSpPr>
              <p:spPr bwMode="auto">
                <a:xfrm>
                  <a:off x="4292" y="3058"/>
                  <a:ext cx="986" cy="52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2075" tIns="46038" rIns="92075" bIns="46038">
                  <a:spAutoFit/>
                </a:bodyPr>
                <a:lstStyle/>
                <a:p>
                  <a:pPr algn="ctr" eaLnBrk="0" hangingPunct="0"/>
                  <a:r>
                    <a:rPr lang="en-US">
                      <a:solidFill>
                        <a:schemeClr val="bg1"/>
                      </a:solidFill>
                      <a:latin typeface="Helvetica Light"/>
                      <a:cs typeface="Helvetica Light"/>
                    </a:rPr>
                    <a:t>Cognitive</a:t>
                  </a:r>
                </a:p>
                <a:p>
                  <a:pPr algn="ctr" eaLnBrk="0" hangingPunct="0"/>
                  <a:r>
                    <a:rPr lang="en-US">
                      <a:solidFill>
                        <a:schemeClr val="bg1"/>
                      </a:solidFill>
                      <a:latin typeface="Helvetica Light"/>
                      <a:cs typeface="Helvetica Light"/>
                    </a:rPr>
                    <a:t>Processor</a:t>
                  </a:r>
                </a:p>
              </p:txBody>
            </p:sp>
          </p:grpSp>
          <p:grpSp>
            <p:nvGrpSpPr>
              <p:cNvPr id="26639" name="Group 21"/>
              <p:cNvGrpSpPr>
                <a:grpSpLocks/>
              </p:cNvGrpSpPr>
              <p:nvPr/>
            </p:nvGrpSpPr>
            <p:grpSpPr bwMode="auto">
              <a:xfrm>
                <a:off x="2583" y="2928"/>
                <a:ext cx="1288" cy="760"/>
                <a:chOff x="2583" y="2928"/>
                <a:chExt cx="1288" cy="760"/>
              </a:xfrm>
            </p:grpSpPr>
            <p:sp>
              <p:nvSpPr>
                <p:cNvPr id="26652" name="Oval 22"/>
                <p:cNvSpPr>
                  <a:spLocks noChangeArrowheads="1"/>
                </p:cNvSpPr>
                <p:nvPr/>
              </p:nvSpPr>
              <p:spPr bwMode="auto">
                <a:xfrm>
                  <a:off x="2583" y="2928"/>
                  <a:ext cx="1288" cy="760"/>
                </a:xfrm>
                <a:prstGeom prst="ellipse">
                  <a:avLst/>
                </a:prstGeom>
                <a:solidFill>
                  <a:schemeClr val="tx2"/>
                </a:solidFill>
                <a:ln w="127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653" name="Rectangle 23"/>
                <p:cNvSpPr>
                  <a:spLocks noChangeArrowheads="1"/>
                </p:cNvSpPr>
                <p:nvPr/>
              </p:nvSpPr>
              <p:spPr bwMode="auto">
                <a:xfrm>
                  <a:off x="2733" y="3058"/>
                  <a:ext cx="986" cy="52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2075" tIns="46038" rIns="92075" bIns="46038">
                  <a:spAutoFit/>
                </a:bodyPr>
                <a:lstStyle/>
                <a:p>
                  <a:pPr algn="ctr" eaLnBrk="0" hangingPunct="0"/>
                  <a:r>
                    <a:rPr lang="en-US">
                      <a:solidFill>
                        <a:schemeClr val="bg1"/>
                      </a:solidFill>
                      <a:latin typeface="Helvetica Light"/>
                      <a:cs typeface="Helvetica Light"/>
                    </a:rPr>
                    <a:t>Motor</a:t>
                  </a:r>
                </a:p>
                <a:p>
                  <a:pPr algn="ctr" eaLnBrk="0" hangingPunct="0"/>
                  <a:r>
                    <a:rPr lang="en-US">
                      <a:solidFill>
                        <a:schemeClr val="bg1"/>
                      </a:solidFill>
                      <a:latin typeface="Helvetica Light"/>
                      <a:cs typeface="Helvetica Light"/>
                    </a:rPr>
                    <a:t>Processor</a:t>
                  </a:r>
                </a:p>
              </p:txBody>
            </p:sp>
          </p:grpSp>
          <p:sp>
            <p:nvSpPr>
              <p:cNvPr id="26640" name="Rectangle 24"/>
              <p:cNvSpPr>
                <a:spLocks noChangeArrowheads="1"/>
              </p:cNvSpPr>
              <p:nvPr/>
            </p:nvSpPr>
            <p:spPr bwMode="auto">
              <a:xfrm>
                <a:off x="351" y="2914"/>
                <a:ext cx="548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 eaLnBrk="0" hangingPunct="0"/>
                <a:r>
                  <a:rPr lang="en-US" dirty="0">
                    <a:latin typeface="Helvetica Light"/>
                    <a:cs typeface="Helvetica Light"/>
                  </a:rPr>
                  <a:t>Eyes</a:t>
                </a:r>
              </a:p>
            </p:txBody>
          </p:sp>
          <p:sp>
            <p:nvSpPr>
              <p:cNvPr id="26641" name="Rectangle 25"/>
              <p:cNvSpPr>
                <a:spLocks noChangeArrowheads="1"/>
              </p:cNvSpPr>
              <p:nvPr/>
            </p:nvSpPr>
            <p:spPr bwMode="auto">
              <a:xfrm>
                <a:off x="351" y="3394"/>
                <a:ext cx="516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 eaLnBrk="0" hangingPunct="0"/>
                <a:r>
                  <a:rPr lang="en-US" dirty="0">
                    <a:latin typeface="Helvetica Light"/>
                    <a:cs typeface="Helvetica Light"/>
                  </a:rPr>
                  <a:t>Ears</a:t>
                </a:r>
              </a:p>
            </p:txBody>
          </p:sp>
          <p:sp>
            <p:nvSpPr>
              <p:cNvPr id="26642" name="Line 26"/>
              <p:cNvSpPr>
                <a:spLocks noChangeShapeType="1"/>
              </p:cNvSpPr>
              <p:nvPr/>
            </p:nvSpPr>
            <p:spPr bwMode="auto">
              <a:xfrm>
                <a:off x="834" y="3075"/>
                <a:ext cx="281" cy="185"/>
              </a:xfrm>
              <a:prstGeom prst="line">
                <a:avLst/>
              </a:prstGeom>
              <a:noFill/>
              <a:ln w="50800">
                <a:solidFill>
                  <a:schemeClr val="accent2"/>
                </a:solidFill>
                <a:round/>
                <a:headEnd type="none" w="sm" len="sm"/>
                <a:tailEnd type="stealth" w="med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43" name="Line 27"/>
              <p:cNvSpPr>
                <a:spLocks noChangeShapeType="1"/>
              </p:cNvSpPr>
              <p:nvPr/>
            </p:nvSpPr>
            <p:spPr bwMode="auto">
              <a:xfrm flipV="1">
                <a:off x="817" y="3433"/>
                <a:ext cx="309" cy="135"/>
              </a:xfrm>
              <a:prstGeom prst="line">
                <a:avLst/>
              </a:prstGeom>
              <a:noFill/>
              <a:ln w="50800">
                <a:solidFill>
                  <a:schemeClr val="accent2"/>
                </a:solidFill>
                <a:round/>
                <a:headEnd type="none" w="sm" len="sm"/>
                <a:tailEnd type="stealth" w="med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44" name="Line 28"/>
              <p:cNvSpPr>
                <a:spLocks noChangeShapeType="1"/>
              </p:cNvSpPr>
              <p:nvPr/>
            </p:nvSpPr>
            <p:spPr bwMode="auto">
              <a:xfrm flipV="1">
                <a:off x="1699" y="2399"/>
                <a:ext cx="133" cy="592"/>
              </a:xfrm>
              <a:prstGeom prst="line">
                <a:avLst/>
              </a:prstGeom>
              <a:noFill/>
              <a:ln w="50800">
                <a:solidFill>
                  <a:srgbClr val="66FF33"/>
                </a:solidFill>
                <a:round/>
                <a:headEnd type="none" w="sm" len="sm"/>
                <a:tailEnd type="stealth" w="med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45" name="Line 29"/>
              <p:cNvSpPr>
                <a:spLocks noChangeShapeType="1"/>
              </p:cNvSpPr>
              <p:nvPr/>
            </p:nvSpPr>
            <p:spPr bwMode="auto">
              <a:xfrm flipV="1">
                <a:off x="2083" y="2399"/>
                <a:ext cx="853" cy="688"/>
              </a:xfrm>
              <a:prstGeom prst="line">
                <a:avLst/>
              </a:prstGeom>
              <a:noFill/>
              <a:ln w="50800">
                <a:solidFill>
                  <a:srgbClr val="66FF33"/>
                </a:solidFill>
                <a:round/>
                <a:headEnd type="none" w="sm" len="sm"/>
                <a:tailEnd type="stealth" w="med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46" name="Line 30"/>
              <p:cNvSpPr>
                <a:spLocks noChangeShapeType="1"/>
              </p:cNvSpPr>
              <p:nvPr/>
            </p:nvSpPr>
            <p:spPr bwMode="auto">
              <a:xfrm flipH="1">
                <a:off x="3455" y="2403"/>
                <a:ext cx="588" cy="620"/>
              </a:xfrm>
              <a:prstGeom prst="line">
                <a:avLst/>
              </a:prstGeom>
              <a:noFill/>
              <a:ln w="50800">
                <a:solidFill>
                  <a:schemeClr val="accent2"/>
                </a:solidFill>
                <a:round/>
                <a:headEnd type="none" w="sm" len="sm"/>
                <a:tailEnd type="stealth" w="med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47" name="Line 31"/>
              <p:cNvSpPr>
                <a:spLocks noChangeShapeType="1"/>
              </p:cNvSpPr>
              <p:nvPr/>
            </p:nvSpPr>
            <p:spPr bwMode="auto">
              <a:xfrm>
                <a:off x="3227" y="3651"/>
                <a:ext cx="0" cy="281"/>
              </a:xfrm>
              <a:prstGeom prst="line">
                <a:avLst/>
              </a:prstGeom>
              <a:noFill/>
              <a:ln w="50800">
                <a:solidFill>
                  <a:srgbClr val="66FF33"/>
                </a:solidFill>
                <a:round/>
                <a:headEnd type="none" w="sm" len="sm"/>
                <a:tailEnd type="stealth" w="med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48" name="Rectangle 32"/>
              <p:cNvSpPr>
                <a:spLocks noChangeArrowheads="1"/>
              </p:cNvSpPr>
              <p:nvPr/>
            </p:nvSpPr>
            <p:spPr bwMode="auto">
              <a:xfrm>
                <a:off x="2740" y="3857"/>
                <a:ext cx="1184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 eaLnBrk="0" hangingPunct="0"/>
                <a:r>
                  <a:rPr lang="en-US" dirty="0">
                    <a:latin typeface="Helvetica Light"/>
                    <a:cs typeface="Helvetica Light"/>
                  </a:rPr>
                  <a:t>Fingers, etc.</a:t>
                </a:r>
              </a:p>
            </p:txBody>
          </p:sp>
          <p:sp>
            <p:nvSpPr>
              <p:cNvPr id="26649" name="Line 33"/>
              <p:cNvSpPr>
                <a:spLocks noChangeShapeType="1"/>
              </p:cNvSpPr>
              <p:nvPr/>
            </p:nvSpPr>
            <p:spPr bwMode="auto">
              <a:xfrm>
                <a:off x="4811" y="1431"/>
                <a:ext cx="0" cy="1541"/>
              </a:xfrm>
              <a:prstGeom prst="line">
                <a:avLst/>
              </a:prstGeom>
              <a:noFill/>
              <a:ln w="50800">
                <a:solidFill>
                  <a:schemeClr val="accent2"/>
                </a:solidFill>
                <a:round/>
                <a:headEnd type="none" w="sm" len="sm"/>
                <a:tailEnd type="stealth" w="med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50" name="Line 34"/>
              <p:cNvSpPr>
                <a:spLocks noChangeShapeType="1"/>
              </p:cNvSpPr>
              <p:nvPr/>
            </p:nvSpPr>
            <p:spPr bwMode="auto">
              <a:xfrm>
                <a:off x="4667" y="2163"/>
                <a:ext cx="0" cy="857"/>
              </a:xfrm>
              <a:prstGeom prst="line">
                <a:avLst/>
              </a:prstGeom>
              <a:noFill/>
              <a:ln w="50800">
                <a:solidFill>
                  <a:schemeClr val="accent2"/>
                </a:solidFill>
                <a:round/>
                <a:headEnd type="none" w="sm" len="sm"/>
                <a:tailEnd type="stealth" w="med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51" name="Line 35"/>
              <p:cNvSpPr>
                <a:spLocks noChangeShapeType="1"/>
              </p:cNvSpPr>
              <p:nvPr/>
            </p:nvSpPr>
            <p:spPr bwMode="auto">
              <a:xfrm flipV="1">
                <a:off x="4475" y="2160"/>
                <a:ext cx="0" cy="857"/>
              </a:xfrm>
              <a:prstGeom prst="line">
                <a:avLst/>
              </a:prstGeom>
              <a:noFill/>
              <a:ln w="50800">
                <a:solidFill>
                  <a:srgbClr val="66FF33"/>
                </a:solidFill>
                <a:round/>
                <a:headEnd type="none" w="sm" len="sm"/>
                <a:tailEnd type="stealth" w="med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6633" name="Group 36"/>
            <p:cNvGrpSpPr>
              <a:grpSpLocks/>
            </p:cNvGrpSpPr>
            <p:nvPr/>
          </p:nvGrpSpPr>
          <p:grpSpPr bwMode="auto">
            <a:xfrm>
              <a:off x="537" y="2007"/>
              <a:ext cx="810" cy="446"/>
              <a:chOff x="672" y="1863"/>
              <a:chExt cx="810" cy="446"/>
            </a:xfrm>
          </p:grpSpPr>
          <p:sp>
            <p:nvSpPr>
              <p:cNvPr id="26634" name="Rectangle 37"/>
              <p:cNvSpPr>
                <a:spLocks noChangeArrowheads="1"/>
              </p:cNvSpPr>
              <p:nvPr/>
            </p:nvSpPr>
            <p:spPr bwMode="auto">
              <a:xfrm>
                <a:off x="672" y="1863"/>
                <a:ext cx="691" cy="4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r>
                  <a:rPr lang="en-US" sz="2000" dirty="0">
                    <a:latin typeface="Helvetica Light"/>
                    <a:cs typeface="Helvetica Light"/>
                  </a:rPr>
                  <a:t>sensory</a:t>
                </a:r>
              </a:p>
              <a:p>
                <a:r>
                  <a:rPr lang="en-US" sz="2000" dirty="0">
                    <a:latin typeface="Helvetica Light"/>
                    <a:cs typeface="Helvetica Light"/>
                  </a:rPr>
                  <a:t>buffers</a:t>
                </a:r>
              </a:p>
            </p:txBody>
          </p:sp>
          <p:sp>
            <p:nvSpPr>
              <p:cNvPr id="26635" name="Line 38"/>
              <p:cNvSpPr>
                <a:spLocks noChangeShapeType="1"/>
              </p:cNvSpPr>
              <p:nvPr/>
            </p:nvSpPr>
            <p:spPr bwMode="auto">
              <a:xfrm>
                <a:off x="1280" y="2117"/>
                <a:ext cx="202" cy="7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7696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/>
          <a:lstStyle/>
          <a:p>
            <a:pPr eaLnBrk="1" hangingPunct="1"/>
            <a:r>
              <a:rPr lang="en-US" smtClean="0"/>
              <a:t>MHP Principles of Operation</a:t>
            </a:r>
          </a:p>
        </p:txBody>
      </p:sp>
      <p:sp>
        <p:nvSpPr>
          <p:cNvPr id="916483" name="Rectangle 3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 lIns="92075" tIns="46038" rIns="92075" bIns="46038"/>
          <a:lstStyle/>
          <a:p>
            <a:pPr eaLnBrk="1" hangingPunct="1"/>
            <a:r>
              <a:rPr lang="en-US" sz="2800" dirty="0" smtClean="0"/>
              <a:t>Recognize-Act Cycle of the CP</a:t>
            </a:r>
          </a:p>
          <a:p>
            <a:pPr lvl="1" eaLnBrk="1" hangingPunct="1"/>
            <a:r>
              <a:rPr lang="en-US" sz="2400" dirty="0" smtClean="0"/>
              <a:t>on each cycle contents in WM initiate actions associatively linked to them in LTM</a:t>
            </a:r>
          </a:p>
          <a:p>
            <a:pPr lvl="1" eaLnBrk="1" hangingPunct="1"/>
            <a:r>
              <a:rPr lang="en-US" sz="2400" dirty="0" smtClean="0"/>
              <a:t>actions modify the contents of WM</a:t>
            </a:r>
          </a:p>
          <a:p>
            <a:pPr eaLnBrk="1" hangingPunct="1"/>
            <a:endParaRPr lang="en-US" sz="2800" dirty="0" smtClean="0"/>
          </a:p>
          <a:p>
            <a:pPr eaLnBrk="1" hangingPunct="1"/>
            <a:r>
              <a:rPr lang="en-US" sz="2800" dirty="0" smtClean="0"/>
              <a:t>Discrimination Principle</a:t>
            </a:r>
          </a:p>
          <a:p>
            <a:pPr lvl="1" eaLnBrk="1" hangingPunct="1"/>
            <a:r>
              <a:rPr lang="en-US" sz="2400" dirty="0" smtClean="0"/>
              <a:t>retrieval is determined by candidates that exist in memory relative to retrieval cues</a:t>
            </a:r>
          </a:p>
          <a:p>
            <a:pPr lvl="1" eaLnBrk="1" hangingPunct="1"/>
            <a:r>
              <a:rPr lang="en-US" sz="2400" dirty="0" smtClean="0"/>
              <a:t>interference by strongly activated chunks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1, 2016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dt+UX: Design Thinking for User Experience Design, Prototyping &amp; Evaluation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B41FC6-E809-4E0E-9CF6-08F1F29C172A}" type="slidenum">
              <a:rPr lang="en-US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586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737" y="1065541"/>
            <a:ext cx="8781264" cy="5039906"/>
          </a:xfrm>
        </p:spPr>
        <p:txBody>
          <a:bodyPr/>
          <a:lstStyle/>
          <a:p>
            <a:r>
              <a:rPr lang="en-US" dirty="0" smtClean="0"/>
              <a:t>Task:</a:t>
            </a:r>
            <a:br>
              <a:rPr lang="en-US" dirty="0" smtClean="0"/>
            </a:br>
            <a:r>
              <a:rPr lang="en-US" dirty="0" smtClean="0"/>
              <a:t>	</a:t>
            </a:r>
            <a:r>
              <a:rPr lang="en-US" sz="2800" dirty="0" smtClean="0"/>
              <a:t>Quickly tap each target 50 times accurately</a:t>
            </a:r>
          </a:p>
          <a:p>
            <a:endParaRPr lang="en-US" sz="2800" dirty="0" smtClean="0"/>
          </a:p>
          <a:p>
            <a:r>
              <a:rPr lang="en-US" sz="2800" dirty="0" smtClean="0"/>
              <a:t>Conditions: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2400" dirty="0" smtClean="0"/>
              <a:t>Two ½” diameter targets 6” apart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2400" dirty="0" smtClean="0"/>
              <a:t>Two ½” diameter targets 24” apart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2400" dirty="0" smtClean="0"/>
              <a:t>Two 2” diameter targets 24” apart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2400" dirty="0" smtClean="0"/>
              <a:t>Two 2” diameter targets 24” apart (no accuracy required)</a:t>
            </a:r>
          </a:p>
          <a:p>
            <a:pPr marL="914400" lvl="1" indent="-514350">
              <a:buFont typeface="+mj-lt"/>
              <a:buAutoNum type="arabicPeriod"/>
            </a:pPr>
            <a:endParaRPr lang="en-US" sz="2400" dirty="0"/>
          </a:p>
          <a:p>
            <a:pPr marL="914400" lvl="1" indent="-514350">
              <a:buFont typeface="+mj-lt"/>
              <a:buAutoNum type="arabicPeriod"/>
            </a:pPr>
            <a:endParaRPr lang="en-US" sz="2400" dirty="0" smtClean="0"/>
          </a:p>
          <a:p>
            <a:r>
              <a:rPr lang="en-US" dirty="0" smtClean="0"/>
              <a:t>Turn to neighbor: discuss what will happen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1, 2016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dt+UX: Design Thinking for User Experience Design, Prototyping &amp; Evaluation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41FC6-E809-4E0E-9CF6-08F1F29C172A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646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landay\AppData\Local\Microsoft\Windows\Temporary Internet Files\Content.Outlook\UVEMF6PJ\photo (3)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78" t="28667" b="16326"/>
          <a:stretch/>
        </p:blipFill>
        <p:spPr bwMode="auto">
          <a:xfrm>
            <a:off x="20360" y="2341917"/>
            <a:ext cx="9123640" cy="4608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8698" y="1050427"/>
            <a:ext cx="8985303" cy="5039906"/>
          </a:xfrm>
        </p:spPr>
        <p:txBody>
          <a:bodyPr/>
          <a:lstStyle/>
          <a:p>
            <a:r>
              <a:rPr lang="en-US" dirty="0" smtClean="0"/>
              <a:t>Task:</a:t>
            </a:r>
            <a:br>
              <a:rPr lang="en-US" dirty="0" smtClean="0"/>
            </a:br>
            <a:r>
              <a:rPr lang="en-US" dirty="0" smtClean="0"/>
              <a:t>	</a:t>
            </a:r>
            <a:r>
              <a:rPr lang="en-US" sz="2800" dirty="0" smtClean="0"/>
              <a:t>Quickly tap each target 50 times accurately</a:t>
            </a:r>
          </a:p>
          <a:p>
            <a:endParaRPr lang="en-US" sz="2800" dirty="0" smtClean="0"/>
          </a:p>
          <a:p>
            <a:pPr marL="4117975" lvl="1" indent="0">
              <a:buNone/>
            </a:pPr>
            <a:r>
              <a:rPr lang="en-US" sz="2400" b="1" dirty="0" smtClean="0">
                <a:solidFill>
                  <a:schemeClr val="bg1"/>
                </a:solidFill>
              </a:rPr>
              <a:t>30 sec</a:t>
            </a:r>
          </a:p>
          <a:p>
            <a:pPr marL="4117975" lvl="1" indent="0">
              <a:buNone/>
            </a:pPr>
            <a:endParaRPr lang="en-US" sz="1400" b="1" dirty="0" smtClean="0">
              <a:solidFill>
                <a:schemeClr val="bg1"/>
              </a:solidFill>
            </a:endParaRPr>
          </a:p>
          <a:p>
            <a:pPr marL="4117975" lvl="1" indent="0">
              <a:buNone/>
            </a:pPr>
            <a:r>
              <a:rPr lang="en-US" sz="2400" b="1" dirty="0" smtClean="0">
                <a:solidFill>
                  <a:schemeClr val="bg1"/>
                </a:solidFill>
              </a:rPr>
              <a:t>48 sec</a:t>
            </a:r>
          </a:p>
          <a:p>
            <a:pPr marL="4117975" lvl="1" indent="0">
              <a:buNone/>
            </a:pPr>
            <a:endParaRPr lang="en-US" sz="2400" b="1" dirty="0" smtClean="0">
              <a:solidFill>
                <a:schemeClr val="bg1"/>
              </a:solidFill>
            </a:endParaRPr>
          </a:p>
          <a:p>
            <a:pPr marL="4117975" lvl="1" indent="0">
              <a:buNone/>
            </a:pPr>
            <a:r>
              <a:rPr lang="en-US" sz="2400" b="1" dirty="0" smtClean="0">
                <a:solidFill>
                  <a:schemeClr val="bg1"/>
                </a:solidFill>
              </a:rPr>
              <a:t>31 sec</a:t>
            </a:r>
          </a:p>
          <a:p>
            <a:pPr marL="4117975" lvl="1" indent="0">
              <a:buNone/>
            </a:pPr>
            <a:endParaRPr lang="en-US" sz="2400" b="1" dirty="0" smtClean="0">
              <a:solidFill>
                <a:schemeClr val="bg1"/>
              </a:solidFill>
            </a:endParaRPr>
          </a:p>
          <a:p>
            <a:pPr marL="4117975" lvl="1" indent="0">
              <a:buNone/>
            </a:pPr>
            <a:r>
              <a:rPr lang="en-US" sz="2400" b="1" dirty="0" smtClean="0">
                <a:solidFill>
                  <a:schemeClr val="bg1"/>
                </a:solidFill>
              </a:rPr>
              <a:t>21 sec (lots of spread)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1, 2016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dt+UX: Design Thinking for User Experience Design, Prototyping &amp; Evaluation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41FC6-E809-4E0E-9CF6-08F1F29C172A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657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Hall of Fame!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757960" y="1600200"/>
            <a:ext cx="3199554" cy="4724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Clearly highlights error (red text &amp; box)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Tells me what I did wrong/how to fix it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In user’s language</a:t>
            </a:r>
          </a:p>
          <a:p>
            <a:pPr marL="0" indent="0">
              <a:buNone/>
            </a:pPr>
            <a:r>
              <a:rPr lang="en-US" sz="2400" dirty="0" smtClean="0"/>
              <a:t>(careful w/ humor)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Red may be issue, more later..</a:t>
            </a: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1, 2016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dt+UX: Design Thinking for User Experience Design, Prototyping &amp; Evaluation</a:t>
            </a:r>
            <a:endParaRPr lang="en-US"/>
          </a:p>
        </p:txBody>
      </p:sp>
      <p:pic>
        <p:nvPicPr>
          <p:cNvPr id="3" name="Picture 2" descr="Screen Shot 2014-10-13 at 5.23.0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0" y="1188797"/>
            <a:ext cx="5567975" cy="7306831"/>
          </a:xfrm>
          <a:prstGeom prst="rect">
            <a:avLst/>
          </a:prstGeom>
        </p:spPr>
      </p:pic>
      <p:pic>
        <p:nvPicPr>
          <p:cNvPr id="9" name="Picture 8" descr="fam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9157" y="253672"/>
            <a:ext cx="802907" cy="826756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9FF1F2-2FD6-4CBC-B383-9C36401B53E0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574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8698" y="1050427"/>
            <a:ext cx="8985303" cy="5039906"/>
          </a:xfrm>
        </p:spPr>
        <p:txBody>
          <a:bodyPr/>
          <a:lstStyle/>
          <a:p>
            <a:r>
              <a:rPr lang="en-US" dirty="0" smtClean="0"/>
              <a:t>Task:</a:t>
            </a:r>
            <a:br>
              <a:rPr lang="en-US" dirty="0" smtClean="0"/>
            </a:br>
            <a:r>
              <a:rPr lang="en-US" dirty="0" smtClean="0"/>
              <a:t>	</a:t>
            </a:r>
            <a:r>
              <a:rPr lang="en-US" sz="2800" dirty="0" smtClean="0"/>
              <a:t>Quickly tap each target 50 times accurately</a:t>
            </a:r>
          </a:p>
          <a:p>
            <a:endParaRPr lang="en-US" sz="2800" dirty="0" smtClean="0"/>
          </a:p>
          <a:p>
            <a:pPr marL="4117975" lvl="1" indent="0">
              <a:buNone/>
            </a:pPr>
            <a:r>
              <a:rPr lang="en-US" sz="2400" b="1" dirty="0" smtClean="0">
                <a:solidFill>
                  <a:schemeClr val="bg1"/>
                </a:solidFill>
              </a:rPr>
              <a:t>30 sec</a:t>
            </a:r>
          </a:p>
          <a:p>
            <a:pPr marL="4117975" lvl="1" indent="0">
              <a:buNone/>
            </a:pPr>
            <a:endParaRPr lang="en-US" sz="1400" b="1" dirty="0" smtClean="0">
              <a:solidFill>
                <a:schemeClr val="bg1"/>
              </a:solidFill>
            </a:endParaRPr>
          </a:p>
          <a:p>
            <a:pPr marL="4117975" lvl="1" indent="0">
              <a:buNone/>
            </a:pPr>
            <a:r>
              <a:rPr lang="en-US" sz="2400" b="1" dirty="0" smtClean="0">
                <a:solidFill>
                  <a:schemeClr val="bg1"/>
                </a:solidFill>
              </a:rPr>
              <a:t>48 sec</a:t>
            </a:r>
          </a:p>
          <a:p>
            <a:pPr marL="4117975" lvl="1" indent="0">
              <a:buNone/>
            </a:pPr>
            <a:endParaRPr lang="en-US" sz="2400" b="1" dirty="0" smtClean="0">
              <a:solidFill>
                <a:schemeClr val="bg1"/>
              </a:solidFill>
            </a:endParaRPr>
          </a:p>
          <a:p>
            <a:pPr marL="4117975" lvl="1" indent="0">
              <a:buNone/>
            </a:pPr>
            <a:r>
              <a:rPr lang="en-US" sz="2400" b="1" dirty="0" smtClean="0">
                <a:solidFill>
                  <a:schemeClr val="bg1"/>
                </a:solidFill>
              </a:rPr>
              <a:t>31 sec</a:t>
            </a:r>
          </a:p>
          <a:p>
            <a:pPr marL="4117975" lvl="1" indent="0">
              <a:buNone/>
            </a:pPr>
            <a:endParaRPr lang="en-US" sz="2400" b="1" dirty="0" smtClean="0">
              <a:solidFill>
                <a:schemeClr val="bg1"/>
              </a:solidFill>
            </a:endParaRPr>
          </a:p>
          <a:p>
            <a:pPr marL="4117975" lvl="1" indent="0">
              <a:buNone/>
            </a:pPr>
            <a:r>
              <a:rPr lang="en-US" sz="2400" b="1" dirty="0" smtClean="0">
                <a:solidFill>
                  <a:schemeClr val="bg1"/>
                </a:solidFill>
              </a:rPr>
              <a:t>21 sec (lots of spread)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1, 2016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dt+UX: Design Thinking for User Experience Design, Prototyping &amp; Evaluation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41FC6-E809-4E0E-9CF6-08F1F29C172A}" type="slidenum">
              <a:rPr lang="en-US" smtClean="0"/>
              <a:pPr/>
              <a:t>40</a:t>
            </a:fld>
            <a:endParaRPr lang="en-US"/>
          </a:p>
        </p:txBody>
      </p:sp>
      <p:pic>
        <p:nvPicPr>
          <p:cNvPr id="8" name="Picture 7" descr="IMG_0207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201"/>
          <a:stretch/>
        </p:blipFill>
        <p:spPr>
          <a:xfrm>
            <a:off x="0" y="2617527"/>
            <a:ext cx="9144000" cy="3620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480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Rectangle 2"/>
          <p:cNvSpPr>
            <a:spLocks noGrp="1" noChangeArrowheads="1"/>
          </p:cNvSpPr>
          <p:nvPr>
            <p:ph type="title"/>
          </p:nvPr>
        </p:nvSpPr>
        <p:spPr>
          <a:xfrm>
            <a:off x="479425" y="381000"/>
            <a:ext cx="8447088" cy="1143000"/>
          </a:xfrm>
          <a:noFill/>
        </p:spPr>
        <p:txBody>
          <a:bodyPr lIns="92075" tIns="46038" rIns="92075" bIns="46038"/>
          <a:lstStyle/>
          <a:p>
            <a:pPr eaLnBrk="1" hangingPunct="1"/>
            <a:r>
              <a:rPr lang="en-US" smtClean="0"/>
              <a:t>Principles of Operation (cont.)</a:t>
            </a:r>
          </a:p>
        </p:txBody>
      </p:sp>
      <p:sp>
        <p:nvSpPr>
          <p:cNvPr id="922627" name="Rectangle 3"/>
          <p:cNvSpPr>
            <a:spLocks noGrp="1" noChangeArrowheads="1"/>
          </p:cNvSpPr>
          <p:nvPr>
            <p:ph idx="1"/>
          </p:nvPr>
        </p:nvSpPr>
        <p:spPr>
          <a:xfrm>
            <a:off x="488950" y="1562100"/>
            <a:ext cx="8461375" cy="4887913"/>
          </a:xfrm>
          <a:noFill/>
        </p:spPr>
        <p:txBody>
          <a:bodyPr lIns="92075" tIns="46038" rIns="92075" bIns="46038"/>
          <a:lstStyle/>
          <a:p>
            <a:pPr eaLnBrk="1" hangingPunct="1"/>
            <a:r>
              <a:rPr lang="en-US" dirty="0" err="1" smtClean="0"/>
              <a:t>Fitts</a:t>
            </a:r>
            <a:r>
              <a:rPr lang="en-US" dirty="0" smtClean="0"/>
              <a:t>’ Law</a:t>
            </a:r>
          </a:p>
          <a:p>
            <a:pPr lvl="1" eaLnBrk="1" hangingPunct="1"/>
            <a:r>
              <a:rPr lang="en-US" dirty="0" smtClean="0"/>
              <a:t>moving hand is a series of </a:t>
            </a:r>
            <a:r>
              <a:rPr lang="en-US" dirty="0" err="1" smtClean="0"/>
              <a:t>microcorrections</a:t>
            </a:r>
            <a:endParaRPr lang="en-US" dirty="0" smtClean="0"/>
          </a:p>
          <a:p>
            <a:pPr lvl="2" eaLnBrk="1" hangingPunct="1"/>
            <a:r>
              <a:rPr lang="en-US" dirty="0" smtClean="0"/>
              <a:t>correction takes </a:t>
            </a:r>
            <a:r>
              <a:rPr lang="en-US" dirty="0" err="1" smtClean="0"/>
              <a:t>T</a:t>
            </a:r>
            <a:r>
              <a:rPr lang="en-US" sz="2800" baseline="-18000" dirty="0" err="1" smtClean="0"/>
              <a:t>p</a:t>
            </a:r>
            <a:r>
              <a:rPr lang="en-US" sz="2800" baseline="-18000" dirty="0" smtClean="0"/>
              <a:t> + </a:t>
            </a:r>
            <a:r>
              <a:rPr lang="en-US" dirty="0" err="1" smtClean="0"/>
              <a:t>T</a:t>
            </a:r>
            <a:r>
              <a:rPr lang="en-US" sz="2800" baseline="-18000" dirty="0" err="1" smtClean="0"/>
              <a:t>c</a:t>
            </a:r>
            <a:r>
              <a:rPr lang="en-US" sz="2800" baseline="-18000" dirty="0" smtClean="0"/>
              <a:t> + </a:t>
            </a:r>
            <a:r>
              <a:rPr lang="en-US" dirty="0" smtClean="0"/>
              <a:t>T</a:t>
            </a:r>
            <a:r>
              <a:rPr lang="en-US" sz="2800" baseline="-18000" dirty="0" smtClean="0"/>
              <a:t>m </a:t>
            </a:r>
            <a:r>
              <a:rPr lang="en-US" dirty="0" smtClean="0"/>
              <a:t>= 240 </a:t>
            </a:r>
            <a:r>
              <a:rPr lang="en-US" dirty="0" err="1" smtClean="0"/>
              <a:t>msec</a:t>
            </a:r>
            <a:r>
              <a:rPr lang="en-US" dirty="0" smtClean="0"/>
              <a:t> </a:t>
            </a:r>
          </a:p>
          <a:p>
            <a:pPr lvl="1" eaLnBrk="1" hangingPunct="1"/>
            <a:r>
              <a:rPr lang="en-US" dirty="0" smtClean="0"/>
              <a:t>time </a:t>
            </a:r>
            <a:r>
              <a:rPr lang="en-US" dirty="0" err="1" smtClean="0"/>
              <a:t>T</a:t>
            </a:r>
            <a:r>
              <a:rPr lang="en-US" sz="3200" baseline="-18000" dirty="0" err="1" smtClean="0"/>
              <a:t>pos</a:t>
            </a:r>
            <a:r>
              <a:rPr lang="en-US" dirty="0" smtClean="0"/>
              <a:t> to move the hand to target size S which is distance D away is given by:</a:t>
            </a:r>
          </a:p>
          <a:p>
            <a:pPr lvl="2" eaLnBrk="1" hangingPunct="1"/>
            <a:r>
              <a:rPr lang="en-US" b="1" dirty="0" err="1" smtClean="0"/>
              <a:t>T</a:t>
            </a:r>
            <a:r>
              <a:rPr lang="en-US" b="1" baseline="-18000" dirty="0" err="1" smtClean="0"/>
              <a:t>pos</a:t>
            </a:r>
            <a:r>
              <a:rPr lang="en-US" b="1" dirty="0" smtClean="0"/>
              <a:t> = a + b</a:t>
            </a:r>
            <a:r>
              <a:rPr lang="en-US" b="1" baseline="-18000" dirty="0" smtClean="0"/>
              <a:t> </a:t>
            </a:r>
            <a:r>
              <a:rPr lang="en-US" b="1" dirty="0" smtClean="0"/>
              <a:t>log</a:t>
            </a:r>
            <a:r>
              <a:rPr lang="en-US" b="1" baseline="-18000" dirty="0" smtClean="0"/>
              <a:t>2</a:t>
            </a:r>
            <a:r>
              <a:rPr lang="en-US" b="1" dirty="0" smtClean="0"/>
              <a:t> (</a:t>
            </a:r>
            <a:r>
              <a:rPr lang="en-US" b="1" dirty="0" smtClean="0">
                <a:solidFill>
                  <a:srgbClr val="E6AA00"/>
                </a:solidFill>
              </a:rPr>
              <a:t>D/S</a:t>
            </a:r>
            <a:r>
              <a:rPr lang="en-US" b="1" dirty="0" smtClean="0"/>
              <a:t> + 1)</a:t>
            </a:r>
          </a:p>
          <a:p>
            <a:pPr lvl="1" eaLnBrk="1" hangingPunct="1"/>
            <a:endParaRPr lang="en-US" dirty="0" smtClean="0"/>
          </a:p>
          <a:p>
            <a:pPr lvl="1" eaLnBrk="1" hangingPunct="1"/>
            <a:r>
              <a:rPr lang="en-US" dirty="0" smtClean="0"/>
              <a:t>summary</a:t>
            </a:r>
          </a:p>
          <a:p>
            <a:pPr lvl="2" eaLnBrk="1" hangingPunct="1"/>
            <a:r>
              <a:rPr lang="en-US" dirty="0" smtClean="0"/>
              <a:t>time to move the hand depends only on the </a:t>
            </a:r>
            <a:r>
              <a:rPr lang="en-US" b="1" i="1" dirty="0" smtClean="0">
                <a:solidFill>
                  <a:srgbClr val="FFC000"/>
                </a:solidFill>
              </a:rPr>
              <a:t>relative precision</a:t>
            </a:r>
            <a:r>
              <a:rPr lang="en-US" b="1" dirty="0" smtClean="0"/>
              <a:t> </a:t>
            </a:r>
            <a:r>
              <a:rPr lang="en-US" dirty="0" smtClean="0"/>
              <a:t>required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1, 2016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dt+UX: Design Thinking for User Experience Design, Prototyping &amp; Evaluation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107444-6BBF-46D3-B333-3622DC898846}" type="slidenum">
              <a:rPr lang="en-US"/>
              <a:pPr>
                <a:defRPr/>
              </a:pPr>
              <a:t>41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627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/>
          <a:lstStyle/>
          <a:p>
            <a:pPr eaLnBrk="1" hangingPunct="1"/>
            <a:r>
              <a:rPr lang="en-US" smtClean="0"/>
              <a:t>Fitts’ Law Example</a:t>
            </a:r>
          </a:p>
        </p:txBody>
      </p:sp>
      <p:sp>
        <p:nvSpPr>
          <p:cNvPr id="924675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5473700"/>
            <a:ext cx="7772400" cy="850900"/>
          </a:xfrm>
          <a:noFill/>
        </p:spPr>
        <p:txBody>
          <a:bodyPr lIns="92075" tIns="46038" rIns="92075" bIns="46038"/>
          <a:lstStyle/>
          <a:p>
            <a:pPr eaLnBrk="1" hangingPunct="1">
              <a:lnSpc>
                <a:spcPct val="80000"/>
              </a:lnSpc>
            </a:pPr>
            <a:r>
              <a:rPr lang="en-US" sz="2800" smtClean="0"/>
              <a:t>Which will be faster on average?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pie menu (bigger targets &amp; less distance)</a:t>
            </a:r>
          </a:p>
        </p:txBody>
      </p:sp>
      <p:sp>
        <p:nvSpPr>
          <p:cNvPr id="2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1, 2016</a:t>
            </a:r>
            <a:endParaRPr lang="en-US"/>
          </a:p>
        </p:txBody>
      </p:sp>
      <p:sp>
        <p:nvSpPr>
          <p:cNvPr id="32" name="Footer Placeholder 3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dt+UX: Design Thinking for User Experience Design, Prototyping &amp; Evaluation</a:t>
            </a:r>
            <a:endParaRPr lang="en-US"/>
          </a:p>
        </p:txBody>
      </p:sp>
      <p:sp>
        <p:nvSpPr>
          <p:cNvPr id="3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1F11A9-0022-4619-AAA2-06B114A1DAD8}" type="slidenum">
              <a:rPr lang="en-US"/>
              <a:pPr>
                <a:defRPr/>
              </a:pPr>
              <a:t>42</a:t>
            </a:fld>
            <a:endParaRPr lang="en-US"/>
          </a:p>
        </p:txBody>
      </p:sp>
      <p:grpSp>
        <p:nvGrpSpPr>
          <p:cNvPr id="32789" name="Group 8"/>
          <p:cNvGrpSpPr>
            <a:grpSpLocks/>
          </p:cNvGrpSpPr>
          <p:nvPr/>
        </p:nvGrpSpPr>
        <p:grpSpPr bwMode="auto">
          <a:xfrm>
            <a:off x="1447800" y="2329991"/>
            <a:ext cx="2289175" cy="2441575"/>
            <a:chOff x="912" y="1440"/>
            <a:chExt cx="1442" cy="1538"/>
          </a:xfrm>
        </p:grpSpPr>
        <p:sp>
          <p:nvSpPr>
            <p:cNvPr id="32791" name="Rectangle 9"/>
            <p:cNvSpPr>
              <a:spLocks noChangeArrowheads="1"/>
            </p:cNvSpPr>
            <p:nvPr/>
          </p:nvSpPr>
          <p:spPr bwMode="auto">
            <a:xfrm>
              <a:off x="913" y="1441"/>
              <a:ext cx="1440" cy="1536"/>
            </a:xfrm>
            <a:prstGeom prst="rect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t"/>
            <a:lstStyle/>
            <a:p>
              <a:endParaRPr lang="en-US"/>
            </a:p>
          </p:txBody>
        </p:sp>
        <p:sp>
          <p:nvSpPr>
            <p:cNvPr id="32792" name="Rectangle 10"/>
            <p:cNvSpPr>
              <a:spLocks noChangeArrowheads="1"/>
            </p:cNvSpPr>
            <p:nvPr/>
          </p:nvSpPr>
          <p:spPr bwMode="auto">
            <a:xfrm>
              <a:off x="912" y="1440"/>
              <a:ext cx="1442" cy="194"/>
            </a:xfrm>
            <a:prstGeom prst="rect">
              <a:avLst/>
            </a:prstGeom>
            <a:solidFill>
              <a:srgbClr val="C0C0C0"/>
            </a:solidFill>
            <a:ln w="254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t"/>
            <a:lstStyle/>
            <a:p>
              <a:pPr algn="ctr"/>
              <a:r>
                <a:rPr lang="en-US" sz="1600" dirty="0">
                  <a:solidFill>
                    <a:schemeClr val="tx2">
                      <a:lumMod val="50000"/>
                    </a:schemeClr>
                  </a:solidFill>
                  <a:latin typeface="Geneva"/>
                  <a:cs typeface="Geneva"/>
                </a:rPr>
                <a:t>Today</a:t>
              </a:r>
            </a:p>
          </p:txBody>
        </p:sp>
        <p:sp>
          <p:nvSpPr>
            <p:cNvPr id="32793" name="Rectangle 11"/>
            <p:cNvSpPr>
              <a:spLocks noChangeArrowheads="1"/>
            </p:cNvSpPr>
            <p:nvPr/>
          </p:nvSpPr>
          <p:spPr bwMode="auto">
            <a:xfrm>
              <a:off x="912" y="1632"/>
              <a:ext cx="1442" cy="194"/>
            </a:xfrm>
            <a:prstGeom prst="rect">
              <a:avLst/>
            </a:prstGeom>
            <a:solidFill>
              <a:srgbClr val="C0C0C0"/>
            </a:solidFill>
            <a:ln w="254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t"/>
            <a:lstStyle/>
            <a:p>
              <a:pPr algn="ctr"/>
              <a:r>
                <a:rPr lang="en-US" sz="1600" dirty="0">
                  <a:solidFill>
                    <a:schemeClr val="tx2">
                      <a:lumMod val="50000"/>
                    </a:schemeClr>
                  </a:solidFill>
                  <a:latin typeface="Geneva"/>
                  <a:cs typeface="Geneva"/>
                </a:rPr>
                <a:t>Sunday</a:t>
              </a:r>
            </a:p>
          </p:txBody>
        </p:sp>
        <p:sp>
          <p:nvSpPr>
            <p:cNvPr id="32794" name="Rectangle 12"/>
            <p:cNvSpPr>
              <a:spLocks noChangeArrowheads="1"/>
            </p:cNvSpPr>
            <p:nvPr/>
          </p:nvSpPr>
          <p:spPr bwMode="auto">
            <a:xfrm>
              <a:off x="912" y="1824"/>
              <a:ext cx="1442" cy="194"/>
            </a:xfrm>
            <a:prstGeom prst="rect">
              <a:avLst/>
            </a:prstGeom>
            <a:solidFill>
              <a:srgbClr val="C0C0C0"/>
            </a:solidFill>
            <a:ln w="254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t"/>
            <a:lstStyle/>
            <a:p>
              <a:pPr algn="ctr"/>
              <a:r>
                <a:rPr lang="en-US" sz="1600" dirty="0">
                  <a:solidFill>
                    <a:schemeClr val="tx2">
                      <a:lumMod val="50000"/>
                    </a:schemeClr>
                  </a:solidFill>
                  <a:latin typeface="Geneva"/>
                  <a:cs typeface="Geneva"/>
                </a:rPr>
                <a:t>Monday</a:t>
              </a:r>
            </a:p>
          </p:txBody>
        </p:sp>
        <p:sp>
          <p:nvSpPr>
            <p:cNvPr id="32795" name="Rectangle 13"/>
            <p:cNvSpPr>
              <a:spLocks noChangeArrowheads="1"/>
            </p:cNvSpPr>
            <p:nvPr/>
          </p:nvSpPr>
          <p:spPr bwMode="auto">
            <a:xfrm>
              <a:off x="912" y="2016"/>
              <a:ext cx="1442" cy="194"/>
            </a:xfrm>
            <a:prstGeom prst="rect">
              <a:avLst/>
            </a:prstGeom>
            <a:solidFill>
              <a:srgbClr val="C0C0C0"/>
            </a:solidFill>
            <a:ln w="254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t"/>
            <a:lstStyle/>
            <a:p>
              <a:pPr algn="ctr"/>
              <a:r>
                <a:rPr lang="en-US" sz="1600" dirty="0">
                  <a:solidFill>
                    <a:schemeClr val="tx2">
                      <a:lumMod val="50000"/>
                    </a:schemeClr>
                  </a:solidFill>
                  <a:latin typeface="Geneva"/>
                  <a:cs typeface="Geneva"/>
                </a:rPr>
                <a:t>Tuesday</a:t>
              </a:r>
            </a:p>
          </p:txBody>
        </p:sp>
        <p:sp>
          <p:nvSpPr>
            <p:cNvPr id="32796" name="Rectangle 14"/>
            <p:cNvSpPr>
              <a:spLocks noChangeArrowheads="1"/>
            </p:cNvSpPr>
            <p:nvPr/>
          </p:nvSpPr>
          <p:spPr bwMode="auto">
            <a:xfrm>
              <a:off x="912" y="2208"/>
              <a:ext cx="1442" cy="194"/>
            </a:xfrm>
            <a:prstGeom prst="rect">
              <a:avLst/>
            </a:prstGeom>
            <a:solidFill>
              <a:srgbClr val="C0C0C0"/>
            </a:solidFill>
            <a:ln w="254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t"/>
            <a:lstStyle/>
            <a:p>
              <a:pPr algn="ctr"/>
              <a:r>
                <a:rPr lang="en-US" sz="1600" dirty="0">
                  <a:solidFill>
                    <a:schemeClr val="tx2">
                      <a:lumMod val="50000"/>
                    </a:schemeClr>
                  </a:solidFill>
                  <a:latin typeface="Geneva"/>
                  <a:cs typeface="Geneva"/>
                </a:rPr>
                <a:t>Wednesday</a:t>
              </a:r>
            </a:p>
          </p:txBody>
        </p:sp>
        <p:sp>
          <p:nvSpPr>
            <p:cNvPr id="32797" name="Rectangle 15"/>
            <p:cNvSpPr>
              <a:spLocks noChangeArrowheads="1"/>
            </p:cNvSpPr>
            <p:nvPr/>
          </p:nvSpPr>
          <p:spPr bwMode="auto">
            <a:xfrm>
              <a:off x="912" y="2400"/>
              <a:ext cx="1442" cy="194"/>
            </a:xfrm>
            <a:prstGeom prst="rect">
              <a:avLst/>
            </a:prstGeom>
            <a:solidFill>
              <a:srgbClr val="C0C0C0"/>
            </a:solidFill>
            <a:ln w="254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t"/>
            <a:lstStyle/>
            <a:p>
              <a:pPr algn="ctr"/>
              <a:r>
                <a:rPr lang="en-US" sz="1600" dirty="0">
                  <a:solidFill>
                    <a:schemeClr val="tx2">
                      <a:lumMod val="50000"/>
                    </a:schemeClr>
                  </a:solidFill>
                  <a:latin typeface="Geneva"/>
                  <a:cs typeface="Geneva"/>
                </a:rPr>
                <a:t>Thursday</a:t>
              </a:r>
            </a:p>
          </p:txBody>
        </p:sp>
        <p:sp>
          <p:nvSpPr>
            <p:cNvPr id="32798" name="Rectangle 16"/>
            <p:cNvSpPr>
              <a:spLocks noChangeArrowheads="1"/>
            </p:cNvSpPr>
            <p:nvPr/>
          </p:nvSpPr>
          <p:spPr bwMode="auto">
            <a:xfrm>
              <a:off x="912" y="2592"/>
              <a:ext cx="1442" cy="194"/>
            </a:xfrm>
            <a:prstGeom prst="rect">
              <a:avLst/>
            </a:prstGeom>
            <a:solidFill>
              <a:srgbClr val="C0C0C0"/>
            </a:solidFill>
            <a:ln w="254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t"/>
            <a:lstStyle/>
            <a:p>
              <a:pPr algn="ctr"/>
              <a:r>
                <a:rPr lang="en-US" sz="1600" dirty="0">
                  <a:solidFill>
                    <a:schemeClr val="tx2">
                      <a:lumMod val="50000"/>
                    </a:schemeClr>
                  </a:solidFill>
                  <a:latin typeface="Geneva"/>
                  <a:cs typeface="Geneva"/>
                </a:rPr>
                <a:t>Friday</a:t>
              </a:r>
            </a:p>
          </p:txBody>
        </p:sp>
        <p:sp>
          <p:nvSpPr>
            <p:cNvPr id="32799" name="Rectangle 17"/>
            <p:cNvSpPr>
              <a:spLocks noChangeArrowheads="1"/>
            </p:cNvSpPr>
            <p:nvPr/>
          </p:nvSpPr>
          <p:spPr bwMode="auto">
            <a:xfrm>
              <a:off x="912" y="2784"/>
              <a:ext cx="1442" cy="194"/>
            </a:xfrm>
            <a:prstGeom prst="rect">
              <a:avLst/>
            </a:prstGeom>
            <a:solidFill>
              <a:srgbClr val="C0C0C0"/>
            </a:solidFill>
            <a:ln w="254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t"/>
            <a:lstStyle/>
            <a:p>
              <a:pPr algn="ctr"/>
              <a:r>
                <a:rPr lang="en-US" sz="1600" dirty="0">
                  <a:solidFill>
                    <a:schemeClr val="tx2">
                      <a:lumMod val="50000"/>
                    </a:schemeClr>
                  </a:solidFill>
                  <a:latin typeface="Geneva"/>
                  <a:cs typeface="Geneva"/>
                </a:rPr>
                <a:t>Saturday</a:t>
              </a:r>
              <a:endParaRPr lang="en-US" sz="1800" dirty="0">
                <a:solidFill>
                  <a:schemeClr val="tx2">
                    <a:lumMod val="50000"/>
                  </a:schemeClr>
                </a:solidFill>
                <a:latin typeface="Geneva"/>
                <a:cs typeface="Geneva"/>
              </a:endParaRPr>
            </a:p>
          </p:txBody>
        </p:sp>
      </p:grpSp>
      <p:sp>
        <p:nvSpPr>
          <p:cNvPr id="32790" name="Rectangle 18"/>
          <p:cNvSpPr>
            <a:spLocks noChangeArrowheads="1"/>
          </p:cNvSpPr>
          <p:nvPr/>
        </p:nvSpPr>
        <p:spPr bwMode="auto">
          <a:xfrm>
            <a:off x="1295400" y="1676400"/>
            <a:ext cx="31654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latin typeface="Verdana" pitchFamily="34" charset="0"/>
              </a:rPr>
              <a:t>Pop-up Linear Menu</a:t>
            </a:r>
          </a:p>
        </p:txBody>
      </p:sp>
      <p:sp>
        <p:nvSpPr>
          <p:cNvPr id="32788" name="Rectangle 6"/>
          <p:cNvSpPr>
            <a:spLocks noChangeArrowheads="1"/>
          </p:cNvSpPr>
          <p:nvPr/>
        </p:nvSpPr>
        <p:spPr bwMode="auto">
          <a:xfrm>
            <a:off x="5181600" y="1676400"/>
            <a:ext cx="2743200" cy="400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latin typeface="Verdana" pitchFamily="34" charset="0"/>
              </a:rPr>
              <a:t>Pop-up Pie Menu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7971" y="2242678"/>
            <a:ext cx="2628900" cy="2616200"/>
          </a:xfrm>
          <a:prstGeom prst="rect">
            <a:avLst/>
          </a:prstGeom>
        </p:spPr>
      </p:pic>
      <p:grpSp>
        <p:nvGrpSpPr>
          <p:cNvPr id="30" name="Group 29"/>
          <p:cNvGrpSpPr>
            <a:grpSpLocks/>
          </p:cNvGrpSpPr>
          <p:nvPr/>
        </p:nvGrpSpPr>
        <p:grpSpPr bwMode="auto">
          <a:xfrm>
            <a:off x="5277327" y="2098175"/>
            <a:ext cx="2222500" cy="2878138"/>
            <a:chOff x="3388" y="1350"/>
            <a:chExt cx="1400" cy="1813"/>
          </a:xfrm>
        </p:grpSpPr>
        <p:sp>
          <p:nvSpPr>
            <p:cNvPr id="33" name="Line 21"/>
            <p:cNvSpPr>
              <a:spLocks noChangeShapeType="1"/>
            </p:cNvSpPr>
            <p:nvPr/>
          </p:nvSpPr>
          <p:spPr bwMode="auto">
            <a:xfrm flipV="1">
              <a:off x="4176" y="1354"/>
              <a:ext cx="288" cy="703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prstDash val="sysDot"/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66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66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66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66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66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itchFamily="66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itchFamily="66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itchFamily="66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itchFamily="66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4" name="Line 22"/>
            <p:cNvSpPr>
              <a:spLocks noChangeShapeType="1"/>
            </p:cNvSpPr>
            <p:nvPr/>
          </p:nvSpPr>
          <p:spPr bwMode="auto">
            <a:xfrm flipV="1">
              <a:off x="3715" y="2444"/>
              <a:ext cx="288" cy="703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prstDash val="sysDot"/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66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66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66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66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66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itchFamily="66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itchFamily="66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itchFamily="66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itchFamily="66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4" name="Line 23"/>
            <p:cNvSpPr>
              <a:spLocks noChangeShapeType="1"/>
            </p:cNvSpPr>
            <p:nvPr/>
          </p:nvSpPr>
          <p:spPr bwMode="auto">
            <a:xfrm flipH="1" flipV="1">
              <a:off x="4170" y="2460"/>
              <a:ext cx="288" cy="703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prstDash val="sysDot"/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66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66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66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66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66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itchFamily="66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itchFamily="66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itchFamily="66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itchFamily="66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5" name="Line 24"/>
            <p:cNvSpPr>
              <a:spLocks noChangeShapeType="1"/>
            </p:cNvSpPr>
            <p:nvPr/>
          </p:nvSpPr>
          <p:spPr bwMode="auto">
            <a:xfrm flipH="1" flipV="1">
              <a:off x="3709" y="1350"/>
              <a:ext cx="288" cy="703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prstDash val="sysDot"/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66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66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66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66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66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itchFamily="66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itchFamily="66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itchFamily="66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itchFamily="66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6" name="Line 25"/>
            <p:cNvSpPr>
              <a:spLocks noChangeShapeType="1"/>
            </p:cNvSpPr>
            <p:nvPr/>
          </p:nvSpPr>
          <p:spPr bwMode="auto">
            <a:xfrm rot="-2633876" flipH="1" flipV="1">
              <a:off x="4492" y="2158"/>
              <a:ext cx="288" cy="703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prstDash val="sysDot"/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66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66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66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66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66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itchFamily="66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itchFamily="66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itchFamily="66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itchFamily="66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7" name="Line 26"/>
            <p:cNvSpPr>
              <a:spLocks noChangeShapeType="1"/>
            </p:cNvSpPr>
            <p:nvPr/>
          </p:nvSpPr>
          <p:spPr bwMode="auto">
            <a:xfrm rot="-2633876" flipH="1" flipV="1">
              <a:off x="3388" y="1664"/>
              <a:ext cx="288" cy="703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prstDash val="sysDot"/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66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66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66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66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66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itchFamily="66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itchFamily="66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itchFamily="66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itchFamily="66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8" name="Line 27"/>
            <p:cNvSpPr>
              <a:spLocks noChangeShapeType="1"/>
            </p:cNvSpPr>
            <p:nvPr/>
          </p:nvSpPr>
          <p:spPr bwMode="auto">
            <a:xfrm rot="2633876" flipV="1">
              <a:off x="4500" y="1668"/>
              <a:ext cx="288" cy="703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prstDash val="sysDot"/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66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66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66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66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66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itchFamily="66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itchFamily="66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itchFamily="66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itchFamily="66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9" name="Line 28"/>
            <p:cNvSpPr>
              <a:spLocks noChangeShapeType="1"/>
            </p:cNvSpPr>
            <p:nvPr/>
          </p:nvSpPr>
          <p:spPr bwMode="auto">
            <a:xfrm rot="2633876" flipV="1">
              <a:off x="3397" y="2152"/>
              <a:ext cx="288" cy="703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prstDash val="sysDot"/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66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66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66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66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66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itchFamily="66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itchFamily="66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itchFamily="66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itchFamily="66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Pie Menus in Use Today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1,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dt+UX: Design Thinking for User Experience Design, Prototyping &amp; Evaluation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69008B-AA11-403D-938D-8B429BB15EE3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  <p:pic>
        <p:nvPicPr>
          <p:cNvPr id="337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575" y="918848"/>
            <a:ext cx="2511893" cy="3349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337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500" y="1338263"/>
            <a:ext cx="2797175" cy="209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338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2088" y="3608388"/>
            <a:ext cx="3470275" cy="277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33801" name="TextBox 9"/>
          <p:cNvSpPr txBox="1">
            <a:spLocks noChangeArrowheads="1"/>
          </p:cNvSpPr>
          <p:nvPr/>
        </p:nvSpPr>
        <p:spPr bwMode="auto">
          <a:xfrm>
            <a:off x="1111964" y="4239636"/>
            <a:ext cx="126829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000" dirty="0">
                <a:latin typeface="Helvetica" pitchFamily="34" charset="0"/>
              </a:rPr>
              <a:t>The Sims</a:t>
            </a:r>
          </a:p>
        </p:txBody>
      </p:sp>
      <p:sp>
        <p:nvSpPr>
          <p:cNvPr id="33802" name="TextBox 10"/>
          <p:cNvSpPr txBox="1">
            <a:spLocks noChangeArrowheads="1"/>
          </p:cNvSpPr>
          <p:nvPr/>
        </p:nvSpPr>
        <p:spPr bwMode="auto">
          <a:xfrm>
            <a:off x="7183438" y="2044700"/>
            <a:ext cx="16668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000">
                <a:latin typeface="Helvetica" pitchFamily="34" charset="0"/>
              </a:rPr>
              <a:t>Rainbow 6</a:t>
            </a:r>
          </a:p>
        </p:txBody>
      </p:sp>
      <p:sp>
        <p:nvSpPr>
          <p:cNvPr id="33803" name="TextBox 11"/>
          <p:cNvSpPr txBox="1">
            <a:spLocks noChangeArrowheads="1"/>
          </p:cNvSpPr>
          <p:nvPr/>
        </p:nvSpPr>
        <p:spPr bwMode="auto">
          <a:xfrm>
            <a:off x="7478713" y="5033963"/>
            <a:ext cx="166528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000">
                <a:latin typeface="Helvetica" pitchFamily="34" charset="0"/>
              </a:rPr>
              <a:t>Maya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400" y="4810916"/>
            <a:ext cx="3247181" cy="196539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/>
          <a:lstStyle/>
          <a:p>
            <a:pPr eaLnBrk="1" hangingPunct="1"/>
            <a:r>
              <a:rPr lang="en-US" dirty="0" smtClean="0"/>
              <a:t>Apple Watch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1, 2016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dt+UX: Design Thinking for User Experience Design, Prototyping &amp; Evaluation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180D07-7423-4FFF-BAC3-82FA5F22F504}" type="slidenum">
              <a:rPr lang="en-US"/>
              <a:pPr>
                <a:defRPr/>
              </a:pPr>
              <a:t>44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700" y="1034269"/>
            <a:ext cx="8255000" cy="52959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/>
          <a:lstStyle/>
          <a:p>
            <a:pPr eaLnBrk="1" hangingPunct="1"/>
            <a:r>
              <a:rPr lang="en-US" smtClean="0"/>
              <a:t>Simple Experiment</a:t>
            </a:r>
          </a:p>
        </p:txBody>
      </p:sp>
      <p:sp>
        <p:nvSpPr>
          <p:cNvPr id="36869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828800"/>
            <a:ext cx="8382000" cy="4114800"/>
          </a:xfrm>
          <a:noFill/>
        </p:spPr>
        <p:txBody>
          <a:bodyPr lIns="92075" tIns="46038" rIns="92075" bIns="46038"/>
          <a:lstStyle/>
          <a:p>
            <a:pPr eaLnBrk="1" hangingPunct="1"/>
            <a:r>
              <a:rPr lang="en-US" dirty="0" smtClean="0"/>
              <a:t>Volunteer</a:t>
            </a:r>
          </a:p>
          <a:p>
            <a:pPr eaLnBrk="1" hangingPunct="1"/>
            <a:r>
              <a:rPr lang="en-US" dirty="0" smtClean="0"/>
              <a:t>Start saying </a:t>
            </a:r>
            <a:r>
              <a:rPr lang="en-US" b="1" i="1" dirty="0" smtClean="0">
                <a:solidFill>
                  <a:srgbClr val="E6AA00"/>
                </a:solidFill>
              </a:rPr>
              <a:t>colors</a:t>
            </a:r>
            <a:r>
              <a:rPr lang="en-US" dirty="0" smtClean="0">
                <a:solidFill>
                  <a:srgbClr val="E6AA00"/>
                </a:solidFill>
              </a:rPr>
              <a:t> </a:t>
            </a:r>
            <a:r>
              <a:rPr lang="en-US" dirty="0" smtClean="0"/>
              <a:t>you see in list of words</a:t>
            </a:r>
          </a:p>
          <a:p>
            <a:pPr lvl="1" eaLnBrk="1" hangingPunct="1"/>
            <a:r>
              <a:rPr lang="en-US" dirty="0" smtClean="0"/>
              <a:t>when slide comes up</a:t>
            </a:r>
          </a:p>
          <a:p>
            <a:pPr lvl="1" eaLnBrk="1" hangingPunct="1"/>
            <a:r>
              <a:rPr lang="en-US" dirty="0" smtClean="0"/>
              <a:t>as fast as you can</a:t>
            </a:r>
          </a:p>
          <a:p>
            <a:pPr eaLnBrk="1" hangingPunct="1"/>
            <a:r>
              <a:rPr lang="en-US" dirty="0" smtClean="0"/>
              <a:t>Say “done” when finished</a:t>
            </a:r>
          </a:p>
          <a:p>
            <a:pPr eaLnBrk="1" hangingPunct="1"/>
            <a:r>
              <a:rPr lang="en-US" dirty="0" smtClean="0"/>
              <a:t>Everyone else time it…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1, 2016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dt+UX: Design Thinking for User Experience Design, Prototyping &amp; Evaluation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180D07-7423-4FFF-BAC3-82FA5F22F504}" type="slidenum">
              <a:rPr lang="en-US"/>
              <a:pPr>
                <a:defRPr/>
              </a:pPr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042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idx="1"/>
          </p:nvPr>
        </p:nvSpPr>
        <p:spPr>
          <a:solidFill>
            <a:srgbClr val="7888A6"/>
          </a:solidFill>
        </p:spPr>
        <p:txBody>
          <a:bodyPr lIns="92075" tIns="46038" rIns="92075" bIns="46038"/>
          <a:lstStyle/>
          <a:p>
            <a:pPr eaLnBrk="1" hangingPunct="1">
              <a:buFontTx/>
              <a:buNone/>
            </a:pPr>
            <a:r>
              <a:rPr lang="en-US" dirty="0" smtClean="0">
                <a:solidFill>
                  <a:srgbClr val="66FF33"/>
                </a:solidFill>
              </a:rPr>
              <a:t>Paper</a:t>
            </a:r>
            <a:endParaRPr lang="en-US" dirty="0" smtClean="0"/>
          </a:p>
          <a:p>
            <a:pPr eaLnBrk="1" hangingPunct="1">
              <a:buFontTx/>
              <a:buNone/>
            </a:pPr>
            <a:r>
              <a:rPr lang="en-US" dirty="0" smtClean="0">
                <a:solidFill>
                  <a:srgbClr val="000000"/>
                </a:solidFill>
              </a:rPr>
              <a:t>Home</a:t>
            </a:r>
          </a:p>
          <a:p>
            <a:pPr eaLnBrk="1" hangingPunct="1">
              <a:buFontTx/>
              <a:buNone/>
            </a:pPr>
            <a:r>
              <a:rPr lang="en-US" dirty="0" smtClean="0">
                <a:solidFill>
                  <a:srgbClr val="FFFF00"/>
                </a:solidFill>
              </a:rPr>
              <a:t>Back</a:t>
            </a:r>
            <a:endParaRPr lang="en-US" dirty="0" smtClean="0"/>
          </a:p>
          <a:p>
            <a:pPr eaLnBrk="1" hangingPunct="1">
              <a:buFontTx/>
              <a:buNone/>
            </a:pPr>
            <a:r>
              <a:rPr lang="en-US" dirty="0" smtClean="0">
                <a:solidFill>
                  <a:srgbClr val="0000FF"/>
                </a:solidFill>
              </a:rPr>
              <a:t>Schedule</a:t>
            </a:r>
          </a:p>
          <a:p>
            <a:pPr eaLnBrk="1" hangingPunct="1">
              <a:buFontTx/>
              <a:buNone/>
            </a:pPr>
            <a:r>
              <a:rPr lang="en-US" dirty="0" smtClean="0"/>
              <a:t>Page</a:t>
            </a:r>
          </a:p>
          <a:p>
            <a:pPr eaLnBrk="1" hangingPunct="1">
              <a:buFontTx/>
              <a:buNone/>
            </a:pPr>
            <a:r>
              <a:rPr lang="en-US" dirty="0" smtClean="0">
                <a:solidFill>
                  <a:srgbClr val="FF2121"/>
                </a:solidFill>
              </a:rPr>
              <a:t>Change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1,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dt+UX: Design Thinking for User Experience Design, Prototyping &amp; Evaluation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943A43-928F-4B41-AD9B-DC2CB737DD0B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/>
          <a:lstStyle/>
          <a:p>
            <a:pPr eaLnBrk="1" hangingPunct="1"/>
            <a:r>
              <a:rPr lang="en-US" smtClean="0"/>
              <a:t>Simple Experiment</a:t>
            </a:r>
          </a:p>
        </p:txBody>
      </p:sp>
      <p:sp>
        <p:nvSpPr>
          <p:cNvPr id="38917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828800"/>
            <a:ext cx="8382000" cy="4114800"/>
          </a:xfrm>
          <a:noFill/>
        </p:spPr>
        <p:txBody>
          <a:bodyPr lIns="92075" tIns="46038" rIns="92075" bIns="46038"/>
          <a:lstStyle/>
          <a:p>
            <a:pPr eaLnBrk="1" hangingPunct="1"/>
            <a:r>
              <a:rPr lang="en-US" smtClean="0"/>
              <a:t>Do it again</a:t>
            </a:r>
          </a:p>
          <a:p>
            <a:pPr eaLnBrk="1" hangingPunct="1"/>
            <a:r>
              <a:rPr lang="en-US" smtClean="0"/>
              <a:t>Say “done” when finished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1, 2016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dt+UX: Design Thinking for User Experience Design, Prototyping &amp; Evaluation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E929EA-5D68-4DDA-A187-3E7E7E467CC7}" type="slidenum">
              <a:rPr lang="en-US"/>
              <a:pPr>
                <a:defRPr/>
              </a:pPr>
              <a:t>47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idx="1"/>
          </p:nvPr>
        </p:nvSpPr>
        <p:spPr>
          <a:solidFill>
            <a:srgbClr val="7888A6"/>
          </a:solidFill>
        </p:spPr>
        <p:txBody>
          <a:bodyPr lIns="92075" tIns="46038" rIns="92075" bIns="46038"/>
          <a:lstStyle/>
          <a:p>
            <a:pPr>
              <a:buNone/>
            </a:pPr>
            <a:r>
              <a:rPr lang="en-US" dirty="0">
                <a:solidFill>
                  <a:srgbClr val="0000FF"/>
                </a:solidFill>
              </a:rPr>
              <a:t>Bandana</a:t>
            </a:r>
          </a:p>
          <a:p>
            <a:pPr>
              <a:buNone/>
            </a:pPr>
            <a:r>
              <a:rPr lang="en-US" dirty="0">
                <a:solidFill>
                  <a:srgbClr val="FFFF00"/>
                </a:solidFill>
              </a:rPr>
              <a:t>Forward</a:t>
            </a:r>
            <a:endParaRPr lang="en-US" dirty="0"/>
          </a:p>
          <a:p>
            <a:pPr eaLnBrk="1" hangingPunct="1">
              <a:buFontTx/>
              <a:buNone/>
            </a:pPr>
            <a:r>
              <a:rPr lang="en-US" dirty="0" smtClean="0">
                <a:solidFill>
                  <a:srgbClr val="000000"/>
                </a:solidFill>
              </a:rPr>
              <a:t>Home</a:t>
            </a:r>
          </a:p>
          <a:p>
            <a:pPr>
              <a:buNone/>
            </a:pPr>
            <a:r>
              <a:rPr lang="en-US" dirty="0" smtClean="0">
                <a:solidFill>
                  <a:srgbClr val="FF2121"/>
                </a:solidFill>
              </a:rPr>
              <a:t>Test</a:t>
            </a:r>
            <a:endParaRPr lang="en-US" dirty="0">
              <a:solidFill>
                <a:srgbClr val="FF2121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rgbClr val="66FF33"/>
                </a:solidFill>
              </a:rPr>
              <a:t>Basket</a:t>
            </a:r>
            <a:endParaRPr lang="en-US" dirty="0"/>
          </a:p>
          <a:p>
            <a:pPr eaLnBrk="1" hangingPunct="1">
              <a:buFontTx/>
              <a:buNone/>
            </a:pPr>
            <a:r>
              <a:rPr lang="en-US" dirty="0" smtClean="0"/>
              <a:t>Paper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1,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dt+UX: Design Thinking for User Experience Design, Prototyping &amp; Evaluation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943A43-928F-4B41-AD9B-DC2CB737DD0B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293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/>
          <a:lstStyle/>
          <a:p>
            <a:pPr eaLnBrk="1" hangingPunct="1"/>
            <a:r>
              <a:rPr lang="en-US" smtClean="0"/>
              <a:t>Simple Experiment</a:t>
            </a:r>
          </a:p>
        </p:txBody>
      </p:sp>
      <p:sp>
        <p:nvSpPr>
          <p:cNvPr id="38917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828800"/>
            <a:ext cx="8382000" cy="4114800"/>
          </a:xfrm>
          <a:noFill/>
        </p:spPr>
        <p:txBody>
          <a:bodyPr lIns="92075" tIns="46038" rIns="92075" bIns="46038"/>
          <a:lstStyle/>
          <a:p>
            <a:pPr eaLnBrk="1" hangingPunct="1"/>
            <a:r>
              <a:rPr lang="en-US" smtClean="0"/>
              <a:t>Do it again</a:t>
            </a:r>
          </a:p>
          <a:p>
            <a:pPr eaLnBrk="1" hangingPunct="1"/>
            <a:r>
              <a:rPr lang="en-US" smtClean="0"/>
              <a:t>Say “done” when finished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1, 2016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dt+UX: Design Thinking for User Experience Design, Prototyping &amp; Evaluation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E929EA-5D68-4DDA-A187-3E7E7E467CC7}" type="slidenum">
              <a:rPr lang="en-US"/>
              <a:pPr>
                <a:defRPr/>
              </a:pPr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911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Hall of Fame or Shame?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1, 2016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dt+UX: Design Thinking for User Experience Design, Prototyping &amp; Evaluation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F9CC2F-3848-4AD5-9140-DCA5A9E08CD9}" type="slidenum">
              <a:rPr lang="en-US"/>
              <a:pPr>
                <a:defRPr/>
              </a:pPr>
              <a:t>5</a:t>
            </a:fld>
            <a:endParaRPr lang="en-US"/>
          </a:p>
        </p:txBody>
      </p:sp>
      <p:pic>
        <p:nvPicPr>
          <p:cNvPr id="4103" name="Picture 7" descr="C:\Users\landay\AppData\Local\Microsoft\Windows\Temporary Internet Files\Content.Outlook\UVEMF6PJ\Screen Shot 2012-02-20 at 9 04 15 P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185108"/>
            <a:ext cx="7703113" cy="5672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hallof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4594" y="243804"/>
            <a:ext cx="813836" cy="829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319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idx="1"/>
          </p:nvPr>
        </p:nvSpPr>
        <p:spPr>
          <a:solidFill>
            <a:srgbClr val="7888A6"/>
          </a:solidFill>
        </p:spPr>
        <p:txBody>
          <a:bodyPr lIns="92075" tIns="46038" rIns="92075" bIns="46038"/>
          <a:lstStyle/>
          <a:p>
            <a:pPr eaLnBrk="1" hangingPunct="1">
              <a:buFontTx/>
              <a:buNone/>
            </a:pPr>
            <a:r>
              <a:rPr lang="en-US" dirty="0" smtClean="0">
                <a:solidFill>
                  <a:srgbClr val="FF2121"/>
                </a:solidFill>
              </a:rPr>
              <a:t>Yellow</a:t>
            </a:r>
          </a:p>
          <a:p>
            <a:pPr eaLnBrk="1" hangingPunct="1">
              <a:buFontTx/>
              <a:buNone/>
            </a:pPr>
            <a:r>
              <a:rPr lang="en-US" dirty="0" smtClean="0">
                <a:solidFill>
                  <a:srgbClr val="0000FF"/>
                </a:solidFill>
              </a:rPr>
              <a:t>White</a:t>
            </a:r>
          </a:p>
          <a:p>
            <a:pPr eaLnBrk="1" hangingPunct="1">
              <a:buFontTx/>
              <a:buNone/>
            </a:pPr>
            <a:r>
              <a:rPr lang="en-US" dirty="0" smtClean="0">
                <a:solidFill>
                  <a:srgbClr val="FFFF00"/>
                </a:solidFill>
              </a:rPr>
              <a:t>Black</a:t>
            </a:r>
            <a:endParaRPr lang="en-US" dirty="0" smtClean="0"/>
          </a:p>
          <a:p>
            <a:pPr eaLnBrk="1" hangingPunct="1">
              <a:buFontTx/>
              <a:buNone/>
            </a:pPr>
            <a:r>
              <a:rPr lang="en-US" dirty="0" smtClean="0">
                <a:solidFill>
                  <a:srgbClr val="66FF33"/>
                </a:solidFill>
              </a:rPr>
              <a:t>Blue</a:t>
            </a:r>
            <a:r>
              <a:rPr lang="en-US" dirty="0" smtClean="0"/>
              <a:t> </a:t>
            </a:r>
          </a:p>
          <a:p>
            <a:pPr eaLnBrk="1" hangingPunct="1">
              <a:buFontTx/>
              <a:buNone/>
            </a:pPr>
            <a:r>
              <a:rPr lang="en-US" dirty="0" smtClean="0">
                <a:solidFill>
                  <a:srgbClr val="000000"/>
                </a:solidFill>
              </a:rPr>
              <a:t>Red</a:t>
            </a:r>
          </a:p>
          <a:p>
            <a:pPr eaLnBrk="1" hangingPunct="1">
              <a:buFontTx/>
              <a:buNone/>
            </a:pPr>
            <a:r>
              <a:rPr lang="en-US" dirty="0" smtClean="0"/>
              <a:t>Green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1,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dt+UX: Design Thinking for User Experience Design, Prototyping &amp; Evaluation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C7C6DE-0770-461C-8F82-B5ABD4803E82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/>
          <a:lstStyle/>
          <a:p>
            <a:pPr eaLnBrk="1" hangingPunct="1"/>
            <a:r>
              <a:rPr lang="en-US" smtClean="0"/>
              <a:t>Memory</a:t>
            </a:r>
          </a:p>
        </p:txBody>
      </p:sp>
      <p:sp>
        <p:nvSpPr>
          <p:cNvPr id="941059" name="Rectangle 3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 lIns="92075" tIns="46038" rIns="92075" bIns="46038"/>
          <a:lstStyle/>
          <a:p>
            <a:pPr eaLnBrk="1" hangingPunct="1"/>
            <a:r>
              <a:rPr lang="en-US" sz="2800" dirty="0" smtClean="0"/>
              <a:t>Interference</a:t>
            </a:r>
          </a:p>
          <a:p>
            <a:pPr lvl="1" eaLnBrk="1" hangingPunct="1"/>
            <a:r>
              <a:rPr lang="en-US" sz="2400" dirty="0" smtClean="0"/>
              <a:t>two strong cues in working memory</a:t>
            </a:r>
          </a:p>
          <a:p>
            <a:pPr lvl="1" eaLnBrk="1" hangingPunct="1"/>
            <a:r>
              <a:rPr lang="en-US" sz="2400" dirty="0" smtClean="0"/>
              <a:t>link to different chunks in long term memory</a:t>
            </a:r>
          </a:p>
          <a:p>
            <a:pPr lvl="1" eaLnBrk="1" hangingPunct="1"/>
            <a:endParaRPr lang="en-US" sz="2400" dirty="0" smtClean="0"/>
          </a:p>
          <a:p>
            <a:pPr eaLnBrk="1" hangingPunct="1"/>
            <a:r>
              <a:rPr lang="en-US" sz="2800" dirty="0" smtClean="0"/>
              <a:t>Why learn about memory?</a:t>
            </a:r>
          </a:p>
          <a:p>
            <a:pPr lvl="1" eaLnBrk="1" hangingPunct="1"/>
            <a:r>
              <a:rPr lang="en-US" sz="2400" dirty="0" smtClean="0"/>
              <a:t>know what’s behind many HCI techniques</a:t>
            </a:r>
          </a:p>
          <a:p>
            <a:pPr lvl="1" eaLnBrk="1" hangingPunct="1"/>
            <a:r>
              <a:rPr lang="en-US" sz="2400" dirty="0" smtClean="0"/>
              <a:t>helps you understand what users will “get”</a:t>
            </a:r>
          </a:p>
          <a:p>
            <a:pPr lvl="1" eaLnBrk="1" hangingPunct="1"/>
            <a:r>
              <a:rPr lang="en-US" sz="2400" dirty="0" smtClean="0"/>
              <a:t>aging population of users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1, 2016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dt+UX: Design Thinking for User Experience Design, Prototyping &amp; Evaluation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EA1008-69C8-4C6C-A83F-E93D6A6FCE75}" type="slidenum">
              <a:rPr lang="en-US"/>
              <a:pPr>
                <a:defRPr/>
              </a:pPr>
              <a:t>51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1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1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1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10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1059" grpId="0" build="p" autoUpdateAnimBg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4161"/>
            <a:ext cx="9059863" cy="1143000"/>
          </a:xfrm>
          <a:noFill/>
        </p:spPr>
        <p:txBody>
          <a:bodyPr lIns="92075" tIns="46038" rIns="92075" bIns="46038"/>
          <a:lstStyle/>
          <a:p>
            <a:pPr eaLnBrk="1" hangingPunct="1"/>
            <a:r>
              <a:rPr lang="en-US" sz="3300" dirty="0" smtClean="0"/>
              <a:t>Design UIs for Recognition over Recall</a:t>
            </a:r>
          </a:p>
        </p:txBody>
      </p:sp>
      <p:sp>
        <p:nvSpPr>
          <p:cNvPr id="951299" name="Rectangle 3"/>
          <p:cNvSpPr>
            <a:spLocks noGrp="1" noChangeArrowheads="1"/>
          </p:cNvSpPr>
          <p:nvPr>
            <p:ph idx="1"/>
          </p:nvPr>
        </p:nvSpPr>
        <p:spPr>
          <a:xfrm>
            <a:off x="596900" y="2759874"/>
            <a:ext cx="8547100" cy="3708400"/>
          </a:xfrm>
          <a:noFill/>
        </p:spPr>
        <p:txBody>
          <a:bodyPr lIns="92075" tIns="46038" rIns="92075" bIns="46038"/>
          <a:lstStyle/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Recall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/>
              <a:t>info reproduced from memory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/>
              <a:t>e.g., command name &amp; semantics</a:t>
            </a:r>
          </a:p>
          <a:p>
            <a:pPr lvl="1" eaLnBrk="1" hangingPunct="1">
              <a:lnSpc>
                <a:spcPct val="80000"/>
              </a:lnSpc>
            </a:pPr>
            <a:endParaRPr lang="en-US" sz="2400" dirty="0" smtClean="0"/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Recognition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/>
              <a:t>presentation of info provides knowledge that info has been seen before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/>
              <a:t>e.g., command in menu reminds you of semantics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/>
              <a:t>easier because of cues to retrieval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000" dirty="0" smtClean="0"/>
              <a:t>cue is anything related to item or situation where learned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000" dirty="0" smtClean="0"/>
              <a:t>e.g., giving hints, icons, labels, menu names, etc.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1, 2016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dt+UX: Design Thinking for User Experience Design, Prototyping &amp; Evaluation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B0B457-ED37-4B66-883B-8F5E3DFCFBE6}" type="slidenum">
              <a:rPr lang="en-US"/>
              <a:pPr>
                <a:defRPr/>
              </a:pPr>
              <a:t>52</a:t>
            </a:fld>
            <a:endParaRPr lang="en-US"/>
          </a:p>
        </p:txBody>
      </p:sp>
      <p:pic>
        <p:nvPicPr>
          <p:cNvPr id="43014" name="Picture 5" descr="example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163" y="874723"/>
            <a:ext cx="469900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1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1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1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12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12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12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1299" grpId="0" uiExpand="1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Human Abilities Summary</a:t>
            </a:r>
          </a:p>
        </p:txBody>
      </p:sp>
      <p:sp>
        <p:nvSpPr>
          <p:cNvPr id="955397" name="Rectangle 5"/>
          <p:cNvSpPr>
            <a:spLocks noGrp="1" noChangeArrowheads="1"/>
          </p:cNvSpPr>
          <p:nvPr>
            <p:ph idx="1"/>
          </p:nvPr>
        </p:nvSpPr>
        <p:spPr>
          <a:xfrm>
            <a:off x="695325" y="1182990"/>
            <a:ext cx="8448675" cy="5416232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/>
              <a:t>Color can be helpful, but pay attention to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 smtClean="0"/>
              <a:t>how colors combine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 smtClean="0"/>
              <a:t>limitations of human perception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 smtClean="0"/>
              <a:t>people with color deficiency</a:t>
            </a:r>
          </a:p>
          <a:p>
            <a:pPr lvl="1" eaLnBrk="1" hangingPunct="1">
              <a:lnSpc>
                <a:spcPct val="90000"/>
              </a:lnSpc>
              <a:defRPr/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/>
              <a:t>Model Human Processor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 smtClean="0"/>
              <a:t>perceptual, motor, cognitive processors + memory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 smtClean="0"/>
              <a:t>model allows us to make predictions</a:t>
            </a:r>
          </a:p>
          <a:p>
            <a:pPr lvl="1" eaLnBrk="1" hangingPunct="1">
              <a:lnSpc>
                <a:spcPct val="90000"/>
              </a:lnSpc>
              <a:defRPr/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/>
              <a:t>Memory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 smtClean="0"/>
              <a:t>three types: sensor, WM &amp; LTM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 smtClean="0"/>
              <a:t>interference can make hard to access LTM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 smtClean="0"/>
              <a:t>cues in WM can make it easier to access LTM</a:t>
            </a:r>
          </a:p>
          <a:p>
            <a:pPr lvl="1" eaLnBrk="1" hangingPunct="1">
              <a:lnSpc>
                <a:spcPct val="90000"/>
              </a:lnSpc>
              <a:defRPr/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>
                <a:solidFill>
                  <a:srgbClr val="E6AA00"/>
                </a:solidFill>
              </a:rPr>
              <a:t>Key time to remember from MHP: </a:t>
            </a:r>
            <a:r>
              <a:rPr lang="en-US" sz="2800" b="1" dirty="0" smtClean="0">
                <a:solidFill>
                  <a:srgbClr val="E6AA00"/>
                </a:solidFill>
              </a:rPr>
              <a:t>~100 </a:t>
            </a:r>
            <a:r>
              <a:rPr lang="en-US" sz="2800" b="1" dirty="0" err="1" smtClean="0">
                <a:solidFill>
                  <a:srgbClr val="E6AA00"/>
                </a:solidFill>
              </a:rPr>
              <a:t>ms</a:t>
            </a:r>
            <a:r>
              <a:rPr lang="en-US" sz="2800" b="1" dirty="0" smtClean="0">
                <a:solidFill>
                  <a:srgbClr val="E6AA00"/>
                </a:solidFill>
              </a:rPr>
              <a:t/>
            </a:r>
            <a:br>
              <a:rPr lang="en-US" sz="2800" b="1" dirty="0" smtClean="0">
                <a:solidFill>
                  <a:srgbClr val="E6AA00"/>
                </a:solidFill>
              </a:rPr>
            </a:br>
            <a:r>
              <a:rPr lang="en-US" sz="2800" dirty="0" smtClean="0">
                <a:solidFill>
                  <a:srgbClr val="E6AA00"/>
                </a:solidFill>
              </a:rPr>
              <a:t>cycle time and memory access time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1, 2016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dt+UX: Design Thinking for User Experience Design, Prototyping &amp; Evaluation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CE7163-8A16-4010-B450-66840EB101B9}" type="slidenum">
              <a:rPr lang="en-US"/>
              <a:pPr>
                <a:defRPr/>
              </a:pPr>
              <a:t>53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53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53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539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539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539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539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539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539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5397" grpId="0" build="p" autoUpdateAnimBg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Rectangle 4"/>
          <p:cNvSpPr>
            <a:spLocks noGrp="1" noChangeArrowheads="1"/>
          </p:cNvSpPr>
          <p:nvPr>
            <p:ph type="title"/>
          </p:nvPr>
        </p:nvSpPr>
        <p:spPr>
          <a:xfrm>
            <a:off x="479425" y="125413"/>
            <a:ext cx="7772400" cy="1143000"/>
          </a:xfrm>
        </p:spPr>
        <p:txBody>
          <a:bodyPr/>
          <a:lstStyle/>
          <a:p>
            <a:pPr algn="r" eaLnBrk="1" hangingPunct="1"/>
            <a:r>
              <a:rPr lang="en-US" dirty="0" smtClean="0"/>
              <a:t>Further Reading</a:t>
            </a:r>
            <a:br>
              <a:rPr lang="en-US" dirty="0" smtClean="0"/>
            </a:br>
            <a:r>
              <a:rPr lang="en-US" sz="2900" i="1" dirty="0" smtClean="0"/>
              <a:t>Vision and Cognition</a:t>
            </a:r>
          </a:p>
        </p:txBody>
      </p:sp>
      <p:sp>
        <p:nvSpPr>
          <p:cNvPr id="45061" name="Rectangle 5"/>
          <p:cNvSpPr>
            <a:spLocks noGrp="1" noChangeArrowheads="1"/>
          </p:cNvSpPr>
          <p:nvPr>
            <p:ph idx="1"/>
          </p:nvPr>
        </p:nvSpPr>
        <p:spPr>
          <a:xfrm>
            <a:off x="685800" y="1512277"/>
            <a:ext cx="8194675" cy="4445391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Books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i="1" dirty="0" smtClean="0"/>
              <a:t>The Psychology Of Human-Computer Interaction</a:t>
            </a:r>
            <a:r>
              <a:rPr lang="en-US" sz="2400" dirty="0" smtClean="0"/>
              <a:t>, by Card, Moran, &amp; Newell, Erlbaum, 1983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i="1" dirty="0" smtClean="0"/>
              <a:t>Human-Computer Interaction</a:t>
            </a:r>
            <a:r>
              <a:rPr lang="en-US" sz="2400" dirty="0" smtClean="0"/>
              <a:t>, by Dix, Finlay, </a:t>
            </a:r>
            <a:r>
              <a:rPr lang="en-US" sz="2400" dirty="0" err="1" smtClean="0"/>
              <a:t>Abowd</a:t>
            </a:r>
            <a:r>
              <a:rPr lang="en-US" sz="2400" dirty="0" smtClean="0"/>
              <a:t>, and Beale, 1998.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i="1" dirty="0" smtClean="0"/>
              <a:t>Perception</a:t>
            </a:r>
            <a:r>
              <a:rPr lang="en-US" sz="2400" dirty="0" smtClean="0"/>
              <a:t>, Irvin Rock, 1995.</a:t>
            </a:r>
          </a:p>
          <a:p>
            <a:pPr lvl="1" eaLnBrk="1" hangingPunct="1">
              <a:lnSpc>
                <a:spcPct val="80000"/>
              </a:lnSpc>
            </a:pPr>
            <a:endParaRPr lang="en-US" sz="2400" dirty="0" smtClean="0"/>
          </a:p>
          <a:p>
            <a:pPr>
              <a:lnSpc>
                <a:spcPct val="80000"/>
              </a:lnSpc>
            </a:pPr>
            <a:r>
              <a:rPr lang="en-US" sz="2800" dirty="0" smtClean="0">
                <a:hlinkClick r:id="rId3"/>
              </a:rPr>
              <a:t>Pages 66-99 of “Cognitive Aspects in Interaction Design</a:t>
            </a:r>
            <a:r>
              <a:rPr lang="en-US" sz="2800" dirty="0" smtClean="0"/>
              <a:t>”, </a:t>
            </a:r>
            <a:r>
              <a:rPr lang="en-US" sz="2800" dirty="0"/>
              <a:t>from </a:t>
            </a:r>
            <a:r>
              <a:rPr lang="en-US" sz="2800" i="1" dirty="0"/>
              <a:t>Interaction Design</a:t>
            </a:r>
            <a:r>
              <a:rPr lang="en-US" sz="2800" dirty="0"/>
              <a:t>, 3rd Edition by Rogers, Sharp, &amp; </a:t>
            </a:r>
            <a:r>
              <a:rPr lang="en-US" sz="2800" dirty="0" err="1" smtClean="0"/>
              <a:t>Preece</a:t>
            </a:r>
            <a:endParaRPr lang="en-US" sz="2800" dirty="0" smtClean="0"/>
          </a:p>
          <a:p>
            <a:pPr>
              <a:lnSpc>
                <a:spcPct val="80000"/>
              </a:lnSpc>
            </a:pPr>
            <a:endParaRPr lang="en-US" sz="2800" dirty="0"/>
          </a:p>
          <a:p>
            <a:pPr>
              <a:lnSpc>
                <a:spcPct val="80000"/>
              </a:lnSpc>
            </a:pPr>
            <a:r>
              <a:rPr lang="en-US" sz="2800" dirty="0" smtClean="0">
                <a:hlinkClick r:id="rId4"/>
              </a:rPr>
              <a:t>Applying </a:t>
            </a:r>
            <a:r>
              <a:rPr lang="en-US" sz="2800" dirty="0" err="1" smtClean="0">
                <a:hlinkClick r:id="rId4"/>
              </a:rPr>
              <a:t>Fitts</a:t>
            </a:r>
            <a:r>
              <a:rPr lang="en-US" sz="2800" dirty="0" smtClean="0">
                <a:hlinkClick r:id="rId4"/>
              </a:rPr>
              <a:t>’ Law to Mobile Interface Design </a:t>
            </a:r>
            <a:r>
              <a:rPr lang="en-US" sz="2800" dirty="0" smtClean="0"/>
              <a:t>by Justin Smith</a:t>
            </a:r>
            <a:endParaRPr lang="en-US" sz="2800" dirty="0"/>
          </a:p>
          <a:p>
            <a:pPr lvl="1" eaLnBrk="1" hangingPunct="1">
              <a:lnSpc>
                <a:spcPct val="80000"/>
              </a:lnSpc>
            </a:pPr>
            <a:endParaRPr lang="en-US" sz="24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1, 2016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dt+UX: Design Thinking for User Experience Design, Prototyping &amp; Evaluation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670CB5-5048-4182-8642-D3EAC88DE901}" type="slidenum">
              <a:rPr lang="en-US"/>
              <a:pPr>
                <a:defRPr/>
              </a:pPr>
              <a:t>54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Rectangle 2"/>
          <p:cNvSpPr>
            <a:spLocks noGrp="1" noChangeArrowheads="1"/>
          </p:cNvSpPr>
          <p:nvPr>
            <p:ph type="title"/>
          </p:nvPr>
        </p:nvSpPr>
        <p:spPr>
          <a:xfrm>
            <a:off x="479425" y="368300"/>
            <a:ext cx="8664575" cy="1143000"/>
          </a:xfrm>
          <a:noFill/>
        </p:spPr>
        <p:txBody>
          <a:bodyPr lIns="92075" tIns="46038" rIns="92075" bIns="46038"/>
          <a:lstStyle/>
          <a:p>
            <a:pPr eaLnBrk="1" hangingPunct="1"/>
            <a:r>
              <a:rPr lang="en-US" smtClean="0"/>
              <a:t>Next Time</a:t>
            </a:r>
          </a:p>
        </p:txBody>
      </p:sp>
      <p:sp>
        <p:nvSpPr>
          <p:cNvPr id="46085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600199"/>
            <a:ext cx="8197516" cy="5030845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/>
              <a:t>Heuristic Evaluation</a:t>
            </a:r>
          </a:p>
          <a:p>
            <a:pPr lvl="1"/>
            <a:r>
              <a:rPr lang="en-US" dirty="0" smtClean="0"/>
              <a:t>Read </a:t>
            </a:r>
            <a:r>
              <a:rPr lang="en-US" dirty="0">
                <a:hlinkClick r:id="rId3"/>
              </a:rPr>
              <a:t>How to Conduct a Heuristic </a:t>
            </a:r>
            <a:r>
              <a:rPr lang="en-US" dirty="0" smtClean="0">
                <a:hlinkClick r:id="rId3"/>
              </a:rPr>
              <a:t>Evaluation</a:t>
            </a:r>
            <a:r>
              <a:rPr lang="en-US" dirty="0" smtClean="0"/>
              <a:t> by </a:t>
            </a:r>
            <a:r>
              <a:rPr lang="en-US" dirty="0" err="1"/>
              <a:t>Jakob</a:t>
            </a:r>
            <a:r>
              <a:rPr lang="en-US" dirty="0"/>
              <a:t> Nielsen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Studio</a:t>
            </a:r>
          </a:p>
          <a:p>
            <a:pPr lvl="1"/>
            <a:r>
              <a:rPr lang="en-US" dirty="0" smtClean="0"/>
              <a:t>Present medium-fi prototypes</a:t>
            </a:r>
          </a:p>
          <a:p>
            <a:pPr lvl="1"/>
            <a:r>
              <a:rPr lang="en-US" dirty="0" smtClean="0"/>
              <a:t>Next week we will use heuristic evaluation to critique &amp; suggest improvements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1, 2016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dt+UX</a:t>
            </a:r>
            <a:r>
              <a:rPr lang="en-US" dirty="0" smtClean="0"/>
              <a:t>: Design Thinking for User Experience Design, Prototyping &amp; Evaluation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DBB7EE-7F70-4F67-AEEB-7D29BA50B8C2}" type="slidenum">
              <a:rPr lang="en-US"/>
              <a:pPr>
                <a:defRPr/>
              </a:pPr>
              <a:t>55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Hall of Shame</a:t>
            </a:r>
            <a:r>
              <a:rPr lang="en-US" dirty="0"/>
              <a:t>!</a:t>
            </a:r>
            <a:endParaRPr lang="en-US" dirty="0" smtClean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851120" y="1600200"/>
            <a:ext cx="4653330" cy="4724400"/>
          </a:xfrm>
        </p:spPr>
        <p:txBody>
          <a:bodyPr/>
          <a:lstStyle/>
          <a:p>
            <a:r>
              <a:rPr lang="en-US" dirty="0" smtClean="0"/>
              <a:t>Error Messages</a:t>
            </a:r>
          </a:p>
          <a:p>
            <a:pPr lvl="1"/>
            <a:r>
              <a:rPr lang="en-US" dirty="0" smtClean="0"/>
              <a:t>where is the error?</a:t>
            </a:r>
          </a:p>
          <a:p>
            <a:pPr lvl="1"/>
            <a:r>
              <a:rPr lang="en-US" dirty="0" smtClean="0"/>
              <a:t>what’s wrong with it?</a:t>
            </a:r>
          </a:p>
          <a:p>
            <a:pPr lvl="1"/>
            <a:r>
              <a:rPr lang="en-US" dirty="0" smtClean="0"/>
              <a:t>parse &amp; fix it yourself!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1, 2016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dt+UX: Design Thinking for User Experience Design, Prototyping &amp; Evaluation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F9CC2F-3848-4AD5-9140-DCA5A9E08CD9}" type="slidenum">
              <a:rPr lang="en-US"/>
              <a:pPr>
                <a:defRPr/>
              </a:pPr>
              <a:t>6</a:t>
            </a:fld>
            <a:endParaRPr lang="en-US"/>
          </a:p>
        </p:txBody>
      </p:sp>
      <p:pic>
        <p:nvPicPr>
          <p:cNvPr id="4103" name="Picture 7" descr="C:\Users\landay\AppData\Local\Microsoft\Windows\Temporary Internet Files\Content.Outlook\UVEMF6PJ\Screen Shot 2012-02-20 at 9 04 15 P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199"/>
            <a:ext cx="4914900" cy="3619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shame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4594" y="243804"/>
            <a:ext cx="813836" cy="829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049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942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Human Abilities: </a:t>
            </a:r>
            <a:br>
              <a:rPr lang="en-US" smtClean="0"/>
            </a:br>
            <a:r>
              <a:rPr lang="en-US" smtClean="0"/>
              <a:t>Vision &amp; Cognition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753997" y="5812685"/>
            <a:ext cx="64008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dirty="0" smtClean="0">
                <a:solidFill>
                  <a:srgbClr val="878787"/>
                </a:solidFill>
                <a:latin typeface="Helvetica"/>
                <a:cs typeface="Helvetica"/>
              </a:rPr>
              <a:t>November 1, 2016</a:t>
            </a:r>
          </a:p>
        </p:txBody>
      </p:sp>
    </p:spTree>
    <p:extLst>
      <p:ext uri="{BB962C8B-B14F-4D97-AF65-F5344CB8AC3E}">
        <p14:creationId xmlns:p14="http://schemas.microsoft.com/office/powerpoint/2010/main" val="1693876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Outline</a:t>
            </a:r>
          </a:p>
        </p:txBody>
      </p:sp>
      <p:sp>
        <p:nvSpPr>
          <p:cNvPr id="7173" name="Rectangle 7"/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8364186" cy="4724400"/>
          </a:xfrm>
        </p:spPr>
        <p:txBody>
          <a:bodyPr/>
          <a:lstStyle/>
          <a:p>
            <a:pPr eaLnBrk="1" hangingPunct="1"/>
            <a:r>
              <a:rPr lang="en-US" dirty="0" smtClean="0"/>
              <a:t>Human visual system</a:t>
            </a:r>
          </a:p>
          <a:p>
            <a:pPr eaLnBrk="1" hangingPunct="1"/>
            <a:r>
              <a:rPr lang="en-US" dirty="0" smtClean="0"/>
              <a:t>Guidelines for design</a:t>
            </a:r>
          </a:p>
          <a:p>
            <a:pPr eaLnBrk="1" hangingPunct="1"/>
            <a:r>
              <a:rPr lang="en-US" dirty="0" smtClean="0"/>
              <a:t>Team Break</a:t>
            </a:r>
          </a:p>
          <a:p>
            <a:pPr eaLnBrk="1" hangingPunct="1"/>
            <a:r>
              <a:rPr lang="en-US" dirty="0" smtClean="0"/>
              <a:t>Models of human performance (MHP)</a:t>
            </a:r>
          </a:p>
          <a:p>
            <a:pPr eaLnBrk="1" hangingPunct="1"/>
            <a:r>
              <a:rPr lang="en-US" dirty="0" smtClean="0"/>
              <a:t>Memory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1, 2016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dt+UX: Design Thinking for User Experience Design, Prototyping &amp; Evaluation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DF0E26-F162-4CC3-9492-3D11CA1B1DDC}" type="slidenum">
              <a:rPr lang="en-US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Why Study Color?</a:t>
            </a:r>
          </a:p>
        </p:txBody>
      </p:sp>
      <p:sp>
        <p:nvSpPr>
          <p:cNvPr id="824327" name="Rectangle 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09600" indent="-609600" eaLnBrk="1" hangingPunct="1">
              <a:buFontTx/>
              <a:buAutoNum type="arabicParenR"/>
            </a:pPr>
            <a:r>
              <a:rPr lang="en-US" dirty="0" smtClean="0"/>
              <a:t>Color can be a powerful tool to </a:t>
            </a:r>
            <a:r>
              <a:rPr lang="en-US" b="1" i="1" dirty="0" smtClean="0">
                <a:solidFill>
                  <a:srgbClr val="E6AA00"/>
                </a:solidFill>
              </a:rPr>
              <a:t>improve</a:t>
            </a:r>
            <a:r>
              <a:rPr lang="en-US" dirty="0" smtClean="0">
                <a:solidFill>
                  <a:srgbClr val="6293CD"/>
                </a:solidFill>
              </a:rPr>
              <a:t> </a:t>
            </a:r>
            <a:r>
              <a:rPr lang="en-US" dirty="0" smtClean="0"/>
              <a:t>user interfaces by communicating key information</a:t>
            </a:r>
          </a:p>
          <a:p>
            <a:pPr marL="609600" indent="-609600" eaLnBrk="1" hangingPunct="1">
              <a:buFontTx/>
              <a:buAutoNum type="arabicParenR"/>
            </a:pPr>
            <a:endParaRPr lang="en-US" dirty="0" smtClean="0"/>
          </a:p>
          <a:p>
            <a:pPr marL="609600" indent="-609600" eaLnBrk="1" hangingPunct="1">
              <a:buFontTx/>
              <a:buAutoNum type="arabicParenR"/>
            </a:pPr>
            <a:r>
              <a:rPr lang="en-US" dirty="0" smtClean="0"/>
              <a:t>Inappropriate use of color can severely </a:t>
            </a:r>
            <a:r>
              <a:rPr lang="en-US" i="1" dirty="0" smtClean="0"/>
              <a:t>reduce</a:t>
            </a:r>
            <a:r>
              <a:rPr lang="en-US" dirty="0" smtClean="0"/>
              <a:t> </a:t>
            </a:r>
            <a:r>
              <a:rPr lang="en-US" b="1" i="1" dirty="0" smtClean="0">
                <a:solidFill>
                  <a:srgbClr val="E6AA00"/>
                </a:solidFill>
              </a:rPr>
              <a:t>the performance</a:t>
            </a:r>
            <a:r>
              <a:rPr lang="en-US" b="1" dirty="0" smtClean="0">
                <a:solidFill>
                  <a:srgbClr val="E6AA00"/>
                </a:solidFill>
              </a:rPr>
              <a:t> </a:t>
            </a:r>
            <a:r>
              <a:rPr lang="en-US" dirty="0" smtClean="0"/>
              <a:t>of systems we build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1, 2016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dt+UX: Design Thinking for User Experience Design, Prototyping &amp; Evaluation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2CA48F-D00F-4B9A-B21D-65A1B1A5E667}" type="slidenum">
              <a:rPr lang="en-US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3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4327" grpId="0" build="p" autoUpdateAnimBg="0"/>
    </p:bldLst>
  </p:timing>
</p:sld>
</file>

<file path=ppt/theme/theme1.xml><?xml version="1.0" encoding="utf-8"?>
<a:theme xmlns:a="http://schemas.openxmlformats.org/drawingml/2006/main" name="2_Summer HCI">
  <a:themeElements>
    <a:clrScheme name="1_Summer HCI 10">
      <a:dk1>
        <a:srgbClr val="808080"/>
      </a:dk1>
      <a:lt1>
        <a:srgbClr val="FFFFFF"/>
      </a:lt1>
      <a:dk2>
        <a:srgbClr val="A94E31"/>
      </a:dk2>
      <a:lt2>
        <a:srgbClr val="3E4E6C"/>
      </a:lt2>
      <a:accent1>
        <a:srgbClr val="00CC99"/>
      </a:accent1>
      <a:accent2>
        <a:srgbClr val="3333CC"/>
      </a:accent2>
      <a:accent3>
        <a:srgbClr val="D1B2AD"/>
      </a:accent3>
      <a:accent4>
        <a:srgbClr val="DADADA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Summer HCI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1_Summer HCI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ummer HCI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ummer HCI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ummer HCI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ummer HCI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ummer HCI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ummer HCI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ummer HCI 8">
        <a:dk1>
          <a:srgbClr val="808080"/>
        </a:dk1>
        <a:lt1>
          <a:srgbClr val="FFFFFF"/>
        </a:lt1>
        <a:dk2>
          <a:srgbClr val="A94E31"/>
        </a:dk2>
        <a:lt2>
          <a:srgbClr val="FFFFFF"/>
        </a:lt2>
        <a:accent1>
          <a:srgbClr val="00CC99"/>
        </a:accent1>
        <a:accent2>
          <a:srgbClr val="3333CC"/>
        </a:accent2>
        <a:accent3>
          <a:srgbClr val="D1B2AD"/>
        </a:accent3>
        <a:accent4>
          <a:srgbClr val="DADADA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ummer HCI 9">
        <a:dk1>
          <a:srgbClr val="808080"/>
        </a:dk1>
        <a:lt1>
          <a:srgbClr val="FFFFFF"/>
        </a:lt1>
        <a:dk2>
          <a:srgbClr val="A94E31"/>
        </a:dk2>
        <a:lt2>
          <a:srgbClr val="3E6C6C"/>
        </a:lt2>
        <a:accent1>
          <a:srgbClr val="00CC99"/>
        </a:accent1>
        <a:accent2>
          <a:srgbClr val="3333CC"/>
        </a:accent2>
        <a:accent3>
          <a:srgbClr val="D1B2AD"/>
        </a:accent3>
        <a:accent4>
          <a:srgbClr val="DADADA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ummer HCI 10">
        <a:dk1>
          <a:srgbClr val="808080"/>
        </a:dk1>
        <a:lt1>
          <a:srgbClr val="FFFFFF"/>
        </a:lt1>
        <a:dk2>
          <a:srgbClr val="A94E31"/>
        </a:dk2>
        <a:lt2>
          <a:srgbClr val="3E4E6C"/>
        </a:lt2>
        <a:accent1>
          <a:srgbClr val="00CC99"/>
        </a:accent1>
        <a:accent2>
          <a:srgbClr val="3333CC"/>
        </a:accent2>
        <a:accent3>
          <a:srgbClr val="D1B2AD"/>
        </a:accent3>
        <a:accent4>
          <a:srgbClr val="DADADA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02-design-discovery</Template>
  <TotalTime>26062</TotalTime>
  <Words>4991</Words>
  <Application>Microsoft Macintosh PowerPoint</Application>
  <PresentationFormat>On-screen Show (4:3)</PresentationFormat>
  <Paragraphs>865</Paragraphs>
  <Slides>55</Slides>
  <Notes>55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56" baseType="lpstr">
      <vt:lpstr>2_Summer HCI</vt:lpstr>
      <vt:lpstr>Human Abilities:  Vision &amp; Cognition</vt:lpstr>
      <vt:lpstr>Hall of Fame or Shame?</vt:lpstr>
      <vt:lpstr>Hall of Fame or Shame?</vt:lpstr>
      <vt:lpstr>Hall of Fame!</vt:lpstr>
      <vt:lpstr>Hall of Fame or Shame?</vt:lpstr>
      <vt:lpstr>Hall of Shame!</vt:lpstr>
      <vt:lpstr>Human Abilities:  Vision &amp; Cognition</vt:lpstr>
      <vt:lpstr>Outline</vt:lpstr>
      <vt:lpstr>Why Study Color?</vt:lpstr>
      <vt:lpstr>Visible Spectrum</vt:lpstr>
      <vt:lpstr>Human Visual System</vt:lpstr>
      <vt:lpstr>Retina</vt:lpstr>
      <vt:lpstr>Retina</vt:lpstr>
      <vt:lpstr>Color Perception via Cones</vt:lpstr>
      <vt:lpstr>Color Sensitivity</vt:lpstr>
      <vt:lpstr>Color Sensitivity</vt:lpstr>
      <vt:lpstr>Distribution of Photopigments</vt:lpstr>
      <vt:lpstr>Focus</vt:lpstr>
      <vt:lpstr>Color Deficiency  (AKA “color blindness”)</vt:lpstr>
      <vt:lpstr>Color Guidelines</vt:lpstr>
      <vt:lpstr>Use the Hue Circle</vt:lpstr>
      <vt:lpstr>Color Guidelines (cont.)</vt:lpstr>
      <vt:lpstr>Color Guidelines (cont.)</vt:lpstr>
      <vt:lpstr>2016 CS 147 Film Festival Awards</vt:lpstr>
      <vt:lpstr>Administrivia</vt:lpstr>
      <vt:lpstr>PowerPoint Presentation</vt:lpstr>
      <vt:lpstr>PowerPoint Presentation</vt:lpstr>
      <vt:lpstr>The Model Human Processor</vt:lpstr>
      <vt:lpstr>The Model Human Processor</vt:lpstr>
      <vt:lpstr>MHP Basics</vt:lpstr>
      <vt:lpstr>What is missing from MHP?</vt:lpstr>
      <vt:lpstr>What is missing from MHP?</vt:lpstr>
      <vt:lpstr>PowerPoint Presentation</vt:lpstr>
      <vt:lpstr>Memory</vt:lpstr>
      <vt:lpstr>MHP Principles of Operation</vt:lpstr>
      <vt:lpstr>MHP Principles of Operation</vt:lpstr>
      <vt:lpstr>MHP Principles of Operation</vt:lpstr>
      <vt:lpstr>Experiment</vt:lpstr>
      <vt:lpstr>Experimental Results</vt:lpstr>
      <vt:lpstr>Experimental Results</vt:lpstr>
      <vt:lpstr>Principles of Operation (cont.)</vt:lpstr>
      <vt:lpstr>Fitts’ Law Example</vt:lpstr>
      <vt:lpstr>Pie Menus in Use Today</vt:lpstr>
      <vt:lpstr>Apple Watch</vt:lpstr>
      <vt:lpstr>Simple Experiment</vt:lpstr>
      <vt:lpstr>PowerPoint Presentation</vt:lpstr>
      <vt:lpstr>Simple Experiment</vt:lpstr>
      <vt:lpstr>PowerPoint Presentation</vt:lpstr>
      <vt:lpstr>Simple Experiment</vt:lpstr>
      <vt:lpstr>PowerPoint Presentation</vt:lpstr>
      <vt:lpstr>Memory</vt:lpstr>
      <vt:lpstr>Design UIs for Recognition over Recall</vt:lpstr>
      <vt:lpstr>Human Abilities Summary</vt:lpstr>
      <vt:lpstr>Further Reading Vision and Cognition</vt:lpstr>
      <vt:lpstr>Next Time</vt:lpstr>
    </vt:vector>
  </TitlesOfParts>
  <Company>Berkeley Summer Engineering Institute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Human Abilities: Vision and Cognition</dc:title>
  <dc:subject>User Interface Design, Prototyping, and Evaluation</dc:subject>
  <dc:creator>James Landay</dc:creator>
  <cp:keywords>usability, interface design, interaction design, user interface, user interface design, color, perception, vision, cognition</cp:keywords>
  <cp:lastModifiedBy>James Landay</cp:lastModifiedBy>
  <cp:revision>479</cp:revision>
  <cp:lastPrinted>2015-10-27T04:48:28Z</cp:lastPrinted>
  <dcterms:created xsi:type="dcterms:W3CDTF">1997-02-10T23:02:31Z</dcterms:created>
  <dcterms:modified xsi:type="dcterms:W3CDTF">2016-11-01T22:28:32Z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1</vt:i4>
  </property>
  <property fmtid="{D5CDD505-2E9C-101B-9397-08002B2CF9AE}" pid="4" name="Compression">
    <vt:i4>100</vt:i4>
  </property>
  <property fmtid="{D5CDD505-2E9C-101B-9397-08002B2CF9AE}" pid="5" name="ScreenSize">
    <vt:i4>2</vt:i4>
  </property>
  <property fmtid="{D5CDD505-2E9C-101B-9397-08002B2CF9AE}" pid="6" name="ScreenUsage">
    <vt:i4>3</vt:i4>
  </property>
  <property fmtid="{D5CDD505-2E9C-101B-9397-08002B2CF9AE}" pid="7" name="MailAddress">
    <vt:lpwstr>landay@cs.berkeley.edu</vt:lpwstr>
  </property>
  <property fmtid="{D5CDD505-2E9C-101B-9397-08002B2CF9AE}" pid="8" name="HomePage">
    <vt:lpwstr>http://bmrc.berkeley.edu/courseware/cs160/fall00/</vt:lpwstr>
  </property>
  <property fmtid="{D5CDD505-2E9C-101B-9397-08002B2CF9AE}" pid="9" name="Other">
    <vt:lpwstr>CS 160, Fall 2000</vt:lpwstr>
  </property>
  <property fmtid="{D5CDD505-2E9C-101B-9397-08002B2CF9AE}" pid="10" name="DownloadOriginal">
    <vt:bool>true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3</vt:i4>
  </property>
  <property fmtid="{D5CDD505-2E9C-101B-9397-08002B2CF9AE}" pid="19" name="ShowNotes">
    <vt:bool>false</vt:bool>
  </property>
  <property fmtid="{D5CDD505-2E9C-101B-9397-08002B2CF9AE}" pid="20" name="NavBtnPos">
    <vt:i4>3</vt:i4>
  </property>
  <property fmtid="{D5CDD505-2E9C-101B-9397-08002B2CF9AE}" pid="21" name="OutputDir">
    <vt:lpwstr>I:\www\documents\courseware\cs160\fall00\Lectures</vt:lpwstr>
  </property>
</Properties>
</file>