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mp4" ContentType="video/mp4"/>
  <Default Extension="tiff" ContentType="image/tif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4" r:id="rId1"/>
  </p:sldMasterIdLst>
  <p:notesMasterIdLst>
    <p:notesMasterId r:id="rId78"/>
  </p:notesMasterIdLst>
  <p:handoutMasterIdLst>
    <p:handoutMasterId r:id="rId79"/>
  </p:handoutMasterIdLst>
  <p:sldIdLst>
    <p:sldId id="464" r:id="rId2"/>
    <p:sldId id="496" r:id="rId3"/>
    <p:sldId id="497" r:id="rId4"/>
    <p:sldId id="584" r:id="rId5"/>
    <p:sldId id="585" r:id="rId6"/>
    <p:sldId id="586" r:id="rId7"/>
    <p:sldId id="587" r:id="rId8"/>
    <p:sldId id="589" r:id="rId9"/>
    <p:sldId id="588" r:id="rId10"/>
    <p:sldId id="590" r:id="rId11"/>
    <p:sldId id="711" r:id="rId12"/>
    <p:sldId id="573" r:id="rId13"/>
    <p:sldId id="501" r:id="rId14"/>
    <p:sldId id="716" r:id="rId15"/>
    <p:sldId id="717" r:id="rId16"/>
    <p:sldId id="718" r:id="rId17"/>
    <p:sldId id="719" r:id="rId18"/>
    <p:sldId id="720" r:id="rId19"/>
    <p:sldId id="721" r:id="rId20"/>
    <p:sldId id="722" r:id="rId21"/>
    <p:sldId id="723" r:id="rId22"/>
    <p:sldId id="724" r:id="rId23"/>
    <p:sldId id="725" r:id="rId24"/>
    <p:sldId id="726" r:id="rId25"/>
    <p:sldId id="727" r:id="rId26"/>
    <p:sldId id="728" r:id="rId27"/>
    <p:sldId id="729" r:id="rId28"/>
    <p:sldId id="745" r:id="rId29"/>
    <p:sldId id="746" r:id="rId30"/>
    <p:sldId id="747" r:id="rId31"/>
    <p:sldId id="748" r:id="rId32"/>
    <p:sldId id="652" r:id="rId33"/>
    <p:sldId id="653" r:id="rId34"/>
    <p:sldId id="591" r:id="rId35"/>
    <p:sldId id="592" r:id="rId36"/>
    <p:sldId id="594" r:id="rId37"/>
    <p:sldId id="595" r:id="rId38"/>
    <p:sldId id="596" r:id="rId39"/>
    <p:sldId id="597" r:id="rId40"/>
    <p:sldId id="690" r:id="rId41"/>
    <p:sldId id="598" r:id="rId42"/>
    <p:sldId id="677" r:id="rId43"/>
    <p:sldId id="599" r:id="rId44"/>
    <p:sldId id="600" r:id="rId45"/>
    <p:sldId id="602" r:id="rId46"/>
    <p:sldId id="603" r:id="rId47"/>
    <p:sldId id="604" r:id="rId48"/>
    <p:sldId id="649" r:id="rId49"/>
    <p:sldId id="607" r:id="rId50"/>
    <p:sldId id="657" r:id="rId51"/>
    <p:sldId id="610" r:id="rId52"/>
    <p:sldId id="611" r:id="rId53"/>
    <p:sldId id="612" r:id="rId54"/>
    <p:sldId id="681" r:id="rId55"/>
    <p:sldId id="682" r:id="rId56"/>
    <p:sldId id="615" r:id="rId57"/>
    <p:sldId id="617" r:id="rId58"/>
    <p:sldId id="618" r:id="rId59"/>
    <p:sldId id="678" r:id="rId60"/>
    <p:sldId id="629" r:id="rId61"/>
    <p:sldId id="632" r:id="rId62"/>
    <p:sldId id="637" r:id="rId63"/>
    <p:sldId id="638" r:id="rId64"/>
    <p:sldId id="639" r:id="rId65"/>
    <p:sldId id="640" r:id="rId66"/>
    <p:sldId id="651" r:id="rId67"/>
    <p:sldId id="661" r:id="rId68"/>
    <p:sldId id="662" r:id="rId69"/>
    <p:sldId id="712" r:id="rId70"/>
    <p:sldId id="749" r:id="rId71"/>
    <p:sldId id="643" r:id="rId72"/>
    <p:sldId id="684" r:id="rId73"/>
    <p:sldId id="685" r:id="rId74"/>
    <p:sldId id="686" r:id="rId75"/>
    <p:sldId id="687" r:id="rId76"/>
    <p:sldId id="688" r:id="rId7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593">
          <p15:clr>
            <a:srgbClr val="A4A3A4"/>
          </p15:clr>
        </p15:guide>
        <p15:guide id="2" pos="1796">
          <p15:clr>
            <a:srgbClr val="A4A3A4"/>
          </p15:clr>
        </p15:guide>
        <p15:guide id="3" orient="horz" pos="3056">
          <p15:clr>
            <a:srgbClr val="A4A3A4"/>
          </p15:clr>
        </p15:guide>
        <p15:guide id="4" pos="2880" userDrawn="1">
          <p15:clr>
            <a:srgbClr val="A4A3A4"/>
          </p15:clr>
        </p15:guide>
      </p15:sldGuideLst>
    </p:ext>
    <p:ext uri="{2D200454-40CA-4A62-9FC3-DE9A4176ACB9}">
      <p15:notesGuideLst xmlns:p15="http://schemas.microsoft.com/office/powerpoint/2012/main">
        <p15:guide id="1" orient="horz" pos="2245">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1" clrIdx="0"/>
  <p:cmAuthor id="1" name="James A. Landay" initials="JAL" lastIdx="0" clrIdx="1"/>
  <p:cmAuthor id="2" name="Emily Tang" initials="" lastIdx="1" clrIdx="2"/>
  <p:cmAuthor id="3" name="Shubha Raghvendra"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80"/>
    <a:srgbClr val="CA3130"/>
    <a:srgbClr val="5A5A5A"/>
    <a:srgbClr val="313131"/>
    <a:srgbClr val="20B1D2"/>
    <a:srgbClr val="878787"/>
    <a:srgbClr val="E87A40"/>
    <a:srgbClr val="242425"/>
    <a:srgbClr val="78B0D2"/>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2" autoAdjust="0"/>
    <p:restoredTop sz="84518" autoAdjust="0"/>
  </p:normalViewPr>
  <p:slideViewPr>
    <p:cSldViewPr snapToGrid="0">
      <p:cViewPr varScale="1">
        <p:scale>
          <a:sx n="173" d="100"/>
          <a:sy n="173" d="100"/>
        </p:scale>
        <p:origin x="2464" y="176"/>
      </p:cViewPr>
      <p:guideLst>
        <p:guide orient="horz" pos="2593"/>
        <p:guide pos="1796"/>
        <p:guide orient="horz" pos="30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1" d="100"/>
        <a:sy n="191" d="100"/>
      </p:scale>
      <p:origin x="0" y="0"/>
    </p:cViewPr>
  </p:sorterViewPr>
  <p:notesViewPr>
    <p:cSldViewPr snapToGrid="0">
      <p:cViewPr varScale="1">
        <p:scale>
          <a:sx n="97" d="100"/>
          <a:sy n="97" d="100"/>
        </p:scale>
        <p:origin x="3250" y="91"/>
      </p:cViewPr>
      <p:guideLst>
        <p:guide orient="horz" pos="2245"/>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09-27T00:18:03.453" idx="1">
    <p:pos x="6000" y="0"/>
    <p:text>why is there a photo of mango health here? should we post the TA photos instead?</p:text>
  </p:cm>
  <p:cm authorId="3" dt="2016-09-27T00:18:03.455" idx="1">
    <p:pos x="6000" y="100"/>
    <p:text>+1</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74637" y="280988"/>
            <a:ext cx="6100481" cy="481012"/>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vl1pPr>
          </a:lstStyle>
          <a:p>
            <a:r>
              <a:rPr lang="en-US" dirty="0" err="1"/>
              <a:t>dt+UX</a:t>
            </a:r>
            <a:r>
              <a:rPr lang="en-US" dirty="0"/>
              <a:t>– Design Thinking for User Experience Design, Prototyping &amp; Evaluation, Autumn 2016</a:t>
            </a:r>
          </a:p>
          <a:p>
            <a:r>
              <a:rPr lang="en-US" i="0" dirty="0"/>
              <a:t>Prof. James A. Landay</a:t>
            </a:r>
          </a:p>
          <a:p>
            <a:r>
              <a:rPr lang="en-US" i="0" dirty="0"/>
              <a:t>Stanford University</a:t>
            </a:r>
          </a:p>
        </p:txBody>
      </p:sp>
    </p:spTree>
    <p:extLst>
      <p:ext uri="{BB962C8B-B14F-4D97-AF65-F5344CB8AC3E}">
        <p14:creationId xmlns:p14="http://schemas.microsoft.com/office/powerpoint/2010/main" val="1653895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endParaRPr lang="en-US"/>
          </a:p>
        </p:txBody>
      </p:sp>
      <p:sp>
        <p:nvSpPr>
          <p:cNvPr id="76804" name="Rectangle 4"/>
          <p:cNvSpPr>
            <a:spLocks noGrp="1" noRot="1" noChangeAspect="1" noChangeArrowheads="1" noTextEdit="1"/>
          </p:cNvSpPr>
          <p:nvPr>
            <p:ph type="sldImg" idx="2"/>
          </p:nvPr>
        </p:nvSpPr>
        <p:spPr bwMode="auto">
          <a:xfrm>
            <a:off x="1266825" y="725488"/>
            <a:ext cx="4783138" cy="3587750"/>
          </a:xfrm>
          <a:prstGeom prst="rect">
            <a:avLst/>
          </a:prstGeom>
          <a:noFill/>
          <a:ln w="12700">
            <a:solidFill>
              <a:schemeClr val="tx1"/>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2762"/>
          </a:xfrm>
          <a:prstGeom prst="rect">
            <a:avLst/>
          </a:prstGeom>
          <a:noFill/>
          <a:ln w="9525">
            <a:noFill/>
            <a:miter lim="800000"/>
            <a:headEnd/>
            <a:tailEnd/>
          </a:ln>
          <a:effectLst/>
        </p:spPr>
        <p:txBody>
          <a:bodyPr vert="horz" wrap="square" lIns="96989" tIns="49318" rIns="96989" bIns="493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algn="r" defTabSz="982663" eaLnBrk="0" hangingPunct="0">
              <a:defRPr sz="1000" i="1"/>
            </a:lvl1pPr>
          </a:lstStyle>
          <a:p>
            <a:fld id="{7EB6644B-06C0-A243-97D6-58C5EF5D6DB2}" type="slidenum">
              <a:rPr lang="en-US"/>
              <a:pPr/>
              <a:t>‹#›</a:t>
            </a:fld>
            <a:endParaRPr lang="en-US"/>
          </a:p>
        </p:txBody>
      </p:sp>
    </p:spTree>
    <p:extLst>
      <p:ext uri="{BB962C8B-B14F-4D97-AF65-F5344CB8AC3E}">
        <p14:creationId xmlns:p14="http://schemas.microsoft.com/office/powerpoint/2010/main" val="549069438"/>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6C37ED3-68A4-9845-B1EA-2B0181740A2A}" type="slidenum">
              <a:rPr lang="en-US" sz="1000"/>
              <a:pPr/>
              <a:t>1</a:t>
            </a:fld>
            <a:endParaRPr lang="en-US" sz="1000"/>
          </a:p>
        </p:txBody>
      </p:sp>
      <p:sp>
        <p:nvSpPr>
          <p:cNvPr id="77827" name="Rectangle 2"/>
          <p:cNvSpPr>
            <a:spLocks noGrp="1" noRot="1" noChangeAspect="1" noChangeArrowheads="1" noTextEdit="1"/>
          </p:cNvSpPr>
          <p:nvPr>
            <p:ph type="sldImg"/>
          </p:nvPr>
        </p:nvSpPr>
        <p:spPr>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[1:54 ]</a:t>
            </a:r>
            <a:r>
              <a:rPr lang="en-US" baseline="0" dirty="0"/>
              <a:t> – 5 minute break</a:t>
            </a:r>
          </a:p>
          <a:p>
            <a:endParaRPr lang="en-US" dirty="0"/>
          </a:p>
          <a:p>
            <a:r>
              <a:rPr lang="en-US" dirty="0"/>
              <a:t>4 minutes</a:t>
            </a:r>
            <a:r>
              <a:rPr lang="en-US" baseline="0" dirty="0"/>
              <a:t> over (don’t talk </a:t>
            </a:r>
            <a:r>
              <a:rPr lang="en-US" baseline="0"/>
              <a:t>so much)</a:t>
            </a:r>
            <a:endParaRPr lang="en-US" dirty="0"/>
          </a:p>
        </p:txBody>
      </p:sp>
    </p:spTree>
    <p:extLst>
      <p:ext uri="{BB962C8B-B14F-4D97-AF65-F5344CB8AC3E}">
        <p14:creationId xmlns:p14="http://schemas.microsoft.com/office/powerpoint/2010/main" val="110904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10</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I</a:t>
            </a:r>
            <a:r>
              <a:rPr lang="en-US" sz="2400" baseline="0" dirty="0"/>
              <a:t> think this one is the best</a:t>
            </a:r>
          </a:p>
          <a:p>
            <a:pPr defTabSz="928688">
              <a:spcBef>
                <a:spcPct val="0"/>
              </a:spcBef>
            </a:pPr>
            <a:endParaRPr lang="en-US" sz="2400" baseline="0" dirty="0"/>
          </a:p>
          <a:p>
            <a:pPr defTabSz="928688">
              <a:spcBef>
                <a:spcPct val="0"/>
              </a:spcBef>
            </a:pPr>
            <a:r>
              <a:rPr lang="en-US" sz="2400" baseline="0" dirty="0"/>
              <a:t>In this class you are going to learn to see these positives and negatives about user interfaces. You are going to learn how to design, prototype and test your ideas.</a:t>
            </a:r>
          </a:p>
          <a:p>
            <a:pPr defTabSz="928688">
              <a:spcBef>
                <a:spcPct val="0"/>
              </a:spcBef>
            </a:pPr>
            <a:endParaRPr lang="en-US" sz="2400" baseline="0" dirty="0"/>
          </a:p>
          <a:p>
            <a:pPr defTabSz="928688">
              <a:spcBef>
                <a:spcPct val="0"/>
              </a:spcBef>
            </a:pPr>
            <a:r>
              <a:rPr lang="en-US" sz="2400" baseline="0" dirty="0"/>
              <a:t>I want this to be interactive. We will do this hall of fame/shame exercise at the start of every lecture.  Please participate.</a:t>
            </a:r>
            <a:endParaRPr lang="en-US" sz="2400" dirty="0"/>
          </a:p>
        </p:txBody>
      </p:sp>
    </p:spTree>
    <p:extLst>
      <p:ext uri="{BB962C8B-B14F-4D97-AF65-F5344CB8AC3E}">
        <p14:creationId xmlns:p14="http://schemas.microsoft.com/office/powerpoint/2010/main" val="116316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6C37ED3-68A4-9845-B1EA-2B0181740A2A}" type="slidenum">
              <a:rPr lang="en-US" sz="1000"/>
              <a:pPr/>
              <a:t>11</a:t>
            </a:fld>
            <a:endParaRPr lang="en-US" sz="1000"/>
          </a:p>
        </p:txBody>
      </p:sp>
      <p:sp>
        <p:nvSpPr>
          <p:cNvPr id="77827" name="Rectangle 2"/>
          <p:cNvSpPr>
            <a:spLocks noGrp="1" noRot="1" noChangeAspect="1" noChangeArrowheads="1" noTextEdit="1"/>
          </p:cNvSpPr>
          <p:nvPr>
            <p:ph type="sldImg"/>
          </p:nvPr>
        </p:nvSpPr>
        <p:spPr>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10904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A25EB00-2A98-8841-8065-B21619A00D73}" type="slidenum">
              <a:rPr lang="en-US" sz="1000"/>
              <a:pPr/>
              <a:t>13</a:t>
            </a:fld>
            <a:endParaRPr lang="en-US" sz="1000"/>
          </a:p>
        </p:txBody>
      </p:sp>
      <p:sp>
        <p:nvSpPr>
          <p:cNvPr id="84995" name="Rectangle 2"/>
          <p:cNvSpPr>
            <a:spLocks noGrp="1" noRot="1" noChangeAspect="1" noChangeArrowheads="1" noTextEdit="1"/>
          </p:cNvSpPr>
          <p:nvPr>
            <p:ph type="sldImg"/>
          </p:nvPr>
        </p:nvSpPr>
        <p:spPr>
          <a:ln cap="flat"/>
        </p:spPr>
      </p:sp>
      <p:sp>
        <p:nvSpPr>
          <p:cNvPr id="8499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0108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50013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22926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461881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42512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3773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202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2074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2</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endParaRPr lang="en-US" sz="2400" dirty="0"/>
          </a:p>
        </p:txBody>
      </p:sp>
    </p:spTree>
    <p:extLst>
      <p:ext uri="{BB962C8B-B14F-4D97-AF65-F5344CB8AC3E}">
        <p14:creationId xmlns:p14="http://schemas.microsoft.com/office/powerpoint/2010/main" val="981823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6768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93891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633053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155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62559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51061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070444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83826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3587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8018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003189F-8584-B74B-A529-8AE65A18E9BE}" type="slidenum">
              <a:rPr lang="en-US" sz="1000"/>
              <a:pPr/>
              <a:t>3</a:t>
            </a:fld>
            <a:endParaRPr lang="en-US" sz="1000"/>
          </a:p>
        </p:txBody>
      </p:sp>
      <p:sp>
        <p:nvSpPr>
          <p:cNvPr id="81923" name="Rectangle 2"/>
          <p:cNvSpPr>
            <a:spLocks noGrp="1" noRot="1" noChangeAspect="1" noChangeArrowheads="1" noTextEdit="1"/>
          </p:cNvSpPr>
          <p:nvPr>
            <p:ph type="sldImg"/>
          </p:nvPr>
        </p:nvSpPr>
        <p:spPr>
          <a:xfrm>
            <a:off x="1266825" y="727075"/>
            <a:ext cx="4781550" cy="3586163"/>
          </a:xfrm>
          <a:ln/>
        </p:spPr>
      </p:sp>
      <p:sp>
        <p:nvSpPr>
          <p:cNvPr id="81924"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endParaRPr lang="en-US" sz="2400"/>
          </a:p>
        </p:txBody>
      </p:sp>
    </p:spTree>
    <p:extLst>
      <p:ext uri="{BB962C8B-B14F-4D97-AF65-F5344CB8AC3E}">
        <p14:creationId xmlns:p14="http://schemas.microsoft.com/office/powerpoint/2010/main" val="266032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72535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720725"/>
            <a:ext cx="1887538" cy="1414463"/>
          </a:xfrm>
        </p:spPr>
      </p:sp>
      <p:sp>
        <p:nvSpPr>
          <p:cNvPr id="3" name="Notes Placeholder 2"/>
          <p:cNvSpPr>
            <a:spLocks noGrp="1"/>
          </p:cNvSpPr>
          <p:nvPr>
            <p:ph type="body" idx="1"/>
          </p:nvPr>
        </p:nvSpPr>
        <p:spPr/>
        <p:txBody>
          <a:bodyPr/>
          <a:lstStyle/>
          <a:p>
            <a:r>
              <a:rPr lang="en-US" b="1" baseline="0" dirty="0"/>
              <a:t>For example, bronze galloping horse </a:t>
            </a:r>
            <a:r>
              <a:rPr lang="en-US" baseline="0" dirty="0"/>
              <a:t>is 1 of </a:t>
            </a:r>
            <a:r>
              <a:rPr lang="en-US" b="1" baseline="0" dirty="0"/>
              <a:t>most famous relics in China</a:t>
            </a:r>
            <a:endParaRPr lang="en-US" b="0" baseline="0" dirty="0"/>
          </a:p>
          <a:p>
            <a:r>
              <a:rPr lang="en-US" baseline="0" dirty="0"/>
              <a:t>from the </a:t>
            </a:r>
            <a:r>
              <a:rPr lang="en-US" b="1" baseline="0" dirty="0"/>
              <a:t>Han dynasty</a:t>
            </a:r>
            <a:r>
              <a:rPr lang="en-US" baseline="0" dirty="0"/>
              <a:t>. It is about </a:t>
            </a:r>
            <a:r>
              <a:rPr lang="en-US" b="1" baseline="0" dirty="0"/>
              <a:t>2000 years old</a:t>
            </a:r>
            <a:endParaRPr lang="en-US" baseline="0" dirty="0"/>
          </a:p>
          <a:p>
            <a:r>
              <a:rPr lang="en-US" b="1" baseline="0" dirty="0"/>
              <a:t>uncovered in 1969 </a:t>
            </a:r>
            <a:r>
              <a:rPr lang="en-US" baseline="0" dirty="0"/>
              <a:t>in West of China. It shows a powerful horse that </a:t>
            </a:r>
            <a:r>
              <a:rPr lang="en-US" b="1" baseline="0" dirty="0"/>
              <a:t>is so fast that it is literally flying</a:t>
            </a:r>
            <a:r>
              <a:rPr lang="en-US" baseline="0" dirty="0"/>
              <a:t>. It treads on a </a:t>
            </a:r>
            <a:r>
              <a:rPr lang="en-US" b="1" baseline="0" dirty="0"/>
              <a:t>small swallow that looks up in horror</a:t>
            </a:r>
          </a:p>
          <a:p>
            <a:r>
              <a:rPr lang="en-US" baseline="0" dirty="0"/>
              <a:t>This </a:t>
            </a:r>
            <a:r>
              <a:rPr lang="en-US" b="1" baseline="0" dirty="0"/>
              <a:t>image doesn’t quite capture the liveliness &amp; beauty of the original</a:t>
            </a:r>
            <a:r>
              <a:rPr lang="en-US" baseline="0" dirty="0"/>
              <a:t>, which</a:t>
            </a:r>
          </a:p>
          <a:p>
            <a:r>
              <a:rPr lang="en-US" b="1" baseline="0" dirty="0"/>
              <a:t>baffled the experts who studied it for several years</a:t>
            </a:r>
            <a:endParaRPr lang="en-US" baseline="0" dirty="0"/>
          </a:p>
          <a:p>
            <a:r>
              <a:rPr lang="en-US" baseline="0" dirty="0"/>
              <a:t>Given </a:t>
            </a:r>
            <a:r>
              <a:rPr lang="en-US" b="1" baseline="0" dirty="0"/>
              <a:t>technology of the day</a:t>
            </a:r>
            <a:r>
              <a:rPr lang="en-US" baseline="0" dirty="0"/>
              <a:t>, </a:t>
            </a:r>
            <a:r>
              <a:rPr lang="en-US" b="1" baseline="0" dirty="0"/>
              <a:t>couldn’t</a:t>
            </a:r>
            <a:r>
              <a:rPr lang="en-US" baseline="0" dirty="0"/>
              <a:t> </a:t>
            </a:r>
            <a:r>
              <a:rPr lang="en-US" b="1" baseline="0" dirty="0"/>
              <a:t>figure out how it was sculpted to maintain its balance</a:t>
            </a:r>
            <a:endParaRPr lang="en-US" baseline="0" dirty="0"/>
          </a:p>
          <a:p>
            <a:endParaRPr lang="en-US" dirty="0"/>
          </a:p>
        </p:txBody>
      </p:sp>
      <p:sp>
        <p:nvSpPr>
          <p:cNvPr id="4" name="Slide Number Placeholder 3"/>
          <p:cNvSpPr>
            <a:spLocks noGrp="1"/>
          </p:cNvSpPr>
          <p:nvPr>
            <p:ph type="sldNum" sz="quarter" idx="10"/>
          </p:nvPr>
        </p:nvSpPr>
        <p:spPr/>
        <p:txBody>
          <a:bodyPr/>
          <a:lstStyle/>
          <a:p>
            <a:fld id="{BB774227-0107-4F44-AE45-A2676C9FD366}" type="slidenum">
              <a:rPr lang="en-US" smtClean="0"/>
              <a:t>32</a:t>
            </a:fld>
            <a:endParaRPr lang="en-US"/>
          </a:p>
        </p:txBody>
      </p:sp>
    </p:spTree>
    <p:extLst>
      <p:ext uri="{BB962C8B-B14F-4D97-AF65-F5344CB8AC3E}">
        <p14:creationId xmlns:p14="http://schemas.microsoft.com/office/powerpoint/2010/main" val="990120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720725"/>
            <a:ext cx="1887538" cy="1414463"/>
          </a:xfrm>
        </p:spPr>
      </p:sp>
      <p:sp>
        <p:nvSpPr>
          <p:cNvPr id="3" name="Notes Placeholder 2"/>
          <p:cNvSpPr>
            <a:spLocks noGrp="1"/>
          </p:cNvSpPr>
          <p:nvPr>
            <p:ph type="body" idx="1"/>
          </p:nvPr>
        </p:nvSpPr>
        <p:spPr/>
        <p:txBody>
          <a:bodyPr/>
          <a:lstStyle/>
          <a:p>
            <a:r>
              <a:rPr lang="en-US" b="1" dirty="0"/>
              <a:t>You need to find a </a:t>
            </a:r>
            <a:r>
              <a:rPr lang="en-US" b="1" baseline="0" dirty="0"/>
              <a:t>balance between:</a:t>
            </a:r>
            <a:endParaRPr lang="en-US" baseline="0" dirty="0"/>
          </a:p>
          <a:p>
            <a:r>
              <a:rPr lang="en-US" b="1" baseline="0" dirty="0"/>
              <a:t>   design &amp; technology</a:t>
            </a:r>
            <a:r>
              <a:rPr lang="en-US" b="0" baseline="0" dirty="0"/>
              <a:t>, </a:t>
            </a:r>
            <a:r>
              <a:rPr lang="en-US" b="1" baseline="0" dirty="0"/>
              <a:t>human-centered approaches &amp; CS approaches </a:t>
            </a:r>
          </a:p>
          <a:p>
            <a:endParaRPr lang="en-US" b="1" baseline="0" dirty="0"/>
          </a:p>
          <a:p>
            <a:r>
              <a:rPr lang="en-US" b="1" baseline="0" dirty="0"/>
              <a:t>Especially now HCI needs to find a balance between careful controlled experiments of existing technologies or minor tweaks on technology and building major new systems that can solve important world problems.</a:t>
            </a:r>
          </a:p>
          <a:p>
            <a:endParaRPr lang="en-US" b="1" baseline="0" dirty="0"/>
          </a:p>
        </p:txBody>
      </p:sp>
      <p:sp>
        <p:nvSpPr>
          <p:cNvPr id="4" name="Slide Number Placeholder 3"/>
          <p:cNvSpPr>
            <a:spLocks noGrp="1"/>
          </p:cNvSpPr>
          <p:nvPr>
            <p:ph type="sldNum" sz="quarter" idx="10"/>
          </p:nvPr>
        </p:nvSpPr>
        <p:spPr/>
        <p:txBody>
          <a:bodyPr/>
          <a:lstStyle/>
          <a:p>
            <a:fld id="{BB774227-0107-4F44-AE45-A2676C9FD366}" type="slidenum">
              <a:rPr lang="en-US" smtClean="0"/>
              <a:t>33</a:t>
            </a:fld>
            <a:endParaRPr lang="en-US"/>
          </a:p>
        </p:txBody>
      </p:sp>
    </p:spTree>
    <p:extLst>
      <p:ext uri="{BB962C8B-B14F-4D97-AF65-F5344CB8AC3E}">
        <p14:creationId xmlns:p14="http://schemas.microsoft.com/office/powerpoint/2010/main" val="2489656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E264BDC-7C2E-0C4F-A745-A93BDECF3AFB}" type="slidenum">
              <a:rPr lang="en-US" sz="1000"/>
              <a:pPr/>
              <a:t>34</a:t>
            </a:fld>
            <a:endParaRPr lang="en-US" sz="1000"/>
          </a:p>
        </p:txBody>
      </p:sp>
      <p:sp>
        <p:nvSpPr>
          <p:cNvPr id="86019" name="Rectangle 2"/>
          <p:cNvSpPr>
            <a:spLocks noGrp="1" noRot="1" noChangeAspect="1" noChangeArrowheads="1" noTextEdit="1"/>
          </p:cNvSpPr>
          <p:nvPr>
            <p:ph type="sldImg"/>
          </p:nvPr>
        </p:nvSpPr>
        <p:spPr>
          <a:ln cap="flat"/>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dirty="0"/>
              <a:t>So far you have probably studied lots about Computers, but</a:t>
            </a:r>
          </a:p>
          <a:p>
            <a:r>
              <a:rPr lang="en-US" dirty="0"/>
              <a:t>little about Humans and Interaction.</a:t>
            </a:r>
          </a:p>
          <a:p>
            <a:endParaRPr lang="en-US" dirty="0"/>
          </a:p>
          <a:p>
            <a:r>
              <a:rPr lang="en-US" dirty="0"/>
              <a:t>This course will concentrate on how these three areas come together. </a:t>
            </a:r>
          </a:p>
        </p:txBody>
      </p:sp>
    </p:spTree>
    <p:extLst>
      <p:ext uri="{BB962C8B-B14F-4D97-AF65-F5344CB8AC3E}">
        <p14:creationId xmlns:p14="http://schemas.microsoft.com/office/powerpoint/2010/main" val="3066387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E264BDC-7C2E-0C4F-A745-A93BDECF3AFB}" type="slidenum">
              <a:rPr lang="en-US" sz="1000"/>
              <a:pPr/>
              <a:t>35</a:t>
            </a:fld>
            <a:endParaRPr lang="en-US" sz="1000"/>
          </a:p>
        </p:txBody>
      </p:sp>
      <p:sp>
        <p:nvSpPr>
          <p:cNvPr id="86019" name="Rectangle 2"/>
          <p:cNvSpPr>
            <a:spLocks noGrp="1" noRot="1" noChangeAspect="1" noChangeArrowheads="1" noTextEdit="1"/>
          </p:cNvSpPr>
          <p:nvPr>
            <p:ph type="sldImg"/>
          </p:nvPr>
        </p:nvSpPr>
        <p:spPr>
          <a:ln cap="flat"/>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dirty="0"/>
              <a:t>Doesn’t just mean SCREENS (on laptop or phone)</a:t>
            </a:r>
          </a:p>
          <a:p>
            <a:endParaRPr lang="en-US" dirty="0"/>
          </a:p>
          <a:p>
            <a:r>
              <a:rPr lang="en-US" dirty="0"/>
              <a:t>Computers</a:t>
            </a:r>
            <a:r>
              <a:rPr lang="en-US" baseline="0" dirty="0"/>
              <a:t> have changed significantly in the last 70 years and they will keep changing!</a:t>
            </a:r>
            <a:endParaRPr lang="en-US" dirty="0"/>
          </a:p>
        </p:txBody>
      </p:sp>
    </p:spTree>
    <p:extLst>
      <p:ext uri="{BB962C8B-B14F-4D97-AF65-F5344CB8AC3E}">
        <p14:creationId xmlns:p14="http://schemas.microsoft.com/office/powerpoint/2010/main" val="156648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BD7E51-60C4-FF48-A3B1-F21911C2BFD6}" type="slidenum">
              <a:rPr lang="en-US" sz="1000"/>
              <a:pPr/>
              <a:t>36</a:t>
            </a:fld>
            <a:endParaRPr lang="en-US" sz="1000"/>
          </a:p>
        </p:txBody>
      </p:sp>
      <p:sp>
        <p:nvSpPr>
          <p:cNvPr id="87043" name="Rectangle 2"/>
          <p:cNvSpPr>
            <a:spLocks noGrp="1" noRot="1" noChangeAspect="1" noChangeArrowheads="1" noTextEdit="1"/>
          </p:cNvSpPr>
          <p:nvPr>
            <p:ph type="sldImg"/>
          </p:nvPr>
        </p:nvSpPr>
        <p:spPr>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a:t>Give Examples of Tasks/Activities:</a:t>
            </a:r>
          </a:p>
          <a:p>
            <a:r>
              <a:rPr lang="en-US"/>
              <a:t>	activity:</a:t>
            </a:r>
          </a:p>
          <a:p>
            <a:r>
              <a:rPr lang="en-US"/>
              <a:t>	learning history</a:t>
            </a:r>
          </a:p>
          <a:p>
            <a:endParaRPr lang="en-US"/>
          </a:p>
          <a:p>
            <a:r>
              <a:rPr lang="en-US"/>
              <a:t>	high level taskl:</a:t>
            </a:r>
          </a:p>
          <a:p>
            <a:r>
              <a:rPr lang="en-US"/>
              <a:t>	- writing a paper</a:t>
            </a:r>
          </a:p>
          <a:p>
            <a:r>
              <a:rPr lang="en-US"/>
              <a:t>	- drawing a picture</a:t>
            </a:r>
          </a:p>
          <a:p>
            <a:r>
              <a:rPr lang="en-US"/>
              <a:t>	</a:t>
            </a:r>
          </a:p>
          <a:p>
            <a:r>
              <a:rPr lang="en-US"/>
              <a:t>	low level task (operation):</a:t>
            </a:r>
          </a:p>
          <a:p>
            <a:r>
              <a:rPr lang="en-US"/>
              <a:t>	- copying a word from one paragraph to another</a:t>
            </a:r>
          </a:p>
          <a:p>
            <a:r>
              <a:rPr lang="en-US"/>
              <a:t>	- coloring a line</a:t>
            </a:r>
          </a:p>
        </p:txBody>
      </p:sp>
    </p:spTree>
    <p:extLst>
      <p:ext uri="{BB962C8B-B14F-4D97-AF65-F5344CB8AC3E}">
        <p14:creationId xmlns:p14="http://schemas.microsoft.com/office/powerpoint/2010/main" val="1218400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898D661A-3798-F145-8D41-923F1D66C297}" type="slidenum">
              <a:rPr lang="en-US" sz="1000"/>
              <a:pPr/>
              <a:t>37</a:t>
            </a:fld>
            <a:endParaRPr lang="en-US" sz="1000"/>
          </a:p>
        </p:txBody>
      </p:sp>
      <p:sp>
        <p:nvSpPr>
          <p:cNvPr id="90115" name="Rectangle 2"/>
          <p:cNvSpPr>
            <a:spLocks noGrp="1" noRot="1" noChangeAspect="1" noChangeArrowheads="1" noTextEdit="1"/>
          </p:cNvSpPr>
          <p:nvPr>
            <p:ph type="sldImg"/>
          </p:nvPr>
        </p:nvSpPr>
        <p:spPr>
          <a:ln cap="flat"/>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dirty="0"/>
              <a:t>Solution is user-centered design. Why?</a:t>
            </a:r>
          </a:p>
          <a:p>
            <a:pPr lvl="1"/>
            <a:r>
              <a:rPr lang="en-US" dirty="0"/>
              <a:t>easier to learn &amp; use products sell better</a:t>
            </a:r>
          </a:p>
          <a:p>
            <a:pPr lvl="1"/>
            <a:r>
              <a:rPr lang="en-US" dirty="0"/>
              <a:t>can help keep a product on schedule</a:t>
            </a:r>
          </a:p>
          <a:p>
            <a:pPr lvl="2"/>
            <a:r>
              <a:rPr lang="en-US" dirty="0"/>
              <a:t>finding problems early makes them easier to fix!</a:t>
            </a:r>
          </a:p>
          <a:p>
            <a:pPr lvl="1"/>
            <a:r>
              <a:rPr lang="en-US" dirty="0"/>
              <a:t>training costs reduced</a:t>
            </a:r>
          </a:p>
          <a:p>
            <a:endParaRPr lang="en-US" dirty="0"/>
          </a:p>
        </p:txBody>
      </p:sp>
    </p:spTree>
    <p:extLst>
      <p:ext uri="{BB962C8B-B14F-4D97-AF65-F5344CB8AC3E}">
        <p14:creationId xmlns:p14="http://schemas.microsoft.com/office/powerpoint/2010/main" val="510240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B9D0993-F6A9-434B-8124-6C73EF78040E}" type="slidenum">
              <a:rPr lang="en-US" sz="1000"/>
              <a:pPr/>
              <a:t>38</a:t>
            </a:fld>
            <a:endParaRPr lang="en-US" sz="1000"/>
          </a:p>
        </p:txBody>
      </p:sp>
      <p:sp>
        <p:nvSpPr>
          <p:cNvPr id="91139" name="Rectangle 2"/>
          <p:cNvSpPr>
            <a:spLocks noGrp="1" noRot="1" noChangeAspect="1" noChangeArrowheads="1" noTextEdit="1"/>
          </p:cNvSpPr>
          <p:nvPr>
            <p:ph type="sldImg"/>
          </p:nvPr>
        </p:nvSpPr>
        <p:spPr>
          <a:ln cap="flat"/>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a:t>In this course you will wear the hats of many of these specialists.</a:t>
            </a:r>
          </a:p>
        </p:txBody>
      </p:sp>
    </p:spTree>
    <p:extLst>
      <p:ext uri="{BB962C8B-B14F-4D97-AF65-F5344CB8AC3E}">
        <p14:creationId xmlns:p14="http://schemas.microsoft.com/office/powerpoint/2010/main" val="3810714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2AFF58-C3F6-F54C-9561-1FBEB3FF4C17}" type="slidenum">
              <a:rPr lang="en-US" sz="1000"/>
              <a:pPr/>
              <a:t>39</a:t>
            </a:fld>
            <a:endParaRPr lang="en-US" sz="1000"/>
          </a:p>
        </p:txBody>
      </p:sp>
      <p:sp>
        <p:nvSpPr>
          <p:cNvPr id="92163" name="Rectangle 2"/>
          <p:cNvSpPr>
            <a:spLocks noGrp="1" noRot="1" noChangeAspect="1" noChangeArrowheads="1" noTextEdit="1"/>
          </p:cNvSpPr>
          <p:nvPr>
            <p:ph type="sldImg"/>
          </p:nvPr>
        </p:nvSpPr>
        <p:spPr>
          <a:ln cap="flat"/>
        </p:spPr>
      </p:sp>
      <p:sp>
        <p:nvSpPr>
          <p:cNvPr id="9216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These are the key steps we will go through in this course</a:t>
            </a:r>
          </a:p>
        </p:txBody>
      </p:sp>
    </p:spTree>
    <p:extLst>
      <p:ext uri="{BB962C8B-B14F-4D97-AF65-F5344CB8AC3E}">
        <p14:creationId xmlns:p14="http://schemas.microsoft.com/office/powerpoint/2010/main" val="3903018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5-10</a:t>
            </a:r>
            <a:r>
              <a:rPr lang="en-US" baseline="0" dirty="0"/>
              <a:t> min</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40</a:t>
            </a:fld>
            <a:endParaRPr lang="en-US"/>
          </a:p>
        </p:txBody>
      </p:sp>
    </p:spTree>
    <p:extLst>
      <p:ext uri="{BB962C8B-B14F-4D97-AF65-F5344CB8AC3E}">
        <p14:creationId xmlns:p14="http://schemas.microsoft.com/office/powerpoint/2010/main" val="116812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4</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Weather.com</a:t>
            </a:r>
          </a:p>
          <a:p>
            <a:pPr defTabSz="928688">
              <a:spcBef>
                <a:spcPct val="0"/>
              </a:spcBef>
            </a:pPr>
            <a:r>
              <a:rPr lang="en-US" sz="2400" dirty="0"/>
              <a:t>What is the user trying to do (most commonly) when coming to this site?</a:t>
            </a:r>
          </a:p>
          <a:p>
            <a:pPr defTabSz="928688">
              <a:spcBef>
                <a:spcPct val="0"/>
              </a:spcBef>
            </a:pPr>
            <a:r>
              <a:rPr lang="en-US" sz="2400" dirty="0"/>
              <a:t>What is the FIRST THINGS your</a:t>
            </a:r>
            <a:r>
              <a:rPr lang="en-US" sz="2400" baseline="0" dirty="0"/>
              <a:t> eye is drawn to? (called the “first read”)</a:t>
            </a:r>
            <a:endParaRPr lang="en-US" sz="2400" dirty="0"/>
          </a:p>
        </p:txBody>
      </p:sp>
    </p:spTree>
    <p:extLst>
      <p:ext uri="{BB962C8B-B14F-4D97-AF65-F5344CB8AC3E}">
        <p14:creationId xmlns:p14="http://schemas.microsoft.com/office/powerpoint/2010/main" val="1597931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53AD4F-8FF0-5547-8896-26EC08E68F61}" type="slidenum">
              <a:rPr lang="en-US" sz="1000"/>
              <a:pPr/>
              <a:t>41</a:t>
            </a:fld>
            <a:endParaRPr lang="en-US" sz="10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Our research found that almost all design organizations go through these</a:t>
            </a:r>
            <a:r>
              <a:rPr lang="en-US" baseline="0" dirty="0"/>
              <a:t> key steps (sometimes with different names)</a:t>
            </a:r>
            <a:endParaRPr lang="en-US" dirty="0"/>
          </a:p>
        </p:txBody>
      </p:sp>
    </p:spTree>
    <p:extLst>
      <p:ext uri="{BB962C8B-B14F-4D97-AF65-F5344CB8AC3E}">
        <p14:creationId xmlns:p14="http://schemas.microsoft.com/office/powerpoint/2010/main" val="2041306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organize our</a:t>
            </a:r>
            <a:r>
              <a:rPr lang="en-US" baseline="0" dirty="0"/>
              <a:t> work in CS147 with  the Design Thinking Process popularized by </a:t>
            </a:r>
            <a:r>
              <a:rPr lang="en-US" baseline="0" dirty="0" err="1"/>
              <a:t>ideo</a:t>
            </a:r>
            <a:r>
              <a:rPr lang="en-US" baseline="0" dirty="0"/>
              <a:t> and the Stanford </a:t>
            </a:r>
            <a:r>
              <a:rPr lang="en-US" baseline="0" dirty="0" err="1"/>
              <a:t>d.school</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42</a:t>
            </a:fld>
            <a:endParaRPr lang="en-US"/>
          </a:p>
        </p:txBody>
      </p:sp>
    </p:spTree>
    <p:extLst>
      <p:ext uri="{BB962C8B-B14F-4D97-AF65-F5344CB8AC3E}">
        <p14:creationId xmlns:p14="http://schemas.microsoft.com/office/powerpoint/2010/main" val="869218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43</a:t>
            </a:fld>
            <a:endParaRPr lang="en-US" sz="1000"/>
          </a:p>
        </p:txBody>
      </p:sp>
      <p:sp>
        <p:nvSpPr>
          <p:cNvPr id="94211" name="Rectangle 2"/>
          <p:cNvSpPr>
            <a:spLocks noGrp="1" noRot="1" noChangeAspect="1" noChangeArrowheads="1" noTextEdit="1"/>
          </p:cNvSpPr>
          <p:nvPr>
            <p:ph type="sldImg"/>
          </p:nvPr>
        </p:nvSpPr>
        <p:spPr>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Iteration is a key at the high</a:t>
            </a:r>
            <a:r>
              <a:rPr lang="en-US" baseline="0" dirty="0"/>
              <a:t> levels but also within each of these steps</a:t>
            </a:r>
            <a:endParaRPr lang="en-US" dirty="0"/>
          </a:p>
        </p:txBody>
      </p:sp>
    </p:spTree>
    <p:extLst>
      <p:ext uri="{BB962C8B-B14F-4D97-AF65-F5344CB8AC3E}">
        <p14:creationId xmlns:p14="http://schemas.microsoft.com/office/powerpoint/2010/main" val="2609897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B605929-2878-794B-8BD0-B3454F9199B9}" type="slidenum">
              <a:rPr lang="en-US" sz="1000"/>
              <a:pPr/>
              <a:t>44</a:t>
            </a:fld>
            <a:endParaRPr lang="en-US" sz="10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4688" tIns="47344" rIns="94688" bIns="47344"/>
          <a:lstStyle/>
          <a:p>
            <a:r>
              <a:rPr lang="en-US" dirty="0"/>
              <a:t>So let's talk more about "design"</a:t>
            </a:r>
          </a:p>
        </p:txBody>
      </p:sp>
    </p:spTree>
    <p:extLst>
      <p:ext uri="{BB962C8B-B14F-4D97-AF65-F5344CB8AC3E}">
        <p14:creationId xmlns:p14="http://schemas.microsoft.com/office/powerpoint/2010/main" val="4264451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95AC89F-5D06-4D42-83AB-9D6D301B2DF3}" type="slidenum">
              <a:rPr lang="en-US" sz="1000"/>
              <a:pPr/>
              <a:t>45</a:t>
            </a:fld>
            <a:endParaRPr lang="en-US" sz="1000"/>
          </a:p>
        </p:txBody>
      </p:sp>
      <p:sp>
        <p:nvSpPr>
          <p:cNvPr id="97283" name="Rectangle 2"/>
          <p:cNvSpPr>
            <a:spLocks noGrp="1" noRot="1" noChangeAspect="1" noChangeArrowheads="1" noTextEdit="1"/>
          </p:cNvSpPr>
          <p:nvPr>
            <p:ph type="sldImg"/>
          </p:nvPr>
        </p:nvSpPr>
        <p:spPr>
          <a:ln cap="flat"/>
        </p:spPr>
      </p:sp>
      <p:sp>
        <p:nvSpPr>
          <p:cNvPr id="9728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dirty="0">
                <a:latin typeface="Arial" charset="0"/>
              </a:rPr>
              <a:t>or something that is only good for novices – it all depends on your goals</a:t>
            </a:r>
            <a:endParaRPr lang="en-US" dirty="0"/>
          </a:p>
        </p:txBody>
      </p:sp>
    </p:spTree>
    <p:extLst>
      <p:ext uri="{BB962C8B-B14F-4D97-AF65-F5344CB8AC3E}">
        <p14:creationId xmlns:p14="http://schemas.microsoft.com/office/powerpoint/2010/main" val="883346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11D99A0-596A-AA47-B4B3-5669840A029B}" type="slidenum">
              <a:rPr lang="en-US" sz="1000"/>
              <a:pPr/>
              <a:t>46</a:t>
            </a:fld>
            <a:endParaRPr lang="en-US" sz="1000"/>
          </a:p>
        </p:txBody>
      </p:sp>
      <p:sp>
        <p:nvSpPr>
          <p:cNvPr id="98307" name="Rectangle 2"/>
          <p:cNvSpPr>
            <a:spLocks noGrp="1" noRot="1" noChangeAspect="1" noChangeArrowheads="1" noTextEdit="1"/>
          </p:cNvSpPr>
          <p:nvPr>
            <p:ph type="sldImg"/>
          </p:nvPr>
        </p:nvSpPr>
        <p:spPr>
          <a:ln cap="flat"/>
        </p:spPr>
      </p:sp>
      <p:sp>
        <p:nvSpPr>
          <p:cNvPr id="983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DO THIS ON THE BOARD!!!</a:t>
            </a:r>
          </a:p>
        </p:txBody>
      </p:sp>
    </p:spTree>
    <p:extLst>
      <p:ext uri="{BB962C8B-B14F-4D97-AF65-F5344CB8AC3E}">
        <p14:creationId xmlns:p14="http://schemas.microsoft.com/office/powerpoint/2010/main" val="2661723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0EBA895-77C5-D44E-913A-CFF599A78814}" type="slidenum">
              <a:rPr lang="en-US" sz="1000"/>
              <a:pPr/>
              <a:t>47</a:t>
            </a:fld>
            <a:endParaRPr lang="en-US" sz="1000"/>
          </a:p>
        </p:txBody>
      </p:sp>
      <p:sp>
        <p:nvSpPr>
          <p:cNvPr id="99331" name="Rectangle 2"/>
          <p:cNvSpPr>
            <a:spLocks noGrp="1" noRot="1" noChangeAspect="1" noChangeArrowheads="1" noTextEdit="1"/>
          </p:cNvSpPr>
          <p:nvPr>
            <p:ph type="sldImg"/>
          </p:nvPr>
        </p:nvSpPr>
        <p:spPr>
          <a:ln cap="flat"/>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t>
            </a:r>
          </a:p>
        </p:txBody>
      </p:sp>
    </p:spTree>
    <p:extLst>
      <p:ext uri="{BB962C8B-B14F-4D97-AF65-F5344CB8AC3E}">
        <p14:creationId xmlns:p14="http://schemas.microsoft.com/office/powerpoint/2010/main" val="4116609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4038" eaLnBrk="0" hangingPunct="0">
              <a:defRPr sz="2500">
                <a:solidFill>
                  <a:schemeClr val="tx1"/>
                </a:solidFill>
                <a:latin typeface="Times New Roman" pitchFamily="18" charset="0"/>
                <a:ea typeface="MS PGothic" pitchFamily="34" charset="-128"/>
              </a:defRPr>
            </a:lvl1pPr>
            <a:lvl2pPr marL="777943" indent="-299209" defTabSz="994038" eaLnBrk="0" hangingPunct="0">
              <a:defRPr sz="2500">
                <a:solidFill>
                  <a:schemeClr val="tx1"/>
                </a:solidFill>
                <a:latin typeface="Times New Roman" pitchFamily="18" charset="0"/>
                <a:ea typeface="MS PGothic" pitchFamily="34" charset="-128"/>
              </a:defRPr>
            </a:lvl2pPr>
            <a:lvl3pPr marL="1196835" indent="-239367" defTabSz="994038" eaLnBrk="0" hangingPunct="0">
              <a:defRPr sz="2500">
                <a:solidFill>
                  <a:schemeClr val="tx1"/>
                </a:solidFill>
                <a:latin typeface="Times New Roman" pitchFamily="18" charset="0"/>
                <a:ea typeface="MS PGothic" pitchFamily="34" charset="-128"/>
              </a:defRPr>
            </a:lvl3pPr>
            <a:lvl4pPr marL="1675569" indent="-239367" defTabSz="994038" eaLnBrk="0" hangingPunct="0">
              <a:defRPr sz="2500">
                <a:solidFill>
                  <a:schemeClr val="tx1"/>
                </a:solidFill>
                <a:latin typeface="Times New Roman" pitchFamily="18" charset="0"/>
                <a:ea typeface="MS PGothic" pitchFamily="34" charset="-128"/>
              </a:defRPr>
            </a:lvl4pPr>
            <a:lvl5pPr marL="2154304" indent="-239367" defTabSz="994038" eaLnBrk="0" hangingPunct="0">
              <a:defRPr sz="2500">
                <a:solidFill>
                  <a:schemeClr val="tx1"/>
                </a:solidFill>
                <a:latin typeface="Times New Roman" pitchFamily="18" charset="0"/>
                <a:ea typeface="MS PGothic" pitchFamily="34" charset="-128"/>
              </a:defRPr>
            </a:lvl5pPr>
            <a:lvl6pPr marL="2633038"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11772"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90506"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69240"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F2DA6BED-9E73-4857-8F79-450A39CC553A}" type="slidenum">
              <a:rPr lang="en-US" sz="1000"/>
              <a:pPr/>
              <a:t>48</a:t>
            </a:fld>
            <a:endParaRPr lang="en-US" sz="1000"/>
          </a:p>
        </p:txBody>
      </p:sp>
      <p:sp>
        <p:nvSpPr>
          <p:cNvPr id="35843" name="Rectangle 2"/>
          <p:cNvSpPr>
            <a:spLocks noGrp="1" noRot="1" noChangeAspect="1" noChangeArrowheads="1" noTextEdit="1"/>
          </p:cNvSpPr>
          <p:nvPr>
            <p:ph type="sldImg"/>
          </p:nvPr>
        </p:nvSpPr>
        <p:spPr>
          <a:ln cap="flat"/>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Start with this CI design sketch, but required many examples (over 30 on 1</a:t>
            </a:r>
            <a:r>
              <a:rPr lang="en-US" baseline="30000" dirty="0"/>
              <a:t>st</a:t>
            </a:r>
            <a:r>
              <a:rPr lang="en-US" dirty="0"/>
              <a:t> assignment) on each subsequent assignment from different folks on the team</a:t>
            </a:r>
          </a:p>
        </p:txBody>
      </p:sp>
    </p:spTree>
    <p:extLst>
      <p:ext uri="{BB962C8B-B14F-4D97-AF65-F5344CB8AC3E}">
        <p14:creationId xmlns:p14="http://schemas.microsoft.com/office/powerpoint/2010/main" val="3707850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2BC006E-288F-654F-91CC-50AC61ACC211}" type="slidenum">
              <a:rPr lang="en-US" sz="1100"/>
              <a:pPr/>
              <a:t>49</a:t>
            </a:fld>
            <a:endParaRPr lang="en-US" sz="11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879105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isn’t even technology shown in this video</a:t>
            </a:r>
            <a:r>
              <a:rPr lang="is-IS" dirty="0"/>
              <a:t>… it is telling the story of the idea</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50</a:t>
            </a:fld>
            <a:endParaRPr lang="en-US"/>
          </a:p>
        </p:txBody>
      </p:sp>
    </p:spTree>
    <p:extLst>
      <p:ext uri="{BB962C8B-B14F-4D97-AF65-F5344CB8AC3E}">
        <p14:creationId xmlns:p14="http://schemas.microsoft.com/office/powerpoint/2010/main" val="29002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5</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Weather.com</a:t>
            </a:r>
          </a:p>
          <a:p>
            <a:pPr defTabSz="928688">
              <a:spcBef>
                <a:spcPct val="0"/>
              </a:spcBef>
            </a:pPr>
            <a:r>
              <a:rPr lang="en-US" sz="2400" dirty="0"/>
              <a:t>What is the user trying to do (most commonly) when coming to this site?</a:t>
            </a:r>
          </a:p>
          <a:p>
            <a:pPr defTabSz="928688">
              <a:spcBef>
                <a:spcPct val="0"/>
              </a:spcBef>
            </a:pPr>
            <a:r>
              <a:rPr lang="en-US" sz="2400" dirty="0"/>
              <a:t>What is the FIRST THINGS your</a:t>
            </a:r>
            <a:r>
              <a:rPr lang="en-US" sz="2400" baseline="0" dirty="0"/>
              <a:t> eye is drawn to? (called the “first read”)</a:t>
            </a:r>
            <a:endParaRPr lang="en-US" sz="2400" dirty="0"/>
          </a:p>
        </p:txBody>
      </p:sp>
    </p:spTree>
    <p:extLst>
      <p:ext uri="{BB962C8B-B14F-4D97-AF65-F5344CB8AC3E}">
        <p14:creationId xmlns:p14="http://schemas.microsoft.com/office/powerpoint/2010/main" val="299244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05083D9-AC56-F44B-A541-F6FB563AE893}" type="slidenum">
              <a:rPr lang="en-US" sz="1000"/>
              <a:pPr/>
              <a:t>51</a:t>
            </a:fld>
            <a:endParaRPr lang="en-US" sz="1000"/>
          </a:p>
        </p:txBody>
      </p:sp>
      <p:sp>
        <p:nvSpPr>
          <p:cNvPr id="101379" name="Rectangle 2"/>
          <p:cNvSpPr>
            <a:spLocks noGrp="1" noRot="1" noChangeAspect="1" noChangeArrowheads="1" noTextEdit="1"/>
          </p:cNvSpPr>
          <p:nvPr>
            <p:ph type="sldImg"/>
          </p:nvPr>
        </p:nvSpPr>
        <p:spPr>
          <a:ln cap="flat"/>
        </p:spPr>
      </p:sp>
      <p:sp>
        <p:nvSpPr>
          <p:cNvPr id="1013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446142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BB13FFA-E2B0-2947-953E-AD0A8DC31365}" type="slidenum">
              <a:rPr lang="en-US" sz="1000"/>
              <a:pPr/>
              <a:t>52</a:t>
            </a:fld>
            <a:endParaRPr lang="en-US" sz="1000"/>
          </a:p>
        </p:txBody>
      </p:sp>
      <p:sp>
        <p:nvSpPr>
          <p:cNvPr id="102403" name="Rectangle 2"/>
          <p:cNvSpPr>
            <a:spLocks noGrp="1" noRot="1" noChangeAspect="1" noChangeArrowheads="1" noTextEdit="1"/>
          </p:cNvSpPr>
          <p:nvPr>
            <p:ph type="sldImg"/>
          </p:nvPr>
        </p:nvSpPr>
        <p:spPr>
          <a:ln cap="flat"/>
        </p:spPr>
      </p:sp>
      <p:sp>
        <p:nvSpPr>
          <p:cNvPr id="1024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All about trying to measure</a:t>
            </a:r>
            <a:r>
              <a:rPr lang="en-US" baseline="0" dirty="0"/>
              <a:t> what works and what does not</a:t>
            </a:r>
            <a:endParaRPr lang="en-US" dirty="0"/>
          </a:p>
        </p:txBody>
      </p:sp>
    </p:spTree>
    <p:extLst>
      <p:ext uri="{BB962C8B-B14F-4D97-AF65-F5344CB8AC3E}">
        <p14:creationId xmlns:p14="http://schemas.microsoft.com/office/powerpoint/2010/main" val="30141218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C029067-DC50-C042-B4D9-166C38386D62}" type="slidenum">
              <a:rPr lang="en-US" sz="1000"/>
              <a:pPr/>
              <a:t>53</a:t>
            </a:fld>
            <a:endParaRPr lang="en-US" sz="10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 WANT YOU TO PUSH THE LIMITS!  Don’t just design what you KNOW can be</a:t>
            </a:r>
            <a:r>
              <a:rPr lang="en-US" baseline="0" dirty="0"/>
              <a:t> easily created today.</a:t>
            </a:r>
          </a:p>
          <a:p>
            <a:r>
              <a:rPr lang="en-US" baseline="0" dirty="0"/>
              <a:t>Students in the past have LED many years ahead of industry</a:t>
            </a:r>
            <a:endParaRPr lang="en-US" dirty="0"/>
          </a:p>
        </p:txBody>
      </p:sp>
    </p:spTree>
    <p:extLst>
      <p:ext uri="{BB962C8B-B14F-4D97-AF65-F5344CB8AC3E}">
        <p14:creationId xmlns:p14="http://schemas.microsoft.com/office/powerpoint/2010/main" val="3881575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E9F2EAA-088D-984E-955E-8B10EDFBC37F}" type="slidenum">
              <a:rPr lang="en-US" sz="1000"/>
              <a:pPr/>
              <a:t>54</a:t>
            </a:fld>
            <a:endParaRPr lang="en-US" sz="1000"/>
          </a:p>
        </p:txBody>
      </p:sp>
      <p:sp>
        <p:nvSpPr>
          <p:cNvPr id="104451" name="Rectangle 2"/>
          <p:cNvSpPr>
            <a:spLocks noGrp="1" noRot="1" noChangeAspect="1" noChangeArrowheads="1" noTextEdit="1"/>
          </p:cNvSpPr>
          <p:nvPr>
            <p:ph type="sldImg"/>
          </p:nvPr>
        </p:nvSpPr>
        <p:spPr>
          <a:ln cap="flat"/>
        </p:spPr>
      </p:sp>
      <p:sp>
        <p:nvSpPr>
          <p:cNvPr id="10445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564123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0B2E04-D34E-A646-ACE3-9CDA0F9563D4}" type="slidenum">
              <a:rPr lang="en-US" sz="1000"/>
              <a:pPr/>
              <a:t>55</a:t>
            </a:fld>
            <a:endParaRPr lang="en-US" sz="10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15447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0670A65-1639-4C4E-BFD8-E48728DCEA57}" type="slidenum">
              <a:rPr lang="en-US" sz="1000"/>
              <a:pPr/>
              <a:t>56</a:t>
            </a:fld>
            <a:endParaRPr lang="en-US" sz="1000"/>
          </a:p>
        </p:txBody>
      </p:sp>
      <p:sp>
        <p:nvSpPr>
          <p:cNvPr id="107523" name="Rectangle 2"/>
          <p:cNvSpPr>
            <a:spLocks noGrp="1" noRot="1" noChangeAspect="1" noChangeArrowheads="1" noTextEdit="1"/>
          </p:cNvSpPr>
          <p:nvPr>
            <p:ph type="sldImg"/>
          </p:nvPr>
        </p:nvSpPr>
        <p:spPr>
          <a:ln cap="flat"/>
        </p:spPr>
      </p:sp>
      <p:sp>
        <p:nvSpPr>
          <p:cNvPr id="107524"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r>
              <a:rPr lang="en-US" dirty="0"/>
              <a:t>Team’s will be graded as a team, but individuals who let their</a:t>
            </a:r>
            <a:r>
              <a:rPr lang="en-US" baseline="0" dirty="0"/>
              <a:t> team down will be graded appropriately at the end of the term</a:t>
            </a:r>
          </a:p>
          <a:p>
            <a:r>
              <a:rPr lang="en-US" baseline="0" dirty="0"/>
              <a:t>If you do NOT have the time to take this course and do the intense project, please drop it now.</a:t>
            </a:r>
          </a:p>
          <a:p>
            <a:r>
              <a:rPr lang="en-US" baseline="0" dirty="0"/>
              <a:t>Especially students who may be from other programs beyond engineering who aren’t used to the time commitment, please make sure you can do your share.</a:t>
            </a:r>
            <a:endParaRPr lang="en-US" dirty="0"/>
          </a:p>
        </p:txBody>
      </p:sp>
    </p:spTree>
    <p:extLst>
      <p:ext uri="{BB962C8B-B14F-4D97-AF65-F5344CB8AC3E}">
        <p14:creationId xmlns:p14="http://schemas.microsoft.com/office/powerpoint/2010/main" val="216944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E6D4048-70DC-5440-A615-03A76391B7D7}" type="slidenum">
              <a:rPr lang="en-US" sz="1000"/>
              <a:pPr/>
              <a:t>57</a:t>
            </a:fld>
            <a:endParaRPr lang="en-US" sz="1000"/>
          </a:p>
        </p:txBody>
      </p:sp>
      <p:sp>
        <p:nvSpPr>
          <p:cNvPr id="108547" name="Rectangle 2"/>
          <p:cNvSpPr>
            <a:spLocks noGrp="1" noRot="1" noChangeAspect="1" noChangeArrowheads="1" noTextEdit="1"/>
          </p:cNvSpPr>
          <p:nvPr>
            <p:ph type="sldImg"/>
          </p:nvPr>
        </p:nvSpPr>
        <p:spPr>
          <a:ln cap="flat"/>
        </p:spPr>
      </p:sp>
      <p:sp>
        <p:nvSpPr>
          <p:cNvPr id="108548"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endParaRPr lang="en-US"/>
          </a:p>
        </p:txBody>
      </p:sp>
    </p:spTree>
    <p:extLst>
      <p:ext uri="{BB962C8B-B14F-4D97-AF65-F5344CB8AC3E}">
        <p14:creationId xmlns:p14="http://schemas.microsoft.com/office/powerpoint/2010/main" val="2491442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E6D4048-70DC-5440-A615-03A76391B7D7}" type="slidenum">
              <a:rPr lang="en-US" sz="1000"/>
              <a:pPr/>
              <a:t>58</a:t>
            </a:fld>
            <a:endParaRPr lang="en-US" sz="1000"/>
          </a:p>
        </p:txBody>
      </p:sp>
      <p:sp>
        <p:nvSpPr>
          <p:cNvPr id="108547" name="Rectangle 2"/>
          <p:cNvSpPr>
            <a:spLocks noGrp="1" noRot="1" noChangeAspect="1" noChangeArrowheads="1" noTextEdit="1"/>
          </p:cNvSpPr>
          <p:nvPr>
            <p:ph type="sldImg"/>
          </p:nvPr>
        </p:nvSpPr>
        <p:spPr>
          <a:ln cap="flat"/>
        </p:spPr>
      </p:sp>
      <p:sp>
        <p:nvSpPr>
          <p:cNvPr id="108548"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endParaRPr lang="en-US"/>
          </a:p>
        </p:txBody>
      </p:sp>
    </p:spTree>
    <p:extLst>
      <p:ext uri="{BB962C8B-B14F-4D97-AF65-F5344CB8AC3E}">
        <p14:creationId xmlns:p14="http://schemas.microsoft.com/office/powerpoint/2010/main" val="158048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3997" eaLnBrk="0" hangingPunct="0">
              <a:defRPr sz="2500">
                <a:solidFill>
                  <a:schemeClr val="tx1"/>
                </a:solidFill>
                <a:latin typeface="Times New Roman" pitchFamily="18" charset="0"/>
                <a:ea typeface="MS PGothic" pitchFamily="34" charset="-128"/>
              </a:defRPr>
            </a:lvl1pPr>
            <a:lvl2pPr marL="777911" indent="-299196" defTabSz="993997" eaLnBrk="0" hangingPunct="0">
              <a:defRPr sz="2500">
                <a:solidFill>
                  <a:schemeClr val="tx1"/>
                </a:solidFill>
                <a:latin typeface="Times New Roman" pitchFamily="18" charset="0"/>
                <a:ea typeface="MS PGothic" pitchFamily="34" charset="-128"/>
              </a:defRPr>
            </a:lvl2pPr>
            <a:lvl3pPr marL="1196787" indent="-239357" defTabSz="993997" eaLnBrk="0" hangingPunct="0">
              <a:defRPr sz="2500">
                <a:solidFill>
                  <a:schemeClr val="tx1"/>
                </a:solidFill>
                <a:latin typeface="Times New Roman" pitchFamily="18" charset="0"/>
                <a:ea typeface="MS PGothic" pitchFamily="34" charset="-128"/>
              </a:defRPr>
            </a:lvl3pPr>
            <a:lvl4pPr marL="1675501" indent="-239357" defTabSz="993997" eaLnBrk="0" hangingPunct="0">
              <a:defRPr sz="2500">
                <a:solidFill>
                  <a:schemeClr val="tx1"/>
                </a:solidFill>
                <a:latin typeface="Times New Roman" pitchFamily="18" charset="0"/>
                <a:ea typeface="MS PGothic" pitchFamily="34" charset="-128"/>
              </a:defRPr>
            </a:lvl4pPr>
            <a:lvl5pPr marL="2154217" indent="-239357" defTabSz="993997" eaLnBrk="0" hangingPunct="0">
              <a:defRPr sz="2500">
                <a:solidFill>
                  <a:schemeClr val="tx1"/>
                </a:solidFill>
                <a:latin typeface="Times New Roman" pitchFamily="18" charset="0"/>
                <a:ea typeface="MS PGothic" pitchFamily="34" charset="-128"/>
              </a:defRPr>
            </a:lvl5pPr>
            <a:lvl6pPr marL="2632931" indent="-239357" defTabSz="993997"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11646" indent="-239357" defTabSz="993997"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90361" indent="-239357" defTabSz="993997"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69075" indent="-239357" defTabSz="993997"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53088C5A-3060-4CD7-844A-35BA8E2BD4DF}" type="slidenum">
              <a:rPr lang="en-US" sz="1100"/>
              <a:pPr/>
              <a:t>59</a:t>
            </a:fld>
            <a:endParaRPr lang="en-US" sz="11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51225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B8203E17-B2E1-B741-AA25-3F6A37F62726}" type="slidenum">
              <a:rPr lang="en-US" sz="1000"/>
              <a:pPr/>
              <a:t>60</a:t>
            </a:fld>
            <a:endParaRPr lang="en-US" sz="100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51564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6</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A friend from MS said, try the new Bing Weather!</a:t>
            </a:r>
          </a:p>
          <a:p>
            <a:pPr defTabSz="928688">
              <a:spcBef>
                <a:spcPct val="0"/>
              </a:spcBef>
            </a:pPr>
            <a:r>
              <a:rPr lang="en-US" sz="2400" dirty="0"/>
              <a:t>Better… but?</a:t>
            </a:r>
          </a:p>
        </p:txBody>
      </p:sp>
    </p:spTree>
    <p:extLst>
      <p:ext uri="{BB962C8B-B14F-4D97-AF65-F5344CB8AC3E}">
        <p14:creationId xmlns:p14="http://schemas.microsoft.com/office/powerpoint/2010/main" val="2646422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64</a:t>
            </a:fld>
            <a:endParaRPr lang="en-US"/>
          </a:p>
        </p:txBody>
      </p:sp>
    </p:spTree>
    <p:extLst>
      <p:ext uri="{BB962C8B-B14F-4D97-AF65-F5344CB8AC3E}">
        <p14:creationId xmlns:p14="http://schemas.microsoft.com/office/powerpoint/2010/main" val="4187746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67</a:t>
            </a:fld>
            <a:endParaRPr lang="en-US"/>
          </a:p>
        </p:txBody>
      </p:sp>
    </p:spTree>
    <p:extLst>
      <p:ext uri="{BB962C8B-B14F-4D97-AF65-F5344CB8AC3E}">
        <p14:creationId xmlns:p14="http://schemas.microsoft.com/office/powerpoint/2010/main" val="3453999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DC7BACA-CC43-244A-8774-BA32541C47D9}" type="slidenum">
              <a:rPr lang="en-US" sz="1000"/>
              <a:pPr/>
              <a:t>71</a:t>
            </a:fld>
            <a:endParaRPr lang="en-US" sz="1000"/>
          </a:p>
        </p:txBody>
      </p:sp>
      <p:sp>
        <p:nvSpPr>
          <p:cNvPr id="143363" name="Rectangle 2"/>
          <p:cNvSpPr>
            <a:spLocks noGrp="1" noRot="1" noChangeAspect="1" noChangeArrowheads="1" noTextEdit="1"/>
          </p:cNvSpPr>
          <p:nvPr>
            <p:ph type="sldImg"/>
          </p:nvPr>
        </p:nvSpPr>
        <p:spPr>
          <a:ln cap="flat"/>
        </p:spPr>
      </p:sp>
      <p:sp>
        <p:nvSpPr>
          <p:cNvPr id="143364"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endParaRPr lang="en-US"/>
          </a:p>
        </p:txBody>
      </p:sp>
    </p:spTree>
    <p:extLst>
      <p:ext uri="{BB962C8B-B14F-4D97-AF65-F5344CB8AC3E}">
        <p14:creationId xmlns:p14="http://schemas.microsoft.com/office/powerpoint/2010/main" val="741752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B62576CA-CB8C-664D-B068-733B5D5601D3}" type="slidenum">
              <a:rPr lang="en-US" sz="1000"/>
              <a:pPr/>
              <a:t>72</a:t>
            </a:fld>
            <a:endParaRPr lang="en-US" sz="1000"/>
          </a:p>
        </p:txBody>
      </p:sp>
      <p:sp>
        <p:nvSpPr>
          <p:cNvPr id="144387" name="Rectangle 2"/>
          <p:cNvSpPr>
            <a:spLocks noGrp="1" noRot="1" noChangeAspect="1" noChangeArrowheads="1" noTextEdit="1"/>
          </p:cNvSpPr>
          <p:nvPr>
            <p:ph type="sldImg"/>
          </p:nvPr>
        </p:nvSpPr>
        <p:spPr>
          <a:ln cap="flat"/>
        </p:spPr>
      </p:sp>
      <p:sp>
        <p:nvSpPr>
          <p:cNvPr id="144388"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endParaRPr lang="en-US"/>
          </a:p>
        </p:txBody>
      </p:sp>
    </p:spTree>
    <p:extLst>
      <p:ext uri="{BB962C8B-B14F-4D97-AF65-F5344CB8AC3E}">
        <p14:creationId xmlns:p14="http://schemas.microsoft.com/office/powerpoint/2010/main" val="13432467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E78B8C4-6506-4646-A1F7-CF628483F6D6}" type="slidenum">
              <a:rPr lang="en-US" sz="1000"/>
              <a:pPr/>
              <a:t>73</a:t>
            </a:fld>
            <a:endParaRPr lang="en-US" sz="1000"/>
          </a:p>
        </p:txBody>
      </p:sp>
      <p:sp>
        <p:nvSpPr>
          <p:cNvPr id="145411" name="Rectangle 2"/>
          <p:cNvSpPr>
            <a:spLocks noGrp="1" noRot="1" noChangeAspect="1" noChangeArrowheads="1" noTextEdit="1"/>
          </p:cNvSpPr>
          <p:nvPr>
            <p:ph type="sldImg"/>
          </p:nvPr>
        </p:nvSpPr>
        <p:spPr>
          <a:ln cap="flat"/>
        </p:spPr>
      </p:sp>
      <p:sp>
        <p:nvSpPr>
          <p:cNvPr id="145412"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endParaRPr lang="en-US"/>
          </a:p>
        </p:txBody>
      </p:sp>
    </p:spTree>
    <p:extLst>
      <p:ext uri="{BB962C8B-B14F-4D97-AF65-F5344CB8AC3E}">
        <p14:creationId xmlns:p14="http://schemas.microsoft.com/office/powerpoint/2010/main" val="21581087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9193DD0-9B2D-5740-A236-63F639692E8F}" type="slidenum">
              <a:rPr lang="en-US" sz="1000"/>
              <a:pPr/>
              <a:t>74</a:t>
            </a:fld>
            <a:endParaRPr lang="en-US" sz="1000"/>
          </a:p>
        </p:txBody>
      </p:sp>
      <p:sp>
        <p:nvSpPr>
          <p:cNvPr id="146435" name="Rectangle 2"/>
          <p:cNvSpPr>
            <a:spLocks noGrp="1" noRot="1" noChangeAspect="1" noChangeArrowheads="1" noTextEdit="1"/>
          </p:cNvSpPr>
          <p:nvPr>
            <p:ph type="sldImg"/>
          </p:nvPr>
        </p:nvSpPr>
        <p:spPr>
          <a:ln cap="flat"/>
        </p:spPr>
      </p:sp>
      <p:sp>
        <p:nvSpPr>
          <p:cNvPr id="146436"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001" tIns="49323" rIns="97001" bIns="49323"/>
          <a:lstStyle/>
          <a:p>
            <a:endParaRPr lang="en-US"/>
          </a:p>
        </p:txBody>
      </p:sp>
    </p:spTree>
    <p:extLst>
      <p:ext uri="{BB962C8B-B14F-4D97-AF65-F5344CB8AC3E}">
        <p14:creationId xmlns:p14="http://schemas.microsoft.com/office/powerpoint/2010/main" val="1527452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BBE5D99-ADF2-9241-A0B2-10519741F18E}" type="slidenum">
              <a:rPr lang="en-US" sz="1000"/>
              <a:pPr/>
              <a:t>75</a:t>
            </a:fld>
            <a:endParaRPr lang="en-US" sz="10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You’ll be great</a:t>
            </a:r>
            <a:r>
              <a:rPr lang="en-US" baseline="0" dirty="0"/>
              <a:t> at being able to do this after this course if you participate in your team’s work</a:t>
            </a:r>
            <a:endParaRPr lang="en-US" dirty="0"/>
          </a:p>
        </p:txBody>
      </p:sp>
    </p:spTree>
    <p:extLst>
      <p:ext uri="{BB962C8B-B14F-4D97-AF65-F5344CB8AC3E}">
        <p14:creationId xmlns:p14="http://schemas.microsoft.com/office/powerpoint/2010/main" val="2185105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BBE5D99-ADF2-9241-A0B2-10519741F18E}" type="slidenum">
              <a:rPr lang="en-US" sz="1000"/>
              <a:pPr/>
              <a:t>76</a:t>
            </a:fld>
            <a:endParaRPr lang="en-US" sz="10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74725" y="4559300"/>
            <a:ext cx="5365750"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39563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7</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A friend from MS said, try the new Bing Weather!</a:t>
            </a:r>
          </a:p>
          <a:p>
            <a:pPr defTabSz="928688">
              <a:spcBef>
                <a:spcPct val="0"/>
              </a:spcBef>
            </a:pPr>
            <a:r>
              <a:rPr lang="en-US" sz="2400" dirty="0"/>
              <a:t>Better</a:t>
            </a:r>
            <a:r>
              <a:rPr lang="en-US" sz="2400"/>
              <a:t>… but?</a:t>
            </a:r>
            <a:endParaRPr lang="en-US" sz="2400" dirty="0"/>
          </a:p>
        </p:txBody>
      </p:sp>
    </p:spTree>
    <p:extLst>
      <p:ext uri="{BB962C8B-B14F-4D97-AF65-F5344CB8AC3E}">
        <p14:creationId xmlns:p14="http://schemas.microsoft.com/office/powerpoint/2010/main" val="304074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8</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Better</a:t>
            </a:r>
          </a:p>
          <a:p>
            <a:pPr defTabSz="928688">
              <a:spcBef>
                <a:spcPct val="0"/>
              </a:spcBef>
            </a:pPr>
            <a:r>
              <a:rPr lang="en-US" sz="2400" dirty="0"/>
              <a:t>How?</a:t>
            </a:r>
          </a:p>
          <a:p>
            <a:pPr defTabSz="928688">
              <a:spcBef>
                <a:spcPct val="0"/>
              </a:spcBef>
            </a:pPr>
            <a:r>
              <a:rPr lang="en-US" sz="2400" dirty="0"/>
              <a:t>But still?</a:t>
            </a:r>
          </a:p>
        </p:txBody>
      </p:sp>
    </p:spTree>
    <p:extLst>
      <p:ext uri="{BB962C8B-B14F-4D97-AF65-F5344CB8AC3E}">
        <p14:creationId xmlns:p14="http://schemas.microsoft.com/office/powerpoint/2010/main" val="106468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9C85A91-308E-4943-AAE2-0DA141A1BE05}" type="slidenum">
              <a:rPr lang="en-US" sz="1000"/>
              <a:pPr/>
              <a:t>9</a:t>
            </a:fld>
            <a:endParaRPr lang="en-US" sz="1000"/>
          </a:p>
        </p:txBody>
      </p:sp>
      <p:sp>
        <p:nvSpPr>
          <p:cNvPr id="80899" name="Rectangle 2"/>
          <p:cNvSpPr>
            <a:spLocks noGrp="1" noRot="1" noChangeAspect="1" noChangeArrowheads="1" noTextEdit="1"/>
          </p:cNvSpPr>
          <p:nvPr>
            <p:ph type="sldImg"/>
          </p:nvPr>
        </p:nvSpPr>
        <p:spPr>
          <a:xfrm>
            <a:off x="1266825" y="727075"/>
            <a:ext cx="4781550" cy="3586163"/>
          </a:xfrm>
          <a:ln/>
        </p:spPr>
      </p:sp>
      <p:sp>
        <p:nvSpPr>
          <p:cNvPr id="80900" name="Rectangle 3"/>
          <p:cNvSpPr>
            <a:spLocks noGrp="1" noChangeArrowheads="1"/>
          </p:cNvSpPr>
          <p:nvPr>
            <p:ph type="body" idx="1"/>
          </p:nvPr>
        </p:nvSpPr>
        <p:spPr>
          <a:xfrm>
            <a:off x="976313" y="4557713"/>
            <a:ext cx="5362575"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349" tIns="48173" rIns="96349" bIns="48173"/>
          <a:lstStyle/>
          <a:p>
            <a:pPr defTabSz="928688">
              <a:spcBef>
                <a:spcPct val="0"/>
              </a:spcBef>
            </a:pPr>
            <a:r>
              <a:rPr lang="en-US" sz="2400" dirty="0"/>
              <a:t>A friend from MS said, try the new Bing Weather!</a:t>
            </a:r>
          </a:p>
          <a:p>
            <a:pPr defTabSz="928688">
              <a:spcBef>
                <a:spcPct val="0"/>
              </a:spcBef>
            </a:pPr>
            <a:r>
              <a:rPr lang="en-US" sz="2400" dirty="0"/>
              <a:t>Better</a:t>
            </a:r>
            <a:r>
              <a:rPr lang="en-US" sz="2400"/>
              <a:t>… but?</a:t>
            </a:r>
            <a:endParaRPr lang="en-US" sz="2400" dirty="0"/>
          </a:p>
        </p:txBody>
      </p:sp>
    </p:spTree>
    <p:extLst>
      <p:ext uri="{BB962C8B-B14F-4D97-AF65-F5344CB8AC3E}">
        <p14:creationId xmlns:p14="http://schemas.microsoft.com/office/powerpoint/2010/main" val="222647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userDrawn="1"/>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Computer Science Department</a:t>
            </a:r>
          </a:p>
          <a:p>
            <a:pPr algn="l">
              <a:defRPr/>
            </a:pPr>
            <a:r>
              <a:rPr lang="en-US"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a:t>TITLE</a:t>
            </a:r>
          </a:p>
        </p:txBody>
      </p:sp>
      <p:sp>
        <p:nvSpPr>
          <p:cNvPr id="6" name="Text Box 3"/>
          <p:cNvSpPr txBox="1">
            <a:spLocks noChangeArrowheads="1"/>
          </p:cNvSpPr>
          <p:nvPr userDrawn="1"/>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a:solidFill>
                <a:srgbClr val="6D6D6D"/>
              </a:solidFill>
              <a:latin typeface="Helvetica"/>
              <a:ea typeface="+mn-ea"/>
              <a:cs typeface="Helvetica"/>
            </a:endParaRPr>
          </a:p>
          <a:p>
            <a:pPr algn="l">
              <a:defRPr/>
            </a:pPr>
            <a:r>
              <a:rPr lang="en-US" dirty="0">
                <a:solidFill>
                  <a:srgbClr val="6D6D6D"/>
                </a:solidFill>
                <a:latin typeface="Helvetica"/>
                <a:ea typeface="+mn-ea"/>
                <a:cs typeface="Helvetica"/>
              </a:rPr>
              <a:t>Autumn 2016</a:t>
            </a:r>
          </a:p>
        </p:txBody>
      </p:sp>
      <p:sp>
        <p:nvSpPr>
          <p:cNvPr id="8" name="Rectangle 2"/>
          <p:cNvSpPr txBox="1">
            <a:spLocks noChangeArrowheads="1"/>
          </p:cNvSpPr>
          <p:nvPr userDrawn="1"/>
        </p:nvSpPr>
        <p:spPr bwMode="auto">
          <a:xfrm>
            <a:off x="36068" y="0"/>
            <a:ext cx="9107931" cy="40910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dirty="0" err="1"/>
              <a:t>dt+UX</a:t>
            </a:r>
            <a:r>
              <a:rPr lang="en-US" sz="1500" dirty="0"/>
              <a:t>:</a:t>
            </a:r>
            <a:r>
              <a:rPr lang="en-US" sz="1500" baseline="0" dirty="0"/>
              <a:t> DESIGN THINKING FOR USER EXPERIENCE </a:t>
            </a:r>
            <a:r>
              <a:rPr lang="en-US" sz="1500" dirty="0"/>
              <a:t>DESIGN +</a:t>
            </a:r>
            <a:r>
              <a:rPr lang="en-US" sz="1500" baseline="0" dirty="0"/>
              <a:t> PROTOTYPING + EVALUATION</a:t>
            </a:r>
            <a:endParaRPr lang="en-US" sz="1500" dirty="0"/>
          </a:p>
        </p:txBody>
      </p:sp>
    </p:spTree>
    <p:extLst>
      <p:ext uri="{BB962C8B-B14F-4D97-AF65-F5344CB8AC3E}">
        <p14:creationId xmlns:p14="http://schemas.microsoft.com/office/powerpoint/2010/main" val="280454778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7233A151-F0D2-1F48-9B08-3E0A4ABB9EC3}" type="slidenum">
              <a:rPr lang="en-US"/>
              <a:pPr/>
              <a:t>‹#›</a:t>
            </a:fld>
            <a:endParaRPr lang="en-US"/>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0E9FD364-21D9-FD4C-9E39-FE84307BCC32}" type="slidenum">
              <a:rPr lang="en-US"/>
              <a:pPr/>
              <a:t>‹#›</a:t>
            </a:fld>
            <a:endParaRPr lang="en-US"/>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dirty="0"/>
              <a:t>Click to edit Master title style</a:t>
            </a:r>
          </a:p>
        </p:txBody>
      </p:sp>
      <p:sp>
        <p:nvSpPr>
          <p:cNvPr id="3" name="Chart Placeholder 2"/>
          <p:cNvSpPr>
            <a:spLocks noGrp="1"/>
          </p:cNvSpPr>
          <p:nvPr>
            <p:ph type="chart" sz="half" idx="1"/>
          </p:nvPr>
        </p:nvSpPr>
        <p:spPr>
          <a:xfrm>
            <a:off x="685800" y="1600200"/>
            <a:ext cx="3810000" cy="4724400"/>
          </a:xfrm>
        </p:spPr>
        <p:txBody>
          <a:bodyPr/>
          <a:lstStyle/>
          <a:p>
            <a:pPr lvl="0"/>
            <a:endParaRPr lang="en-US" noProof="0"/>
          </a:p>
        </p:txBody>
      </p:sp>
      <p:sp>
        <p:nvSpPr>
          <p:cNvPr id="4" name="Text Placeholder 3"/>
          <p:cNvSpPr>
            <a:spLocks noGrp="1"/>
          </p:cNvSpPr>
          <p:nvPr>
            <p:ph type="body"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975B29A8-4111-AA4F-9223-09FF79E68435}" type="slidenum">
              <a:rPr lang="en-US"/>
              <a:pPr/>
              <a:t>‹#›</a:t>
            </a:fld>
            <a:endParaRPr lang="en-US"/>
          </a:p>
        </p:txBody>
      </p:sp>
    </p:spTree>
    <p:extLst>
      <p:ext uri="{BB962C8B-B14F-4D97-AF65-F5344CB8AC3E}">
        <p14:creationId xmlns:p14="http://schemas.microsoft.com/office/powerpoint/2010/main" val="385038867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dirty="0"/>
              <a:t>Click to edit Master title style</a:t>
            </a:r>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3810000" cy="47244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DF63CE24-66CD-CC4A-9203-5E8EFEA883C2}" type="slidenum">
              <a:rPr lang="en-US"/>
              <a:pPr/>
              <a:t>‹#›</a:t>
            </a:fld>
            <a:endParaRPr lang="en-US"/>
          </a:p>
        </p:txBody>
      </p:sp>
    </p:spTree>
    <p:extLst>
      <p:ext uri="{BB962C8B-B14F-4D97-AF65-F5344CB8AC3E}">
        <p14:creationId xmlns:p14="http://schemas.microsoft.com/office/powerpoint/2010/main" val="103969453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dirty="0"/>
              <a:t>Click to edit Master title style</a:t>
            </a:r>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C6DD1C74-D48A-F647-88A9-F190CAB18F50}" type="slidenum">
              <a:rPr lang="en-US"/>
              <a:pPr/>
              <a:t>‹#›</a:t>
            </a:fld>
            <a:endParaRPr lang="en-US"/>
          </a:p>
        </p:txBody>
      </p:sp>
    </p:spTree>
    <p:extLst>
      <p:ext uri="{BB962C8B-B14F-4D97-AF65-F5344CB8AC3E}">
        <p14:creationId xmlns:p14="http://schemas.microsoft.com/office/powerpoint/2010/main" val="293518330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dirty="0"/>
              <a:t>Click to edit Master title style</a:t>
            </a:r>
          </a:p>
        </p:txBody>
      </p:sp>
      <p:sp>
        <p:nvSpPr>
          <p:cNvPr id="3" name="Content Placeholder 2"/>
          <p:cNvSpPr>
            <a:spLocks noGrp="1"/>
          </p:cNvSpPr>
          <p:nvPr>
            <p:ph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a:pPr/>
              <a:t>‹#›</a:t>
            </a:fld>
            <a:endParaRPr lang="en-US"/>
          </a:p>
        </p:txBody>
      </p:sp>
    </p:spTree>
    <p:extLst>
      <p:ext uri="{BB962C8B-B14F-4D97-AF65-F5344CB8AC3E}">
        <p14:creationId xmlns:p14="http://schemas.microsoft.com/office/powerpoint/2010/main" val="41208575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dirty="0"/>
              <a:t>Click to edit Master title style</a:t>
            </a:r>
          </a:p>
        </p:txBody>
      </p:sp>
      <p:sp>
        <p:nvSpPr>
          <p:cNvPr id="3" name="Content Placeholder 2"/>
          <p:cNvSpPr>
            <a:spLocks noGrp="1"/>
          </p:cNvSpPr>
          <p:nvPr>
            <p:ph sz="quarter" idx="1"/>
          </p:nvPr>
        </p:nvSpPr>
        <p:spPr>
          <a:xfrm>
            <a:off x="6858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9F05F98F-3CDB-CB41-8CE1-43F70E0CE5AD}" type="slidenum">
              <a:rPr lang="en-US"/>
              <a:pPr/>
              <a:t>‹#›</a:t>
            </a:fld>
            <a:endParaRPr lang="en-US"/>
          </a:p>
        </p:txBody>
      </p:sp>
    </p:spTree>
    <p:extLst>
      <p:ext uri="{BB962C8B-B14F-4D97-AF65-F5344CB8AC3E}">
        <p14:creationId xmlns:p14="http://schemas.microsoft.com/office/powerpoint/2010/main" val="73706323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2248000"/>
            <a:ext cx="9144000" cy="46100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sz="2400"/>
          </a:p>
        </p:txBody>
      </p:sp>
      <p:sp>
        <p:nvSpPr>
          <p:cNvPr id="20" name="Shape 20"/>
          <p:cNvSpPr/>
          <p:nvPr/>
        </p:nvSpPr>
        <p:spPr>
          <a:xfrm>
            <a:off x="0" y="2248000"/>
            <a:ext cx="9144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sz="2400"/>
          </a:p>
        </p:txBody>
      </p:sp>
      <p:sp>
        <p:nvSpPr>
          <p:cNvPr id="21" name="Shape 21"/>
          <p:cNvSpPr txBox="1">
            <a:spLocks noGrp="1"/>
          </p:cNvSpPr>
          <p:nvPr>
            <p:ph type="title"/>
          </p:nvPr>
        </p:nvSpPr>
        <p:spPr>
          <a:xfrm>
            <a:off x="471900" y="984967"/>
            <a:ext cx="8222100" cy="10236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2558767"/>
            <a:ext cx="8222100" cy="361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75205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9/27/2016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378E877C-33E4-8D47-9FF8-A9983EC5D9E6}" type="slidenum">
              <a:rPr lang="en-US"/>
              <a:pPr/>
              <a:t>‹#›</a:t>
            </a:fld>
            <a:endParaRPr lang="en-US"/>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313239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510B673-518D-3342-8DCB-82147DBF1982}" type="slidenum">
              <a:rPr lang="en-US"/>
              <a:pPr/>
              <a:t>‹#›</a:t>
            </a:fld>
            <a:endParaRPr lang="en-US"/>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93EE2156-C857-2048-8AE2-99EA715E4D4A}" type="slidenum">
              <a:rPr lang="en-US"/>
              <a:pPr/>
              <a:t>‹#›</a:t>
            </a:fld>
            <a:endParaRPr lang="en-US"/>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fld id="{A1A7435F-1268-B14E-9921-CB2E2F250DE7}" type="slidenum">
              <a:rPr lang="en-US"/>
              <a:pPr/>
              <a:t>‹#›</a:t>
            </a:fld>
            <a:endParaRPr lang="en-US"/>
          </a:p>
        </p:txBody>
      </p:sp>
    </p:spTree>
    <p:extLst>
      <p:ext uri="{BB962C8B-B14F-4D97-AF65-F5344CB8AC3E}">
        <p14:creationId xmlns:p14="http://schemas.microsoft.com/office/powerpoint/2010/main" val="20525613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a:pPr/>
              <a:t>‹#›</a:t>
            </a:fld>
            <a:endParaRPr lang="en-US"/>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9/27/2016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335100-7FB8-3346-94EF-A9F855F7A39E}" type="slidenum">
              <a:rPr lang="en-US"/>
              <a:pPr/>
              <a:t>‹#›</a:t>
            </a:fld>
            <a:endParaRPr lang="en-US"/>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9/27/2016</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cSld>
  <p:clrMap bg1="dk2" tx1="lt1" bg2="dk1" tx2="lt2" accent1="accent1" accent2="accent2" accent3="accent3" accent4="accent4" accent5="accent5" accent6="accent6" hlink="hlink" folHlink="folHlink"/>
  <p:sldLayoutIdLst>
    <p:sldLayoutId id="2147483840" r:id="rId1"/>
    <p:sldLayoutId id="2147483825" r:id="rId2"/>
    <p:sldLayoutId id="2147483842" r:id="rId3"/>
    <p:sldLayoutId id="2147483827" r:id="rId4"/>
    <p:sldLayoutId id="2147483828" r:id="rId5"/>
    <p:sldLayoutId id="2147483829" r:id="rId6"/>
    <p:sldLayoutId id="2147483843"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5" r:id="rId17"/>
  </p:sldLayoutIdLst>
  <p:transition>
    <p:dissolve/>
  </p:transition>
  <p:hf hdr="0"/>
  <p:txStyles>
    <p:titleStyle>
      <a:lvl1pPr algn="l" rtl="0" eaLnBrk="0" fontAlgn="base" hangingPunct="0">
        <a:spcBef>
          <a:spcPct val="0"/>
        </a:spcBef>
        <a:spcAft>
          <a:spcPct val="0"/>
        </a:spcAft>
        <a:defRPr sz="3700" b="0" i="0">
          <a:solidFill>
            <a:srgbClr val="E87A40"/>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e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jpg"/></Relationships>
</file>

<file path=ppt/slides/_rels/slide3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en.wikipedia.org/wiki/Mixed_reality" TargetMode="External"/><Relationship Id="rId4" Type="http://schemas.openxmlformats.org/officeDocument/2006/relationships/hyperlink" Target="https://techcrunch.com/2016/07/13/pokemon-go-tops-twitters-daily-users-sees-more-engagement-than-facebook/" TargetMode="External"/><Relationship Id="rId5" Type="http://schemas.openxmlformats.org/officeDocument/2006/relationships/hyperlink" Target="https://upload.wikimedia.org/wikipedia/commons/8/8f/Reality-Virtuality_Continuum.svg" TargetMode="External"/><Relationship Id="rId6" Type="http://schemas.openxmlformats.org/officeDocument/2006/relationships/hyperlink" Target="http://waze.com" TargetMode="External"/><Relationship Id="rId7" Type="http://schemas.openxmlformats.org/officeDocument/2006/relationships/hyperlink" Target="https://www.youtube.com/watch?v=vDNzTasuYEw" TargetMode="External"/><Relationship Id="rId8" Type="http://schemas.openxmlformats.org/officeDocument/2006/relationships/hyperlink" Target="http://qz.com/715103/snapchat-has-quietly-introduced-the-world-to-augmented-reality/" TargetMode="External"/><Relationship Id="rId9" Type="http://schemas.openxmlformats.org/officeDocument/2006/relationships/hyperlink" Target="http://www.icg.tugraz.at/Members/gerhard/augmented-reality-sdks" TargetMode="External"/><Relationship Id="rId10" Type="http://schemas.openxmlformats.org/officeDocument/2006/relationships/hyperlink" Target="https://haptic.al/best-virtual-reality-augmented-reality-headsets-dca09fcf6152#.jrgvd42kb"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video" Target="NULL" TargetMode="External"/><Relationship Id="rId2" Type="http://schemas.microsoft.com/office/2007/relationships/media" Target="../media/media1.mp4"/></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1.bin"/><Relationship Id="rId5" Type="http://schemas.openxmlformats.org/officeDocument/2006/relationships/image" Target="../media/image6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67.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9.xml"/><Relationship Id="rId5" Type="http://schemas.openxmlformats.org/officeDocument/2006/relationships/image" Target="../media/image70.png"/><Relationship Id="rId1" Type="http://schemas.microsoft.com/office/2007/relationships/media" Target="../media/media2.mp4"/><Relationship Id="rId2" Type="http://schemas.openxmlformats.org/officeDocument/2006/relationships/video" Target="../media/media2.mp4"/></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73.pn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oleObject" Target="../embeddings/oleObject2.bin"/><Relationship Id="rId8" Type="http://schemas.openxmlformats.org/officeDocument/2006/relationships/image" Target="../media/image72.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feature=player_embedded&amp;v=GdJqQ_XR59o" TargetMode="External"/><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jpg"/><Relationship Id="rId6" Type="http://schemas.openxmlformats.org/officeDocument/2006/relationships/image" Target="../media/image95.jp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amazon.com/Designing-User-Interface-Human-Computer-Interaction/dp/013438038X/ref=asap_bc?ie=UTF8"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3" Type="http://schemas.openxmlformats.org/officeDocument/2006/relationships/hyperlink" Target="http://hci.stanford.edu/courses/cs147/2016/au/" TargetMode="External"/><Relationship Id="rId4" Type="http://schemas.openxmlformats.org/officeDocument/2006/relationships/hyperlink" Target="https://goo.gl/RNKzJb" TargetMode="External"/><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3" Type="http://schemas.openxmlformats.org/officeDocument/2006/relationships/hyperlink" Target="http://hci.stanford.edu/courses/cs147/2015/au/readings/restricted/Kelley_TheArtOfInnovation_Chapter4ThePerfectBrainstorm.pdf" TargetMode="External"/><Relationship Id="rId4" Type="http://schemas.openxmlformats.org/officeDocument/2006/relationships/hyperlink" Target="https://www.interaction-design.org/literature/book/the-encyclopedia-of-human-computer-interaction-2nd-ed/contextual-design"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709595" y="1969459"/>
            <a:ext cx="8553450" cy="1143000"/>
          </a:xfrm>
          <a:effectLst/>
        </p:spPr>
        <p:txBody>
          <a:bodyPr/>
          <a:lstStyle/>
          <a:p>
            <a:pPr eaLnBrk="1" hangingPunct="1"/>
            <a:r>
              <a:rPr lang="en-US" sz="3600" dirty="0">
                <a:solidFill>
                  <a:srgbClr val="5A5A5A"/>
                </a:solidFill>
              </a:rPr>
              <a:t>CS 147 Introduction &amp; Course Overview</a:t>
            </a:r>
            <a:br>
              <a:rPr lang="en-US" sz="3600" dirty="0">
                <a:solidFill>
                  <a:srgbClr val="5A5A5A"/>
                </a:solidFill>
              </a:rPr>
            </a:br>
            <a:r>
              <a:rPr lang="en-US" sz="2000" i="1" dirty="0"/>
              <a:t>Design Thinking for User</a:t>
            </a:r>
            <a:r>
              <a:rPr lang="en-US" sz="2000" i="1" dirty="0">
                <a:solidFill>
                  <a:srgbClr val="5A5A5A"/>
                </a:solidFill>
              </a:rPr>
              <a:t> Experience Design, Prototyping &amp; Evaluation</a:t>
            </a:r>
          </a:p>
        </p:txBody>
      </p:sp>
      <p:sp>
        <p:nvSpPr>
          <p:cNvPr id="9219"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878787"/>
                </a:solidFill>
                <a:latin typeface="Helvetica"/>
                <a:cs typeface="Helvetica"/>
              </a:rPr>
              <a:t>September 27, 2016</a:t>
            </a:r>
          </a:p>
        </p:txBody>
      </p:sp>
      <p:sp>
        <p:nvSpPr>
          <p:cNvPr id="4" name="TextBox 3"/>
          <p:cNvSpPr txBox="1"/>
          <p:nvPr/>
        </p:nvSpPr>
        <p:spPr>
          <a:xfrm>
            <a:off x="2196353" y="358588"/>
            <a:ext cx="184666"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bwMode="auto">
          <a:xfrm>
            <a:off x="5791199" y="2284504"/>
            <a:ext cx="3352801" cy="420375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5782583" y="2584503"/>
            <a:ext cx="3438789" cy="427349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sz="2600" dirty="0" err="1">
                <a:latin typeface="Arial" charset="0"/>
              </a:rPr>
              <a:t>iOS</a:t>
            </a:r>
            <a:r>
              <a:rPr lang="en-US" sz="2600" dirty="0">
                <a:latin typeface="Arial" charset="0"/>
              </a:rPr>
              <a:t> yahoo weather</a:t>
            </a:r>
          </a:p>
          <a:p>
            <a:pPr marL="0" indent="0">
              <a:buNone/>
            </a:pPr>
            <a:endParaRPr lang="en-US" sz="1800" dirty="0">
              <a:latin typeface="Arial" charset="0"/>
            </a:endParaRPr>
          </a:p>
          <a:p>
            <a:pPr marL="0" indent="0">
              <a:buNone/>
            </a:pPr>
            <a:r>
              <a:rPr lang="en-US" sz="2600" dirty="0">
                <a:latin typeface="Arial" charset="0"/>
              </a:rPr>
              <a:t>good!</a:t>
            </a:r>
          </a:p>
          <a:p>
            <a:pPr marL="400050" lvl="1" indent="0">
              <a:buNone/>
            </a:pPr>
            <a:r>
              <a:rPr lang="en-US" sz="2400" dirty="0">
                <a:latin typeface="Arial" charset="0"/>
              </a:rPr>
              <a:t>aesthetic</a:t>
            </a:r>
          </a:p>
          <a:p>
            <a:pPr marL="400050" lvl="1" indent="0">
              <a:buNone/>
            </a:pPr>
            <a:endParaRPr lang="en-US" sz="1000" dirty="0">
              <a:latin typeface="Arial" charset="0"/>
            </a:endParaRPr>
          </a:p>
          <a:p>
            <a:pPr marL="400050" lvl="1" indent="0">
              <a:buNone/>
            </a:pPr>
            <a:r>
              <a:rPr lang="en-US" sz="2400" dirty="0">
                <a:latin typeface="Arial" charset="0"/>
              </a:rPr>
              <a:t>clean typography &amp; icons</a:t>
            </a:r>
          </a:p>
          <a:p>
            <a:pPr marL="400050" lvl="1" indent="0">
              <a:buNone/>
            </a:pPr>
            <a:endParaRPr lang="en-US" sz="1000" dirty="0">
              <a:latin typeface="Arial" charset="0"/>
            </a:endParaRPr>
          </a:p>
          <a:p>
            <a:pPr marL="400050" lvl="1" indent="0">
              <a:buNone/>
            </a:pPr>
            <a:r>
              <a:rPr lang="en-US" sz="2400" dirty="0">
                <a:latin typeface="Arial" charset="0"/>
              </a:rPr>
              <a:t>image recedes to background w/ flick</a:t>
            </a:r>
            <a:endParaRPr lang="en-US" sz="2000" dirty="0">
              <a:latin typeface="Arial" charset="0"/>
            </a:endParaRPr>
          </a:p>
        </p:txBody>
      </p:sp>
      <p:sp>
        <p:nvSpPr>
          <p:cNvPr id="9" name="Rectangle 2"/>
          <p:cNvSpPr>
            <a:spLocks noGrp="1" noChangeArrowheads="1"/>
          </p:cNvSpPr>
          <p:nvPr>
            <p:ph type="title"/>
          </p:nvPr>
        </p:nvSpPr>
        <p:spPr>
          <a:xfrm>
            <a:off x="479425" y="79925"/>
            <a:ext cx="8664575" cy="1143000"/>
          </a:xfrm>
        </p:spPr>
        <p:txBody>
          <a:bodyPr/>
          <a:lstStyle/>
          <a:p>
            <a:r>
              <a:rPr lang="en-US" dirty="0"/>
              <a:t>Hall of Fame!</a:t>
            </a:r>
          </a:p>
        </p:txBody>
      </p:sp>
      <p:sp>
        <p:nvSpPr>
          <p:cNvPr id="4" name="Slide Number Placeholder 3"/>
          <p:cNvSpPr>
            <a:spLocks noGrp="1"/>
          </p:cNvSpPr>
          <p:nvPr>
            <p:ph type="sldNum" sz="quarter" idx="12"/>
          </p:nvPr>
        </p:nvSpPr>
        <p:spPr/>
        <p:txBody>
          <a:bodyPr/>
          <a:lstStyle/>
          <a:p>
            <a:fld id="{975B29A8-4111-AA4F-9223-09FF79E68435}" type="slidenum">
              <a:rPr lang="en-US" smtClean="0"/>
              <a:pPr/>
              <a:t>10</a:t>
            </a:fld>
            <a:endParaRPr lang="en-US"/>
          </a:p>
        </p:txBody>
      </p:sp>
      <p:pic>
        <p:nvPicPr>
          <p:cNvPr id="11" name="Picture 10" descr="fam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0082" y="251695"/>
            <a:ext cx="798347" cy="822061"/>
          </a:xfrm>
          <a:prstGeom prst="rect">
            <a:avLst/>
          </a:prstGeom>
        </p:spPr>
      </p:pic>
      <p:sp>
        <p:nvSpPr>
          <p:cNvPr id="3" name="Date Placeholder 2"/>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660" y="1076837"/>
            <a:ext cx="5305539" cy="7074052"/>
          </a:xfrm>
          <a:prstGeom prst="rect">
            <a:avLst/>
          </a:prstGeom>
        </p:spPr>
      </p:pic>
    </p:spTree>
    <p:extLst>
      <p:ext uri="{BB962C8B-B14F-4D97-AF65-F5344CB8AC3E}">
        <p14:creationId xmlns:p14="http://schemas.microsoft.com/office/powerpoint/2010/main" val="3721922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709595" y="1969459"/>
            <a:ext cx="8553450" cy="1143000"/>
          </a:xfrm>
          <a:effectLst/>
        </p:spPr>
        <p:txBody>
          <a:bodyPr/>
          <a:lstStyle/>
          <a:p>
            <a:pPr eaLnBrk="1" hangingPunct="1"/>
            <a:r>
              <a:rPr lang="en-US" sz="3600" dirty="0">
                <a:solidFill>
                  <a:srgbClr val="5A5A5A"/>
                </a:solidFill>
              </a:rPr>
              <a:t>CS 147 Introduction &amp; Course Overview</a:t>
            </a:r>
            <a:br>
              <a:rPr lang="en-US" sz="3600" dirty="0">
                <a:solidFill>
                  <a:srgbClr val="5A5A5A"/>
                </a:solidFill>
              </a:rPr>
            </a:br>
            <a:r>
              <a:rPr lang="en-US" sz="2000" i="1" dirty="0"/>
              <a:t>Design Thinking for User</a:t>
            </a:r>
            <a:r>
              <a:rPr lang="en-US" sz="2000" i="1" dirty="0">
                <a:solidFill>
                  <a:srgbClr val="5A5A5A"/>
                </a:solidFill>
              </a:rPr>
              <a:t> Experience Design, Prototyping &amp; Evaluation</a:t>
            </a:r>
          </a:p>
        </p:txBody>
      </p:sp>
      <p:sp>
        <p:nvSpPr>
          <p:cNvPr id="9219"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878787"/>
                </a:solidFill>
                <a:latin typeface="Helvetica"/>
                <a:cs typeface="Helvetica"/>
              </a:rPr>
              <a:t>September 27, 2016</a:t>
            </a:r>
          </a:p>
        </p:txBody>
      </p:sp>
      <p:sp>
        <p:nvSpPr>
          <p:cNvPr id="4" name="TextBox 3"/>
          <p:cNvSpPr txBox="1"/>
          <p:nvPr/>
        </p:nvSpPr>
        <p:spPr>
          <a:xfrm>
            <a:off x="2196353" y="358588"/>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98801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0408" y="4573480"/>
            <a:ext cx="3823185" cy="830997"/>
          </a:xfrm>
          <a:prstGeom prst="rect">
            <a:avLst/>
          </a:prstGeom>
          <a:noFill/>
        </p:spPr>
        <p:txBody>
          <a:bodyPr wrap="none" rtlCol="0">
            <a:spAutoFit/>
          </a:bodyPr>
          <a:lstStyle/>
          <a:p>
            <a:pPr algn="ctr"/>
            <a:r>
              <a:rPr lang="en-US" sz="4800" dirty="0">
                <a:latin typeface="Helvetica Light"/>
                <a:cs typeface="Helvetica Light"/>
              </a:rPr>
              <a:t>Who are We?</a:t>
            </a:r>
          </a:p>
        </p:txBody>
      </p:sp>
      <p:grpSp>
        <p:nvGrpSpPr>
          <p:cNvPr id="11" name="Group 10"/>
          <p:cNvGrpSpPr/>
          <p:nvPr/>
        </p:nvGrpSpPr>
        <p:grpSpPr>
          <a:xfrm>
            <a:off x="2247848" y="1919308"/>
            <a:ext cx="4648305" cy="2060286"/>
            <a:chOff x="2247848" y="1919308"/>
            <a:chExt cx="4648305" cy="2060286"/>
          </a:xfrm>
        </p:grpSpPr>
        <p:pic>
          <p:nvPicPr>
            <p:cNvPr id="6" name="Picture 5" descr="wh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41857" y="1919308"/>
              <a:ext cx="2060286" cy="2060286"/>
            </a:xfrm>
            <a:prstGeom prst="rect">
              <a:avLst/>
            </a:prstGeom>
          </p:spPr>
        </p:pic>
        <p:grpSp>
          <p:nvGrpSpPr>
            <p:cNvPr id="10" name="Group 9"/>
            <p:cNvGrpSpPr/>
            <p:nvPr/>
          </p:nvGrpSpPr>
          <p:grpSpPr>
            <a:xfrm>
              <a:off x="2247848" y="2147661"/>
              <a:ext cx="4648305" cy="1603580"/>
              <a:chOff x="2201139" y="2147661"/>
              <a:chExt cx="4648305" cy="1603580"/>
            </a:xfrm>
          </p:grpSpPr>
          <p:pic>
            <p:nvPicPr>
              <p:cNvPr id="7" name="Picture 6" descr="who.png"/>
              <p:cNvPicPr>
                <a:picLocks noChangeAspect="1"/>
              </p:cNvPicPr>
              <p:nvPr/>
            </p:nvPicPr>
            <p:blipFill>
              <a:blip r:embed="rId3" cstate="email">
                <a:alphaModFix amt="7000"/>
                <a:extLst>
                  <a:ext uri="{28A0092B-C50C-407E-A947-70E740481C1C}">
                    <a14:useLocalDpi xmlns:a14="http://schemas.microsoft.com/office/drawing/2010/main" val="0"/>
                  </a:ext>
                </a:extLst>
              </a:blip>
              <a:stretch>
                <a:fillRect/>
              </a:stretch>
            </p:blipFill>
            <p:spPr>
              <a:xfrm>
                <a:off x="5245864" y="2147661"/>
                <a:ext cx="1603580" cy="1603580"/>
              </a:xfrm>
              <a:prstGeom prst="rect">
                <a:avLst/>
              </a:prstGeom>
            </p:spPr>
          </p:pic>
          <p:pic>
            <p:nvPicPr>
              <p:cNvPr id="8" name="Picture 7" descr="who.png"/>
              <p:cNvPicPr>
                <a:picLocks noChangeAspect="1"/>
              </p:cNvPicPr>
              <p:nvPr/>
            </p:nvPicPr>
            <p:blipFill>
              <a:blip r:embed="rId3" cstate="email">
                <a:alphaModFix amt="7000"/>
                <a:extLst>
                  <a:ext uri="{28A0092B-C50C-407E-A947-70E740481C1C}">
                    <a14:useLocalDpi xmlns:a14="http://schemas.microsoft.com/office/drawing/2010/main" val="0"/>
                  </a:ext>
                </a:extLst>
              </a:blip>
              <a:stretch>
                <a:fillRect/>
              </a:stretch>
            </p:blipFill>
            <p:spPr>
              <a:xfrm>
                <a:off x="2201139" y="2147661"/>
                <a:ext cx="1603580" cy="1603580"/>
              </a:xfrm>
              <a:prstGeom prst="rect">
                <a:avLst/>
              </a:prstGeom>
            </p:spPr>
          </p:pic>
        </p:grpSp>
      </p:grpSp>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12</a:t>
            </a:fld>
            <a:endParaRPr lang="en-US"/>
          </a:p>
        </p:txBody>
      </p:sp>
    </p:spTree>
    <p:extLst>
      <p:ext uri="{BB962C8B-B14F-4D97-AF65-F5344CB8AC3E}">
        <p14:creationId xmlns:p14="http://schemas.microsoft.com/office/powerpoint/2010/main" val="3792234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a:xfrm>
            <a:off x="2644009" y="443026"/>
            <a:ext cx="6630619" cy="1143000"/>
          </a:xfrm>
        </p:spPr>
        <p:txBody>
          <a:bodyPr/>
          <a:lstStyle/>
          <a:p>
            <a:pPr eaLnBrk="1" hangingPunct="1"/>
            <a:r>
              <a:rPr lang="en-US" dirty="0"/>
              <a:t>James Landay</a:t>
            </a:r>
          </a:p>
        </p:txBody>
      </p:sp>
      <p:sp>
        <p:nvSpPr>
          <p:cNvPr id="90115" name="Rectangle 3"/>
          <p:cNvSpPr>
            <a:spLocks noGrp="1" noChangeArrowheads="1"/>
          </p:cNvSpPr>
          <p:nvPr>
            <p:ph type="body" idx="1"/>
          </p:nvPr>
        </p:nvSpPr>
        <p:spPr>
          <a:xfrm>
            <a:off x="334952" y="2073600"/>
            <a:ext cx="8939676" cy="4550400"/>
          </a:xfrm>
        </p:spPr>
        <p:txBody>
          <a:bodyPr>
            <a:normAutofit fontScale="92500" lnSpcReduction="10000"/>
          </a:bodyPr>
          <a:lstStyle/>
          <a:p>
            <a:pPr eaLnBrk="1" hangingPunct="1">
              <a:lnSpc>
                <a:spcPct val="80000"/>
              </a:lnSpc>
            </a:pPr>
            <a:r>
              <a:rPr lang="en-US" sz="2000" dirty="0">
                <a:latin typeface="Arial" charset="0"/>
              </a:rPr>
              <a:t>Professor in Computer Science at Stanford</a:t>
            </a:r>
          </a:p>
          <a:p>
            <a:pPr lvl="1" eaLnBrk="1" hangingPunct="1">
              <a:lnSpc>
                <a:spcPct val="90000"/>
              </a:lnSpc>
            </a:pPr>
            <a:r>
              <a:rPr lang="en-US" sz="2000" dirty="0">
                <a:latin typeface="Arial" charset="0"/>
              </a:rPr>
              <a:t>formerly professor at Cornell Tech, University of Washington &amp; Berkeley</a:t>
            </a:r>
          </a:p>
          <a:p>
            <a:pPr lvl="1" eaLnBrk="1" hangingPunct="1">
              <a:lnSpc>
                <a:spcPct val="90000"/>
              </a:lnSpc>
            </a:pPr>
            <a:r>
              <a:rPr lang="en-US" sz="2000" dirty="0">
                <a:latin typeface="Arial" charset="0"/>
              </a:rPr>
              <a:t>spent 3 years as Director of Intel Labs Seattle</a:t>
            </a:r>
          </a:p>
          <a:p>
            <a:pPr lvl="1" eaLnBrk="1" hangingPunct="1">
              <a:lnSpc>
                <a:spcPct val="90000"/>
              </a:lnSpc>
            </a:pPr>
            <a:r>
              <a:rPr lang="en-US" sz="2000" dirty="0">
                <a:latin typeface="Arial" charset="0"/>
              </a:rPr>
              <a:t>Dec 2011 finished 2.5  year sabbatical at Microsoft Research Asia</a:t>
            </a:r>
          </a:p>
          <a:p>
            <a:pPr lvl="1" eaLnBrk="1" hangingPunct="1">
              <a:lnSpc>
                <a:spcPct val="80000"/>
              </a:lnSpc>
            </a:pPr>
            <a:endParaRPr lang="en-US" sz="1800" dirty="0">
              <a:latin typeface="Arial" charset="0"/>
            </a:endParaRPr>
          </a:p>
          <a:p>
            <a:pPr eaLnBrk="1" hangingPunct="1">
              <a:lnSpc>
                <a:spcPct val="80000"/>
              </a:lnSpc>
            </a:pPr>
            <a:r>
              <a:rPr lang="en-US" sz="2000" dirty="0">
                <a:latin typeface="Arial" charset="0"/>
              </a:rPr>
              <a:t>PhD in CS from Carnegie Mellon </a:t>
            </a:r>
            <a:r>
              <a:rPr lang="fr-FR" altLang="ja-JP" sz="2000" dirty="0">
                <a:latin typeface="Arial" charset="0"/>
              </a:rPr>
              <a:t>’</a:t>
            </a:r>
            <a:r>
              <a:rPr lang="en-US" sz="2000" dirty="0">
                <a:latin typeface="Arial" charset="0"/>
              </a:rPr>
              <a:t>96</a:t>
            </a:r>
          </a:p>
          <a:p>
            <a:pPr eaLnBrk="1" hangingPunct="1">
              <a:lnSpc>
                <a:spcPct val="80000"/>
              </a:lnSpc>
            </a:pPr>
            <a:endParaRPr lang="en-US" sz="1800" dirty="0">
              <a:latin typeface="Arial" charset="0"/>
            </a:endParaRPr>
          </a:p>
          <a:p>
            <a:pPr eaLnBrk="1" hangingPunct="1">
              <a:lnSpc>
                <a:spcPct val="80000"/>
              </a:lnSpc>
            </a:pPr>
            <a:r>
              <a:rPr lang="en-US" sz="2000" dirty="0">
                <a:latin typeface="Arial" charset="0"/>
              </a:rPr>
              <a:t>HCI w/ focus on informal input (pens, speech, etc.), </a:t>
            </a:r>
            <a:r>
              <a:rPr lang="en-US" sz="2000" dirty="0" err="1">
                <a:latin typeface="Arial" charset="0"/>
              </a:rPr>
              <a:t>crowdwork</a:t>
            </a:r>
            <a:r>
              <a:rPr lang="en-US" sz="2000" dirty="0">
                <a:latin typeface="Arial" charset="0"/>
              </a:rPr>
              <a:t>, </a:t>
            </a:r>
            <a:br>
              <a:rPr lang="en-US" sz="2000" dirty="0">
                <a:latin typeface="Arial" charset="0"/>
              </a:rPr>
            </a:br>
            <a:r>
              <a:rPr lang="en-US" sz="2000" dirty="0">
                <a:latin typeface="Arial" charset="0"/>
              </a:rPr>
              <a:t>web design (tools, patterns, etc.) &amp; Ubiquitous Computing</a:t>
            </a:r>
          </a:p>
          <a:p>
            <a:pPr eaLnBrk="1" hangingPunct="1">
              <a:lnSpc>
                <a:spcPct val="80000"/>
              </a:lnSpc>
            </a:pPr>
            <a:endParaRPr lang="en-US" sz="1600" dirty="0">
              <a:latin typeface="Arial" charset="0"/>
            </a:endParaRPr>
          </a:p>
          <a:p>
            <a:pPr eaLnBrk="1" hangingPunct="1">
              <a:lnSpc>
                <a:spcPct val="80000"/>
              </a:lnSpc>
            </a:pPr>
            <a:r>
              <a:rPr lang="en-US" sz="2000" dirty="0">
                <a:latin typeface="Arial" charset="0"/>
              </a:rPr>
              <a:t>Founded </a:t>
            </a:r>
            <a:r>
              <a:rPr lang="en-US" sz="2000" dirty="0" err="1">
                <a:latin typeface="Arial" charset="0"/>
              </a:rPr>
              <a:t>NetRaker</a:t>
            </a:r>
            <a:r>
              <a:rPr lang="en-US" sz="2000" dirty="0">
                <a:latin typeface="Arial" charset="0"/>
              </a:rPr>
              <a:t>, 1</a:t>
            </a:r>
            <a:r>
              <a:rPr lang="en-US" sz="2000" baseline="30000" dirty="0">
                <a:latin typeface="Arial" charset="0"/>
              </a:rPr>
              <a:t>st</a:t>
            </a:r>
            <a:r>
              <a:rPr lang="en-US" sz="2000" dirty="0">
                <a:latin typeface="Arial" charset="0"/>
              </a:rPr>
              <a:t> in web experience management (sold to Keynote)</a:t>
            </a:r>
          </a:p>
          <a:p>
            <a:pPr eaLnBrk="1" hangingPunct="1">
              <a:lnSpc>
                <a:spcPct val="80000"/>
              </a:lnSpc>
            </a:pPr>
            <a:endParaRPr lang="en-US" sz="1600" dirty="0">
              <a:latin typeface="Arial" charset="0"/>
            </a:endParaRPr>
          </a:p>
          <a:p>
            <a:pPr eaLnBrk="1" hangingPunct="1">
              <a:lnSpc>
                <a:spcPct val="80000"/>
              </a:lnSpc>
            </a:pPr>
            <a:r>
              <a:rPr lang="en-US" sz="2000" dirty="0">
                <a:latin typeface="Arial" charset="0"/>
              </a:rPr>
              <a:t>Co-authored </a:t>
            </a:r>
            <a:r>
              <a:rPr lang="en-US" sz="2000" i="1" dirty="0">
                <a:latin typeface="Arial" charset="0"/>
              </a:rPr>
              <a:t>The Design of Sites </a:t>
            </a:r>
            <a:r>
              <a:rPr lang="en-US" sz="2000" dirty="0">
                <a:latin typeface="Arial" charset="0"/>
              </a:rPr>
              <a:t>with Doug van Duyne &amp; Jason Hong</a:t>
            </a:r>
          </a:p>
          <a:p>
            <a:pPr eaLnBrk="1" hangingPunct="1">
              <a:lnSpc>
                <a:spcPct val="80000"/>
              </a:lnSpc>
            </a:pPr>
            <a:endParaRPr lang="en-US" sz="1400" dirty="0">
              <a:latin typeface="Arial" charset="0"/>
            </a:endParaRPr>
          </a:p>
          <a:p>
            <a:pPr eaLnBrk="1" hangingPunct="1">
              <a:lnSpc>
                <a:spcPct val="80000"/>
              </a:lnSpc>
            </a:pPr>
            <a:r>
              <a:rPr lang="en-US" sz="2000" dirty="0">
                <a:latin typeface="Arial" charset="0"/>
              </a:rPr>
              <a:t>Office Hours: Tue. 4-5 PM / </a:t>
            </a:r>
            <a:r>
              <a:rPr lang="en-US" sz="2000" dirty="0" err="1">
                <a:latin typeface="Arial" charset="0"/>
              </a:rPr>
              <a:t>Thur</a:t>
            </a:r>
            <a:r>
              <a:rPr lang="en-US" sz="2000" dirty="0">
                <a:latin typeface="Arial" charset="0"/>
              </a:rPr>
              <a:t> 10-11 AM in 390 Gates (starting next week)</a:t>
            </a:r>
          </a:p>
          <a:p>
            <a:pPr lvl="1" eaLnBrk="1" hangingPunct="1">
              <a:lnSpc>
                <a:spcPct val="80000"/>
              </a:lnSpc>
            </a:pPr>
            <a:r>
              <a:rPr lang="en-US" sz="1600" dirty="0">
                <a:latin typeface="Arial" charset="0"/>
              </a:rPr>
              <a:t>we will also monitor CS147 Piazza site (signup @ </a:t>
            </a:r>
            <a:r>
              <a:rPr lang="en-US" sz="1600" dirty="0" err="1">
                <a:latin typeface="Arial" charset="0"/>
              </a:rPr>
              <a:t>piazza.com</a:t>
            </a:r>
            <a:r>
              <a:rPr lang="en-US" sz="1600" dirty="0">
                <a:latin typeface="Arial" charset="0"/>
              </a:rPr>
              <a:t>/</a:t>
            </a:r>
            <a:r>
              <a:rPr lang="en-US" sz="1600" dirty="0" err="1">
                <a:latin typeface="Arial" charset="0"/>
              </a:rPr>
              <a:t>stanford</a:t>
            </a:r>
            <a:r>
              <a:rPr lang="en-US" sz="1600" dirty="0">
                <a:latin typeface="Arial" charset="0"/>
              </a:rPr>
              <a:t>/fall2016/cs147) </a:t>
            </a:r>
          </a:p>
          <a:p>
            <a:pPr eaLnBrk="1" hangingPunct="1">
              <a:lnSpc>
                <a:spcPct val="80000"/>
              </a:lnSpc>
            </a:pPr>
            <a:endParaRPr lang="en-US" sz="1400" dirty="0">
              <a:latin typeface="Arial" charset="0"/>
            </a:endParaRPr>
          </a:p>
          <a:p>
            <a:pPr eaLnBrk="1" hangingPunct="1">
              <a:lnSpc>
                <a:spcPct val="80000"/>
              </a:lnSpc>
            </a:pPr>
            <a:r>
              <a:rPr lang="en-US" sz="2000" dirty="0">
                <a:latin typeface="Arial" charset="0"/>
              </a:rPr>
              <a:t>Email: </a:t>
            </a:r>
            <a:r>
              <a:rPr lang="en-US" sz="2000" dirty="0" err="1">
                <a:latin typeface="Arial" charset="0"/>
              </a:rPr>
              <a:t>landay</a:t>
            </a:r>
            <a:r>
              <a:rPr lang="en-US" sz="2000" dirty="0">
                <a:latin typeface="Arial" charset="0"/>
              </a:rPr>
              <a:t>@[insert usual Stanford email domain]</a:t>
            </a:r>
          </a:p>
        </p:txBody>
      </p:sp>
      <p:sp>
        <p:nvSpPr>
          <p:cNvPr id="4" name="Date Placeholder 3"/>
          <p:cNvSpPr>
            <a:spLocks noGrp="1"/>
          </p:cNvSpPr>
          <p:nvPr>
            <p:ph type="dt" sz="half" idx="10"/>
          </p:nvPr>
        </p:nvSpPr>
        <p:spPr/>
        <p:txBody>
          <a:bodyPr/>
          <a:lstStyle/>
          <a:p>
            <a:pPr>
              <a:defRPr/>
            </a:pPr>
            <a:r>
              <a:rPr lang="en-US"/>
              <a:t>9/27/2016</a:t>
            </a:r>
            <a:endParaRPr lang="en-US" dirty="0"/>
          </a:p>
        </p:txBody>
      </p:sp>
      <p:sp>
        <p:nvSpPr>
          <p:cNvPr id="6" name="Footer Placeholder 5"/>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7" name="Slide Number Placeholder 6"/>
          <p:cNvSpPr>
            <a:spLocks noGrp="1"/>
          </p:cNvSpPr>
          <p:nvPr>
            <p:ph type="sldNum" sz="quarter" idx="12"/>
          </p:nvPr>
        </p:nvSpPr>
        <p:spPr/>
        <p:txBody>
          <a:bodyPr/>
          <a:lstStyle/>
          <a:p>
            <a:fld id="{378E877C-33E4-8D47-9FF8-A9983EC5D9E6}" type="slidenum">
              <a:rPr lang="en-US" smtClean="0"/>
              <a:pPr/>
              <a:t>13</a:t>
            </a:fld>
            <a:endParaRPr lang="en-US"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7795" t="5459" r="15175" b="42677"/>
          <a:stretch/>
        </p:blipFill>
        <p:spPr>
          <a:xfrm>
            <a:off x="498238" y="100126"/>
            <a:ext cx="1810819"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2867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594517" y="561278"/>
            <a:ext cx="6549483" cy="1143000"/>
          </a:xfrm>
        </p:spPr>
        <p:txBody>
          <a:bodyPr/>
          <a:lstStyle/>
          <a:p>
            <a:r>
              <a:rPr lang="en" dirty="0"/>
              <a:t>Sherman</a:t>
            </a:r>
            <a:r>
              <a:rPr lang="en-US" dirty="0"/>
              <a:t> Leung</a:t>
            </a:r>
            <a:r>
              <a:rPr lang="en" dirty="0"/>
              <a:t> (Head CA)</a:t>
            </a:r>
          </a:p>
        </p:txBody>
      </p:sp>
      <p:sp>
        <p:nvSpPr>
          <p:cNvPr id="74" name="Shape 74"/>
          <p:cNvSpPr txBox="1">
            <a:spLocks noGrp="1"/>
          </p:cNvSpPr>
          <p:nvPr>
            <p:ph idx="1"/>
          </p:nvPr>
        </p:nvSpPr>
        <p:spPr>
          <a:xfrm>
            <a:off x="685799" y="2038772"/>
            <a:ext cx="8343053" cy="4729228"/>
          </a:xfrm>
        </p:spPr>
        <p:txBody>
          <a:bodyPr>
            <a:normAutofit fontScale="92500"/>
          </a:bodyPr>
          <a:lstStyle/>
          <a:p>
            <a:r>
              <a:rPr lang="en-US" dirty="0"/>
              <a:t>CS Undergrad, CS/MS&amp;E Masters</a:t>
            </a:r>
          </a:p>
          <a:p>
            <a:r>
              <a:rPr lang="en-US" dirty="0"/>
              <a:t>Interested in the intersection of healthcare and technology. Involved with digital health </a:t>
            </a:r>
          </a:p>
          <a:p>
            <a:r>
              <a:rPr lang="en-US" dirty="0"/>
              <a:t>I play jazz piano, ping pong, and basketball</a:t>
            </a:r>
          </a:p>
          <a:p>
            <a:r>
              <a:rPr lang="en-US" dirty="0"/>
              <a:t>Office Hours</a:t>
            </a:r>
          </a:p>
          <a:p>
            <a:pPr lvl="1"/>
            <a:r>
              <a:rPr lang="en-US" dirty="0"/>
              <a:t>Tues 11-12pm @NVIDIA Lobby</a:t>
            </a:r>
          </a:p>
          <a:p>
            <a:pPr lvl="1"/>
            <a:r>
              <a:rPr lang="en-US" dirty="0"/>
              <a:t>Weds 4:30-5:30pm @Old Union</a:t>
            </a:r>
          </a:p>
          <a:p>
            <a:pPr lvl="1"/>
            <a:endParaRPr lang="en-US" dirty="0"/>
          </a:p>
          <a:p>
            <a:r>
              <a:rPr lang="en-US" b="1" dirty="0"/>
              <a:t>Thurs 5PM-6:50PM @Gates 392</a:t>
            </a:r>
          </a:p>
        </p:txBody>
      </p:sp>
      <p:pic>
        <p:nvPicPr>
          <p:cNvPr id="75" name="Shape 75"/>
          <p:cNvPicPr preferRelativeResize="0"/>
          <p:nvPr/>
        </p:nvPicPr>
        <p:blipFill>
          <a:blip r:embed="rId3">
            <a:alphaModFix/>
          </a:blip>
          <a:stretch>
            <a:fillRect/>
          </a:stretch>
        </p:blipFill>
        <p:spPr>
          <a:xfrm>
            <a:off x="685800" y="133881"/>
            <a:ext cx="1828800" cy="18288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8787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79425" y="186266"/>
            <a:ext cx="8664575" cy="1143000"/>
          </a:xfrm>
        </p:spPr>
        <p:txBody>
          <a:bodyPr/>
          <a:lstStyle/>
          <a:p>
            <a:r>
              <a:rPr lang="en" dirty="0"/>
              <a:t>Health</a:t>
            </a:r>
            <a:br>
              <a:rPr lang="en" dirty="0"/>
            </a:br>
            <a:r>
              <a:rPr lang="en" sz="3200" i="1" dirty="0"/>
              <a:t>Enable healthier lifestyles and outcomes</a:t>
            </a:r>
            <a:endParaRPr lang="en" i="1" dirty="0"/>
          </a:p>
        </p:txBody>
      </p:sp>
      <p:sp>
        <p:nvSpPr>
          <p:cNvPr id="81" name="Shape 81"/>
          <p:cNvSpPr txBox="1">
            <a:spLocks noGrp="1"/>
          </p:cNvSpPr>
          <p:nvPr>
            <p:ph idx="1"/>
          </p:nvPr>
        </p:nvSpPr>
        <p:spPr>
          <a:xfrm>
            <a:off x="479426" y="1600198"/>
            <a:ext cx="6876414" cy="5105401"/>
          </a:xfrm>
        </p:spPr>
        <p:txBody>
          <a:bodyPr>
            <a:normAutofit fontScale="85000" lnSpcReduction="20000"/>
          </a:bodyPr>
          <a:lstStyle/>
          <a:p>
            <a:pPr marL="0" indent="0">
              <a:buNone/>
            </a:pPr>
            <a:r>
              <a:rPr lang="en-US" dirty="0"/>
              <a:t>Digital and mobile health are some of the fastest growing industries of our day. As the gap between healthcare and technology is closing, patients and physicians alike are turning to technology-based products to enable more accessible and effective healthcare. From mobile apps that help patients manage their medications to tools that help resource-constrained clinics manage patient pipelines, this intersection of health and technology is ripe with opportunity!</a:t>
            </a:r>
          </a:p>
          <a:p>
            <a:pPr marL="0" indent="0">
              <a:buNone/>
            </a:pPr>
            <a:endParaRPr lang="en-US" b="1" dirty="0"/>
          </a:p>
          <a:p>
            <a:pPr marL="0" indent="0">
              <a:buNone/>
            </a:pPr>
            <a:r>
              <a:rPr lang="en-US" b="1" dirty="0"/>
              <a:t>Thurs 5PM-6:50PM</a:t>
            </a:r>
          </a:p>
          <a:p>
            <a:endParaRPr lang="en-US" dirty="0"/>
          </a:p>
        </p:txBody>
      </p:sp>
      <p:pic>
        <p:nvPicPr>
          <p:cNvPr id="82" name="Shape 82"/>
          <p:cNvPicPr preferRelativeResize="0"/>
          <p:nvPr/>
        </p:nvPicPr>
        <p:blipFill>
          <a:blip r:embed="rId3">
            <a:alphaModFix/>
          </a:blip>
          <a:stretch>
            <a:fillRect/>
          </a:stretch>
        </p:blipFill>
        <p:spPr>
          <a:xfrm>
            <a:off x="7547550" y="3952873"/>
            <a:ext cx="1379160" cy="2826725"/>
          </a:xfrm>
          <a:prstGeom prst="rect">
            <a:avLst/>
          </a:prstGeom>
          <a:noFill/>
          <a:ln>
            <a:noFill/>
          </a:ln>
        </p:spPr>
      </p:pic>
      <p:pic>
        <p:nvPicPr>
          <p:cNvPr id="83" name="Shape 83"/>
          <p:cNvPicPr preferRelativeResize="0"/>
          <p:nvPr/>
        </p:nvPicPr>
        <p:blipFill rotWithShape="1">
          <a:blip r:embed="rId4">
            <a:alphaModFix/>
          </a:blip>
          <a:srcRect b="7766"/>
          <a:stretch/>
        </p:blipFill>
        <p:spPr>
          <a:xfrm>
            <a:off x="7488435" y="1464732"/>
            <a:ext cx="1438275" cy="2352675"/>
          </a:xfrm>
          <a:prstGeom prst="rect">
            <a:avLst/>
          </a:prstGeom>
          <a:noFill/>
          <a:ln>
            <a:noFill/>
          </a:ln>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15</a:t>
            </a:fld>
            <a:endParaRPr lang="en-US"/>
          </a:p>
        </p:txBody>
      </p:sp>
    </p:spTree>
    <p:extLst>
      <p:ext uri="{BB962C8B-B14F-4D97-AF65-F5344CB8AC3E}">
        <p14:creationId xmlns:p14="http://schemas.microsoft.com/office/powerpoint/2010/main" val="1314251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2648373" y="657014"/>
            <a:ext cx="6495627" cy="1143000"/>
          </a:xfrm>
        </p:spPr>
        <p:txBody>
          <a:bodyPr/>
          <a:lstStyle/>
          <a:p>
            <a:r>
              <a:rPr lang="en" dirty="0"/>
              <a:t>Emily</a:t>
            </a:r>
            <a:r>
              <a:rPr lang="en-US" dirty="0"/>
              <a:t> Tang</a:t>
            </a:r>
            <a:endParaRPr lang="en" dirty="0"/>
          </a:p>
        </p:txBody>
      </p:sp>
      <p:sp>
        <p:nvSpPr>
          <p:cNvPr id="89" name="Shape 89"/>
          <p:cNvSpPr txBox="1">
            <a:spLocks noGrp="1"/>
          </p:cNvSpPr>
          <p:nvPr>
            <p:ph idx="1"/>
          </p:nvPr>
        </p:nvSpPr>
        <p:spPr>
          <a:xfrm>
            <a:off x="365761" y="2057400"/>
            <a:ext cx="8778240" cy="4654973"/>
          </a:xfrm>
        </p:spPr>
        <p:txBody>
          <a:bodyPr>
            <a:normAutofit fontScale="92500" lnSpcReduction="20000"/>
          </a:bodyPr>
          <a:lstStyle/>
          <a:p>
            <a:r>
              <a:rPr lang="en-US" dirty="0"/>
              <a:t>CS &amp; Psychology Undergrad, CS Masters</a:t>
            </a:r>
          </a:p>
          <a:p>
            <a:r>
              <a:rPr lang="en-US" dirty="0"/>
              <a:t>Interested in human behavior, educational equity, and diversity in STEM</a:t>
            </a:r>
          </a:p>
          <a:p>
            <a:r>
              <a:rPr lang="en-US" dirty="0"/>
              <a:t>I like corgis</a:t>
            </a:r>
          </a:p>
          <a:p>
            <a:r>
              <a:rPr lang="en-US" dirty="0"/>
              <a:t>Office Hours </a:t>
            </a:r>
          </a:p>
          <a:p>
            <a:pPr lvl="1"/>
            <a:r>
              <a:rPr lang="en-US" dirty="0"/>
              <a:t>Wednesday 2:15-3:15pm @Lathrop Tech Lounge</a:t>
            </a:r>
          </a:p>
          <a:p>
            <a:pPr lvl="1"/>
            <a:r>
              <a:rPr lang="en-US" dirty="0"/>
              <a:t>Thursday 4:30-5:30pm @NVIDIA Lobby</a:t>
            </a:r>
          </a:p>
          <a:p>
            <a:pPr lvl="1"/>
            <a:endParaRPr lang="en-US" dirty="0"/>
          </a:p>
          <a:p>
            <a:r>
              <a:rPr lang="en-US" b="1" dirty="0"/>
              <a:t>Friday 9:30AM-11:20AM @380-381T</a:t>
            </a:r>
          </a:p>
          <a:p>
            <a:r>
              <a:rPr lang="en-US" b="1" dirty="0"/>
              <a:t>Friday 1:30PM-3:20PM @160-319</a:t>
            </a:r>
          </a:p>
          <a:p>
            <a:endParaRPr lang="en-US" dirty="0"/>
          </a:p>
        </p:txBody>
      </p:sp>
      <p:pic>
        <p:nvPicPr>
          <p:cNvPr id="90" name="Shape 90"/>
          <p:cNvPicPr preferRelativeResize="0">
            <a:picLocks noChangeAspect="1"/>
          </p:cNvPicPr>
          <p:nvPr/>
        </p:nvPicPr>
        <p:blipFill>
          <a:blip r:embed="rId3">
            <a:alphaModFix/>
          </a:blip>
          <a:stretch>
            <a:fillRect/>
          </a:stretch>
        </p:blipFill>
        <p:spPr>
          <a:xfrm>
            <a:off x="685800" y="228600"/>
            <a:ext cx="1619893"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Date Placeholder 5"/>
          <p:cNvSpPr>
            <a:spLocks noGrp="1"/>
          </p:cNvSpPr>
          <p:nvPr>
            <p:ph type="dt" sz="half" idx="10"/>
          </p:nvPr>
        </p:nvSpPr>
        <p:spPr/>
        <p:txBody>
          <a:bodyPr/>
          <a:lstStyle/>
          <a:p>
            <a:pPr>
              <a:defRPr/>
            </a:pPr>
            <a:r>
              <a:rPr lang="en-US"/>
              <a:t>9/27/2016</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378E877C-33E4-8D47-9FF8-A9983EC5D9E6}" type="slidenum">
              <a:rPr lang="en-US" smtClean="0"/>
              <a:pPr/>
              <a:t>16</a:t>
            </a:fld>
            <a:endParaRPr lang="en-US"/>
          </a:p>
        </p:txBody>
      </p:sp>
    </p:spTree>
    <p:extLst>
      <p:ext uri="{BB962C8B-B14F-4D97-AF65-F5344CB8AC3E}">
        <p14:creationId xmlns:p14="http://schemas.microsoft.com/office/powerpoint/2010/main" val="406533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79425" y="405537"/>
            <a:ext cx="8664575" cy="1143000"/>
          </a:xfrm>
        </p:spPr>
        <p:txBody>
          <a:bodyPr/>
          <a:lstStyle/>
          <a:p>
            <a:r>
              <a:rPr lang="en" dirty="0"/>
              <a:t>Learning</a:t>
            </a:r>
            <a:br>
              <a:rPr lang="en" dirty="0"/>
            </a:br>
            <a:r>
              <a:rPr lang="en" sz="3200" i="1" dirty="0"/>
              <a:t>Design next generation learning experiences</a:t>
            </a:r>
          </a:p>
        </p:txBody>
      </p:sp>
      <p:sp>
        <p:nvSpPr>
          <p:cNvPr id="96" name="Shape 96"/>
          <p:cNvSpPr txBox="1">
            <a:spLocks noGrp="1"/>
          </p:cNvSpPr>
          <p:nvPr>
            <p:ph idx="1"/>
          </p:nvPr>
        </p:nvSpPr>
        <p:spPr>
          <a:xfrm>
            <a:off x="541867" y="1600199"/>
            <a:ext cx="7189749" cy="4915747"/>
          </a:xfrm>
        </p:spPr>
        <p:txBody>
          <a:bodyPr>
            <a:normAutofit fontScale="77500" lnSpcReduction="20000"/>
          </a:bodyPr>
          <a:lstStyle/>
          <a:p>
            <a:pPr marL="0" indent="0">
              <a:buNone/>
            </a:pPr>
            <a:r>
              <a:rPr lang="en-US" dirty="0"/>
              <a:t>We are constantly learning by acquiring new skills, knowledge, and behaviors. In this studio, we will think about how technology can enable, supplement, or support learning. How can we use technology to support under-resourced demographics or accommodate different learning styles and needs?  What kinds of challenges can we solve to help teachers focus on teaching? Feel free to look at and beyond your own learning environment for inspiration.</a:t>
            </a:r>
          </a:p>
          <a:p>
            <a:pPr marL="0" indent="0">
              <a:buNone/>
            </a:pPr>
            <a:endParaRPr lang="en-US" b="1" dirty="0"/>
          </a:p>
          <a:p>
            <a:pPr marL="0" indent="0">
              <a:buNone/>
            </a:pPr>
            <a:endParaRPr lang="en-US" b="1" dirty="0"/>
          </a:p>
          <a:p>
            <a:pPr marL="0" indent="0">
              <a:buNone/>
            </a:pPr>
            <a:endParaRPr lang="en-US" b="1" dirty="0"/>
          </a:p>
          <a:p>
            <a:pPr marL="0" indent="0">
              <a:buNone/>
            </a:pPr>
            <a:r>
              <a:rPr lang="en-US" b="1" dirty="0"/>
              <a:t>Friday 9:30AM-11:20AM, 1:30PM-3:20PM</a:t>
            </a:r>
          </a:p>
        </p:txBody>
      </p:sp>
      <p:pic>
        <p:nvPicPr>
          <p:cNvPr id="97" name="Shape 97"/>
          <p:cNvPicPr preferRelativeResize="0"/>
          <p:nvPr/>
        </p:nvPicPr>
        <p:blipFill rotWithShape="1">
          <a:blip r:embed="rId3">
            <a:alphaModFix/>
          </a:blip>
          <a:srcRect l="10300" t="17746" r="9481" b="21161"/>
          <a:stretch/>
        </p:blipFill>
        <p:spPr>
          <a:xfrm>
            <a:off x="6920451" y="5001015"/>
            <a:ext cx="2223549" cy="680775"/>
          </a:xfrm>
          <a:prstGeom prst="rect">
            <a:avLst/>
          </a:prstGeom>
          <a:noFill/>
          <a:ln>
            <a:noFill/>
          </a:ln>
        </p:spPr>
      </p:pic>
      <p:pic>
        <p:nvPicPr>
          <p:cNvPr id="98" name="Shape 98"/>
          <p:cNvPicPr preferRelativeResize="0"/>
          <p:nvPr/>
        </p:nvPicPr>
        <p:blipFill>
          <a:blip r:embed="rId4">
            <a:alphaModFix/>
          </a:blip>
          <a:stretch>
            <a:fillRect/>
          </a:stretch>
        </p:blipFill>
        <p:spPr>
          <a:xfrm>
            <a:off x="7614995" y="3312554"/>
            <a:ext cx="1468048" cy="1577425"/>
          </a:xfrm>
          <a:prstGeom prst="rect">
            <a:avLst/>
          </a:prstGeom>
          <a:noFill/>
          <a:ln>
            <a:noFill/>
          </a:ln>
        </p:spPr>
      </p:pic>
      <p:pic>
        <p:nvPicPr>
          <p:cNvPr id="99" name="Shape 99"/>
          <p:cNvPicPr preferRelativeResize="0"/>
          <p:nvPr/>
        </p:nvPicPr>
        <p:blipFill>
          <a:blip r:embed="rId5">
            <a:alphaModFix/>
          </a:blip>
          <a:stretch>
            <a:fillRect/>
          </a:stretch>
        </p:blipFill>
        <p:spPr>
          <a:xfrm>
            <a:off x="7670659" y="1552829"/>
            <a:ext cx="1252925" cy="1759725"/>
          </a:xfrm>
          <a:prstGeom prst="rect">
            <a:avLst/>
          </a:prstGeom>
          <a:noFill/>
          <a:ln>
            <a:noFill/>
          </a:ln>
        </p:spPr>
      </p:pic>
      <p:sp>
        <p:nvSpPr>
          <p:cNvPr id="5" name="Date Placeholder 4"/>
          <p:cNvSpPr>
            <a:spLocks noGrp="1"/>
          </p:cNvSpPr>
          <p:nvPr>
            <p:ph type="dt" sz="half" idx="10"/>
          </p:nvPr>
        </p:nvSpPr>
        <p:spPr/>
        <p:txBody>
          <a:bodyPr/>
          <a:lstStyle/>
          <a:p>
            <a:pPr>
              <a:defRPr/>
            </a:pPr>
            <a:r>
              <a:rPr lang="en-US"/>
              <a:t>9/27/2016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smtClean="0"/>
              <a:pPr/>
              <a:t>17</a:t>
            </a:fld>
            <a:endParaRPr lang="en-US"/>
          </a:p>
        </p:txBody>
      </p:sp>
    </p:spTree>
    <p:extLst>
      <p:ext uri="{BB962C8B-B14F-4D97-AF65-F5344CB8AC3E}">
        <p14:creationId xmlns:p14="http://schemas.microsoft.com/office/powerpoint/2010/main" val="163756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2753198" y="562187"/>
            <a:ext cx="6390802" cy="1143000"/>
          </a:xfrm>
        </p:spPr>
        <p:txBody>
          <a:bodyPr/>
          <a:lstStyle/>
          <a:p>
            <a:r>
              <a:rPr lang="en" dirty="0"/>
              <a:t>Shubha</a:t>
            </a:r>
            <a:r>
              <a:rPr lang="en-US" dirty="0"/>
              <a:t> </a:t>
            </a:r>
            <a:r>
              <a:rPr lang="en-US" dirty="0" err="1"/>
              <a:t>Raghvendra</a:t>
            </a:r>
            <a:r>
              <a:rPr lang="en" dirty="0"/>
              <a:t> </a:t>
            </a:r>
          </a:p>
        </p:txBody>
      </p:sp>
      <p:sp>
        <p:nvSpPr>
          <p:cNvPr id="105" name="Shape 105"/>
          <p:cNvSpPr txBox="1">
            <a:spLocks noGrp="1"/>
          </p:cNvSpPr>
          <p:nvPr>
            <p:ph idx="1"/>
          </p:nvPr>
        </p:nvSpPr>
        <p:spPr>
          <a:xfrm>
            <a:off x="487680" y="2147142"/>
            <a:ext cx="8575040" cy="4456858"/>
          </a:xfrm>
        </p:spPr>
        <p:txBody>
          <a:bodyPr>
            <a:normAutofit fontScale="92500" lnSpcReduction="20000"/>
          </a:bodyPr>
          <a:lstStyle/>
          <a:p>
            <a:r>
              <a:rPr lang="en-US" dirty="0" err="1"/>
              <a:t>HumBio</a:t>
            </a:r>
            <a:r>
              <a:rPr lang="en-US" dirty="0"/>
              <a:t> Undergrad, CS Masters</a:t>
            </a:r>
          </a:p>
          <a:p>
            <a:r>
              <a:rPr lang="en-US" dirty="0"/>
              <a:t>Interested in product management, diversity and inclusion in STEM, computational biology </a:t>
            </a:r>
          </a:p>
          <a:p>
            <a:r>
              <a:rPr lang="en-US" dirty="0"/>
              <a:t>I like museums and ice cream </a:t>
            </a:r>
          </a:p>
          <a:p>
            <a:r>
              <a:rPr lang="en-US" dirty="0"/>
              <a:t>Office Hours: </a:t>
            </a:r>
          </a:p>
          <a:p>
            <a:pPr lvl="1"/>
            <a:r>
              <a:rPr lang="en-US" dirty="0"/>
              <a:t>Monday 3:30-4:30pm @Huang </a:t>
            </a:r>
            <a:r>
              <a:rPr lang="en-US" dirty="0" err="1"/>
              <a:t>Coupa</a:t>
            </a:r>
            <a:endParaRPr lang="en-US" dirty="0"/>
          </a:p>
          <a:p>
            <a:pPr lvl="1"/>
            <a:r>
              <a:rPr lang="en-US" dirty="0"/>
              <a:t>Thursday 12:30-1:30pm @Lathrop Tech Lounge</a:t>
            </a:r>
          </a:p>
          <a:p>
            <a:pPr lvl="1"/>
            <a:endParaRPr lang="en-US" dirty="0"/>
          </a:p>
          <a:p>
            <a:r>
              <a:rPr lang="en-US" b="1" dirty="0"/>
              <a:t>Fri 8:30-10:20AM @160-317</a:t>
            </a:r>
          </a:p>
          <a:p>
            <a:r>
              <a:rPr lang="en-US" b="1" dirty="0"/>
              <a:t>Fri 10:30AM-12:20PM @200-124</a:t>
            </a:r>
          </a:p>
          <a:p>
            <a:endParaRPr lang="en-US" dirty="0"/>
          </a:p>
          <a:p>
            <a:endParaRPr lang="en-US" dirty="0"/>
          </a:p>
          <a:p>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24642" r="27631" b="25747"/>
          <a:stretch/>
        </p:blipFill>
        <p:spPr>
          <a:xfrm>
            <a:off x="685800" y="145733"/>
            <a:ext cx="1733164"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Date Placeholder 4"/>
          <p:cNvSpPr>
            <a:spLocks noGrp="1"/>
          </p:cNvSpPr>
          <p:nvPr>
            <p:ph type="dt" sz="half" idx="10"/>
          </p:nvPr>
        </p:nvSpPr>
        <p:spPr/>
        <p:txBody>
          <a:bodyPr/>
          <a:lstStyle/>
          <a:p>
            <a:pPr>
              <a:defRPr/>
            </a:pPr>
            <a:r>
              <a:rPr lang="en-US"/>
              <a:t>9/27/2016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smtClean="0"/>
              <a:pPr/>
              <a:t>18</a:t>
            </a:fld>
            <a:endParaRPr lang="en-US"/>
          </a:p>
        </p:txBody>
      </p:sp>
    </p:spTree>
    <p:extLst>
      <p:ext uri="{BB962C8B-B14F-4D97-AF65-F5344CB8AC3E}">
        <p14:creationId xmlns:p14="http://schemas.microsoft.com/office/powerpoint/2010/main" val="409650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79425" y="472325"/>
            <a:ext cx="8664575" cy="1143000"/>
          </a:xfrm>
        </p:spPr>
        <p:txBody>
          <a:bodyPr/>
          <a:lstStyle/>
          <a:p>
            <a:r>
              <a:rPr lang="en-US" dirty="0"/>
              <a:t>Digital Democracy</a:t>
            </a:r>
            <a:br>
              <a:rPr lang="en-US" dirty="0"/>
            </a:br>
            <a:r>
              <a:rPr lang="en-US" sz="3200" i="1" dirty="0"/>
              <a:t>Technology-enabled democracy </a:t>
            </a:r>
          </a:p>
        </p:txBody>
      </p:sp>
      <p:sp>
        <p:nvSpPr>
          <p:cNvPr id="112" name="Shape 112"/>
          <p:cNvSpPr txBox="1">
            <a:spLocks noGrp="1"/>
          </p:cNvSpPr>
          <p:nvPr>
            <p:ph idx="1"/>
          </p:nvPr>
        </p:nvSpPr>
        <p:spPr>
          <a:xfrm>
            <a:off x="479425" y="1957493"/>
            <a:ext cx="7032202" cy="4673600"/>
          </a:xfrm>
        </p:spPr>
        <p:txBody>
          <a:bodyPr>
            <a:normAutofit fontScale="70000" lnSpcReduction="20000"/>
          </a:bodyPr>
          <a:lstStyle/>
          <a:p>
            <a:pPr marL="0" indent="0">
              <a:buNone/>
            </a:pPr>
            <a:r>
              <a:rPr lang="en-US" dirty="0"/>
              <a:t>Dialogue is the oxygen of democracy, and today, much of that dialogue dwells online. How might we leverage technological tools to broaden the reach of that dialogue to marginalized groups? To enrich the online conversation with fact-checking? To present complex information to our end-users -- voters -- in clear, meaningful ways? As the presidential election draws nearer, these questions are pressing and high-impact. Apart from the election cycle, we might also consider technology-enabled strategies to help citizens engage with local governments, or trawl the voting records of elected officials, for example. </a:t>
            </a:r>
          </a:p>
          <a:p>
            <a:pPr marL="0" indent="0">
              <a:buNone/>
            </a:pPr>
            <a:endParaRPr lang="en-US" dirty="0"/>
          </a:p>
          <a:p>
            <a:pPr marL="0" indent="0">
              <a:buNone/>
            </a:pPr>
            <a:endParaRPr lang="en-US" dirty="0"/>
          </a:p>
          <a:p>
            <a:pPr marL="0" indent="0">
              <a:buNone/>
            </a:pPr>
            <a:endParaRPr lang="en-US" dirty="0"/>
          </a:p>
          <a:p>
            <a:pPr marL="0" indent="0">
              <a:buNone/>
            </a:pPr>
            <a:r>
              <a:rPr lang="en-US" b="1" dirty="0"/>
              <a:t>Fri 8:30-10:20AM, 10:30AM-12:20PM</a:t>
            </a:r>
          </a:p>
        </p:txBody>
      </p:sp>
      <p:pic>
        <p:nvPicPr>
          <p:cNvPr id="113" name="Shape 113"/>
          <p:cNvPicPr preferRelativeResize="0"/>
          <p:nvPr/>
        </p:nvPicPr>
        <p:blipFill rotWithShape="1">
          <a:blip r:embed="rId3">
            <a:alphaModFix/>
          </a:blip>
          <a:srcRect l="33301" t="-1491" r="33274"/>
          <a:stretch/>
        </p:blipFill>
        <p:spPr>
          <a:xfrm>
            <a:off x="7445652" y="2021610"/>
            <a:ext cx="1635049" cy="3022149"/>
          </a:xfrm>
          <a:prstGeom prst="rect">
            <a:avLst/>
          </a:prstGeom>
          <a:noFill/>
          <a:ln>
            <a:noFill/>
          </a:ln>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19</a:t>
            </a:fld>
            <a:endParaRPr lang="en-US"/>
          </a:p>
        </p:txBody>
      </p:sp>
    </p:spTree>
    <p:extLst>
      <p:ext uri="{BB962C8B-B14F-4D97-AF65-F5344CB8AC3E}">
        <p14:creationId xmlns:p14="http://schemas.microsoft.com/office/powerpoint/2010/main" val="957483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bwMode="auto">
          <a:xfrm>
            <a:off x="488450" y="5230640"/>
            <a:ext cx="8108264" cy="1181113"/>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21663" y="5285630"/>
            <a:ext cx="8081621" cy="109060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dirty="0" err="1">
                <a:latin typeface="Arial" charset="0"/>
              </a:rPr>
              <a:t>Asiana</a:t>
            </a:r>
            <a:r>
              <a:rPr lang="en-US" dirty="0">
                <a:latin typeface="Arial" charset="0"/>
              </a:rPr>
              <a:t> Airlines interface for sending email or SMS from plane</a:t>
            </a:r>
          </a:p>
        </p:txBody>
      </p:sp>
      <p:grpSp>
        <p:nvGrpSpPr>
          <p:cNvPr id="6" name="Group 5"/>
          <p:cNvGrpSpPr/>
          <p:nvPr/>
        </p:nvGrpSpPr>
        <p:grpSpPr>
          <a:xfrm>
            <a:off x="493076" y="1300471"/>
            <a:ext cx="8109809" cy="3706037"/>
            <a:chOff x="493076" y="1300471"/>
            <a:chExt cx="8109809" cy="3706037"/>
          </a:xfrm>
        </p:grpSpPr>
        <p:pic>
          <p:nvPicPr>
            <p:cNvPr id="5" name="Picture 4"/>
            <p:cNvPicPr>
              <a:picLocks noChangeAspect="1"/>
            </p:cNvPicPr>
            <p:nvPr/>
          </p:nvPicPr>
          <p:blipFill rotWithShape="1">
            <a:blip r:embed="rId3"/>
            <a:srcRect l="8601" t="16025" r="14685" b="20231"/>
            <a:stretch/>
          </p:blipFill>
          <p:spPr>
            <a:xfrm>
              <a:off x="5629425" y="1300471"/>
              <a:ext cx="2973460" cy="3706037"/>
            </a:xfrm>
            <a:prstGeom prst="rect">
              <a:avLst/>
            </a:prstGeom>
            <a:noFill/>
            <a:ln>
              <a:noFill/>
            </a:ln>
            <a:effectLst>
              <a:outerShdw blurRad="63500" sx="102000" sy="102000" algn="ctr" rotWithShape="0">
                <a:prstClr val="black">
                  <a:alpha val="40000"/>
                </a:prstClr>
              </a:outerShdw>
            </a:effectLst>
          </p:spPr>
        </p:pic>
        <p:pic>
          <p:nvPicPr>
            <p:cNvPr id="12296"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3076" y="1300471"/>
              <a:ext cx="4939966" cy="370396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sp>
        <p:nvSpPr>
          <p:cNvPr id="9" name="Rectangle 2"/>
          <p:cNvSpPr>
            <a:spLocks noGrp="1" noChangeArrowheads="1"/>
          </p:cNvSpPr>
          <p:nvPr>
            <p:ph type="title"/>
          </p:nvPr>
        </p:nvSpPr>
        <p:spPr>
          <a:xfrm>
            <a:off x="479425" y="79925"/>
            <a:ext cx="8664575" cy="1143000"/>
          </a:xfrm>
        </p:spPr>
        <p:txBody>
          <a:bodyPr/>
          <a:lstStyle/>
          <a:p>
            <a:r>
              <a:rPr lang="en-US" dirty="0"/>
              <a:t>Hall of Fame or Shame?</a:t>
            </a:r>
          </a:p>
        </p:txBody>
      </p:sp>
      <p:pic>
        <p:nvPicPr>
          <p:cNvPr id="13" name="Picture 12" descr="hallof.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975B29A8-4111-AA4F-9223-09FF79E68435}" type="slidenum">
              <a:rPr lang="en-US" smtClean="0"/>
              <a:pPr/>
              <a:t>2</a:t>
            </a:fld>
            <a:endParaRPr lang="en-US"/>
          </a:p>
        </p:txBody>
      </p:sp>
    </p:spTree>
    <p:extLst>
      <p:ext uri="{BB962C8B-B14F-4D97-AF65-F5344CB8AC3E}">
        <p14:creationId xmlns:p14="http://schemas.microsoft.com/office/powerpoint/2010/main" val="2487867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2722880" y="638730"/>
            <a:ext cx="6421120" cy="1143000"/>
          </a:xfrm>
        </p:spPr>
        <p:txBody>
          <a:bodyPr/>
          <a:lstStyle/>
          <a:p>
            <a:r>
              <a:rPr lang="en" dirty="0"/>
              <a:t>Kevin</a:t>
            </a:r>
            <a:r>
              <a:rPr lang="en-US" dirty="0"/>
              <a:t> </a:t>
            </a:r>
            <a:r>
              <a:rPr lang="en-US" dirty="0" err="1"/>
              <a:t>Zhai</a:t>
            </a:r>
            <a:endParaRPr lang="en" dirty="0"/>
          </a:p>
        </p:txBody>
      </p:sp>
      <p:sp>
        <p:nvSpPr>
          <p:cNvPr id="119" name="Shape 119"/>
          <p:cNvSpPr txBox="1">
            <a:spLocks noGrp="1"/>
          </p:cNvSpPr>
          <p:nvPr>
            <p:ph idx="1"/>
          </p:nvPr>
        </p:nvSpPr>
        <p:spPr>
          <a:xfrm>
            <a:off x="685800" y="2275840"/>
            <a:ext cx="7772400" cy="4048760"/>
          </a:xfrm>
        </p:spPr>
        <p:txBody>
          <a:bodyPr/>
          <a:lstStyle/>
          <a:p>
            <a:r>
              <a:rPr lang="en-US" dirty="0"/>
              <a:t>Art Studio Undergrad, CS Masters</a:t>
            </a:r>
          </a:p>
          <a:p>
            <a:r>
              <a:rPr lang="en-US" dirty="0"/>
              <a:t>I like to make things</a:t>
            </a:r>
          </a:p>
          <a:p>
            <a:r>
              <a:rPr lang="en-US" dirty="0"/>
              <a:t>Office Hours</a:t>
            </a:r>
          </a:p>
          <a:p>
            <a:pPr lvl="1"/>
            <a:r>
              <a:rPr lang="en-US" dirty="0"/>
              <a:t>Monday 4:30-5:30pm @Huang </a:t>
            </a:r>
            <a:r>
              <a:rPr lang="en-US" dirty="0" err="1"/>
              <a:t>Coupa</a:t>
            </a:r>
            <a:endParaRPr lang="en-US" dirty="0"/>
          </a:p>
          <a:p>
            <a:pPr lvl="1"/>
            <a:r>
              <a:rPr lang="en-US" dirty="0"/>
              <a:t>Thursday 3:00-4:00pm @GSB </a:t>
            </a:r>
            <a:r>
              <a:rPr lang="en-US" dirty="0" err="1"/>
              <a:t>Coupa</a:t>
            </a:r>
            <a:endParaRPr lang="en-US" dirty="0"/>
          </a:p>
          <a:p>
            <a:endParaRPr lang="en-US" dirty="0"/>
          </a:p>
          <a:p>
            <a:pPr>
              <a:lnSpc>
                <a:spcPct val="115000"/>
              </a:lnSpc>
              <a:spcBef>
                <a:spcPts val="0"/>
              </a:spcBef>
            </a:pPr>
            <a:r>
              <a:rPr lang="en" b="1" dirty="0">
                <a:sym typeface="Roboto"/>
              </a:rPr>
              <a:t>Fri 12:30-2:20pm, 2:30-4:20pm</a:t>
            </a:r>
          </a:p>
          <a:p>
            <a:endParaRPr lang="en-US" dirty="0"/>
          </a:p>
          <a:p>
            <a:endParaRPr lang="en-US" dirty="0"/>
          </a:p>
        </p:txBody>
      </p:sp>
      <p:pic>
        <p:nvPicPr>
          <p:cNvPr id="120" name="Shape 120" descr="itsme.jpg"/>
          <p:cNvPicPr preferRelativeResize="0">
            <a:picLocks noChangeAspect="1"/>
          </p:cNvPicPr>
          <p:nvPr/>
        </p:nvPicPr>
        <p:blipFill>
          <a:blip r:embed="rId3">
            <a:alphaModFix/>
          </a:blip>
          <a:stretch>
            <a:fillRect/>
          </a:stretch>
        </p:blipFill>
        <p:spPr>
          <a:xfrm>
            <a:off x="685800" y="295830"/>
            <a:ext cx="18288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Date Placeholder 4"/>
          <p:cNvSpPr>
            <a:spLocks noGrp="1"/>
          </p:cNvSpPr>
          <p:nvPr>
            <p:ph type="dt" sz="half" idx="10"/>
          </p:nvPr>
        </p:nvSpPr>
        <p:spPr/>
        <p:txBody>
          <a:bodyPr/>
          <a:lstStyle/>
          <a:p>
            <a:pPr>
              <a:defRPr/>
            </a:pPr>
            <a:r>
              <a:rPr lang="en-US"/>
              <a:t>9/27/2016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smtClean="0"/>
              <a:pPr/>
              <a:t>20</a:t>
            </a:fld>
            <a:endParaRPr lang="en-US"/>
          </a:p>
        </p:txBody>
      </p:sp>
    </p:spTree>
    <p:extLst>
      <p:ext uri="{BB962C8B-B14F-4D97-AF65-F5344CB8AC3E}">
        <p14:creationId xmlns:p14="http://schemas.microsoft.com/office/powerpoint/2010/main" val="398097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79425" y="457200"/>
            <a:ext cx="8664575" cy="1143000"/>
          </a:xfrm>
        </p:spPr>
        <p:txBody>
          <a:bodyPr/>
          <a:lstStyle/>
          <a:p>
            <a:r>
              <a:rPr lang="en-US" dirty="0"/>
              <a:t>Inclusive Design</a:t>
            </a:r>
            <a:br>
              <a:rPr lang="en-US" dirty="0"/>
            </a:br>
            <a:r>
              <a:rPr lang="en-US" sz="3200" i="1" dirty="0"/>
              <a:t>Products that benefit everyone</a:t>
            </a:r>
          </a:p>
          <a:p>
            <a:endParaRPr lang="en-US" dirty="0"/>
          </a:p>
        </p:txBody>
      </p:sp>
      <p:sp>
        <p:nvSpPr>
          <p:cNvPr id="126" name="Shape 126"/>
          <p:cNvSpPr txBox="1">
            <a:spLocks noGrp="1"/>
          </p:cNvSpPr>
          <p:nvPr>
            <p:ph idx="1"/>
          </p:nvPr>
        </p:nvSpPr>
        <p:spPr>
          <a:xfrm>
            <a:off x="479425" y="1600199"/>
            <a:ext cx="7978775" cy="5037668"/>
          </a:xfrm>
        </p:spPr>
        <p:txBody>
          <a:bodyPr>
            <a:normAutofit fontScale="85000" lnSpcReduction="20000"/>
          </a:bodyPr>
          <a:lstStyle/>
          <a:p>
            <a:r>
              <a:rPr lang="en-US" dirty="0"/>
              <a:t>Gaining insights from communities and individuals that might be overlooked by the general population</a:t>
            </a:r>
          </a:p>
          <a:p>
            <a:pPr lvl="1"/>
            <a:r>
              <a:rPr lang="en-US" sz="2600" dirty="0"/>
              <a:t>blind, deaf, dyslexic, </a:t>
            </a:r>
            <a:r>
              <a:rPr lang="en-US" sz="2600" dirty="0" err="1"/>
              <a:t>etc</a:t>
            </a:r>
            <a:endParaRPr lang="en-US" sz="2600" dirty="0"/>
          </a:p>
          <a:p>
            <a:pPr lvl="1"/>
            <a:r>
              <a:rPr lang="en-US" sz="2600" dirty="0"/>
              <a:t>under-represented individuals</a:t>
            </a:r>
            <a:br>
              <a:rPr lang="en-US" sz="2600" dirty="0"/>
            </a:br>
            <a:r>
              <a:rPr lang="en-US" sz="2600" dirty="0"/>
              <a:t>e.g., women &amp; people of color </a:t>
            </a:r>
          </a:p>
          <a:p>
            <a:r>
              <a:rPr lang="en-US" dirty="0"/>
              <a:t>What can we learn when we </a:t>
            </a:r>
            <a:br>
              <a:rPr lang="en-US" dirty="0"/>
            </a:br>
            <a:r>
              <a:rPr lang="en-US" dirty="0"/>
              <a:t>design specifically for a single </a:t>
            </a:r>
            <a:br>
              <a:rPr lang="en-US" dirty="0"/>
            </a:br>
            <a:r>
              <a:rPr lang="en-US" dirty="0"/>
              <a:t>person instead of for the “average” person?</a:t>
            </a:r>
          </a:p>
          <a:p>
            <a:r>
              <a:rPr lang="en-US" dirty="0"/>
              <a:t>Hopefully, we can improve not only their lives but the lives of everyone around them</a:t>
            </a:r>
          </a:p>
          <a:p>
            <a:endParaRPr lang="en-US" dirty="0"/>
          </a:p>
          <a:p>
            <a:r>
              <a:rPr lang="en" b="1" dirty="0">
                <a:sym typeface="Roboto"/>
              </a:rPr>
              <a:t>Fri 12:30-2:20pm, 2:30-4:20pm</a:t>
            </a:r>
            <a:endParaRPr lang="en-US" b="1" dirty="0"/>
          </a:p>
          <a:p>
            <a:endParaRPr lang="en-US" dirty="0"/>
          </a:p>
        </p:txBody>
      </p:sp>
      <p:pic>
        <p:nvPicPr>
          <p:cNvPr id="127" name="Shape 127"/>
          <p:cNvPicPr preferRelativeResize="0"/>
          <p:nvPr/>
        </p:nvPicPr>
        <p:blipFill>
          <a:blip r:embed="rId3">
            <a:alphaModFix/>
          </a:blip>
          <a:stretch>
            <a:fillRect/>
          </a:stretch>
        </p:blipFill>
        <p:spPr>
          <a:xfrm>
            <a:off x="6082453" y="2336794"/>
            <a:ext cx="3061547" cy="1722126"/>
          </a:xfrm>
          <a:prstGeom prst="rect">
            <a:avLst/>
          </a:prstGeom>
          <a:noFill/>
          <a:ln>
            <a:noFill/>
          </a:ln>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21</a:t>
            </a:fld>
            <a:endParaRPr lang="en-US"/>
          </a:p>
        </p:txBody>
      </p:sp>
    </p:spTree>
    <p:extLst>
      <p:ext uri="{BB962C8B-B14F-4D97-AF65-F5344CB8AC3E}">
        <p14:creationId xmlns:p14="http://schemas.microsoft.com/office/powerpoint/2010/main" val="2453713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866933" y="665956"/>
            <a:ext cx="5621867" cy="1143000"/>
          </a:xfrm>
        </p:spPr>
        <p:txBody>
          <a:bodyPr/>
          <a:lstStyle/>
          <a:p>
            <a:r>
              <a:rPr lang="en" dirty="0"/>
              <a:t>Will</a:t>
            </a:r>
            <a:r>
              <a:rPr lang="en-US" dirty="0"/>
              <a:t> Kim</a:t>
            </a:r>
            <a:r>
              <a:rPr lang="en" dirty="0"/>
              <a:t> </a:t>
            </a:r>
          </a:p>
        </p:txBody>
      </p:sp>
      <p:sp>
        <p:nvSpPr>
          <p:cNvPr id="134" name="Shape 134"/>
          <p:cNvSpPr txBox="1">
            <a:spLocks noGrp="1"/>
          </p:cNvSpPr>
          <p:nvPr>
            <p:ph idx="1"/>
          </p:nvPr>
        </p:nvSpPr>
        <p:spPr>
          <a:xfrm>
            <a:off x="594891" y="2275839"/>
            <a:ext cx="8501696" cy="4219787"/>
          </a:xfrm>
        </p:spPr>
        <p:txBody>
          <a:bodyPr>
            <a:normAutofit fontScale="92500" lnSpcReduction="20000"/>
          </a:bodyPr>
          <a:lstStyle/>
          <a:p>
            <a:r>
              <a:rPr lang="en" dirty="0"/>
              <a:t>SymSys Undergrad, CS Masters</a:t>
            </a:r>
          </a:p>
          <a:p>
            <a:r>
              <a:rPr lang="en" dirty="0"/>
              <a:t>Interested in knowledge management</a:t>
            </a:r>
          </a:p>
          <a:p>
            <a:r>
              <a:rPr lang="en" dirty="0"/>
              <a:t>I like making pots</a:t>
            </a:r>
          </a:p>
          <a:p>
            <a:r>
              <a:rPr lang="en" dirty="0"/>
              <a:t>Office Hours: </a:t>
            </a:r>
          </a:p>
          <a:p>
            <a:pPr lvl="1"/>
            <a:r>
              <a:rPr lang="en" dirty="0"/>
              <a:t>Monday 12:30-1:30pm @Lathrop Tech Lounge</a:t>
            </a:r>
          </a:p>
          <a:p>
            <a:pPr lvl="1"/>
            <a:r>
              <a:rPr lang="en" dirty="0"/>
              <a:t>Friday 12:30-1:30pm @Lathrop Tech Lounge</a:t>
            </a:r>
          </a:p>
          <a:p>
            <a:endParaRPr lang="en" dirty="0"/>
          </a:p>
          <a:p>
            <a:r>
              <a:rPr lang="en-US" b="1" dirty="0"/>
              <a:t>Fri 10:30-12:20AM &amp;</a:t>
            </a:r>
            <a:br>
              <a:rPr lang="en-US" b="1" dirty="0"/>
            </a:br>
            <a:r>
              <a:rPr lang="en-US" b="1" dirty="0"/>
              <a:t>Fri   1:30PM-3:20PM @100-101K</a:t>
            </a:r>
          </a:p>
        </p:txBody>
      </p:sp>
      <p:pic>
        <p:nvPicPr>
          <p:cNvPr id="135" name="Shape 135"/>
          <p:cNvPicPr preferRelativeResize="0"/>
          <p:nvPr/>
        </p:nvPicPr>
        <p:blipFill>
          <a:blip r:embed="rId3">
            <a:alphaModFix/>
          </a:blip>
          <a:stretch>
            <a:fillRect/>
          </a:stretch>
        </p:blipFill>
        <p:spPr>
          <a:xfrm>
            <a:off x="4770855" y="3261941"/>
            <a:ext cx="648849" cy="637700"/>
          </a:xfrm>
          <a:prstGeom prst="rect">
            <a:avLst/>
          </a:prstGeom>
          <a:noFill/>
          <a:ln>
            <a:noFill/>
          </a:ln>
        </p:spPr>
      </p:pic>
      <p:pic>
        <p:nvPicPr>
          <p:cNvPr id="136" name="Shape 136" descr="WillKim.jpg"/>
          <p:cNvPicPr preferRelativeResize="0">
            <a:picLocks noChangeAspect="1"/>
          </p:cNvPicPr>
          <p:nvPr/>
        </p:nvPicPr>
        <p:blipFill rotWithShape="1">
          <a:blip r:embed="rId4">
            <a:alphaModFix/>
          </a:blip>
          <a:srcRect l="11927" r="16910" b="10532"/>
          <a:stretch/>
        </p:blipFill>
        <p:spPr>
          <a:xfrm>
            <a:off x="864000" y="228601"/>
            <a:ext cx="1792224" cy="1826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22</a:t>
            </a:fld>
            <a:endParaRPr lang="en-US"/>
          </a:p>
        </p:txBody>
      </p:sp>
    </p:spTree>
    <p:extLst>
      <p:ext uri="{BB962C8B-B14F-4D97-AF65-F5344CB8AC3E}">
        <p14:creationId xmlns:p14="http://schemas.microsoft.com/office/powerpoint/2010/main" val="971115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Shape 142"/>
          <p:cNvSpPr txBox="1">
            <a:spLocks noGrp="1"/>
          </p:cNvSpPr>
          <p:nvPr>
            <p:ph type="title"/>
          </p:nvPr>
        </p:nvSpPr>
        <p:spPr>
          <a:xfrm>
            <a:off x="479425" y="367431"/>
            <a:ext cx="8664575" cy="1143000"/>
          </a:xfrm>
        </p:spPr>
        <p:txBody>
          <a:bodyPr/>
          <a:lstStyle/>
          <a:p>
            <a:r>
              <a:rPr lang="en" dirty="0"/>
              <a:t>Food</a:t>
            </a:r>
            <a:br>
              <a:rPr lang="en" dirty="0"/>
            </a:br>
            <a:r>
              <a:rPr lang="en-US" sz="3200" i="1" dirty="0"/>
              <a:t>Redesigning food, from the field to leftovers</a:t>
            </a:r>
            <a:endParaRPr lang="en" sz="3200" i="1" dirty="0"/>
          </a:p>
        </p:txBody>
      </p:sp>
      <p:sp>
        <p:nvSpPr>
          <p:cNvPr id="141" name="Shape 141"/>
          <p:cNvSpPr txBox="1">
            <a:spLocks noGrp="1"/>
          </p:cNvSpPr>
          <p:nvPr>
            <p:ph idx="1"/>
          </p:nvPr>
        </p:nvSpPr>
        <p:spPr>
          <a:xfrm>
            <a:off x="479425" y="1600199"/>
            <a:ext cx="7978775" cy="5037667"/>
          </a:xfrm>
        </p:spPr>
        <p:txBody>
          <a:bodyPr>
            <a:normAutofit fontScale="70000" lnSpcReduction="20000"/>
          </a:bodyPr>
          <a:lstStyle/>
          <a:p>
            <a:r>
              <a:rPr lang="en" dirty="0"/>
              <a:t>How can we improve the experience around food?</a:t>
            </a:r>
          </a:p>
          <a:p>
            <a:r>
              <a:rPr lang="en" dirty="0"/>
              <a:t>Burgeoning ecosystem around “revolutionizing food”</a:t>
            </a:r>
          </a:p>
          <a:p>
            <a:pPr lvl="1"/>
            <a:r>
              <a:rPr lang="en" dirty="0"/>
              <a:t>source (Hampton Creek, Beyond Meat) </a:t>
            </a:r>
          </a:p>
          <a:p>
            <a:pPr lvl="1"/>
            <a:r>
              <a:rPr lang="en" dirty="0"/>
              <a:t>delivery (DoorDash, GoodEggs, etc.)</a:t>
            </a:r>
          </a:p>
          <a:p>
            <a:pPr lvl="1"/>
            <a:r>
              <a:rPr lang="en" dirty="0"/>
              <a:t>consumption (Soylent)</a:t>
            </a:r>
          </a:p>
          <a:p>
            <a:pPr lvl="1"/>
            <a:r>
              <a:rPr lang="en" dirty="0"/>
              <a:t>leftovers (Too Good To Go)</a:t>
            </a:r>
          </a:p>
          <a:p>
            <a:r>
              <a:rPr lang="en" dirty="0"/>
              <a:t>In this studio, students will focus on </a:t>
            </a:r>
            <a:br>
              <a:rPr lang="en" dirty="0"/>
            </a:br>
            <a:r>
              <a:rPr lang="en" dirty="0"/>
              <a:t>learning from the producers to the </a:t>
            </a:r>
            <a:br>
              <a:rPr lang="en" dirty="0"/>
            </a:br>
            <a:r>
              <a:rPr lang="en" dirty="0"/>
              <a:t>consumers and everyone in between </a:t>
            </a:r>
            <a:br>
              <a:rPr lang="en" dirty="0"/>
            </a:br>
            <a:r>
              <a:rPr lang="en" dirty="0"/>
              <a:t>to cook up valuable ideas</a:t>
            </a:r>
          </a:p>
          <a:p>
            <a:r>
              <a:rPr lang="en" dirty="0"/>
              <a:t>Ripe with opportunity!</a:t>
            </a:r>
          </a:p>
          <a:p>
            <a:endParaRPr lang="en" dirty="0"/>
          </a:p>
          <a:p>
            <a:r>
              <a:rPr lang="en" b="1" dirty="0"/>
              <a:t>Fri 10:30-12:20AM &amp; </a:t>
            </a:r>
            <a:br>
              <a:rPr lang="en" b="1" dirty="0"/>
            </a:br>
            <a:r>
              <a:rPr lang="en" b="1" dirty="0"/>
              <a:t>Fri   1:30PM-3:20PM @100-101K</a:t>
            </a:r>
          </a:p>
        </p:txBody>
      </p:sp>
      <p:pic>
        <p:nvPicPr>
          <p:cNvPr id="143" name="Shape 143"/>
          <p:cNvPicPr preferRelativeResize="0"/>
          <p:nvPr/>
        </p:nvPicPr>
        <p:blipFill>
          <a:blip r:embed="rId3">
            <a:alphaModFix/>
          </a:blip>
          <a:stretch>
            <a:fillRect/>
          </a:stretch>
        </p:blipFill>
        <p:spPr>
          <a:xfrm>
            <a:off x="6878400" y="2779537"/>
            <a:ext cx="2265600" cy="1298924"/>
          </a:xfrm>
          <a:prstGeom prst="rect">
            <a:avLst/>
          </a:prstGeom>
          <a:noFill/>
          <a:ln>
            <a:noFill/>
          </a:ln>
        </p:spPr>
      </p:pic>
      <p:pic>
        <p:nvPicPr>
          <p:cNvPr id="144" name="Shape 144"/>
          <p:cNvPicPr preferRelativeResize="0"/>
          <p:nvPr/>
        </p:nvPicPr>
        <p:blipFill>
          <a:blip r:embed="rId4">
            <a:alphaModFix/>
          </a:blip>
          <a:stretch>
            <a:fillRect/>
          </a:stretch>
        </p:blipFill>
        <p:spPr>
          <a:xfrm>
            <a:off x="7379426" y="4258000"/>
            <a:ext cx="1764574" cy="1373200"/>
          </a:xfrm>
          <a:prstGeom prst="rect">
            <a:avLst/>
          </a:prstGeom>
          <a:noFill/>
          <a:ln>
            <a:noFill/>
          </a:ln>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23</a:t>
            </a:fld>
            <a:endParaRPr lang="en-US"/>
          </a:p>
        </p:txBody>
      </p:sp>
    </p:spTree>
    <p:extLst>
      <p:ext uri="{BB962C8B-B14F-4D97-AF65-F5344CB8AC3E}">
        <p14:creationId xmlns:p14="http://schemas.microsoft.com/office/powerpoint/2010/main" val="1280356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959947" y="571500"/>
            <a:ext cx="6184053" cy="1143000"/>
          </a:xfrm>
        </p:spPr>
        <p:txBody>
          <a:bodyPr/>
          <a:lstStyle/>
          <a:p>
            <a:r>
              <a:rPr lang="en" dirty="0"/>
              <a:t>Edwin</a:t>
            </a:r>
            <a:r>
              <a:rPr lang="en-US" dirty="0"/>
              <a:t> Park</a:t>
            </a:r>
            <a:endParaRPr lang="en" dirty="0"/>
          </a:p>
        </p:txBody>
      </p:sp>
      <p:sp>
        <p:nvSpPr>
          <p:cNvPr id="150" name="Shape 150"/>
          <p:cNvSpPr txBox="1">
            <a:spLocks noGrp="1"/>
          </p:cNvSpPr>
          <p:nvPr>
            <p:ph idx="1"/>
          </p:nvPr>
        </p:nvSpPr>
        <p:spPr>
          <a:xfrm>
            <a:off x="685800" y="2174237"/>
            <a:ext cx="8458200" cy="4436534"/>
          </a:xfrm>
        </p:spPr>
        <p:txBody>
          <a:bodyPr>
            <a:normAutofit fontScale="92500" lnSpcReduction="20000"/>
          </a:bodyPr>
          <a:lstStyle/>
          <a:p>
            <a:r>
              <a:rPr lang="en-US" dirty="0"/>
              <a:t>CS Undergrad, CS Masters in AI &amp; HCI</a:t>
            </a:r>
          </a:p>
          <a:p>
            <a:r>
              <a:rPr lang="en-US" dirty="0"/>
              <a:t>Interested in designing better user experiences for artificial intelligence</a:t>
            </a:r>
          </a:p>
          <a:p>
            <a:r>
              <a:rPr lang="en-US" dirty="0"/>
              <a:t>I like sports, especially </a:t>
            </a:r>
            <a:r>
              <a:rPr lang="en-US" dirty="0" err="1"/>
              <a:t>speedskating</a:t>
            </a:r>
            <a:endParaRPr lang="en-US" dirty="0"/>
          </a:p>
          <a:p>
            <a:r>
              <a:rPr lang="en-US" dirty="0"/>
              <a:t>Office Hours</a:t>
            </a:r>
          </a:p>
          <a:p>
            <a:pPr lvl="1"/>
            <a:r>
              <a:rPr lang="en-US" dirty="0"/>
              <a:t>Monday 2:30-3:30PM @Lathrop Tech Lounge</a:t>
            </a:r>
          </a:p>
          <a:p>
            <a:pPr lvl="1"/>
            <a:r>
              <a:rPr lang="en-US" dirty="0"/>
              <a:t>Wednesday 4:30-5:30pm @Lathrop Tech Lounge</a:t>
            </a:r>
          </a:p>
          <a:p>
            <a:endParaRPr lang="en-US" dirty="0"/>
          </a:p>
          <a:p>
            <a:r>
              <a:rPr lang="en-US" b="1" dirty="0"/>
              <a:t>Friday 9:30-11:20AM 	@ 320-107</a:t>
            </a:r>
          </a:p>
          <a:p>
            <a:r>
              <a:rPr lang="en-US" b="1" dirty="0"/>
              <a:t>Friday 1:30-3:20PM 	@ 160-321</a:t>
            </a:r>
          </a:p>
        </p:txBody>
      </p:sp>
      <p:pic>
        <p:nvPicPr>
          <p:cNvPr id="151" name="Shape 151" descr="27541805401_2e5e28f97b_o (1).jpg"/>
          <p:cNvPicPr preferRelativeResize="0">
            <a:picLocks noChangeAspect="1"/>
          </p:cNvPicPr>
          <p:nvPr/>
        </p:nvPicPr>
        <p:blipFill rotWithShape="1">
          <a:blip r:embed="rId3">
            <a:alphaModFix/>
          </a:blip>
          <a:srcRect l="7333" t="5989" r="18893" b="46434"/>
          <a:stretch/>
        </p:blipFill>
        <p:spPr>
          <a:xfrm>
            <a:off x="685800" y="228600"/>
            <a:ext cx="1890767"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24</a:t>
            </a:fld>
            <a:endParaRPr lang="en-US"/>
          </a:p>
        </p:txBody>
      </p:sp>
    </p:spTree>
    <p:extLst>
      <p:ext uri="{BB962C8B-B14F-4D97-AF65-F5344CB8AC3E}">
        <p14:creationId xmlns:p14="http://schemas.microsoft.com/office/powerpoint/2010/main" val="254304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79425" y="177068"/>
            <a:ext cx="8664575" cy="1143000"/>
          </a:xfrm>
        </p:spPr>
        <p:txBody>
          <a:bodyPr/>
          <a:lstStyle/>
          <a:p>
            <a:r>
              <a:rPr lang="en" dirty="0"/>
              <a:t>Home</a:t>
            </a:r>
            <a:br>
              <a:rPr lang="en" dirty="0"/>
            </a:br>
            <a:r>
              <a:rPr lang="en" sz="3200" i="1" dirty="0"/>
              <a:t>Making homes accessible from anywhere </a:t>
            </a:r>
          </a:p>
        </p:txBody>
      </p:sp>
      <p:sp>
        <p:nvSpPr>
          <p:cNvPr id="157" name="Shape 157"/>
          <p:cNvSpPr txBox="1">
            <a:spLocks noGrp="1"/>
          </p:cNvSpPr>
          <p:nvPr>
            <p:ph idx="1"/>
          </p:nvPr>
        </p:nvSpPr>
        <p:spPr>
          <a:xfrm>
            <a:off x="479426" y="1402081"/>
            <a:ext cx="6070387" cy="5134186"/>
          </a:xfrm>
        </p:spPr>
        <p:txBody>
          <a:bodyPr>
            <a:normAutofit fontScale="85000" lnSpcReduction="10000"/>
          </a:bodyPr>
          <a:lstStyle/>
          <a:p>
            <a:pPr marL="0" indent="0">
              <a:buNone/>
            </a:pPr>
            <a:r>
              <a:rPr lang="en-US" dirty="0"/>
              <a:t>The Internet of Things (</a:t>
            </a:r>
            <a:r>
              <a:rPr lang="en-US" dirty="0" err="1"/>
              <a:t>IoT</a:t>
            </a:r>
            <a:r>
              <a:rPr lang="en-US" dirty="0"/>
              <a:t>) is starting to integrate into our everyday lives, allowing us to control many physical devices, such as thermostats, refrigerators, and even sprinklers from our wrists or phones. How can you use technology to make homes more accessible? What are some daily tasks at home that could be automated and more efficient?</a:t>
            </a:r>
          </a:p>
          <a:p>
            <a:pPr marL="0" indent="0">
              <a:buNone/>
            </a:pPr>
            <a:endParaRPr lang="en-US" dirty="0"/>
          </a:p>
          <a:p>
            <a:pPr marL="0" indent="0">
              <a:buNone/>
            </a:pPr>
            <a:r>
              <a:rPr lang="en-US" b="1" dirty="0"/>
              <a:t>Friday 9:30AM-11:20AM, </a:t>
            </a:r>
            <a:br>
              <a:rPr lang="en-US" b="1" dirty="0"/>
            </a:br>
            <a:r>
              <a:rPr lang="en-US" b="1" dirty="0"/>
              <a:t>1:30PM-3:20PM</a:t>
            </a:r>
          </a:p>
          <a:p>
            <a:endParaRPr lang="en-US" dirty="0"/>
          </a:p>
        </p:txBody>
      </p:sp>
      <p:pic>
        <p:nvPicPr>
          <p:cNvPr id="158" name="Shape 158"/>
          <p:cNvPicPr preferRelativeResize="0"/>
          <p:nvPr/>
        </p:nvPicPr>
        <p:blipFill rotWithShape="1">
          <a:blip r:embed="rId3">
            <a:alphaModFix/>
          </a:blip>
          <a:srcRect l="2693" r="4271"/>
          <a:stretch/>
        </p:blipFill>
        <p:spPr>
          <a:xfrm>
            <a:off x="6499404" y="3279265"/>
            <a:ext cx="2655147" cy="1392000"/>
          </a:xfrm>
          <a:prstGeom prst="rect">
            <a:avLst/>
          </a:prstGeom>
          <a:noFill/>
          <a:ln>
            <a:noFill/>
          </a:ln>
        </p:spPr>
      </p:pic>
      <p:pic>
        <p:nvPicPr>
          <p:cNvPr id="159" name="Shape 159"/>
          <p:cNvPicPr preferRelativeResize="0"/>
          <p:nvPr/>
        </p:nvPicPr>
        <p:blipFill>
          <a:blip r:embed="rId4">
            <a:alphaModFix/>
          </a:blip>
          <a:stretch>
            <a:fillRect/>
          </a:stretch>
        </p:blipFill>
        <p:spPr>
          <a:xfrm>
            <a:off x="6499404" y="1563052"/>
            <a:ext cx="2692668" cy="1634200"/>
          </a:xfrm>
          <a:prstGeom prst="rect">
            <a:avLst/>
          </a:prstGeom>
          <a:noFill/>
          <a:ln>
            <a:noFill/>
          </a:ln>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25</a:t>
            </a:fld>
            <a:endParaRPr lang="en-US"/>
          </a:p>
        </p:txBody>
      </p:sp>
    </p:spTree>
    <p:extLst>
      <p:ext uri="{BB962C8B-B14F-4D97-AF65-F5344CB8AC3E}">
        <p14:creationId xmlns:p14="http://schemas.microsoft.com/office/powerpoint/2010/main" val="3229107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007360" y="571500"/>
            <a:ext cx="6136640" cy="1143000"/>
          </a:xfrm>
        </p:spPr>
        <p:txBody>
          <a:bodyPr/>
          <a:lstStyle/>
          <a:p>
            <a:r>
              <a:rPr lang="en" dirty="0"/>
              <a:t>Ash</a:t>
            </a:r>
            <a:r>
              <a:rPr lang="en-US" dirty="0"/>
              <a:t> </a:t>
            </a:r>
            <a:r>
              <a:rPr lang="en-US" dirty="0" err="1"/>
              <a:t>Ngu</a:t>
            </a:r>
            <a:endParaRPr lang="en" dirty="0"/>
          </a:p>
        </p:txBody>
      </p:sp>
      <p:sp>
        <p:nvSpPr>
          <p:cNvPr id="165" name="Shape 165"/>
          <p:cNvSpPr txBox="1">
            <a:spLocks noGrp="1"/>
          </p:cNvSpPr>
          <p:nvPr>
            <p:ph idx="1"/>
          </p:nvPr>
        </p:nvSpPr>
        <p:spPr>
          <a:xfrm>
            <a:off x="629921" y="2126826"/>
            <a:ext cx="8398932" cy="4517814"/>
          </a:xfrm>
        </p:spPr>
        <p:txBody>
          <a:bodyPr>
            <a:normAutofit fontScale="92500" lnSpcReduction="20000"/>
          </a:bodyPr>
          <a:lstStyle/>
          <a:p>
            <a:r>
              <a:rPr lang="en" dirty="0"/>
              <a:t>CS Undergrad + Art Studio Minor, </a:t>
            </a:r>
            <a:br>
              <a:rPr lang="en" dirty="0"/>
            </a:br>
            <a:r>
              <a:rPr lang="en" dirty="0"/>
              <a:t>CS Masters in HCI</a:t>
            </a:r>
          </a:p>
          <a:p>
            <a:r>
              <a:rPr lang="en" dirty="0"/>
              <a:t>Interested in the intersection of art, media &amp; technology</a:t>
            </a:r>
          </a:p>
          <a:p>
            <a:r>
              <a:rPr lang="en" dirty="0"/>
              <a:t>I take photographs and cut hair</a:t>
            </a:r>
          </a:p>
          <a:p>
            <a:r>
              <a:rPr lang="en" dirty="0"/>
              <a:t>Office Hours: </a:t>
            </a:r>
          </a:p>
          <a:p>
            <a:pPr lvl="1"/>
            <a:r>
              <a:rPr lang="en" dirty="0"/>
              <a:t>Tues 4:30-5:30p @ Huang Basement</a:t>
            </a:r>
          </a:p>
          <a:p>
            <a:pPr lvl="1"/>
            <a:r>
              <a:rPr lang="en" dirty="0"/>
              <a:t>Weds 3-4p @ Huang Basement</a:t>
            </a:r>
          </a:p>
          <a:p>
            <a:pPr lvl="1"/>
            <a:endParaRPr lang="en" dirty="0"/>
          </a:p>
          <a:p>
            <a:r>
              <a:rPr lang="en" b="1" dirty="0"/>
              <a:t>Friday 12:30p-2:20p &amp; 2:30p-4p @ 160-321</a:t>
            </a:r>
          </a:p>
        </p:txBody>
      </p:sp>
      <p:pic>
        <p:nvPicPr>
          <p:cNvPr id="166" name="Shape 166"/>
          <p:cNvPicPr preferRelativeResize="0">
            <a:picLocks noChangeAspect="1"/>
          </p:cNvPicPr>
          <p:nvPr/>
        </p:nvPicPr>
        <p:blipFill rotWithShape="1">
          <a:blip r:embed="rId3">
            <a:alphaModFix/>
          </a:blip>
          <a:srcRect l="24426" t="7642" r="14676" b="26888"/>
          <a:stretch/>
        </p:blipFill>
        <p:spPr>
          <a:xfrm>
            <a:off x="629920" y="228600"/>
            <a:ext cx="169691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26</a:t>
            </a:fld>
            <a:endParaRPr lang="en-US"/>
          </a:p>
        </p:txBody>
      </p:sp>
    </p:spTree>
    <p:extLst>
      <p:ext uri="{BB962C8B-B14F-4D97-AF65-F5344CB8AC3E}">
        <p14:creationId xmlns:p14="http://schemas.microsoft.com/office/powerpoint/2010/main" val="261220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79425" y="257387"/>
            <a:ext cx="8664575" cy="1143000"/>
          </a:xfrm>
        </p:spPr>
        <p:txBody>
          <a:bodyPr/>
          <a:lstStyle/>
          <a:p>
            <a:r>
              <a:rPr lang="en" dirty="0"/>
              <a:t>Art and Culture</a:t>
            </a:r>
          </a:p>
          <a:p>
            <a:r>
              <a:rPr lang="en" sz="3200" i="1" dirty="0"/>
              <a:t>Bringing creativity to our communities</a:t>
            </a:r>
          </a:p>
        </p:txBody>
      </p:sp>
      <p:sp>
        <p:nvSpPr>
          <p:cNvPr id="172" name="Shape 172"/>
          <p:cNvSpPr txBox="1">
            <a:spLocks noGrp="1"/>
          </p:cNvSpPr>
          <p:nvPr>
            <p:ph idx="1"/>
          </p:nvPr>
        </p:nvSpPr>
        <p:spPr>
          <a:xfrm>
            <a:off x="479426" y="1600199"/>
            <a:ext cx="5935791" cy="4990253"/>
          </a:xfrm>
        </p:spPr>
        <p:txBody>
          <a:bodyPr>
            <a:normAutofit fontScale="62500" lnSpcReduction="20000"/>
          </a:bodyPr>
          <a:lstStyle/>
          <a:p>
            <a:pPr marL="0" indent="0">
              <a:buNone/>
            </a:pPr>
            <a:r>
              <a:rPr lang="en-US" dirty="0"/>
              <a:t>Art and culture are integral to a vibrant, diverse, and cooperative community. Appreciation and engagement with art and culture spurs personal growth through self-expression and response, and brings people together over common values and shared experiences.</a:t>
            </a:r>
          </a:p>
          <a:p>
            <a:pPr marL="0" indent="0">
              <a:buNone/>
            </a:pPr>
            <a:endParaRPr lang="en-US" dirty="0"/>
          </a:p>
          <a:p>
            <a:pPr marL="0" indent="0">
              <a:buNone/>
            </a:pPr>
            <a:r>
              <a:rPr lang="en-US" dirty="0"/>
              <a:t>In this studio, we will build technology that enables people as creators, communicators, and empathetic citizens through engagement with arts and culture. We will seek opportunities where technology can complement our engagement with topics like literature, design, performance, music, journalism, visual arts, and with public spaces like community centers and organizations, libraries, museums, and historical sites. </a:t>
            </a:r>
          </a:p>
          <a:p>
            <a:pPr marL="0" indent="0">
              <a:buNone/>
            </a:pPr>
            <a:endParaRPr lang="en-US" b="1" dirty="0"/>
          </a:p>
          <a:p>
            <a:pPr marL="0" indent="0">
              <a:buNone/>
            </a:pPr>
            <a:r>
              <a:rPr lang="en-US" b="1" dirty="0"/>
              <a:t>Friday 12:30p-2:20p &amp; 2:30p-4p @ 160-321</a:t>
            </a:r>
          </a:p>
        </p:txBody>
      </p:sp>
      <p:pic>
        <p:nvPicPr>
          <p:cNvPr id="173" name="Shape 173"/>
          <p:cNvPicPr preferRelativeResize="0"/>
          <p:nvPr/>
        </p:nvPicPr>
        <p:blipFill>
          <a:blip r:embed="rId3">
            <a:alphaModFix/>
          </a:blip>
          <a:stretch>
            <a:fillRect/>
          </a:stretch>
        </p:blipFill>
        <p:spPr>
          <a:xfrm>
            <a:off x="6403126" y="1684001"/>
            <a:ext cx="2740874" cy="1545599"/>
          </a:xfrm>
          <a:prstGeom prst="rect">
            <a:avLst/>
          </a:prstGeom>
          <a:noFill/>
          <a:ln>
            <a:noFill/>
          </a:ln>
        </p:spPr>
      </p:pic>
      <p:pic>
        <p:nvPicPr>
          <p:cNvPr id="174" name="Shape 174"/>
          <p:cNvPicPr preferRelativeResize="0"/>
          <p:nvPr/>
        </p:nvPicPr>
        <p:blipFill>
          <a:blip r:embed="rId4">
            <a:alphaModFix/>
          </a:blip>
          <a:stretch>
            <a:fillRect/>
          </a:stretch>
        </p:blipFill>
        <p:spPr>
          <a:xfrm>
            <a:off x="6415217" y="3305800"/>
            <a:ext cx="2728783" cy="1545600"/>
          </a:xfrm>
          <a:prstGeom prst="rect">
            <a:avLst/>
          </a:prstGeom>
          <a:noFill/>
          <a:ln>
            <a:noFill/>
          </a:ln>
        </p:spPr>
      </p:pic>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27</a:t>
            </a:fld>
            <a:endParaRPr lang="en-US"/>
          </a:p>
        </p:txBody>
      </p:sp>
    </p:spTree>
    <p:extLst>
      <p:ext uri="{BB962C8B-B14F-4D97-AF65-F5344CB8AC3E}">
        <p14:creationId xmlns:p14="http://schemas.microsoft.com/office/powerpoint/2010/main" val="1422303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297600" y="628338"/>
            <a:ext cx="5846400" cy="1143000"/>
          </a:xfrm>
        </p:spPr>
        <p:txBody>
          <a:bodyPr/>
          <a:lstStyle/>
          <a:p>
            <a:r>
              <a:rPr lang="en" dirty="0"/>
              <a:t>Kat</a:t>
            </a:r>
            <a:r>
              <a:rPr lang="en-US" dirty="0"/>
              <a:t> Gregory</a:t>
            </a:r>
            <a:endParaRPr lang="en" dirty="0"/>
          </a:p>
        </p:txBody>
      </p:sp>
      <p:sp>
        <p:nvSpPr>
          <p:cNvPr id="180" name="Shape 180"/>
          <p:cNvSpPr txBox="1">
            <a:spLocks noGrp="1"/>
          </p:cNvSpPr>
          <p:nvPr>
            <p:ph idx="1"/>
          </p:nvPr>
        </p:nvSpPr>
        <p:spPr>
          <a:xfrm>
            <a:off x="685800" y="2368800"/>
            <a:ext cx="7772400" cy="4262400"/>
          </a:xfrm>
        </p:spPr>
        <p:txBody>
          <a:bodyPr>
            <a:normAutofit/>
          </a:bodyPr>
          <a:lstStyle/>
          <a:p>
            <a:r>
              <a:rPr lang="en" sz="2800" dirty="0"/>
              <a:t>CS Undergrad + CS Masters in AI/HCI</a:t>
            </a:r>
          </a:p>
          <a:p>
            <a:r>
              <a:rPr lang="en" sz="2800" dirty="0"/>
              <a:t>Currently in a French Rural Village</a:t>
            </a:r>
          </a:p>
          <a:p>
            <a:r>
              <a:rPr lang="en" sz="2800" dirty="0"/>
              <a:t>I run marathons and love travelling!</a:t>
            </a:r>
          </a:p>
          <a:p>
            <a:r>
              <a:rPr lang="en" sz="2800" dirty="0"/>
              <a:t>Office Hours: </a:t>
            </a:r>
          </a:p>
          <a:p>
            <a:pPr lvl="1"/>
            <a:r>
              <a:rPr lang="en" sz="2400" dirty="0" err="1"/>
              <a:t>Tu</a:t>
            </a:r>
            <a:r>
              <a:rPr lang="en" sz="2400" dirty="0"/>
              <a:t>/</a:t>
            </a:r>
            <a:r>
              <a:rPr lang="en" sz="2400" dirty="0" err="1"/>
              <a:t>Th</a:t>
            </a:r>
            <a:r>
              <a:rPr lang="en" sz="2400" dirty="0"/>
              <a:t> 12:30-1:30pm @Lathrop</a:t>
            </a:r>
            <a:endParaRPr lang="en-US" sz="2400" dirty="0"/>
          </a:p>
          <a:p>
            <a:pPr lvl="1"/>
            <a:endParaRPr lang="en" sz="2400" dirty="0"/>
          </a:p>
          <a:p>
            <a:r>
              <a:rPr lang="en" sz="2800" b="1" dirty="0"/>
              <a:t>Friday 8:30-10:20p @ 160-314</a:t>
            </a:r>
            <a:br>
              <a:rPr lang="en" sz="2800" b="1" dirty="0"/>
            </a:br>
            <a:r>
              <a:rPr lang="en" sz="2800" b="1" dirty="0"/>
              <a:t>Friday 10:30am-12:20pm @ 160-325</a:t>
            </a:r>
          </a:p>
          <a:p>
            <a:endParaRPr lang="en" dirty="0"/>
          </a:p>
        </p:txBody>
      </p:sp>
      <p:pic>
        <p:nvPicPr>
          <p:cNvPr id="181" name="Shape 181" descr="kat.jpg"/>
          <p:cNvPicPr preferRelativeResize="0"/>
          <p:nvPr/>
        </p:nvPicPr>
        <p:blipFill>
          <a:blip r:embed="rId3">
            <a:alphaModFix/>
          </a:blip>
          <a:stretch>
            <a:fillRect/>
          </a:stretch>
        </p:blipFill>
        <p:spPr>
          <a:xfrm>
            <a:off x="685800" y="180651"/>
            <a:ext cx="2038375" cy="2038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79425" y="336218"/>
            <a:ext cx="8664575" cy="1143000"/>
          </a:xfrm>
        </p:spPr>
        <p:txBody>
          <a:bodyPr/>
          <a:lstStyle/>
          <a:p>
            <a:r>
              <a:rPr lang="en" dirty="0"/>
              <a:t>[Micro]Adventure </a:t>
            </a:r>
          </a:p>
          <a:p>
            <a:r>
              <a:rPr lang="en" sz="3200" i="1" dirty="0"/>
              <a:t>Help people get out there and adventure</a:t>
            </a:r>
          </a:p>
        </p:txBody>
      </p:sp>
      <p:sp>
        <p:nvSpPr>
          <p:cNvPr id="187" name="Shape 187"/>
          <p:cNvSpPr txBox="1">
            <a:spLocks noGrp="1"/>
          </p:cNvSpPr>
          <p:nvPr>
            <p:ph idx="1"/>
          </p:nvPr>
        </p:nvSpPr>
        <p:spPr>
          <a:xfrm>
            <a:off x="527400" y="1600200"/>
            <a:ext cx="8335800" cy="2462986"/>
          </a:xfrm>
        </p:spPr>
        <p:txBody>
          <a:bodyPr>
            <a:normAutofit fontScale="55000" lnSpcReduction="20000"/>
          </a:bodyPr>
          <a:lstStyle/>
          <a:p>
            <a:pPr marL="0" indent="0">
              <a:buNone/>
            </a:pPr>
            <a:r>
              <a:rPr lang="en" dirty="0"/>
              <a:t>Life’s about the journey, not the destination, yet too often the potential for adventure inherent in this journey is lost. The hunger to discover is easily forgotten in the clockwork tedium of commutes and errands that powers the hamster wheel of the every day. Even when actively pursued, the delight of exploring is often overwhelmed by a sea of stressful details regarding metro transfers and language barriers. How can we create opportunities for discovery and lower the barrier to exploration? The section seeks design solutions that rekindle playfulness, inspire wonder, and awaken wanderlust, both at home and abroad, to invite users to live more adventurously. "Get out there, take off your shoes, and Bilbo it up!”</a:t>
            </a:r>
            <a:endParaRPr lang="en-US" dirty="0"/>
          </a:p>
        </p:txBody>
      </p:sp>
      <p:pic>
        <p:nvPicPr>
          <p:cNvPr id="188" name="Shape 188"/>
          <p:cNvPicPr preferRelativeResize="0"/>
          <p:nvPr/>
        </p:nvPicPr>
        <p:blipFill>
          <a:blip r:embed="rId3">
            <a:alphaModFix/>
          </a:blip>
          <a:stretch>
            <a:fillRect/>
          </a:stretch>
        </p:blipFill>
        <p:spPr>
          <a:xfrm>
            <a:off x="613775" y="3988418"/>
            <a:ext cx="2327900" cy="1547774"/>
          </a:xfrm>
          <a:prstGeom prst="rect">
            <a:avLst/>
          </a:prstGeom>
          <a:noFill/>
          <a:ln>
            <a:noFill/>
          </a:ln>
        </p:spPr>
      </p:pic>
      <p:pic>
        <p:nvPicPr>
          <p:cNvPr id="189" name="Shape 189"/>
          <p:cNvPicPr preferRelativeResize="0"/>
          <p:nvPr/>
        </p:nvPicPr>
        <p:blipFill>
          <a:blip r:embed="rId4">
            <a:alphaModFix/>
          </a:blip>
          <a:stretch>
            <a:fillRect/>
          </a:stretch>
        </p:blipFill>
        <p:spPr>
          <a:xfrm>
            <a:off x="5325975" y="3988418"/>
            <a:ext cx="2192205" cy="1547774"/>
          </a:xfrm>
          <a:prstGeom prst="rect">
            <a:avLst/>
          </a:prstGeom>
          <a:noFill/>
          <a:ln>
            <a:noFill/>
          </a:ln>
        </p:spPr>
      </p:pic>
      <p:sp>
        <p:nvSpPr>
          <p:cNvPr id="8" name="Shape 187"/>
          <p:cNvSpPr txBox="1">
            <a:spLocks/>
          </p:cNvSpPr>
          <p:nvPr/>
        </p:nvSpPr>
        <p:spPr bwMode="auto">
          <a:xfrm>
            <a:off x="527400" y="5810400"/>
            <a:ext cx="8335800" cy="69860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FontTx/>
              <a:buNone/>
            </a:pPr>
            <a:r>
              <a:rPr lang="en" sz="2000" b="1" kern="0" dirty="0"/>
              <a:t>Friday 8:30-10:20p @ 160-314</a:t>
            </a:r>
            <a:br>
              <a:rPr lang="en" sz="2000" b="1" kern="0" dirty="0"/>
            </a:br>
            <a:r>
              <a:rPr lang="en" sz="2000" b="1" kern="0" dirty="0"/>
              <a:t>Friday 10:30am-12:20pm @ 160-325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13"/>
          <p:cNvSpPr/>
          <p:nvPr/>
        </p:nvSpPr>
        <p:spPr bwMode="auto">
          <a:xfrm>
            <a:off x="4982187" y="1847152"/>
            <a:ext cx="4161813" cy="45026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318" name="Rectangle 6"/>
          <p:cNvSpPr>
            <a:spLocks noGrp="1" noChangeArrowheads="1"/>
          </p:cNvSpPr>
          <p:nvPr>
            <p:ph type="body" sz="half" idx="2"/>
          </p:nvPr>
        </p:nvSpPr>
        <p:spPr>
          <a:xfrm>
            <a:off x="5097717" y="3400458"/>
            <a:ext cx="4034124" cy="3007376"/>
          </a:xfrm>
          <a:noFill/>
        </p:spPr>
        <p:txBody>
          <a:bodyPr/>
          <a:lstStyle/>
          <a:p>
            <a:r>
              <a:rPr lang="en-US" sz="2600" dirty="0">
                <a:latin typeface="Arial" charset="0"/>
              </a:rPr>
              <a:t>Cool, but</a:t>
            </a:r>
          </a:p>
          <a:p>
            <a:pPr lvl="1"/>
            <a:r>
              <a:rPr lang="en-US" sz="2400" dirty="0">
                <a:latin typeface="Arial" charset="0"/>
              </a:rPr>
              <a:t>text entry using this input device is tedious</a:t>
            </a:r>
          </a:p>
          <a:p>
            <a:pPr lvl="1"/>
            <a:r>
              <a:rPr lang="en-US" sz="2400" dirty="0">
                <a:latin typeface="Arial" charset="0"/>
              </a:rPr>
              <a:t>crashes often</a:t>
            </a:r>
          </a:p>
          <a:p>
            <a:r>
              <a:rPr lang="en-US" sz="2600" dirty="0">
                <a:latin typeface="Arial" charset="0"/>
              </a:rPr>
              <a:t>Lost the strong brand value for me</a:t>
            </a:r>
          </a:p>
        </p:txBody>
      </p:sp>
      <p:sp>
        <p:nvSpPr>
          <p:cNvPr id="15" name="Content Placeholder 6"/>
          <p:cNvSpPr txBox="1">
            <a:spLocks/>
          </p:cNvSpPr>
          <p:nvPr/>
        </p:nvSpPr>
        <p:spPr bwMode="auto">
          <a:xfrm>
            <a:off x="5079876" y="1884380"/>
            <a:ext cx="3809908" cy="144582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sz="2600" dirty="0" err="1">
                <a:latin typeface="Arial" charset="0"/>
              </a:rPr>
              <a:t>Asiana</a:t>
            </a:r>
            <a:r>
              <a:rPr lang="en-US" sz="2600" dirty="0">
                <a:latin typeface="Arial" charset="0"/>
              </a:rPr>
              <a:t> Airlines interface for sending email or SMS from plane</a:t>
            </a:r>
          </a:p>
        </p:txBody>
      </p:sp>
      <p:pic>
        <p:nvPicPr>
          <p:cNvPr id="16" name="Picture 15"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17" name="Rectangle 2"/>
          <p:cNvSpPr txBox="1">
            <a:spLocks noChangeArrowheads="1"/>
          </p:cNvSpPr>
          <p:nvPr/>
        </p:nvSpPr>
        <p:spPr bwMode="auto">
          <a:xfrm>
            <a:off x="479425" y="79925"/>
            <a:ext cx="6545369"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chemeClr val="tx1"/>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dirty="0">
                <a:solidFill>
                  <a:srgbClr val="E87A40"/>
                </a:solidFill>
              </a:rPr>
              <a:t>Hall of Shame!</a:t>
            </a:r>
          </a:p>
        </p:txBody>
      </p:sp>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975B29A8-4111-AA4F-9223-09FF79E68435}" type="slidenum">
              <a:rPr lang="en-US" smtClean="0"/>
              <a:pPr/>
              <a:t>3</a:t>
            </a:fld>
            <a:endParaRPr lang="en-US"/>
          </a:p>
        </p:txBody>
      </p:sp>
      <p:grpSp>
        <p:nvGrpSpPr>
          <p:cNvPr id="5" name="Group 4"/>
          <p:cNvGrpSpPr/>
          <p:nvPr/>
        </p:nvGrpSpPr>
        <p:grpSpPr>
          <a:xfrm>
            <a:off x="484196" y="1838272"/>
            <a:ext cx="3979573" cy="4523657"/>
            <a:chOff x="484196" y="1838272"/>
            <a:chExt cx="3979573" cy="4523657"/>
          </a:xfrm>
        </p:grpSpPr>
        <p:pic>
          <p:nvPicPr>
            <p:cNvPr id="12"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4196" y="1838272"/>
              <a:ext cx="3979573" cy="29838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18" name="Picture 17"/>
            <p:cNvPicPr>
              <a:picLocks noChangeAspect="1"/>
            </p:cNvPicPr>
            <p:nvPr/>
          </p:nvPicPr>
          <p:blipFill rotWithShape="1">
            <a:blip r:embed="rId5"/>
            <a:srcRect l="8601" t="16025" r="14685" b="20231"/>
            <a:stretch/>
          </p:blipFill>
          <p:spPr>
            <a:xfrm>
              <a:off x="1343246" y="3651088"/>
              <a:ext cx="2174986" cy="2710841"/>
            </a:xfrm>
            <a:prstGeom prst="rect">
              <a:avLst/>
            </a:prstGeom>
            <a:noFill/>
            <a:ln>
              <a:noFill/>
            </a:ln>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3821281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2851200" y="571500"/>
            <a:ext cx="6213600" cy="1143000"/>
          </a:xfrm>
        </p:spPr>
        <p:txBody>
          <a:bodyPr/>
          <a:lstStyle/>
          <a:p>
            <a:r>
              <a:rPr lang="en" dirty="0"/>
              <a:t>John </a:t>
            </a:r>
            <a:r>
              <a:rPr lang="en-US" dirty="0"/>
              <a:t>Yang-</a:t>
            </a:r>
            <a:r>
              <a:rPr lang="en-US" dirty="0" err="1"/>
              <a:t>Sammataro</a:t>
            </a:r>
            <a:r>
              <a:rPr lang="en-US" dirty="0"/>
              <a:t> (YS)</a:t>
            </a:r>
            <a:endParaRPr lang="en" dirty="0"/>
          </a:p>
        </p:txBody>
      </p:sp>
      <p:sp>
        <p:nvSpPr>
          <p:cNvPr id="195" name="Shape 195"/>
          <p:cNvSpPr txBox="1">
            <a:spLocks noGrp="1"/>
          </p:cNvSpPr>
          <p:nvPr>
            <p:ph idx="1"/>
          </p:nvPr>
        </p:nvSpPr>
        <p:spPr>
          <a:xfrm>
            <a:off x="685800" y="2188800"/>
            <a:ext cx="8285400" cy="4320000"/>
          </a:xfrm>
        </p:spPr>
        <p:txBody>
          <a:bodyPr>
            <a:normAutofit fontScale="85000" lnSpcReduction="20000"/>
          </a:bodyPr>
          <a:lstStyle/>
          <a:p>
            <a:r>
              <a:rPr lang="en" dirty="0"/>
              <a:t>BS CS Systems + MS CS HCI</a:t>
            </a:r>
          </a:p>
          <a:p>
            <a:r>
              <a:rPr lang="en" dirty="0"/>
              <a:t>Spent last year in Asia, a warzone, and an entourage</a:t>
            </a:r>
          </a:p>
          <a:p>
            <a:r>
              <a:rPr lang="en" dirty="0"/>
              <a:t>I like doing right, building teams, and exploring paths less traveled</a:t>
            </a:r>
          </a:p>
          <a:p>
            <a:r>
              <a:rPr lang="en" dirty="0"/>
              <a:t>Office Hours: (May change)</a:t>
            </a:r>
          </a:p>
          <a:p>
            <a:pPr lvl="1"/>
            <a:r>
              <a:rPr lang="en" dirty="0"/>
              <a:t>Weds 3:00pm-4:00pm @ Huang Basement</a:t>
            </a:r>
          </a:p>
          <a:p>
            <a:pPr lvl="1"/>
            <a:r>
              <a:rPr lang="en" dirty="0"/>
              <a:t>Thurs 12:30pm-1:30pm @ Lathrop Tech Lounge</a:t>
            </a:r>
            <a:endParaRPr lang="en-US" dirty="0"/>
          </a:p>
          <a:p>
            <a:pPr lvl="1"/>
            <a:endParaRPr lang="en" dirty="0"/>
          </a:p>
          <a:p>
            <a:r>
              <a:rPr lang="en" b="1" dirty="0"/>
              <a:t>Friday: 12:30pm-2:20pm @ 120-59</a:t>
            </a:r>
          </a:p>
          <a:p>
            <a:pPr marL="0" indent="0">
              <a:buNone/>
            </a:pPr>
            <a:r>
              <a:rPr lang="en" b="1" dirty="0"/>
              <a:t> 	       2:30pm-3:50pm @ 200-219</a:t>
            </a:r>
          </a:p>
        </p:txBody>
      </p:sp>
      <p:pic>
        <p:nvPicPr>
          <p:cNvPr id="196" name="Shape 196"/>
          <p:cNvPicPr preferRelativeResize="0">
            <a:picLocks noChangeAspect="1"/>
          </p:cNvPicPr>
          <p:nvPr/>
        </p:nvPicPr>
        <p:blipFill rotWithShape="1">
          <a:blip r:embed="rId3">
            <a:alphaModFix/>
          </a:blip>
          <a:srcRect l="18885" t="294" r="15670" b="215"/>
          <a:stretch/>
        </p:blipFill>
        <p:spPr>
          <a:xfrm>
            <a:off x="685800" y="228600"/>
            <a:ext cx="180451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p:txBody>
          <a:bodyPr/>
          <a:lstStyle/>
          <a:p>
            <a:r>
              <a:rPr lang="en" dirty="0"/>
              <a:t>Mixed Reality</a:t>
            </a:r>
            <a:r>
              <a:rPr lang="en-US" dirty="0"/>
              <a:t/>
            </a:r>
            <a:br>
              <a:rPr lang="en-US" dirty="0"/>
            </a:br>
            <a:r>
              <a:rPr lang="en" sz="3200" i="1" dirty="0"/>
              <a:t>Merging Real and Digital Worlds</a:t>
            </a:r>
          </a:p>
        </p:txBody>
      </p:sp>
      <p:sp>
        <p:nvSpPr>
          <p:cNvPr id="202" name="Shape 202"/>
          <p:cNvSpPr txBox="1">
            <a:spLocks noGrp="1"/>
          </p:cNvSpPr>
          <p:nvPr>
            <p:ph idx="1"/>
          </p:nvPr>
        </p:nvSpPr>
        <p:spPr>
          <a:xfrm>
            <a:off x="517225" y="1244250"/>
            <a:ext cx="8284804" cy="2927195"/>
          </a:xfrm>
        </p:spPr>
        <p:txBody>
          <a:bodyPr>
            <a:normAutofit fontScale="55000" lnSpcReduction="20000"/>
          </a:bodyPr>
          <a:lstStyle/>
          <a:p>
            <a:pPr marL="0" indent="0">
              <a:buNone/>
            </a:pPr>
            <a:r>
              <a:rPr lang="en" dirty="0"/>
              <a:t>How can we leverage </a:t>
            </a:r>
            <a:r>
              <a:rPr lang="en" dirty="0">
                <a:hlinkClick r:id="rId3"/>
              </a:rPr>
              <a:t>mixed reality</a:t>
            </a:r>
            <a:r>
              <a:rPr lang="en" dirty="0"/>
              <a:t> - the merging of real and digital worlds through AR/VR to solve current needs? </a:t>
            </a:r>
            <a:r>
              <a:rPr lang="en" dirty="0">
                <a:hlinkClick r:id="rId4"/>
              </a:rPr>
              <a:t>Pokemon Go took the world by storm</a:t>
            </a:r>
            <a:r>
              <a:rPr lang="en" dirty="0"/>
              <a:t> this summer, but mixed reality </a:t>
            </a:r>
            <a:r>
              <a:rPr lang="en" dirty="0">
                <a:hlinkClick r:id="rId5"/>
              </a:rPr>
              <a:t>spans far more than just games</a:t>
            </a:r>
            <a:r>
              <a:rPr lang="en" dirty="0"/>
              <a:t>: Have you navigated with </a:t>
            </a:r>
            <a:r>
              <a:rPr lang="en" dirty="0">
                <a:hlinkClick r:id="rId6"/>
              </a:rPr>
              <a:t>Waze</a:t>
            </a:r>
            <a:r>
              <a:rPr lang="en" dirty="0"/>
              <a:t> recently? Did you know you can virtually try out your </a:t>
            </a:r>
            <a:r>
              <a:rPr lang="en" dirty="0">
                <a:hlinkClick r:id="rId7"/>
              </a:rPr>
              <a:t>IKEA furniture</a:t>
            </a:r>
            <a:r>
              <a:rPr lang="en" dirty="0"/>
              <a:t>? Mixed reality is even used to </a:t>
            </a:r>
            <a:r>
              <a:rPr lang="en" dirty="0">
                <a:hlinkClick r:id="rId8"/>
              </a:rPr>
              <a:t>build houses</a:t>
            </a:r>
            <a:r>
              <a:rPr lang="en" dirty="0"/>
              <a:t>. Have you used a </a:t>
            </a:r>
            <a:r>
              <a:rPr lang="en" dirty="0">
                <a:hlinkClick r:id="rId8"/>
              </a:rPr>
              <a:t>Snapchat filter lately</a:t>
            </a:r>
            <a:r>
              <a:rPr lang="en" dirty="0"/>
              <a:t>? </a:t>
            </a:r>
          </a:p>
          <a:p>
            <a:endParaRPr lang="en" dirty="0"/>
          </a:p>
          <a:p>
            <a:pPr marL="0" indent="0">
              <a:buNone/>
            </a:pPr>
            <a:r>
              <a:rPr lang="en" dirty="0"/>
              <a:t>We will work at the bleeding edge of mixed reality in human computer interaction design.  This will be an opportunity to use some of the latest </a:t>
            </a:r>
            <a:r>
              <a:rPr lang="en" dirty="0">
                <a:hlinkClick r:id="rId9"/>
              </a:rPr>
              <a:t>software tools</a:t>
            </a:r>
            <a:r>
              <a:rPr lang="en" dirty="0"/>
              <a:t> and </a:t>
            </a:r>
            <a:r>
              <a:rPr lang="en" dirty="0">
                <a:hlinkClick r:id="rId10"/>
              </a:rPr>
              <a:t>hardware</a:t>
            </a:r>
            <a:r>
              <a:rPr lang="en" dirty="0"/>
              <a:t>. It will also require focus and discipline to design and prototype solutions to real world problems and needs at a scope that can be accomplished within the quarter.</a:t>
            </a:r>
          </a:p>
        </p:txBody>
      </p:sp>
      <p:pic>
        <p:nvPicPr>
          <p:cNvPr id="203" name="Shape 203"/>
          <p:cNvPicPr preferRelativeResize="0"/>
          <p:nvPr/>
        </p:nvPicPr>
        <p:blipFill>
          <a:blip r:embed="rId11">
            <a:alphaModFix/>
          </a:blip>
          <a:stretch>
            <a:fillRect/>
          </a:stretch>
        </p:blipFill>
        <p:spPr>
          <a:xfrm>
            <a:off x="614506" y="4171445"/>
            <a:ext cx="2855950" cy="1626299"/>
          </a:xfrm>
          <a:prstGeom prst="rect">
            <a:avLst/>
          </a:prstGeom>
          <a:noFill/>
          <a:ln>
            <a:noFill/>
          </a:ln>
        </p:spPr>
      </p:pic>
      <p:pic>
        <p:nvPicPr>
          <p:cNvPr id="204" name="Shape 204"/>
          <p:cNvPicPr preferRelativeResize="0"/>
          <p:nvPr/>
        </p:nvPicPr>
        <p:blipFill>
          <a:blip r:embed="rId12">
            <a:alphaModFix/>
          </a:blip>
          <a:stretch>
            <a:fillRect/>
          </a:stretch>
        </p:blipFill>
        <p:spPr>
          <a:xfrm>
            <a:off x="5670963" y="4158600"/>
            <a:ext cx="2942301" cy="1639144"/>
          </a:xfrm>
          <a:prstGeom prst="rect">
            <a:avLst/>
          </a:prstGeom>
          <a:noFill/>
          <a:ln>
            <a:noFill/>
          </a:ln>
        </p:spPr>
      </p:pic>
      <p:sp>
        <p:nvSpPr>
          <p:cNvPr id="205" name="Shape 205"/>
          <p:cNvSpPr txBox="1"/>
          <p:nvPr/>
        </p:nvSpPr>
        <p:spPr>
          <a:xfrm>
            <a:off x="517225" y="5797744"/>
            <a:ext cx="5770800" cy="823962"/>
          </a:xfrm>
          <a:prstGeom prst="rect">
            <a:avLst/>
          </a:prstGeom>
          <a:noFill/>
          <a:ln>
            <a:noFill/>
          </a:ln>
        </p:spPr>
        <p:txBody>
          <a:bodyPr lIns="91425" tIns="91425" rIns="91425" bIns="91425" anchor="t" anchorCtr="0">
            <a:noAutofit/>
          </a:bodyPr>
          <a:lstStyle/>
          <a:p>
            <a:pPr>
              <a:spcBef>
                <a:spcPts val="0"/>
              </a:spcBef>
              <a:tabLst>
                <a:tab pos="1084263" algn="l"/>
              </a:tabLst>
            </a:pPr>
            <a:r>
              <a:rPr lang="en" sz="2200" b="1" dirty="0">
                <a:latin typeface="Helvetica Light"/>
                <a:cs typeface="Helvetica Light"/>
                <a:sym typeface="Roboto"/>
              </a:rPr>
              <a:t>Friday: </a:t>
            </a:r>
            <a:r>
              <a:rPr lang="en-US" sz="2200" b="1" dirty="0">
                <a:latin typeface="Helvetica Light"/>
                <a:cs typeface="Helvetica Light"/>
                <a:sym typeface="Roboto"/>
              </a:rPr>
              <a:t>	</a:t>
            </a:r>
            <a:r>
              <a:rPr lang="en" sz="2200" b="1" dirty="0">
                <a:latin typeface="Helvetica Light"/>
                <a:cs typeface="Helvetica Light"/>
                <a:sym typeface="Roboto"/>
              </a:rPr>
              <a:t>12:30pm-2:20pm @ 120-59 </a:t>
            </a:r>
            <a:r>
              <a:rPr lang="en-US" sz="2200" b="1" dirty="0">
                <a:latin typeface="Helvetica Light"/>
                <a:cs typeface="Helvetica Light"/>
                <a:sym typeface="Roboto"/>
              </a:rPr>
              <a:t>		</a:t>
            </a:r>
            <a:r>
              <a:rPr lang="en" sz="2200" b="1" dirty="0">
                <a:latin typeface="Helvetica Light"/>
                <a:cs typeface="Helvetica Light"/>
                <a:sym typeface="Roboto"/>
              </a:rPr>
              <a:t>2:30pm-3:50pm @ 200-219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rs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1910" y="-159850"/>
            <a:ext cx="6863639" cy="6857543"/>
          </a:xfrm>
          <a:prstGeom prst="rect">
            <a:avLst/>
          </a:prstGeom>
          <a:effectLst>
            <a:outerShdw blurRad="95250" algn="tl" rotWithShape="0">
              <a:srgbClr val="000000">
                <a:alpha val="58000"/>
              </a:srgbClr>
            </a:outerShdw>
          </a:effectLst>
        </p:spPr>
      </p:pic>
      <p:sp>
        <p:nvSpPr>
          <p:cNvPr id="2" name="Date Placeholder 1"/>
          <p:cNvSpPr>
            <a:spLocks noGrp="1"/>
          </p:cNvSpPr>
          <p:nvPr>
            <p:ph type="dt" sz="half" idx="10"/>
          </p:nvPr>
        </p:nvSpPr>
        <p:spPr/>
        <p:txBody>
          <a:bodyPr/>
          <a:lstStyle/>
          <a:p>
            <a:r>
              <a:rPr lang="en-US"/>
              <a:t>9/27/2016</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C1E0FE3D-C6CA-0E44-AD74-327626FD3276}" type="slidenum">
              <a:rPr lang="en-US" smtClean="0"/>
              <a:t>32</a:t>
            </a:fld>
            <a:endParaRPr lang="en-US" dirty="0"/>
          </a:p>
        </p:txBody>
      </p:sp>
    </p:spTree>
    <p:extLst>
      <p:ext uri="{BB962C8B-B14F-4D97-AF65-F5344CB8AC3E}">
        <p14:creationId xmlns:p14="http://schemas.microsoft.com/office/powerpoint/2010/main" val="3123458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33</a:t>
            </a:fld>
            <a:endParaRPr lang="en-US" dirty="0"/>
          </a:p>
        </p:txBody>
      </p:sp>
      <p:sp>
        <p:nvSpPr>
          <p:cNvPr id="7" name="Title 6"/>
          <p:cNvSpPr>
            <a:spLocks noGrp="1"/>
          </p:cNvSpPr>
          <p:nvPr>
            <p:ph type="title" idx="4294967295"/>
          </p:nvPr>
        </p:nvSpPr>
        <p:spPr>
          <a:xfrm>
            <a:off x="0" y="0"/>
            <a:ext cx="9144000" cy="1143000"/>
          </a:xfrm>
        </p:spPr>
        <p:txBody>
          <a:bodyPr/>
          <a:lstStyle/>
          <a:p>
            <a:pPr algn="ctr"/>
            <a:r>
              <a:rPr lang="en-US" sz="6600" cap="small" dirty="0"/>
              <a:t>b a l a n c e </a:t>
            </a:r>
          </a:p>
        </p:txBody>
      </p:sp>
      <p:sp>
        <p:nvSpPr>
          <p:cNvPr id="2" name="TextBox 1"/>
          <p:cNvSpPr txBox="1"/>
          <p:nvPr/>
        </p:nvSpPr>
        <p:spPr>
          <a:xfrm>
            <a:off x="-4343" y="1851152"/>
            <a:ext cx="3776233" cy="634020"/>
          </a:xfrm>
          <a:prstGeom prst="rect">
            <a:avLst/>
          </a:prstGeom>
          <a:noFill/>
        </p:spPr>
        <p:txBody>
          <a:bodyPr wrap="square" rtlCol="0">
            <a:spAutoFit/>
          </a:bodyPr>
          <a:lstStyle/>
          <a:p>
            <a:pPr algn="ctr"/>
            <a:r>
              <a:rPr lang="en-US" sz="4400" cap="small" spc="300" dirty="0">
                <a:latin typeface="Helvetica"/>
                <a:cs typeface="Helvetica"/>
              </a:rPr>
              <a:t>design</a:t>
            </a:r>
          </a:p>
        </p:txBody>
      </p:sp>
      <p:sp>
        <p:nvSpPr>
          <p:cNvPr id="3" name="TextBox 2"/>
          <p:cNvSpPr txBox="1"/>
          <p:nvPr/>
        </p:nvSpPr>
        <p:spPr>
          <a:xfrm>
            <a:off x="3869361" y="1865848"/>
            <a:ext cx="6648163" cy="634020"/>
          </a:xfrm>
          <a:prstGeom prst="rect">
            <a:avLst/>
          </a:prstGeom>
          <a:noFill/>
        </p:spPr>
        <p:txBody>
          <a:bodyPr wrap="square" rtlCol="0">
            <a:spAutoFit/>
          </a:bodyPr>
          <a:lstStyle/>
          <a:p>
            <a:pPr algn="ctr"/>
            <a:r>
              <a:rPr lang="en-US" sz="4400" cap="small" spc="300" dirty="0">
                <a:latin typeface="Helvetica"/>
                <a:cs typeface="Helvetica"/>
              </a:rPr>
              <a:t>technology</a:t>
            </a:r>
          </a:p>
        </p:txBody>
      </p:sp>
      <p:pic>
        <p:nvPicPr>
          <p:cNvPr id="11" name="Picture 10" descr="DTinfinit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5669" y="2575362"/>
            <a:ext cx="6612662" cy="2557602"/>
          </a:xfrm>
          <a:prstGeom prst="rect">
            <a:avLst/>
          </a:prstGeom>
        </p:spPr>
      </p:pic>
    </p:spTree>
    <p:extLst>
      <p:ext uri="{BB962C8B-B14F-4D97-AF65-F5344CB8AC3E}">
        <p14:creationId xmlns:p14="http://schemas.microsoft.com/office/powerpoint/2010/main" val="41234275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8" name="Rectangle 17"/>
          <p:cNvSpPr/>
          <p:nvPr/>
        </p:nvSpPr>
        <p:spPr bwMode="auto">
          <a:xfrm>
            <a:off x="0" y="1092307"/>
            <a:ext cx="3845431" cy="5765693"/>
          </a:xfrm>
          <a:prstGeom prst="rect">
            <a:avLst/>
          </a:prstGeom>
          <a:blipFill rotWithShape="1">
            <a:blip r:embed="rId3"/>
            <a:stretch>
              <a:fillRect/>
            </a:stretch>
          </a:blipFill>
          <a:ln w="12700" cap="flat" cmpd="sng" algn="ctr">
            <a:noFill/>
            <a:prstDash val="solid"/>
            <a:round/>
            <a:headEnd type="none" w="sm" len="sm"/>
            <a:tailEnd type="none" w="sm" len="sm"/>
          </a:ln>
          <a:effectLst>
            <a:innerShdw blurRad="165100" dist="127000" dir="18900000">
              <a:prstClr val="black">
                <a:alpha val="7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3827670" y="1092306"/>
            <a:ext cx="5316330" cy="5765694"/>
          </a:xfrm>
          <a:prstGeom prst="rect">
            <a:avLst/>
          </a:prstGeom>
          <a:solidFill>
            <a:srgbClr val="000000">
              <a:alpha val="25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410" name="Rectangle 89"/>
          <p:cNvSpPr>
            <a:spLocks noGrp="1" noChangeArrowheads="1"/>
          </p:cNvSpPr>
          <p:nvPr>
            <p:ph type="title"/>
          </p:nvPr>
        </p:nvSpPr>
        <p:spPr>
          <a:xfrm>
            <a:off x="1" y="-35520"/>
            <a:ext cx="9144000" cy="1143000"/>
          </a:xfrm>
        </p:spPr>
        <p:txBody>
          <a:bodyPr/>
          <a:lstStyle/>
          <a:p>
            <a:pPr algn="ctr" eaLnBrk="1" hangingPunct="1"/>
            <a:r>
              <a:rPr lang="en-US" dirty="0"/>
              <a:t>Human-Computer Interaction (HCI) Approach to UX Design</a:t>
            </a:r>
          </a:p>
        </p:txBody>
      </p:sp>
      <p:sp>
        <p:nvSpPr>
          <p:cNvPr id="14" name="Rectangle 90"/>
          <p:cNvSpPr>
            <a:spLocks noGrp="1" noChangeArrowheads="1"/>
          </p:cNvSpPr>
          <p:nvPr>
            <p:ph idx="1"/>
          </p:nvPr>
        </p:nvSpPr>
        <p:spPr>
          <a:xfrm>
            <a:off x="3791619" y="1393905"/>
            <a:ext cx="5256980" cy="5230979"/>
          </a:xfrm>
        </p:spPr>
        <p:txBody>
          <a:bodyPr/>
          <a:lstStyle/>
          <a:p>
            <a:pPr marL="0" indent="0" eaLnBrk="1" hangingPunct="1">
              <a:buNone/>
            </a:pPr>
            <a:r>
              <a:rPr lang="en-US" sz="2400" dirty="0">
                <a:latin typeface="Arial" charset="0"/>
              </a:rPr>
              <a:t>   </a:t>
            </a:r>
            <a:r>
              <a:rPr lang="en-US" sz="2800" dirty="0">
                <a:latin typeface="Arial" charset="0"/>
              </a:rPr>
              <a:t>Human</a:t>
            </a:r>
            <a:endParaRPr lang="en-US" sz="2400" dirty="0">
              <a:latin typeface="Arial" charset="0"/>
            </a:endParaRPr>
          </a:p>
          <a:p>
            <a:pPr lvl="1" eaLnBrk="1" hangingPunct="1"/>
            <a:r>
              <a:rPr lang="en-US" sz="2000" dirty="0">
                <a:latin typeface="Arial" charset="0"/>
              </a:rPr>
              <a:t>the end-user of a program</a:t>
            </a:r>
          </a:p>
          <a:p>
            <a:pPr lvl="1" eaLnBrk="1" hangingPunct="1"/>
            <a:r>
              <a:rPr lang="en-US" sz="2000" i="1" dirty="0">
                <a:latin typeface="Arial" charset="0"/>
              </a:rPr>
              <a:t>the others they work or communicate with</a:t>
            </a:r>
          </a:p>
          <a:p>
            <a:pPr marL="457200" lvl="1" indent="0" eaLnBrk="1" hangingPunct="1">
              <a:buNone/>
            </a:pPr>
            <a:endParaRPr lang="en-US" sz="2000" i="1" dirty="0">
              <a:latin typeface="Arial" charset="0"/>
            </a:endParaRPr>
          </a:p>
          <a:p>
            <a:pPr marL="0" indent="0">
              <a:buNone/>
            </a:pPr>
            <a:r>
              <a:rPr lang="en-US" sz="2400" dirty="0">
                <a:latin typeface="Arial" charset="0"/>
              </a:rPr>
              <a:t>   </a:t>
            </a:r>
            <a:r>
              <a:rPr lang="en-US" sz="2800" dirty="0">
                <a:latin typeface="Arial" charset="0"/>
              </a:rPr>
              <a:t>Computer</a:t>
            </a:r>
            <a:endParaRPr lang="en-US" sz="2400" dirty="0">
              <a:latin typeface="Arial" charset="0"/>
            </a:endParaRPr>
          </a:p>
          <a:p>
            <a:pPr lvl="1"/>
            <a:r>
              <a:rPr lang="en-US" sz="2000" dirty="0">
                <a:latin typeface="Arial" charset="0"/>
              </a:rPr>
              <a:t>the machine the program runs on</a:t>
            </a:r>
          </a:p>
          <a:p>
            <a:pPr lvl="1"/>
            <a:r>
              <a:rPr lang="en-US" sz="2000" i="1" dirty="0">
                <a:latin typeface="Arial" charset="0"/>
              </a:rPr>
              <a:t>split between clients &amp; servers</a:t>
            </a:r>
          </a:p>
          <a:p>
            <a:pPr marL="457200" lvl="1" indent="0">
              <a:buNone/>
            </a:pPr>
            <a:endParaRPr lang="en-US" sz="2000" i="1" dirty="0">
              <a:latin typeface="Arial" charset="0"/>
            </a:endParaRPr>
          </a:p>
          <a:p>
            <a:pPr marL="0" indent="0">
              <a:buNone/>
            </a:pPr>
            <a:r>
              <a:rPr lang="en-US" sz="2400" dirty="0">
                <a:latin typeface="Arial" charset="0"/>
              </a:rPr>
              <a:t>   </a:t>
            </a:r>
            <a:r>
              <a:rPr lang="en-US" sz="2800" dirty="0">
                <a:latin typeface="Arial" charset="0"/>
              </a:rPr>
              <a:t>Interaction</a:t>
            </a:r>
            <a:endParaRPr lang="en-US" sz="2400" dirty="0">
              <a:latin typeface="Arial" charset="0"/>
            </a:endParaRPr>
          </a:p>
          <a:p>
            <a:pPr lvl="1"/>
            <a:r>
              <a:rPr lang="en-US" sz="2000" dirty="0">
                <a:latin typeface="Arial" charset="0"/>
              </a:rPr>
              <a:t>user tells the computer what they want</a:t>
            </a:r>
          </a:p>
          <a:p>
            <a:pPr lvl="1"/>
            <a:r>
              <a:rPr lang="en-US" sz="2000" dirty="0">
                <a:latin typeface="Arial" charset="0"/>
              </a:rPr>
              <a:t>computer communicates results</a:t>
            </a:r>
            <a:endParaRPr lang="en-US" sz="2400" dirty="0">
              <a:latin typeface="Arial" charset="0"/>
            </a:endParaRPr>
          </a:p>
        </p:txBody>
      </p:sp>
      <p:pic>
        <p:nvPicPr>
          <p:cNvPr id="13" name="Picture 12"/>
          <p:cNvPicPr>
            <a:picLocks noChangeAspect="1"/>
          </p:cNvPicPr>
          <p:nvPr/>
        </p:nvPicPr>
        <p:blipFill rotWithShape="1">
          <a:blip r:embed="rId4"/>
          <a:srcRect b="57724"/>
          <a:stretch/>
        </p:blipFill>
        <p:spPr>
          <a:xfrm>
            <a:off x="-10948" y="1088204"/>
            <a:ext cx="3842902" cy="2439222"/>
          </a:xfrm>
          <a:prstGeom prst="rect">
            <a:avLst/>
          </a:prstGeom>
        </p:spPr>
      </p:pic>
      <p:pic>
        <p:nvPicPr>
          <p:cNvPr id="15" name="Picture 14"/>
          <p:cNvPicPr>
            <a:picLocks noChangeAspect="1"/>
          </p:cNvPicPr>
          <p:nvPr/>
        </p:nvPicPr>
        <p:blipFill>
          <a:blip r:embed="rId4"/>
          <a:stretch>
            <a:fillRect/>
          </a:stretch>
        </p:blipFill>
        <p:spPr>
          <a:xfrm>
            <a:off x="0" y="1088203"/>
            <a:ext cx="3842902" cy="5769797"/>
          </a:xfrm>
          <a:prstGeom prst="rect">
            <a:avLst/>
          </a:prstGeom>
        </p:spPr>
      </p:pic>
      <p:sp>
        <p:nvSpPr>
          <p:cNvPr id="10" name="Slide Number Placeholder 6"/>
          <p:cNvSpPr>
            <a:spLocks noGrp="1"/>
          </p:cNvSpPr>
          <p:nvPr>
            <p:ph type="sldNum" sz="quarter" idx="12"/>
          </p:nvPr>
        </p:nvSpPr>
        <p:spPr>
          <a:xfrm>
            <a:off x="8153400" y="6553201"/>
            <a:ext cx="990600" cy="457200"/>
          </a:xfrm>
        </p:spPr>
        <p:txBody>
          <a:bodyPr/>
          <a:lstStyle/>
          <a:p>
            <a:fld id="{378E877C-33E4-8D47-9FF8-A9983EC5D9E6}" type="slidenum">
              <a:rPr lang="en-US" smtClean="0"/>
              <a:pPr/>
              <a:t>34</a:t>
            </a:fld>
            <a:endParaRPr lang="en-US" dirty="0"/>
          </a:p>
        </p:txBody>
      </p:sp>
      <p:sp>
        <p:nvSpPr>
          <p:cNvPr id="2" name="Date Placeholder 1"/>
          <p:cNvSpPr>
            <a:spLocks noGrp="1"/>
          </p:cNvSpPr>
          <p:nvPr>
            <p:ph type="dt" sz="half" idx="10"/>
          </p:nvPr>
        </p:nvSpPr>
        <p:spPr/>
        <p:txBody>
          <a:bodyPr/>
          <a:lstStyle/>
          <a:p>
            <a:pPr>
              <a:defRPr/>
            </a:pPr>
            <a:r>
              <a:rPr lang="en-US"/>
              <a:t>9/27/2016</a:t>
            </a:r>
            <a:endParaRPr lang="en-US" dirty="0"/>
          </a:p>
        </p:txBody>
      </p:sp>
      <p:pic>
        <p:nvPicPr>
          <p:cNvPr id="16" name="Picture 15"/>
          <p:cNvPicPr>
            <a:picLocks noChangeAspect="1"/>
          </p:cNvPicPr>
          <p:nvPr/>
        </p:nvPicPr>
        <p:blipFill rotWithShape="1">
          <a:blip r:embed="rId4"/>
          <a:srcRect t="53581"/>
          <a:stretch/>
        </p:blipFill>
        <p:spPr>
          <a:xfrm>
            <a:off x="0" y="4191000"/>
            <a:ext cx="3842902" cy="2678290"/>
          </a:xfrm>
          <a:prstGeom prst="rect">
            <a:avLst/>
          </a:prstGeom>
        </p:spPr>
      </p:pic>
    </p:spTree>
    <p:extLst>
      <p:ext uri="{BB962C8B-B14F-4D97-AF65-F5344CB8AC3E}">
        <p14:creationId xmlns:p14="http://schemas.microsoft.com/office/powerpoint/2010/main" val="2284768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Skinput- Appropriating the Body as an Input Surface (CHI 2010) (Low).mp4">
            <a:hlinkClick r:id="" action="ppaction://media"/>
          </p:cNvPr>
          <p:cNvPicPr>
            <a:picLocks noChangeAspect="1"/>
          </p:cNvPicPr>
          <p:nvPr>
            <a:videoFile r:link="rId1"/>
            <p:extLst>
              <p:ext uri="{DAA4B4D4-6D71-4841-9C94-3DE7FCFB9230}">
                <p14:media xmlns:p14="http://schemas.microsoft.com/office/powerpoint/2010/main" r:embed="rId2">
                  <p14:trim st="30363.7556" end="145033.5483"/>
                </p14:media>
              </p:ext>
            </p:extLst>
          </p:nvPr>
        </p:nvPicPr>
        <p:blipFill>
          <a:blip r:embed="rId5"/>
          <a:stretch>
            <a:fillRect/>
          </a:stretch>
        </p:blipFill>
        <p:spPr>
          <a:xfrm>
            <a:off x="2286000" y="1714500"/>
            <a:ext cx="4572000" cy="3429000"/>
          </a:xfrm>
          <a:prstGeom prst="rect">
            <a:avLst/>
          </a:prstGeom>
        </p:spPr>
      </p:pic>
      <p:pic>
        <p:nvPicPr>
          <p:cNvPr id="10" name="Picture 9"/>
          <p:cNvPicPr>
            <a:picLocks noChangeAspect="1"/>
          </p:cNvPicPr>
          <p:nvPr/>
        </p:nvPicPr>
        <p:blipFill>
          <a:blip r:embed="rId6"/>
          <a:stretch>
            <a:fillRect/>
          </a:stretch>
        </p:blipFill>
        <p:spPr>
          <a:xfrm>
            <a:off x="-1" y="413956"/>
            <a:ext cx="9161055" cy="5969000"/>
          </a:xfrm>
          <a:prstGeom prst="rect">
            <a:avLst/>
          </a:prstGeom>
        </p:spPr>
      </p:pic>
      <p:pic>
        <p:nvPicPr>
          <p:cNvPr id="2" name="Picture 1"/>
          <p:cNvPicPr>
            <a:picLocks noChangeAspect="1"/>
          </p:cNvPicPr>
          <p:nvPr/>
        </p:nvPicPr>
        <p:blipFill>
          <a:blip r:embed="rId7"/>
          <a:stretch>
            <a:fillRect/>
          </a:stretch>
        </p:blipFill>
        <p:spPr>
          <a:xfrm>
            <a:off x="0" y="380264"/>
            <a:ext cx="9144000" cy="6073254"/>
          </a:xfrm>
          <a:prstGeom prst="rect">
            <a:avLst/>
          </a:prstGeom>
        </p:spPr>
      </p:pic>
      <p:sp>
        <p:nvSpPr>
          <p:cNvPr id="11" name="Date Placeholder 10"/>
          <p:cNvSpPr>
            <a:spLocks noGrp="1"/>
          </p:cNvSpPr>
          <p:nvPr>
            <p:ph type="dt" sz="half" idx="10"/>
          </p:nvPr>
        </p:nvSpPr>
        <p:spPr/>
        <p:txBody>
          <a:bodyPr/>
          <a:lstStyle/>
          <a:p>
            <a:pPr>
              <a:defRPr/>
            </a:pPr>
            <a:r>
              <a:rPr lang="en-US"/>
              <a:t>9/27/2016</a:t>
            </a:r>
            <a:endParaRPr lang="en-US" dirty="0"/>
          </a:p>
        </p:txBody>
      </p:sp>
      <p:sp>
        <p:nvSpPr>
          <p:cNvPr id="12" name="Footer Placeholder 11"/>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3" name="Slide Number Placeholder 12"/>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932780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noFill/>
        </p:spPr>
        <p:txBody>
          <a:bodyPr lIns="92075" tIns="46038" rIns="92075" bIns="46038"/>
          <a:lstStyle/>
          <a:p>
            <a:pPr algn="ctr" eaLnBrk="1" hangingPunct="1"/>
            <a:r>
              <a:rPr lang="en-US" dirty="0"/>
              <a:t>HCI Approach to UX Design</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8288" y="1187016"/>
            <a:ext cx="4168889" cy="5270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06450" y="538470"/>
            <a:ext cx="4178300" cy="42646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5417" y="2853572"/>
            <a:ext cx="5130800" cy="36703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18429" y="2849359"/>
            <a:ext cx="2237013" cy="1937712"/>
          </a:xfrm>
          <a:prstGeom prst="rect">
            <a:avLst/>
          </a:prstGeom>
        </p:spPr>
      </p:pic>
      <p:pic>
        <p:nvPicPr>
          <p:cNvPr id="28" name="Picture 27" descr="4.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79234" y="1175148"/>
            <a:ext cx="2218832" cy="5279202"/>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020794" y="1175148"/>
            <a:ext cx="2712778" cy="5281815"/>
          </a:xfrm>
          <a:prstGeom prst="rect">
            <a:avLst/>
          </a:prstGeom>
        </p:spPr>
      </p:pic>
      <p:sp>
        <p:nvSpPr>
          <p:cNvPr id="30" name="Text Box 20"/>
          <p:cNvSpPr txBox="1">
            <a:spLocks noChangeArrowheads="1"/>
          </p:cNvSpPr>
          <p:nvPr/>
        </p:nvSpPr>
        <p:spPr bwMode="auto">
          <a:xfrm>
            <a:off x="395946" y="1141090"/>
            <a:ext cx="309369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2000" b="1" i="1" dirty="0">
                <a:latin typeface="Arial" charset="0"/>
              </a:rPr>
              <a:t>“</a:t>
            </a:r>
            <a:r>
              <a:rPr lang="en-US" sz="2000" b="1" i="1" dirty="0">
                <a:latin typeface="Arial" charset="0"/>
              </a:rPr>
              <a:t>People change their knowledge as they perform, i.e., they learn</a:t>
            </a:r>
            <a:r>
              <a:rPr lang="ja-JP" altLang="en-US" sz="2000" b="1" i="1" dirty="0">
                <a:latin typeface="Arial" charset="0"/>
              </a:rPr>
              <a:t>”</a:t>
            </a:r>
            <a:endParaRPr lang="en-US" b="1" i="1" dirty="0">
              <a:latin typeface="Arial" charset="0"/>
            </a:endParaRPr>
          </a:p>
        </p:txBody>
      </p:sp>
      <p:cxnSp>
        <p:nvCxnSpPr>
          <p:cNvPr id="15" name="Elbow Connector 14"/>
          <p:cNvCxnSpPr/>
          <p:nvPr/>
        </p:nvCxnSpPr>
        <p:spPr bwMode="auto">
          <a:xfrm rot="16200000" flipH="1">
            <a:off x="504380" y="3092241"/>
            <a:ext cx="2813232" cy="2089039"/>
          </a:xfrm>
          <a:prstGeom prst="bentConnector3">
            <a:avLst>
              <a:gd name="adj1" fmla="val 100211"/>
            </a:avLst>
          </a:prstGeom>
          <a:solidFill>
            <a:schemeClr val="accent1"/>
          </a:solidFill>
          <a:ln w="12700" cap="flat" cmpd="sng" algn="ctr">
            <a:solidFill>
              <a:schemeClr val="tx1"/>
            </a:solidFill>
            <a:prstDash val="solid"/>
            <a:round/>
            <a:headEnd type="none" w="sm" len="sm"/>
            <a:tailEnd type="none" w="sm" len="sm"/>
          </a:ln>
          <a:effectLst/>
        </p:spPr>
      </p:cxnSp>
      <p:sp>
        <p:nvSpPr>
          <p:cNvPr id="23" name="Oval 22"/>
          <p:cNvSpPr/>
          <p:nvPr/>
        </p:nvSpPr>
        <p:spPr bwMode="auto">
          <a:xfrm>
            <a:off x="2670631" y="5199141"/>
            <a:ext cx="664732" cy="664732"/>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Date Placeholder 2"/>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A1A7435F-1268-B14E-9921-CB2E2F250DE7}" type="slidenum">
              <a:rPr lang="en-US" smtClean="0"/>
              <a:pPr/>
              <a:t>36</a:t>
            </a:fld>
            <a:endParaRPr lang="en-US"/>
          </a:p>
        </p:txBody>
      </p:sp>
    </p:spTree>
    <p:extLst>
      <p:ext uri="{BB962C8B-B14F-4D97-AF65-F5344CB8AC3E}">
        <p14:creationId xmlns:p14="http://schemas.microsoft.com/office/powerpoint/2010/main" val="211071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noFill/>
        </p:spPr>
        <p:txBody>
          <a:bodyPr lIns="92075" tIns="46038" rIns="92075" bIns="46038"/>
          <a:lstStyle/>
          <a:p>
            <a:pPr eaLnBrk="1" hangingPunct="1"/>
            <a:r>
              <a:rPr lang="en-US" dirty="0"/>
              <a:t>Why is HCI Important?</a:t>
            </a:r>
          </a:p>
        </p:txBody>
      </p:sp>
      <p:sp>
        <p:nvSpPr>
          <p:cNvPr id="17411" name="Rectangle 3"/>
          <p:cNvSpPr>
            <a:spLocks noGrp="1" noChangeArrowheads="1"/>
          </p:cNvSpPr>
          <p:nvPr>
            <p:ph idx="1"/>
          </p:nvPr>
        </p:nvSpPr>
        <p:spPr>
          <a:xfrm>
            <a:off x="499301" y="1236098"/>
            <a:ext cx="7772400" cy="4724400"/>
          </a:xfrm>
          <a:noFill/>
        </p:spPr>
        <p:txBody>
          <a:bodyPr lIns="92075" tIns="46038" rIns="92075" bIns="46038"/>
          <a:lstStyle/>
          <a:p>
            <a:pPr eaLnBrk="1" hangingPunct="1">
              <a:lnSpc>
                <a:spcPct val="90000"/>
              </a:lnSpc>
            </a:pPr>
            <a:r>
              <a:rPr lang="en-US" sz="2800" dirty="0">
                <a:latin typeface="Arial" charset="0"/>
              </a:rPr>
              <a:t>Major part of work for </a:t>
            </a:r>
            <a:r>
              <a:rPr lang="ja-JP" altLang="en-US" sz="2800" dirty="0">
                <a:latin typeface="Arial" charset="0"/>
              </a:rPr>
              <a:t>“</a:t>
            </a:r>
            <a:r>
              <a:rPr lang="en-US" sz="2800" dirty="0">
                <a:latin typeface="Arial" charset="0"/>
              </a:rPr>
              <a:t>real</a:t>
            </a:r>
            <a:r>
              <a:rPr lang="ja-JP" altLang="en-US" sz="2800" dirty="0">
                <a:latin typeface="Arial" charset="0"/>
              </a:rPr>
              <a:t>”</a:t>
            </a:r>
            <a:r>
              <a:rPr lang="en-US" sz="2800" dirty="0">
                <a:latin typeface="Arial" charset="0"/>
              </a:rPr>
              <a:t> programs</a:t>
            </a:r>
          </a:p>
          <a:p>
            <a:pPr lvl="1" eaLnBrk="1" hangingPunct="1">
              <a:lnSpc>
                <a:spcPct val="90000"/>
              </a:lnSpc>
            </a:pPr>
            <a:r>
              <a:rPr lang="en-US" sz="2400" dirty="0">
                <a:latin typeface="Arial" charset="0"/>
              </a:rPr>
              <a:t>approximately 50%</a:t>
            </a:r>
          </a:p>
          <a:p>
            <a:pPr eaLnBrk="1" hangingPunct="1">
              <a:lnSpc>
                <a:spcPct val="90000"/>
              </a:lnSpc>
            </a:pPr>
            <a:r>
              <a:rPr lang="en-US" sz="2800" dirty="0">
                <a:latin typeface="Arial" charset="0"/>
              </a:rPr>
              <a:t>Bad user interfaces cost</a:t>
            </a:r>
          </a:p>
          <a:p>
            <a:pPr lvl="1" eaLnBrk="1" hangingPunct="1">
              <a:lnSpc>
                <a:spcPct val="90000"/>
              </a:lnSpc>
            </a:pPr>
            <a:r>
              <a:rPr lang="en-US" sz="2400" dirty="0">
                <a:latin typeface="Arial" charset="0"/>
              </a:rPr>
              <a:t>money</a:t>
            </a:r>
          </a:p>
          <a:p>
            <a:pPr lvl="2" eaLnBrk="1" hangingPunct="1">
              <a:lnSpc>
                <a:spcPct val="90000"/>
              </a:lnSpc>
            </a:pPr>
            <a:r>
              <a:rPr lang="en-US" sz="2000" dirty="0">
                <a:latin typeface="Arial" charset="0"/>
              </a:rPr>
              <a:t>5%</a:t>
            </a:r>
            <a:r>
              <a:rPr lang="en-US" sz="2000" b="0" dirty="0">
                <a:latin typeface="Arial" charset="0"/>
                <a:sym typeface="Wingdings 3" charset="0"/>
              </a:rPr>
              <a:t></a:t>
            </a:r>
            <a:r>
              <a:rPr lang="en-US" sz="2000" dirty="0">
                <a:latin typeface="Arial" charset="0"/>
              </a:rPr>
              <a:t> satisfaction </a:t>
            </a:r>
            <a:r>
              <a:rPr lang="en-US" sz="2000" dirty="0">
                <a:latin typeface="Arial" charset="0"/>
                <a:sym typeface="Wingdings" charset="0"/>
              </a:rPr>
              <a:t></a:t>
            </a:r>
            <a:r>
              <a:rPr lang="en-US" sz="2000" dirty="0">
                <a:latin typeface="Arial" charset="0"/>
              </a:rPr>
              <a:t> up to 85%</a:t>
            </a:r>
            <a:r>
              <a:rPr lang="en-US" sz="2000" b="0" dirty="0">
                <a:latin typeface="Arial" charset="0"/>
                <a:sym typeface="Wingdings 3" charset="0"/>
              </a:rPr>
              <a:t></a:t>
            </a:r>
            <a:r>
              <a:rPr lang="en-US" sz="2000" dirty="0">
                <a:latin typeface="Arial" charset="0"/>
              </a:rPr>
              <a:t>profits</a:t>
            </a:r>
          </a:p>
          <a:p>
            <a:pPr lvl="2" eaLnBrk="1" hangingPunct="1">
              <a:lnSpc>
                <a:spcPct val="90000"/>
              </a:lnSpc>
            </a:pPr>
            <a:r>
              <a:rPr lang="en-US" sz="2000" dirty="0">
                <a:latin typeface="Arial" charset="0"/>
              </a:rPr>
              <a:t>finding problems early makes them easier to fix</a:t>
            </a:r>
          </a:p>
          <a:p>
            <a:pPr lvl="1" eaLnBrk="1" hangingPunct="1">
              <a:lnSpc>
                <a:spcPct val="90000"/>
              </a:lnSpc>
            </a:pPr>
            <a:r>
              <a:rPr lang="en-US" sz="2400" dirty="0">
                <a:latin typeface="Arial" charset="0"/>
              </a:rPr>
              <a:t>reputation of organization (e.g., brand loyalty)</a:t>
            </a:r>
          </a:p>
          <a:p>
            <a:pPr lvl="1" eaLnBrk="1" hangingPunct="1">
              <a:lnSpc>
                <a:spcPct val="90000"/>
              </a:lnSpc>
            </a:pPr>
            <a:r>
              <a:rPr lang="en-US" sz="2400" dirty="0">
                <a:latin typeface="Arial" charset="0"/>
              </a:rPr>
              <a:t>lives (Therac-25)</a:t>
            </a:r>
          </a:p>
          <a:p>
            <a:pPr eaLnBrk="1" hangingPunct="1">
              <a:lnSpc>
                <a:spcPct val="90000"/>
              </a:lnSpc>
            </a:pPr>
            <a:r>
              <a:rPr lang="en-US" sz="2800" dirty="0">
                <a:latin typeface="Arial" charset="0"/>
              </a:rPr>
              <a:t>User interfaces hard to get right</a:t>
            </a:r>
          </a:p>
          <a:p>
            <a:pPr lvl="1" eaLnBrk="1" hangingPunct="1">
              <a:lnSpc>
                <a:spcPct val="90000"/>
              </a:lnSpc>
            </a:pPr>
            <a:r>
              <a:rPr lang="en-US" sz="2400" dirty="0">
                <a:latin typeface="Arial" charset="0"/>
              </a:rPr>
              <a:t>people are unpredictable</a:t>
            </a:r>
          </a:p>
          <a:p>
            <a:pPr lvl="1" eaLnBrk="1" hangingPunct="1">
              <a:lnSpc>
                <a:spcPct val="90000"/>
              </a:lnSpc>
            </a:pPr>
            <a:r>
              <a:rPr lang="en-US" sz="2400" dirty="0">
                <a:latin typeface="Arial" charset="0"/>
              </a:rPr>
              <a:t>intuition of designers </a:t>
            </a:r>
            <a:br>
              <a:rPr lang="en-US" sz="2400" dirty="0">
                <a:latin typeface="Arial" charset="0"/>
              </a:rPr>
            </a:br>
            <a:r>
              <a:rPr lang="en-US" sz="2400" dirty="0">
                <a:latin typeface="Arial" charset="0"/>
              </a:rPr>
              <a:t>often wrong </a:t>
            </a:r>
          </a:p>
        </p:txBody>
      </p:sp>
      <p:sp>
        <p:nvSpPr>
          <p:cNvPr id="7" name="Slide Number Placeholder 6"/>
          <p:cNvSpPr>
            <a:spLocks noGrp="1"/>
          </p:cNvSpPr>
          <p:nvPr>
            <p:ph type="sldNum" sz="quarter" idx="4294967295"/>
          </p:nvPr>
        </p:nvSpPr>
        <p:spPr>
          <a:xfrm>
            <a:off x="8153400" y="6553200"/>
            <a:ext cx="990600" cy="457200"/>
          </a:xfrm>
          <a:prstGeom prst="rect">
            <a:avLst/>
          </a:prstGeom>
        </p:spPr>
        <p:txBody>
          <a:bodyPr/>
          <a:lstStyle/>
          <a:p>
            <a:fld id="{378E877C-33E4-8D47-9FF8-A9983EC5D9E6}" type="slidenum">
              <a:rPr lang="en-US" sz="1000" smtClean="0">
                <a:solidFill>
                  <a:srgbClr val="878787"/>
                </a:solidFill>
                <a:latin typeface="Helvetica" panose="020B0604020202020204" pitchFamily="34" charset="0"/>
                <a:cs typeface="Helvetica" panose="020B0604020202020204" pitchFamily="34" charset="0"/>
              </a:rPr>
              <a:pPr/>
              <a:t>37</a:t>
            </a:fld>
            <a:endParaRPr lang="en-US" sz="1000" dirty="0">
              <a:solidFill>
                <a:srgbClr val="878787"/>
              </a:solidFill>
              <a:latin typeface="Helvetica" panose="020B0604020202020204" pitchFamily="34" charset="0"/>
              <a:cs typeface="Helvetica" panose="020B0604020202020204" pitchFamily="34" charset="0"/>
            </a:endParaRPr>
          </a:p>
        </p:txBody>
      </p:sp>
      <p:sp>
        <p:nvSpPr>
          <p:cNvPr id="3" name="Date Placeholder 2"/>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4" name="Footer Placeholder 3"/>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grpSp>
        <p:nvGrpSpPr>
          <p:cNvPr id="9" name="Group 8"/>
          <p:cNvGrpSpPr/>
          <p:nvPr/>
        </p:nvGrpSpPr>
        <p:grpSpPr>
          <a:xfrm>
            <a:off x="5642693" y="1649045"/>
            <a:ext cx="4717990" cy="5208956"/>
            <a:chOff x="5642693" y="1649045"/>
            <a:chExt cx="4717990" cy="5208956"/>
          </a:xfrm>
        </p:grpSpPr>
        <p:sp>
          <p:nvSpPr>
            <p:cNvPr id="11" name="Right Triangle 10"/>
            <p:cNvSpPr/>
            <p:nvPr/>
          </p:nvSpPr>
          <p:spPr bwMode="auto">
            <a:xfrm flipH="1">
              <a:off x="5666016" y="1649045"/>
              <a:ext cx="3954354" cy="5208956"/>
            </a:xfrm>
            <a:prstGeom prst="rtTriangle">
              <a:avLst/>
            </a:prstGeom>
            <a:solidFill>
              <a:srgbClr val="FFFFFF"/>
            </a:solidFill>
            <a:ln w="12700" cap="flat" cmpd="sng" algn="ctr">
              <a:noFill/>
              <a:prstDash val="solid"/>
              <a:round/>
              <a:headEnd type="none" w="sm" len="sm"/>
              <a:tailEnd type="none" w="sm" len="sm"/>
            </a:ln>
            <a:effectLst>
              <a:outerShdw blurRad="22225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 name="Group 5"/>
            <p:cNvGrpSpPr/>
            <p:nvPr/>
          </p:nvGrpSpPr>
          <p:grpSpPr>
            <a:xfrm>
              <a:off x="5642693" y="2198206"/>
              <a:ext cx="4717990" cy="4659794"/>
              <a:chOff x="5642693" y="2198206"/>
              <a:chExt cx="4717990" cy="4659794"/>
            </a:xfrm>
            <a:effectLst/>
          </p:grpSpPr>
          <p:pic>
            <p:nvPicPr>
              <p:cNvPr id="2" name="Picture 1" descr="Untitl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42693" y="3730960"/>
                <a:ext cx="4717990" cy="3127040"/>
              </a:xfrm>
              <a:prstGeom prst="rect">
                <a:avLst/>
              </a:prstGeom>
            </p:spPr>
          </p:pic>
          <p:sp>
            <p:nvSpPr>
              <p:cNvPr id="5" name="Right Triangle 4"/>
              <p:cNvSpPr/>
              <p:nvPr/>
            </p:nvSpPr>
            <p:spPr bwMode="auto">
              <a:xfrm flipH="1">
                <a:off x="8028333" y="2198206"/>
                <a:ext cx="1182986" cy="1558313"/>
              </a:xfrm>
              <a:prstGeom prst="rtTriangle">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3193680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1">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11">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411">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11">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1">
                                            <p:txEl>
                                              <p:pRg st="10" end="10"/>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noFill/>
        </p:spPr>
        <p:txBody>
          <a:bodyPr lIns="92075" tIns="46038" rIns="92075" bIns="46038"/>
          <a:lstStyle/>
          <a:p>
            <a:pPr eaLnBrk="1" hangingPunct="1"/>
            <a:r>
              <a:rPr lang="en-US" dirty="0"/>
              <a:t>Who Creates UIs?</a:t>
            </a:r>
          </a:p>
        </p:txBody>
      </p:sp>
      <p:sp>
        <p:nvSpPr>
          <p:cNvPr id="22534" name="Rectangle 3"/>
          <p:cNvSpPr>
            <a:spLocks noGrp="1" noChangeArrowheads="1"/>
          </p:cNvSpPr>
          <p:nvPr>
            <p:ph idx="1"/>
          </p:nvPr>
        </p:nvSpPr>
        <p:spPr>
          <a:xfrm>
            <a:off x="472657" y="1458111"/>
            <a:ext cx="7772400" cy="4724400"/>
          </a:xfrm>
        </p:spPr>
        <p:txBody>
          <a:bodyPr lIns="92075" tIns="46038" rIns="92075" bIns="46038">
            <a:normAutofit fontScale="85000" lnSpcReduction="20000"/>
          </a:bodyPr>
          <a:lstStyle/>
          <a:p>
            <a:pPr marL="0" indent="0" eaLnBrk="1" hangingPunct="1">
              <a:buNone/>
              <a:defRPr/>
            </a:pPr>
            <a:r>
              <a:rPr lang="en-US" sz="2800" dirty="0">
                <a:latin typeface="Helvetica"/>
                <a:ea typeface="+mn-ea"/>
                <a:cs typeface="Helvetica"/>
              </a:rPr>
              <a:t>A team of specialists (ideally)</a:t>
            </a:r>
            <a:br>
              <a:rPr lang="en-US" sz="2800" dirty="0">
                <a:latin typeface="Helvetica"/>
                <a:ea typeface="+mn-ea"/>
                <a:cs typeface="Helvetica"/>
              </a:rPr>
            </a:br>
            <a:endParaRPr lang="en-US" sz="2800" dirty="0">
              <a:latin typeface="Helvetica"/>
              <a:ea typeface="+mn-ea"/>
              <a:cs typeface="Helvetica"/>
            </a:endParaRPr>
          </a:p>
          <a:p>
            <a:pPr marL="525600" lvl="1" eaLnBrk="1" hangingPunct="1">
              <a:spcBef>
                <a:spcPts val="480"/>
              </a:spcBef>
              <a:defRPr/>
            </a:pPr>
            <a:r>
              <a:rPr lang="en-US" sz="2400" dirty="0"/>
              <a:t>graphic designers</a:t>
            </a:r>
          </a:p>
          <a:p>
            <a:pPr marL="525600" lvl="1" eaLnBrk="1" hangingPunct="1">
              <a:spcBef>
                <a:spcPts val="480"/>
              </a:spcBef>
              <a:defRPr/>
            </a:pPr>
            <a:r>
              <a:rPr lang="en-US" sz="2400" dirty="0"/>
              <a:t>interaction / interface designers</a:t>
            </a:r>
          </a:p>
          <a:p>
            <a:pPr marL="525600" lvl="1" eaLnBrk="1" hangingPunct="1">
              <a:spcBef>
                <a:spcPts val="480"/>
              </a:spcBef>
              <a:defRPr/>
            </a:pPr>
            <a:r>
              <a:rPr lang="en-US" sz="2400" dirty="0"/>
              <a:t>information architects</a:t>
            </a:r>
          </a:p>
          <a:p>
            <a:pPr marL="525600" lvl="1" eaLnBrk="1" hangingPunct="1">
              <a:spcBef>
                <a:spcPts val="480"/>
              </a:spcBef>
              <a:defRPr/>
            </a:pPr>
            <a:r>
              <a:rPr lang="en-US" sz="2400" dirty="0"/>
              <a:t>technical writers</a:t>
            </a:r>
          </a:p>
          <a:p>
            <a:pPr marL="525600" lvl="1" eaLnBrk="1" hangingPunct="1">
              <a:spcBef>
                <a:spcPts val="480"/>
              </a:spcBef>
              <a:defRPr/>
            </a:pPr>
            <a:r>
              <a:rPr lang="en-US" sz="2400" dirty="0"/>
              <a:t>marketers</a:t>
            </a:r>
          </a:p>
          <a:p>
            <a:pPr marL="525600" lvl="1" eaLnBrk="1" hangingPunct="1">
              <a:spcBef>
                <a:spcPts val="480"/>
              </a:spcBef>
              <a:defRPr/>
            </a:pPr>
            <a:r>
              <a:rPr lang="en-US" sz="2400" dirty="0"/>
              <a:t>program managers</a:t>
            </a:r>
          </a:p>
          <a:p>
            <a:pPr marL="525600" lvl="1" eaLnBrk="1" hangingPunct="1">
              <a:spcBef>
                <a:spcPts val="480"/>
              </a:spcBef>
              <a:defRPr/>
            </a:pPr>
            <a:r>
              <a:rPr lang="en-US" sz="2400" dirty="0"/>
              <a:t>test engineers</a:t>
            </a:r>
          </a:p>
          <a:p>
            <a:pPr marL="525600" lvl="1" eaLnBrk="1" hangingPunct="1">
              <a:spcBef>
                <a:spcPts val="480"/>
              </a:spcBef>
              <a:defRPr/>
            </a:pPr>
            <a:r>
              <a:rPr lang="en-US" sz="2400" dirty="0"/>
              <a:t>usability engineers</a:t>
            </a:r>
          </a:p>
          <a:p>
            <a:pPr marL="525600" lvl="1" eaLnBrk="1" hangingPunct="1">
              <a:spcBef>
                <a:spcPts val="480"/>
              </a:spcBef>
              <a:defRPr/>
            </a:pPr>
            <a:r>
              <a:rPr lang="en-US" sz="2400" dirty="0"/>
              <a:t>researchers (ethnographers, etc.)</a:t>
            </a:r>
          </a:p>
          <a:p>
            <a:pPr marL="525600" lvl="1" eaLnBrk="1" hangingPunct="1">
              <a:spcBef>
                <a:spcPts val="480"/>
              </a:spcBef>
              <a:defRPr/>
            </a:pPr>
            <a:r>
              <a:rPr lang="en-US" sz="2400" dirty="0"/>
              <a:t>software engineers</a:t>
            </a:r>
          </a:p>
          <a:p>
            <a:pPr marL="525600" lvl="1" eaLnBrk="1" hangingPunct="1">
              <a:spcBef>
                <a:spcPts val="480"/>
              </a:spcBef>
              <a:defRPr/>
            </a:pPr>
            <a:r>
              <a:rPr lang="en-US" sz="2400" dirty="0"/>
              <a:t>hardware engineers</a:t>
            </a:r>
          </a:p>
          <a:p>
            <a:pPr marL="525600" lvl="1" eaLnBrk="1" hangingPunct="1">
              <a:spcBef>
                <a:spcPts val="480"/>
              </a:spcBef>
              <a:defRPr/>
            </a:pPr>
            <a:r>
              <a:rPr lang="en-US" sz="2400" dirty="0"/>
              <a:t>industrial designers</a:t>
            </a:r>
          </a:p>
          <a:p>
            <a:pPr marL="525600" lvl="1" eaLnBrk="1" hangingPunct="1">
              <a:spcBef>
                <a:spcPts val="480"/>
              </a:spcBef>
              <a:defRPr/>
            </a:pPr>
            <a:r>
              <a:rPr lang="en-US" sz="2400" dirty="0"/>
              <a:t>customers</a:t>
            </a:r>
          </a:p>
        </p:txBody>
      </p:sp>
      <p:sp>
        <p:nvSpPr>
          <p:cNvPr id="8" name="Rectangle 7"/>
          <p:cNvSpPr/>
          <p:nvPr/>
        </p:nvSpPr>
        <p:spPr bwMode="auto">
          <a:xfrm rot="16200000">
            <a:off x="1793206" y="3358185"/>
            <a:ext cx="6858001" cy="141625"/>
          </a:xfrm>
          <a:prstGeom prst="rect">
            <a:avLst/>
          </a:prstGeom>
          <a:gradFill flip="none" rotWithShape="1">
            <a:gsLst>
              <a:gs pos="100000">
                <a:srgbClr val="000000">
                  <a:alpha val="25000"/>
                </a:srgbClr>
              </a:gs>
              <a:gs pos="25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Date Placeholder 1"/>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4" name="Footer Placeholder 3"/>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5" name="Slide Number Placeholder 4"/>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38</a:t>
            </a:fld>
            <a:endParaRPr lang="en-US" sz="1000">
              <a:solidFill>
                <a:srgbClr val="878787"/>
              </a:solidFill>
              <a:latin typeface="+mn-lt"/>
            </a:endParaRPr>
          </a:p>
        </p:txBody>
      </p:sp>
      <p:pic>
        <p:nvPicPr>
          <p:cNvPr id="6" name="Picture 5"/>
          <p:cNvPicPr>
            <a:picLocks noChangeAspect="1"/>
          </p:cNvPicPr>
          <p:nvPr/>
        </p:nvPicPr>
        <p:blipFill>
          <a:blip r:embed="rId3"/>
          <a:stretch>
            <a:fillRect/>
          </a:stretch>
        </p:blipFill>
        <p:spPr>
          <a:xfrm>
            <a:off x="5245284" y="1558475"/>
            <a:ext cx="4714743" cy="3133491"/>
          </a:xfrm>
          <a:prstGeom prst="rect">
            <a:avLst/>
          </a:prstGeom>
        </p:spPr>
      </p:pic>
    </p:spTree>
    <p:extLst>
      <p:ext uri="{BB962C8B-B14F-4D97-AF65-F5344CB8AC3E}">
        <p14:creationId xmlns:p14="http://schemas.microsoft.com/office/powerpoint/2010/main" val="41063209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4"/>
          <p:cNvSpPr>
            <a:spLocks noGrp="1" noChangeArrowheads="1"/>
          </p:cNvSpPr>
          <p:nvPr>
            <p:ph type="title"/>
          </p:nvPr>
        </p:nvSpPr>
        <p:spPr>
          <a:xfrm>
            <a:off x="1" y="192575"/>
            <a:ext cx="9144000" cy="1143000"/>
          </a:xfrm>
        </p:spPr>
        <p:txBody>
          <a:bodyPr/>
          <a:lstStyle/>
          <a:p>
            <a:pPr algn="ctr" eaLnBrk="1" hangingPunct="1"/>
            <a:r>
              <a:rPr lang="en-US" dirty="0"/>
              <a:t>How to Design and Build Good UIs</a:t>
            </a:r>
          </a:p>
        </p:txBody>
      </p:sp>
      <p:sp>
        <p:nvSpPr>
          <p:cNvPr id="23558" name="Rectangle 5"/>
          <p:cNvSpPr>
            <a:spLocks noGrp="1" noChangeArrowheads="1"/>
          </p:cNvSpPr>
          <p:nvPr>
            <p:ph idx="1"/>
          </p:nvPr>
        </p:nvSpPr>
        <p:spPr>
          <a:xfrm>
            <a:off x="685800" y="1635723"/>
            <a:ext cx="7772400" cy="4724400"/>
          </a:xfrm>
        </p:spPr>
        <p:txBody>
          <a:bodyPr/>
          <a:lstStyle/>
          <a:p>
            <a:pPr eaLnBrk="1" hangingPunct="1"/>
            <a:r>
              <a:rPr lang="en-US" dirty="0">
                <a:latin typeface="Arial" charset="0"/>
              </a:rPr>
              <a:t>Iterative development process</a:t>
            </a:r>
          </a:p>
          <a:p>
            <a:pPr eaLnBrk="1" hangingPunct="1"/>
            <a:r>
              <a:rPr lang="en-US" dirty="0">
                <a:latin typeface="Arial" charset="0"/>
              </a:rPr>
              <a:t>Usability goals</a:t>
            </a:r>
          </a:p>
          <a:p>
            <a:pPr eaLnBrk="1" hangingPunct="1"/>
            <a:r>
              <a:rPr lang="en-US" dirty="0">
                <a:latin typeface="Arial" charset="0"/>
              </a:rPr>
              <a:t>User-centered design</a:t>
            </a:r>
          </a:p>
          <a:p>
            <a:pPr eaLnBrk="1" hangingPunct="1"/>
            <a:r>
              <a:rPr lang="en-US" dirty="0">
                <a:latin typeface="Arial" charset="0"/>
              </a:rPr>
              <a:t>Design discovery</a:t>
            </a:r>
          </a:p>
          <a:p>
            <a:pPr eaLnBrk="1" hangingPunct="1"/>
            <a:r>
              <a:rPr lang="en-US" dirty="0">
                <a:latin typeface="Arial" charset="0"/>
              </a:rPr>
              <a:t>Rapid prototyping</a:t>
            </a:r>
          </a:p>
          <a:p>
            <a:pPr eaLnBrk="1" hangingPunct="1"/>
            <a:r>
              <a:rPr lang="en-US" dirty="0">
                <a:latin typeface="Arial" charset="0"/>
              </a:rPr>
              <a:t>Evaluation</a:t>
            </a:r>
          </a:p>
          <a:p>
            <a:pPr eaLnBrk="1" hangingPunct="1"/>
            <a:r>
              <a:rPr lang="en-US" i="1" dirty="0">
                <a:latin typeface="Arial" charset="0"/>
              </a:rPr>
              <a:t>Programming</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39</a:t>
            </a:fld>
            <a:endParaRPr lang="en-US" sz="1000">
              <a:solidFill>
                <a:srgbClr val="878787"/>
              </a:solidFill>
              <a:latin typeface="+mn-lt"/>
            </a:endParaRPr>
          </a:p>
        </p:txBody>
      </p:sp>
    </p:spTree>
    <p:extLst>
      <p:ext uri="{BB962C8B-B14F-4D97-AF65-F5344CB8AC3E}">
        <p14:creationId xmlns:p14="http://schemas.microsoft.com/office/powerpoint/2010/main" val="2466253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pPr>
              <a:defRPr/>
            </a:pPr>
            <a:r>
              <a:rPr lang="en-US"/>
              <a:t>9/27/2016</a:t>
            </a:r>
            <a:endParaRPr lang="en-US" dirty="0"/>
          </a:p>
        </p:txBody>
      </p:sp>
      <p:sp>
        <p:nvSpPr>
          <p:cNvPr id="15" name="Footer Placeholder 1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Rectangle 9"/>
          <p:cNvSpPr/>
          <p:nvPr/>
        </p:nvSpPr>
        <p:spPr bwMode="auto">
          <a:xfrm>
            <a:off x="6127200" y="2284505"/>
            <a:ext cx="3016800" cy="127229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127201" y="2584504"/>
            <a:ext cx="3016799" cy="88589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dirty="0">
                <a:latin typeface="Arial" charset="0"/>
              </a:rPr>
              <a:t>weather.com</a:t>
            </a:r>
          </a:p>
        </p:txBody>
      </p:sp>
      <p:sp>
        <p:nvSpPr>
          <p:cNvPr id="9" name="Rectangle 2"/>
          <p:cNvSpPr>
            <a:spLocks noGrp="1" noChangeArrowheads="1"/>
          </p:cNvSpPr>
          <p:nvPr>
            <p:ph type="title"/>
          </p:nvPr>
        </p:nvSpPr>
        <p:spPr>
          <a:xfrm>
            <a:off x="479425" y="79925"/>
            <a:ext cx="8664575" cy="1143000"/>
          </a:xfrm>
        </p:spPr>
        <p:txBody>
          <a:bodyPr/>
          <a:lstStyle/>
          <a:p>
            <a:r>
              <a:rPr lang="en-US" dirty="0"/>
              <a:t>Hall of Fame or Shame?</a:t>
            </a:r>
          </a:p>
        </p:txBody>
      </p:sp>
      <p:pic>
        <p:nvPicPr>
          <p:cNvPr id="13" name="Picture 12"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4" name="Slide Number Placeholder 3"/>
          <p:cNvSpPr>
            <a:spLocks noGrp="1"/>
          </p:cNvSpPr>
          <p:nvPr>
            <p:ph type="sldNum" sz="quarter" idx="12"/>
          </p:nvPr>
        </p:nvSpPr>
        <p:spPr/>
        <p:txBody>
          <a:bodyPr/>
          <a:lstStyle/>
          <a:p>
            <a:fld id="{975B29A8-4111-AA4F-9223-09FF79E68435}" type="slidenum">
              <a:rPr lang="en-US" smtClean="0"/>
              <a:pPr/>
              <a:t>4</a:t>
            </a:fld>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8451" y="1073756"/>
            <a:ext cx="5638750" cy="6496163"/>
          </a:xfrm>
          <a:prstGeom prst="rect">
            <a:avLst/>
          </a:prstGeom>
        </p:spPr>
      </p:pic>
    </p:spTree>
    <p:extLst>
      <p:ext uri="{BB962C8B-B14F-4D97-AF65-F5344CB8AC3E}">
        <p14:creationId xmlns:p14="http://schemas.microsoft.com/office/powerpoint/2010/main" val="539929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40</a:t>
            </a:fld>
            <a:endParaRPr lang="en-US"/>
          </a:p>
        </p:txBody>
      </p:sp>
      <p:sp>
        <p:nvSpPr>
          <p:cNvPr id="5" name="TextBox 4"/>
          <p:cNvSpPr txBox="1"/>
          <p:nvPr/>
        </p:nvSpPr>
        <p:spPr>
          <a:xfrm>
            <a:off x="3071162" y="2916961"/>
            <a:ext cx="3119675" cy="978729"/>
          </a:xfrm>
          <a:prstGeom prst="rect">
            <a:avLst/>
          </a:prstGeom>
          <a:noFill/>
        </p:spPr>
        <p:txBody>
          <a:bodyPr wrap="none" rtlCol="0">
            <a:spAutoFit/>
          </a:bodyPr>
          <a:lstStyle/>
          <a:p>
            <a:r>
              <a:rPr lang="en-US" sz="7200" cap="small" spc="1000" dirty="0">
                <a:solidFill>
                  <a:srgbClr val="E87A40"/>
                </a:solidFill>
                <a:latin typeface="Helvetica Light"/>
                <a:cs typeface="Helvetica Light"/>
              </a:rPr>
              <a:t>break</a:t>
            </a:r>
          </a:p>
        </p:txBody>
      </p:sp>
    </p:spTree>
    <p:extLst>
      <p:ext uri="{BB962C8B-B14F-4D97-AF65-F5344CB8AC3E}">
        <p14:creationId xmlns:p14="http://schemas.microsoft.com/office/powerpoint/2010/main" val="4116350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46"/>
          <p:cNvSpPr>
            <a:spLocks noGrp="1" noChangeArrowheads="1"/>
          </p:cNvSpPr>
          <p:nvPr>
            <p:ph type="title"/>
          </p:nvPr>
        </p:nvSpPr>
        <p:spPr>
          <a:xfrm>
            <a:off x="0" y="0"/>
            <a:ext cx="9067800" cy="1143000"/>
          </a:xfrm>
        </p:spPr>
        <p:txBody>
          <a:bodyPr/>
          <a:lstStyle/>
          <a:p>
            <a:pPr algn="ctr" eaLnBrk="1" hangingPunct="1"/>
            <a:r>
              <a:rPr lang="en-US" dirty="0"/>
              <a:t>User Interface Development Process</a:t>
            </a:r>
          </a:p>
        </p:txBody>
      </p:sp>
      <p:sp>
        <p:nvSpPr>
          <p:cNvPr id="2" name="Date Placeholder 1"/>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4" name="Slide Number Placeholder 3"/>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mn-lt"/>
              </a:rPr>
              <a:pPr/>
              <a:t>41</a:t>
            </a:fld>
            <a:endParaRPr lang="en-US" sz="1000">
              <a:solidFill>
                <a:srgbClr val="878787"/>
              </a:solidFill>
              <a:latin typeface="+mn-lt"/>
            </a:endParaRPr>
          </a:p>
        </p:txBody>
      </p:sp>
      <p:sp>
        <p:nvSpPr>
          <p:cNvPr id="24582" name="Rectangle 5"/>
          <p:cNvSpPr>
            <a:spLocks noChangeArrowheads="1"/>
          </p:cNvSpPr>
          <p:nvPr/>
        </p:nvSpPr>
        <p:spPr bwMode="auto">
          <a:xfrm>
            <a:off x="3478213" y="1567252"/>
            <a:ext cx="1219200" cy="89852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r>
              <a:rPr lang="en-US" sz="1200">
                <a:solidFill>
                  <a:schemeClr val="bg1"/>
                </a:solidFill>
                <a:latin typeface="Arial Black" charset="0"/>
              </a:rPr>
              <a:t>Design</a:t>
            </a:r>
          </a:p>
          <a:p>
            <a:pPr algn="ctr" eaLnBrk="0" hangingPunct="0"/>
            <a:r>
              <a:rPr lang="en-US" sz="1200">
                <a:solidFill>
                  <a:schemeClr val="bg1"/>
                </a:solidFill>
                <a:latin typeface="Arial Black" charset="0"/>
              </a:rPr>
              <a:t>Exploration</a:t>
            </a:r>
          </a:p>
        </p:txBody>
      </p:sp>
      <p:sp>
        <p:nvSpPr>
          <p:cNvPr id="24583" name="Rectangle 6"/>
          <p:cNvSpPr>
            <a:spLocks noChangeArrowheads="1"/>
          </p:cNvSpPr>
          <p:nvPr/>
        </p:nvSpPr>
        <p:spPr bwMode="auto">
          <a:xfrm>
            <a:off x="5230813" y="1567252"/>
            <a:ext cx="1219200" cy="89852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r>
              <a:rPr lang="en-US" sz="1200">
                <a:solidFill>
                  <a:schemeClr val="bg1"/>
                </a:solidFill>
                <a:latin typeface="Arial Black" charset="0"/>
              </a:rPr>
              <a:t>Evaluate</a:t>
            </a:r>
            <a:endParaRPr lang="en-US" sz="1000">
              <a:solidFill>
                <a:schemeClr val="bg1"/>
              </a:solidFill>
              <a:latin typeface="Arial Black" charset="0"/>
            </a:endParaRPr>
          </a:p>
        </p:txBody>
      </p:sp>
      <p:sp>
        <p:nvSpPr>
          <p:cNvPr id="24584" name="Rectangle 7"/>
          <p:cNvSpPr>
            <a:spLocks noChangeArrowheads="1"/>
          </p:cNvSpPr>
          <p:nvPr/>
        </p:nvSpPr>
        <p:spPr bwMode="auto">
          <a:xfrm>
            <a:off x="6983413" y="1567252"/>
            <a:ext cx="1219200" cy="89852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r>
              <a:rPr lang="en-US" sz="1200">
                <a:solidFill>
                  <a:schemeClr val="bg1"/>
                </a:solidFill>
                <a:latin typeface="Arial Black" charset="0"/>
              </a:rPr>
              <a:t>Production</a:t>
            </a:r>
          </a:p>
        </p:txBody>
      </p:sp>
      <p:sp>
        <p:nvSpPr>
          <p:cNvPr id="24585" name="Line 8"/>
          <p:cNvSpPr>
            <a:spLocks noChangeShapeType="1"/>
          </p:cNvSpPr>
          <p:nvPr/>
        </p:nvSpPr>
        <p:spPr bwMode="auto">
          <a:xfrm>
            <a:off x="2941638" y="2100652"/>
            <a:ext cx="152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6" name="Line 9"/>
          <p:cNvSpPr>
            <a:spLocks noChangeShapeType="1"/>
          </p:cNvSpPr>
          <p:nvPr/>
        </p:nvSpPr>
        <p:spPr bwMode="auto">
          <a:xfrm>
            <a:off x="4699000" y="2091127"/>
            <a:ext cx="152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87" name="Line 10"/>
          <p:cNvSpPr>
            <a:spLocks noChangeShapeType="1"/>
          </p:cNvSpPr>
          <p:nvPr/>
        </p:nvSpPr>
        <p:spPr bwMode="auto">
          <a:xfrm>
            <a:off x="4849813" y="2092715"/>
            <a:ext cx="0" cy="114935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588" name="Line 11"/>
          <p:cNvSpPr>
            <a:spLocks noChangeShapeType="1"/>
          </p:cNvSpPr>
          <p:nvPr/>
        </p:nvSpPr>
        <p:spPr bwMode="auto">
          <a:xfrm>
            <a:off x="5002213" y="2100652"/>
            <a:ext cx="228600"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589" name="Line 12"/>
          <p:cNvSpPr>
            <a:spLocks noChangeShapeType="1"/>
          </p:cNvSpPr>
          <p:nvPr/>
        </p:nvSpPr>
        <p:spPr bwMode="auto">
          <a:xfrm>
            <a:off x="6440488" y="2086365"/>
            <a:ext cx="152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0" name="Line 13"/>
          <p:cNvSpPr>
            <a:spLocks noChangeShapeType="1"/>
          </p:cNvSpPr>
          <p:nvPr/>
        </p:nvSpPr>
        <p:spPr bwMode="auto">
          <a:xfrm>
            <a:off x="6754813" y="2100652"/>
            <a:ext cx="0" cy="253523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1" name="Line 14"/>
          <p:cNvSpPr>
            <a:spLocks noChangeShapeType="1"/>
          </p:cNvSpPr>
          <p:nvPr/>
        </p:nvSpPr>
        <p:spPr bwMode="auto">
          <a:xfrm>
            <a:off x="4849813" y="3935802"/>
            <a:ext cx="0" cy="776288"/>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592" name="Text Box 15"/>
          <p:cNvSpPr txBox="1">
            <a:spLocks noChangeArrowheads="1"/>
          </p:cNvSpPr>
          <p:nvPr/>
        </p:nvSpPr>
        <p:spPr bwMode="auto">
          <a:xfrm>
            <a:off x="4641850" y="5628077"/>
            <a:ext cx="118028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latin typeface="Arial Black" charset="0"/>
              </a:rPr>
              <a:t>Proposal:</a:t>
            </a:r>
            <a:endParaRPr lang="en-US" sz="1200" b="1" dirty="0">
              <a:latin typeface="Arial Narrow" charset="0"/>
            </a:endParaRPr>
          </a:p>
          <a:p>
            <a:r>
              <a:rPr lang="en-US" sz="1200" b="1" dirty="0">
                <a:latin typeface="Arial Narrow" charset="0"/>
              </a:rPr>
              <a:t>Demos/</a:t>
            </a:r>
          </a:p>
          <a:p>
            <a:r>
              <a:rPr lang="en-US" sz="1200" b="1" dirty="0">
                <a:latin typeface="Arial Narrow" charset="0"/>
              </a:rPr>
              <a:t>Lo Fi Prototypes</a:t>
            </a:r>
            <a:endParaRPr lang="en-US" sz="1200" dirty="0">
              <a:latin typeface="Arial Narrow" charset="0"/>
            </a:endParaRPr>
          </a:p>
          <a:p>
            <a:r>
              <a:rPr lang="en-US" sz="1200" dirty="0">
                <a:latin typeface="Arial Narrow" charset="0"/>
              </a:rPr>
              <a:t>(How)</a:t>
            </a:r>
          </a:p>
        </p:txBody>
      </p:sp>
      <p:sp>
        <p:nvSpPr>
          <p:cNvPr id="24593" name="Text Box 16"/>
          <p:cNvSpPr txBox="1">
            <a:spLocks noChangeArrowheads="1"/>
          </p:cNvSpPr>
          <p:nvPr/>
        </p:nvSpPr>
        <p:spPr bwMode="auto">
          <a:xfrm>
            <a:off x="6904038" y="2564202"/>
            <a:ext cx="1246187"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Narrow" charset="0"/>
              </a:rPr>
              <a:t>Work together to</a:t>
            </a:r>
          </a:p>
          <a:p>
            <a:r>
              <a:rPr lang="en-US" sz="1200" b="1">
                <a:latin typeface="Arial Narrow" charset="0"/>
              </a:rPr>
              <a:t>realize the design</a:t>
            </a:r>
          </a:p>
          <a:p>
            <a:r>
              <a:rPr lang="en-US" sz="1200" b="1">
                <a:latin typeface="Arial Narrow" charset="0"/>
              </a:rPr>
              <a:t>in detail</a:t>
            </a:r>
          </a:p>
          <a:p>
            <a:endParaRPr lang="en-US" sz="1200" b="1">
              <a:latin typeface="Arial Narrow" charset="0"/>
            </a:endParaRPr>
          </a:p>
          <a:p>
            <a:r>
              <a:rPr lang="en-US" sz="1200" b="1">
                <a:latin typeface="Arial Narrow" charset="0"/>
              </a:rPr>
              <a:t>Evaluate with</a:t>
            </a:r>
          </a:p>
          <a:p>
            <a:r>
              <a:rPr lang="en-US" sz="1200" b="1">
                <a:latin typeface="Arial Narrow" charset="0"/>
              </a:rPr>
              <a:t>Customers</a:t>
            </a:r>
            <a:endParaRPr lang="en-US" sz="1200">
              <a:latin typeface="Arial Black" charset="0"/>
            </a:endParaRPr>
          </a:p>
          <a:p>
            <a:endParaRPr lang="en-US" sz="1200">
              <a:latin typeface="Arial Black" charset="0"/>
            </a:endParaRPr>
          </a:p>
        </p:txBody>
      </p:sp>
      <p:sp>
        <p:nvSpPr>
          <p:cNvPr id="24594" name="Line 18"/>
          <p:cNvSpPr>
            <a:spLocks noChangeShapeType="1"/>
          </p:cNvSpPr>
          <p:nvPr/>
        </p:nvSpPr>
        <p:spPr bwMode="auto">
          <a:xfrm>
            <a:off x="5934075" y="1268802"/>
            <a:ext cx="0" cy="22860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595" name="Rectangle 19"/>
          <p:cNvSpPr>
            <a:spLocks noChangeArrowheads="1"/>
          </p:cNvSpPr>
          <p:nvPr/>
        </p:nvSpPr>
        <p:spPr bwMode="auto">
          <a:xfrm>
            <a:off x="1760538" y="1567252"/>
            <a:ext cx="1219200" cy="89852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r>
              <a:rPr lang="en-US" sz="1200">
                <a:solidFill>
                  <a:schemeClr val="bg1"/>
                </a:solidFill>
                <a:latin typeface="Arial Black" charset="0"/>
              </a:rPr>
              <a:t>Design</a:t>
            </a:r>
          </a:p>
          <a:p>
            <a:pPr algn="ctr" eaLnBrk="0" hangingPunct="0"/>
            <a:r>
              <a:rPr lang="en-US" sz="1200">
                <a:solidFill>
                  <a:schemeClr val="bg1"/>
                </a:solidFill>
                <a:latin typeface="Arial Black" charset="0"/>
              </a:rPr>
              <a:t>Discovery</a:t>
            </a:r>
          </a:p>
        </p:txBody>
      </p:sp>
      <p:sp>
        <p:nvSpPr>
          <p:cNvPr id="24596" name="Text Box 22"/>
          <p:cNvSpPr txBox="1">
            <a:spLocks noChangeArrowheads="1"/>
          </p:cNvSpPr>
          <p:nvPr/>
        </p:nvSpPr>
        <p:spPr bwMode="auto">
          <a:xfrm>
            <a:off x="1489075" y="1110052"/>
            <a:ext cx="12620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1000" b="1">
                <a:latin typeface="Arial Narrow" charset="0"/>
              </a:rPr>
              <a:t>Customers, Products,</a:t>
            </a:r>
          </a:p>
          <a:p>
            <a:pPr algn="r"/>
            <a:r>
              <a:rPr lang="en-US" sz="1000" b="1">
                <a:latin typeface="Arial Narrow" charset="0"/>
              </a:rPr>
              <a:t>Business, Marketing</a:t>
            </a:r>
            <a:endParaRPr lang="en-US" sz="1000">
              <a:latin typeface="Arial Black" charset="0"/>
            </a:endParaRPr>
          </a:p>
        </p:txBody>
      </p:sp>
      <p:sp>
        <p:nvSpPr>
          <p:cNvPr id="24597" name="Line 23"/>
          <p:cNvSpPr>
            <a:spLocks noChangeShapeType="1"/>
          </p:cNvSpPr>
          <p:nvPr/>
        </p:nvSpPr>
        <p:spPr bwMode="auto">
          <a:xfrm>
            <a:off x="2751138" y="1268802"/>
            <a:ext cx="0" cy="22860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598" name="Text Box 24"/>
          <p:cNvSpPr txBox="1">
            <a:spLocks noChangeArrowheads="1"/>
          </p:cNvSpPr>
          <p:nvPr/>
        </p:nvSpPr>
        <p:spPr bwMode="auto">
          <a:xfrm>
            <a:off x="4618038" y="1116402"/>
            <a:ext cx="12620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1000" b="1">
                <a:latin typeface="Arial Narrow" charset="0"/>
              </a:rPr>
              <a:t>Customers, Products,</a:t>
            </a:r>
          </a:p>
          <a:p>
            <a:pPr algn="r"/>
            <a:r>
              <a:rPr lang="en-US" sz="1000" b="1">
                <a:latin typeface="Arial Narrow" charset="0"/>
              </a:rPr>
              <a:t>Business, Marketing</a:t>
            </a:r>
            <a:endParaRPr lang="en-US" sz="1000">
              <a:latin typeface="Arial Black" charset="0"/>
            </a:endParaRPr>
          </a:p>
        </p:txBody>
      </p:sp>
      <p:pic>
        <p:nvPicPr>
          <p:cNvPr id="24599" name="Picture 27" descr="Storyboard"/>
          <p:cNvPicPr>
            <a:picLocks noChangeAspect="1" noChangeArrowheads="1"/>
          </p:cNvPicPr>
          <p:nvPr/>
        </p:nvPicPr>
        <p:blipFill>
          <a:blip r:embed="rId3" cstate="email">
            <a:extLst>
              <a:ext uri="{28A0092B-C50C-407E-A947-70E740481C1C}">
                <a14:useLocalDpi xmlns:a14="http://schemas.microsoft.com/office/drawing/2010/main" val="0"/>
              </a:ext>
            </a:extLst>
          </a:blip>
          <a:srcRect l="1799" t="3430" r="2747" b="6003"/>
          <a:stretch>
            <a:fillRect/>
          </a:stretch>
        </p:blipFill>
        <p:spPr bwMode="auto">
          <a:xfrm>
            <a:off x="3352800" y="3281752"/>
            <a:ext cx="1600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00" name="Line 28"/>
          <p:cNvSpPr>
            <a:spLocks noChangeShapeType="1"/>
          </p:cNvSpPr>
          <p:nvPr/>
        </p:nvSpPr>
        <p:spPr bwMode="auto">
          <a:xfrm>
            <a:off x="5002213" y="2100652"/>
            <a:ext cx="0" cy="261143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1" name="Line 29"/>
          <p:cNvSpPr>
            <a:spLocks noChangeShapeType="1"/>
          </p:cNvSpPr>
          <p:nvPr/>
        </p:nvSpPr>
        <p:spPr bwMode="auto">
          <a:xfrm>
            <a:off x="3094038" y="2100652"/>
            <a:ext cx="0" cy="2611438"/>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602" name="Text Box 30"/>
          <p:cNvSpPr txBox="1">
            <a:spLocks noChangeArrowheads="1"/>
          </p:cNvSpPr>
          <p:nvPr/>
        </p:nvSpPr>
        <p:spPr bwMode="auto">
          <a:xfrm>
            <a:off x="2179638" y="5612202"/>
            <a:ext cx="186751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latin typeface="Arial Black" charset="0"/>
              </a:rPr>
              <a:t>Design Definition:</a:t>
            </a:r>
            <a:endParaRPr lang="en-US" sz="1200" b="1" dirty="0">
              <a:latin typeface="Arial Narrow" charset="0"/>
            </a:endParaRPr>
          </a:p>
          <a:p>
            <a:r>
              <a:rPr lang="en-US" sz="1200" b="1" dirty="0">
                <a:latin typeface="Arial Narrow" charset="0"/>
              </a:rPr>
              <a:t>- Design Problem Statement</a:t>
            </a:r>
            <a:endParaRPr lang="en-US" sz="1200" dirty="0">
              <a:latin typeface="Arial Narrow" charset="0"/>
            </a:endParaRPr>
          </a:p>
          <a:p>
            <a:r>
              <a:rPr lang="en-US" sz="1200" dirty="0">
                <a:latin typeface="Arial Narrow" charset="0"/>
              </a:rPr>
              <a:t>- Targeted User Roles (Who)</a:t>
            </a:r>
          </a:p>
          <a:p>
            <a:r>
              <a:rPr lang="en-US" sz="1200" dirty="0">
                <a:latin typeface="Arial Narrow" charset="0"/>
              </a:rPr>
              <a:t>- Targeted User Tasks (What)</a:t>
            </a:r>
          </a:p>
          <a:p>
            <a:r>
              <a:rPr lang="en-US" sz="1200" dirty="0">
                <a:latin typeface="Arial Narrow" charset="0"/>
              </a:rPr>
              <a:t>- Design Direction Statements</a:t>
            </a:r>
          </a:p>
        </p:txBody>
      </p:sp>
      <p:pic>
        <p:nvPicPr>
          <p:cNvPr id="24603" name="Picture 31" descr="Diskette"/>
          <p:cNvPicPr>
            <a:picLocks noChangeAspect="1" noChangeArrowheads="1"/>
          </p:cNvPicPr>
          <p:nvPr/>
        </p:nvPicPr>
        <p:blipFill>
          <a:blip r:embed="rId4">
            <a:extLst>
              <a:ext uri="{28A0092B-C50C-407E-A947-70E740481C1C}">
                <a14:useLocalDpi xmlns:a14="http://schemas.microsoft.com/office/drawing/2010/main" val="0"/>
              </a:ext>
            </a:extLst>
          </a:blip>
          <a:srcRect l="-5319" t="9727" r="6789" b="12646"/>
          <a:stretch>
            <a:fillRect/>
          </a:stretch>
        </p:blipFill>
        <p:spPr bwMode="auto">
          <a:xfrm>
            <a:off x="4419600" y="4881952"/>
            <a:ext cx="852488"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04" name="Picture 32" descr="Spec"/>
          <p:cNvPicPr>
            <a:picLocks noChangeAspect="1" noChangeArrowheads="1"/>
          </p:cNvPicPr>
          <p:nvPr/>
        </p:nvPicPr>
        <p:blipFill>
          <a:blip r:embed="rId5">
            <a:extLst>
              <a:ext uri="{28A0092B-C50C-407E-A947-70E740481C1C}">
                <a14:useLocalDpi xmlns:a14="http://schemas.microsoft.com/office/drawing/2010/main" val="0"/>
              </a:ext>
            </a:extLst>
          </a:blip>
          <a:srcRect l="5606" t="6436" r="9697" b="10046"/>
          <a:stretch>
            <a:fillRect/>
          </a:stretch>
        </p:blipFill>
        <p:spPr bwMode="auto">
          <a:xfrm>
            <a:off x="6203950" y="4715265"/>
            <a:ext cx="887413"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05" name="Text Box 33"/>
          <p:cNvSpPr txBox="1">
            <a:spLocks noChangeArrowheads="1"/>
          </p:cNvSpPr>
          <p:nvPr/>
        </p:nvSpPr>
        <p:spPr bwMode="auto">
          <a:xfrm>
            <a:off x="6042025" y="5612202"/>
            <a:ext cx="2005677"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latin typeface="Arial Black" charset="0"/>
              </a:rPr>
              <a:t>Specification:</a:t>
            </a:r>
            <a:endParaRPr lang="en-US" sz="1200" b="1" dirty="0">
              <a:latin typeface="Arial Narrow" charset="0"/>
            </a:endParaRPr>
          </a:p>
          <a:p>
            <a:r>
              <a:rPr lang="en-US" sz="1200" b="1" dirty="0">
                <a:latin typeface="Arial Narrow" charset="0"/>
              </a:rPr>
              <a:t>Hi Fidelity, Refined Design</a:t>
            </a:r>
            <a:endParaRPr lang="en-US" sz="1200" dirty="0">
              <a:latin typeface="Arial Narrow" charset="0"/>
            </a:endParaRPr>
          </a:p>
          <a:p>
            <a:r>
              <a:rPr lang="en-US" sz="1200" dirty="0">
                <a:latin typeface="Arial Narrow" charset="0"/>
              </a:rPr>
              <a:t>   - Based on customer feedback</a:t>
            </a:r>
          </a:p>
          <a:p>
            <a:r>
              <a:rPr lang="en-US" sz="1200" dirty="0">
                <a:latin typeface="Arial Narrow" charset="0"/>
              </a:rPr>
              <a:t>   - Foundation in product reality</a:t>
            </a:r>
          </a:p>
          <a:p>
            <a:r>
              <a:rPr lang="en-US" sz="1200" dirty="0">
                <a:latin typeface="Arial Narrow" charset="0"/>
              </a:rPr>
              <a:t>   - Refined Design description</a:t>
            </a:r>
          </a:p>
        </p:txBody>
      </p:sp>
      <p:sp>
        <p:nvSpPr>
          <p:cNvPr id="24606" name="Line 34"/>
          <p:cNvSpPr>
            <a:spLocks noChangeShapeType="1"/>
          </p:cNvSpPr>
          <p:nvPr/>
        </p:nvSpPr>
        <p:spPr bwMode="auto">
          <a:xfrm>
            <a:off x="6602413" y="2092715"/>
            <a:ext cx="0" cy="2535237"/>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607" name="Line 35"/>
          <p:cNvSpPr>
            <a:spLocks noChangeShapeType="1"/>
          </p:cNvSpPr>
          <p:nvPr/>
        </p:nvSpPr>
        <p:spPr bwMode="auto">
          <a:xfrm>
            <a:off x="6754813" y="2095890"/>
            <a:ext cx="228600"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608" name="Line 36"/>
          <p:cNvSpPr>
            <a:spLocks noChangeShapeType="1"/>
          </p:cNvSpPr>
          <p:nvPr/>
        </p:nvSpPr>
        <p:spPr bwMode="auto">
          <a:xfrm>
            <a:off x="3181350" y="2107002"/>
            <a:ext cx="228600"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4609" name="Line 37"/>
          <p:cNvSpPr>
            <a:spLocks noChangeShapeType="1"/>
          </p:cNvSpPr>
          <p:nvPr/>
        </p:nvSpPr>
        <p:spPr bwMode="auto">
          <a:xfrm>
            <a:off x="3181350" y="2107002"/>
            <a:ext cx="0" cy="252888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0" name="Text Box 38"/>
          <p:cNvSpPr txBox="1">
            <a:spLocks noChangeArrowheads="1"/>
          </p:cNvSpPr>
          <p:nvPr/>
        </p:nvSpPr>
        <p:spPr bwMode="auto">
          <a:xfrm>
            <a:off x="3856038" y="4164402"/>
            <a:ext cx="1219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Narrow" charset="0"/>
              </a:rPr>
              <a:t>Storyboard</a:t>
            </a:r>
            <a:endParaRPr lang="en-US" sz="1200">
              <a:latin typeface="Arial Narrow" charset="0"/>
            </a:endParaRPr>
          </a:p>
        </p:txBody>
      </p:sp>
      <p:pic>
        <p:nvPicPr>
          <p:cNvPr id="24611" name="Picture 39" descr="Docu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3038" y="4774002"/>
            <a:ext cx="914400"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12" name="Picture 40" descr="Car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313" y="2608652"/>
            <a:ext cx="790575"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13" name="Picture 41" descr="Draw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938" y="3719902"/>
            <a:ext cx="1076325"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14" name="Text Box 42"/>
          <p:cNvSpPr txBox="1">
            <a:spLocks noChangeArrowheads="1"/>
          </p:cNvSpPr>
          <p:nvPr/>
        </p:nvSpPr>
        <p:spPr bwMode="auto">
          <a:xfrm>
            <a:off x="1684338" y="2564202"/>
            <a:ext cx="1552575" cy="246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Narrow" charset="0"/>
              </a:rPr>
              <a:t>Customers:</a:t>
            </a:r>
            <a:endParaRPr lang="en-US" sz="1200">
              <a:latin typeface="Arial Black" charset="0"/>
            </a:endParaRPr>
          </a:p>
          <a:p>
            <a:r>
              <a:rPr lang="en-US" sz="1200">
                <a:latin typeface="Arial Narrow" charset="0"/>
              </a:rPr>
              <a:t>   - Roles (Who)</a:t>
            </a:r>
          </a:p>
          <a:p>
            <a:r>
              <a:rPr lang="en-US" sz="1200">
                <a:latin typeface="Arial Narrow" charset="0"/>
              </a:rPr>
              <a:t>   - Tasks (What)</a:t>
            </a:r>
          </a:p>
          <a:p>
            <a:r>
              <a:rPr lang="en-US" sz="1200">
                <a:latin typeface="Arial Narrow" charset="0"/>
              </a:rPr>
              <a:t>   - Context (Stories)</a:t>
            </a:r>
            <a:endParaRPr lang="en-US" sz="1200" b="1">
              <a:latin typeface="Arial Narrow" charset="0"/>
            </a:endParaRPr>
          </a:p>
          <a:p>
            <a:r>
              <a:rPr lang="en-US" sz="1200" b="1">
                <a:latin typeface="Arial Narrow" charset="0"/>
              </a:rPr>
              <a:t>Marketing:</a:t>
            </a:r>
          </a:p>
          <a:p>
            <a:r>
              <a:rPr lang="en-US" sz="1200" b="1">
                <a:latin typeface="Arial Narrow" charset="0"/>
              </a:rPr>
              <a:t>   </a:t>
            </a:r>
            <a:r>
              <a:rPr lang="en-US" sz="1200">
                <a:latin typeface="Arial Narrow" charset="0"/>
              </a:rPr>
              <a:t>- Business Priorities</a:t>
            </a:r>
          </a:p>
          <a:p>
            <a:r>
              <a:rPr lang="en-US" sz="1200">
                <a:latin typeface="Arial Narrow" charset="0"/>
              </a:rPr>
              <a:t>   - Messages</a:t>
            </a:r>
          </a:p>
          <a:p>
            <a:r>
              <a:rPr lang="en-US" sz="1200" b="1">
                <a:latin typeface="Arial Narrow" charset="0"/>
              </a:rPr>
              <a:t>Technology:</a:t>
            </a:r>
            <a:endParaRPr lang="en-US" sz="1200">
              <a:latin typeface="Arial Black" charset="0"/>
            </a:endParaRPr>
          </a:p>
          <a:p>
            <a:r>
              <a:rPr lang="en-US" sz="1200">
                <a:latin typeface="Arial Narrow" charset="0"/>
              </a:rPr>
              <a:t>   - Products</a:t>
            </a:r>
          </a:p>
          <a:p>
            <a:r>
              <a:rPr lang="en-US" sz="1200">
                <a:latin typeface="Arial Narrow" charset="0"/>
              </a:rPr>
              <a:t>   - Architecture</a:t>
            </a:r>
          </a:p>
          <a:p>
            <a:r>
              <a:rPr lang="en-US" sz="1200" b="1">
                <a:latin typeface="Arial Narrow" charset="0"/>
              </a:rPr>
              <a:t>Design:</a:t>
            </a:r>
            <a:endParaRPr lang="en-US" sz="1200">
              <a:latin typeface="Arial Narrow" charset="0"/>
            </a:endParaRPr>
          </a:p>
          <a:p>
            <a:r>
              <a:rPr lang="en-US" sz="1200">
                <a:latin typeface="Arial Narrow" charset="0"/>
              </a:rPr>
              <a:t>   - Leading/competing</a:t>
            </a:r>
          </a:p>
          <a:p>
            <a:r>
              <a:rPr lang="en-US" sz="1200">
                <a:latin typeface="Arial Narrow" charset="0"/>
              </a:rPr>
              <a:t>      technologies</a:t>
            </a:r>
            <a:endParaRPr lang="en-US" sz="1200">
              <a:latin typeface="Arial Black" charset="0"/>
            </a:endParaRPr>
          </a:p>
        </p:txBody>
      </p:sp>
      <p:pic>
        <p:nvPicPr>
          <p:cNvPr id="24615" name="Picture 43" descr="Meet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8113" y="3402402"/>
            <a:ext cx="1323975"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16" name="Text Box 44"/>
          <p:cNvSpPr txBox="1">
            <a:spLocks noChangeArrowheads="1"/>
          </p:cNvSpPr>
          <p:nvPr/>
        </p:nvSpPr>
        <p:spPr bwMode="auto">
          <a:xfrm>
            <a:off x="5218113" y="4164402"/>
            <a:ext cx="1452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Narrow" charset="0"/>
              </a:rPr>
              <a:t>Review &amp; Iterate</a:t>
            </a:r>
            <a:endParaRPr lang="en-US" sz="1200">
              <a:latin typeface="Arial Black" charset="0"/>
            </a:endParaRPr>
          </a:p>
        </p:txBody>
      </p:sp>
      <p:sp>
        <p:nvSpPr>
          <p:cNvPr id="24617" name="Text Box 47"/>
          <p:cNvSpPr txBox="1">
            <a:spLocks noChangeArrowheads="1"/>
          </p:cNvSpPr>
          <p:nvPr/>
        </p:nvSpPr>
        <p:spPr bwMode="auto">
          <a:xfrm>
            <a:off x="196804" y="5948752"/>
            <a:ext cx="16002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100" dirty="0">
                <a:solidFill>
                  <a:schemeClr val="tx1">
                    <a:lumMod val="50000"/>
                  </a:schemeClr>
                </a:solidFill>
                <a:latin typeface="Helvetica"/>
                <a:cs typeface="Helvetica"/>
              </a:rPr>
              <a:t>based on slide by Sara </a:t>
            </a:r>
            <a:r>
              <a:rPr lang="en-US" sz="1100" dirty="0" err="1">
                <a:solidFill>
                  <a:schemeClr val="tx1">
                    <a:lumMod val="50000"/>
                  </a:schemeClr>
                </a:solidFill>
                <a:latin typeface="Helvetica"/>
                <a:cs typeface="Helvetica"/>
              </a:rPr>
              <a:t>Redpath</a:t>
            </a:r>
            <a:r>
              <a:rPr lang="en-US" sz="1100" dirty="0">
                <a:solidFill>
                  <a:schemeClr val="tx1">
                    <a:lumMod val="50000"/>
                  </a:schemeClr>
                </a:solidFill>
                <a:latin typeface="Helvetica"/>
                <a:cs typeface="Helvetica"/>
              </a:rPr>
              <a:t>, IBM &amp; </a:t>
            </a:r>
            <a:r>
              <a:rPr lang="en-US" sz="1100" dirty="0" err="1">
                <a:solidFill>
                  <a:schemeClr val="tx1">
                    <a:lumMod val="50000"/>
                  </a:schemeClr>
                </a:solidFill>
                <a:latin typeface="Helvetica"/>
                <a:cs typeface="Helvetica"/>
              </a:rPr>
              <a:t>Thyra</a:t>
            </a:r>
            <a:r>
              <a:rPr lang="en-US" sz="1100" dirty="0">
                <a:solidFill>
                  <a:schemeClr val="tx1">
                    <a:lumMod val="50000"/>
                  </a:schemeClr>
                </a:solidFill>
                <a:latin typeface="Helvetica"/>
                <a:cs typeface="Helvetica"/>
              </a:rPr>
              <a:t> </a:t>
            </a:r>
            <a:r>
              <a:rPr lang="en-US" sz="1100" dirty="0" err="1">
                <a:solidFill>
                  <a:schemeClr val="tx1">
                    <a:lumMod val="50000"/>
                  </a:schemeClr>
                </a:solidFill>
                <a:latin typeface="Helvetica"/>
                <a:cs typeface="Helvetica"/>
              </a:rPr>
              <a:t>Trauch</a:t>
            </a:r>
            <a:r>
              <a:rPr lang="en-US" sz="1100" dirty="0">
                <a:solidFill>
                  <a:schemeClr val="tx1">
                    <a:lumMod val="50000"/>
                  </a:schemeClr>
                </a:solidFill>
                <a:latin typeface="Helvetica"/>
                <a:cs typeface="Helvetica"/>
              </a:rPr>
              <a:t>, Tivoli</a:t>
            </a:r>
          </a:p>
        </p:txBody>
      </p:sp>
      <p:sp>
        <p:nvSpPr>
          <p:cNvPr id="5" name="Rectangle 4"/>
          <p:cNvSpPr/>
          <p:nvPr/>
        </p:nvSpPr>
        <p:spPr bwMode="auto">
          <a:xfrm>
            <a:off x="1746220" y="1575219"/>
            <a:ext cx="1263873" cy="915824"/>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3" name="Rectangle 42"/>
          <p:cNvSpPr/>
          <p:nvPr/>
        </p:nvSpPr>
        <p:spPr bwMode="auto">
          <a:xfrm>
            <a:off x="3467776" y="1587193"/>
            <a:ext cx="1263873" cy="915824"/>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Rectangle 43"/>
          <p:cNvSpPr/>
          <p:nvPr/>
        </p:nvSpPr>
        <p:spPr bwMode="auto">
          <a:xfrm>
            <a:off x="5189332" y="1586957"/>
            <a:ext cx="1263873" cy="915824"/>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bwMode="auto">
          <a:xfrm>
            <a:off x="6947524" y="1586721"/>
            <a:ext cx="1263873" cy="915824"/>
          </a:xfrm>
          <a:prstGeom prst="rect">
            <a:avLst/>
          </a:prstGeom>
          <a:noFill/>
          <a:ln w="762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521592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3" grpId="0" animBg="1"/>
      <p:bldP spid="43" grpId="1" animBg="1"/>
      <p:bldP spid="44" grpId="0" animBg="1"/>
      <p:bldP spid="44" grpId="1"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 Process</a:t>
            </a:r>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754AC027-F63C-004B-AB87-322CE1D2C1F2}" type="slidenum">
              <a:rPr lang="en-US" smtClean="0"/>
              <a:t>42</a:t>
            </a:fld>
            <a:endParaRPr lang="en-US"/>
          </a:p>
        </p:txBody>
      </p:sp>
      <p:sp>
        <p:nvSpPr>
          <p:cNvPr id="7" name="Date Placeholder 6"/>
          <p:cNvSpPr>
            <a:spLocks noGrp="1"/>
          </p:cNvSpPr>
          <p:nvPr>
            <p:ph type="dt" sz="half" idx="10"/>
          </p:nvPr>
        </p:nvSpPr>
        <p:spPr/>
        <p:txBody>
          <a:bodyPr/>
          <a:lstStyle/>
          <a:p>
            <a:r>
              <a:rPr lang="en-US"/>
              <a:t>9/27/2016</a:t>
            </a:r>
          </a:p>
        </p:txBody>
      </p:sp>
    </p:spTree>
    <p:extLst>
      <p:ext uri="{BB962C8B-B14F-4D97-AF65-F5344CB8AC3E}">
        <p14:creationId xmlns:p14="http://schemas.microsoft.com/office/powerpoint/2010/main" val="1111541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lIns="92075" tIns="46038" rIns="92075" bIns="46038"/>
          <a:lstStyle/>
          <a:p>
            <a:pPr eaLnBrk="1" hangingPunct="1"/>
            <a:r>
              <a:rPr lang="en-US" dirty="0"/>
              <a:t>Iteration</a:t>
            </a:r>
          </a:p>
        </p:txBody>
      </p:sp>
      <p:sp>
        <p:nvSpPr>
          <p:cNvPr id="1033" name="Rectangle 1032"/>
          <p:cNvSpPr>
            <a:spLocks noGrp="1" noChangeArrowheads="1"/>
          </p:cNvSpPr>
          <p:nvPr>
            <p:ph idx="1"/>
          </p:nvPr>
        </p:nvSpPr>
        <p:spPr>
          <a:xfrm>
            <a:off x="4955543" y="383568"/>
            <a:ext cx="3804607" cy="664339"/>
          </a:xfrm>
        </p:spPr>
        <p:txBody>
          <a:bodyPr/>
          <a:lstStyle/>
          <a:p>
            <a:pPr algn="r" eaLnBrk="1" hangingPunct="1">
              <a:buFontTx/>
              <a:buNone/>
            </a:pPr>
            <a:r>
              <a:rPr lang="en-US" sz="2800" dirty="0">
                <a:latin typeface="Arial" charset="0"/>
              </a:rPr>
              <a:t>At every stage!</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6" name="Slide Number Placeholder 5"/>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43</a:t>
            </a:fld>
            <a:endParaRPr lang="en-US" sz="1000">
              <a:solidFill>
                <a:srgbClr val="878787"/>
              </a:solidFill>
              <a:latin typeface="+mn-lt"/>
            </a:endParaRPr>
          </a:p>
        </p:txBody>
      </p:sp>
      <p:grpSp>
        <p:nvGrpSpPr>
          <p:cNvPr id="1032" name="Group 1034"/>
          <p:cNvGrpSpPr>
            <a:grpSpLocks/>
          </p:cNvGrpSpPr>
          <p:nvPr/>
        </p:nvGrpSpPr>
        <p:grpSpPr bwMode="auto">
          <a:xfrm>
            <a:off x="948682" y="1541462"/>
            <a:ext cx="6678614" cy="4202111"/>
            <a:chOff x="592" y="971"/>
            <a:chExt cx="4207" cy="2647"/>
          </a:xfrm>
        </p:grpSpPr>
        <p:graphicFrame>
          <p:nvGraphicFramePr>
            <p:cNvPr id="1027" name="Object 1025"/>
            <p:cNvGraphicFramePr>
              <a:graphicFrameLocks noChangeAspect="1"/>
            </p:cNvGraphicFramePr>
            <p:nvPr>
              <p:extLst>
                <p:ext uri="{D42A27DB-BD31-4B8C-83A1-F6EECF244321}">
                  <p14:modId xmlns:p14="http://schemas.microsoft.com/office/powerpoint/2010/main" val="1658322927"/>
                </p:ext>
              </p:extLst>
            </p:nvPr>
          </p:nvGraphicFramePr>
          <p:xfrm>
            <a:off x="1728" y="1153"/>
            <a:ext cx="2350" cy="2119"/>
          </p:xfrm>
          <a:graphic>
            <a:graphicData uri="http://schemas.openxmlformats.org/presentationml/2006/ole">
              <mc:AlternateContent xmlns:mc="http://schemas.openxmlformats.org/markup-compatibility/2006">
                <mc:Choice xmlns:v="urn:schemas-microsoft-com:vml" Requires="v">
                  <p:oleObj spid="_x0000_s14566" name="Clip" r:id="rId4" imgW="3849120" imgH="3468960" progId="MS_ClipArt_Gallery.5">
                    <p:embed/>
                  </p:oleObj>
                </mc:Choice>
                <mc:Fallback>
                  <p:oleObj name="Clip" r:id="rId4" imgW="3849120" imgH="346896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 y="1153"/>
                          <a:ext cx="2350" cy="21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34" name="Rectangle 1029"/>
            <p:cNvSpPr>
              <a:spLocks noChangeArrowheads="1"/>
            </p:cNvSpPr>
            <p:nvPr/>
          </p:nvSpPr>
          <p:spPr bwMode="auto">
            <a:xfrm>
              <a:off x="4008" y="971"/>
              <a:ext cx="791"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592" y="1888"/>
              <a:ext cx="1089"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3526" y="3349"/>
              <a:ext cx="96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Tree>
    <p:extLst>
      <p:ext uri="{BB962C8B-B14F-4D97-AF65-F5344CB8AC3E}">
        <p14:creationId xmlns:p14="http://schemas.microsoft.com/office/powerpoint/2010/main" val="29440222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p:txBody>
          <a:bodyPr/>
          <a:lstStyle/>
          <a:p>
            <a:pPr eaLnBrk="1" hangingPunct="1"/>
            <a:r>
              <a:rPr lang="en-US" dirty="0"/>
              <a:t>Design</a:t>
            </a:r>
          </a:p>
        </p:txBody>
      </p:sp>
      <p:sp>
        <p:nvSpPr>
          <p:cNvPr id="263171" name="Rectangle 3"/>
          <p:cNvSpPr>
            <a:spLocks noGrp="1" noChangeArrowheads="1"/>
          </p:cNvSpPr>
          <p:nvPr>
            <p:ph idx="1"/>
          </p:nvPr>
        </p:nvSpPr>
        <p:spPr>
          <a:xfrm>
            <a:off x="463778" y="1234211"/>
            <a:ext cx="8458200" cy="5241925"/>
          </a:xfrm>
        </p:spPr>
        <p:txBody>
          <a:bodyPr/>
          <a:lstStyle/>
          <a:p>
            <a:pPr marL="0" indent="0" eaLnBrk="1" hangingPunct="1">
              <a:lnSpc>
                <a:spcPct val="90000"/>
              </a:lnSpc>
              <a:buNone/>
            </a:pPr>
            <a:r>
              <a:rPr lang="en-US" sz="2800" dirty="0">
                <a:latin typeface="Helvetica"/>
                <a:cs typeface="Helvetica"/>
              </a:rPr>
              <a:t>Design is driven by requirements</a:t>
            </a:r>
            <a:br>
              <a:rPr lang="en-US" sz="2800" dirty="0">
                <a:latin typeface="Helvetica"/>
                <a:cs typeface="Helvetica"/>
              </a:rPr>
            </a:br>
            <a:endParaRPr lang="en-US" sz="1600" dirty="0">
              <a:latin typeface="Helvetica"/>
              <a:cs typeface="Helvetica"/>
            </a:endParaRPr>
          </a:p>
          <a:p>
            <a:pPr lvl="1" eaLnBrk="1" hangingPunct="1">
              <a:lnSpc>
                <a:spcPct val="90000"/>
              </a:lnSpc>
            </a:pPr>
            <a:r>
              <a:rPr lang="en-US" sz="2400" dirty="0">
                <a:latin typeface="Arial" charset="0"/>
              </a:rPr>
              <a:t>what the artifact is for</a:t>
            </a:r>
          </a:p>
          <a:p>
            <a:pPr lvl="1" eaLnBrk="1" hangingPunct="1">
              <a:lnSpc>
                <a:spcPct val="90000"/>
              </a:lnSpc>
            </a:pPr>
            <a:r>
              <a:rPr lang="en-US" sz="2400" dirty="0">
                <a:latin typeface="Arial" charset="0"/>
              </a:rPr>
              <a:t>not how it is to be implemented</a:t>
            </a:r>
          </a:p>
          <a:p>
            <a:pPr lvl="1" eaLnBrk="1" hangingPunct="1">
              <a:lnSpc>
                <a:spcPct val="90000"/>
              </a:lnSpc>
            </a:pPr>
            <a:r>
              <a:rPr lang="en-US" sz="2400" dirty="0">
                <a:latin typeface="Arial" charset="0"/>
              </a:rPr>
              <a:t>e.g., phone not as important as </a:t>
            </a:r>
            <a:r>
              <a:rPr lang="en-US" sz="2400" i="1" dirty="0">
                <a:latin typeface="Arial" charset="0"/>
              </a:rPr>
              <a:t>mobile</a:t>
            </a:r>
            <a:r>
              <a:rPr lang="en-US" sz="2400" dirty="0">
                <a:latin typeface="Arial" charset="0"/>
              </a:rPr>
              <a:t> app</a:t>
            </a:r>
            <a:br>
              <a:rPr lang="en-US" sz="2400" dirty="0">
                <a:latin typeface="Arial" charset="0"/>
              </a:rPr>
            </a:br>
            <a:endParaRPr lang="en-US" sz="2400" dirty="0">
              <a:latin typeface="Arial" charset="0"/>
            </a:endParaRPr>
          </a:p>
          <a:p>
            <a:pPr marL="0" indent="0" eaLnBrk="1" hangingPunct="1">
              <a:lnSpc>
                <a:spcPct val="90000"/>
              </a:lnSpc>
              <a:buNone/>
            </a:pPr>
            <a:r>
              <a:rPr lang="en-US" sz="2800" dirty="0">
                <a:solidFill>
                  <a:srgbClr val="FFFFFF"/>
                </a:solidFill>
                <a:latin typeface="Helvetica"/>
                <a:cs typeface="Helvetica"/>
              </a:rPr>
              <a:t>A design represents the artifact</a:t>
            </a:r>
            <a:br>
              <a:rPr lang="en-US" sz="2800" dirty="0">
                <a:solidFill>
                  <a:srgbClr val="FFFFFF"/>
                </a:solidFill>
                <a:latin typeface="Helvetica"/>
                <a:cs typeface="Helvetica"/>
              </a:rPr>
            </a:br>
            <a:endParaRPr lang="en-US" sz="1100" dirty="0">
              <a:solidFill>
                <a:srgbClr val="FFFFFF"/>
              </a:solidFill>
              <a:latin typeface="Helvetica"/>
              <a:cs typeface="Helvetica"/>
            </a:endParaRPr>
          </a:p>
          <a:p>
            <a:pPr lvl="1" eaLnBrk="1" hangingPunct="1">
              <a:lnSpc>
                <a:spcPct val="90000"/>
              </a:lnSpc>
            </a:pPr>
            <a:r>
              <a:rPr lang="en-US" sz="2400" dirty="0">
                <a:solidFill>
                  <a:srgbClr val="FFFFFF"/>
                </a:solidFill>
                <a:latin typeface="Arial" charset="0"/>
              </a:rPr>
              <a:t>for UIs these representations include </a:t>
            </a:r>
            <a:r>
              <a:rPr lang="en-US" sz="1100" dirty="0">
                <a:solidFill>
                  <a:srgbClr val="FFFFFF"/>
                </a:solidFill>
                <a:latin typeface="Arial" charset="0"/>
              </a:rPr>
              <a:t>(?)</a:t>
            </a:r>
          </a:p>
          <a:p>
            <a:pPr lvl="2" eaLnBrk="1" hangingPunct="1">
              <a:lnSpc>
                <a:spcPct val="90000"/>
              </a:lnSpc>
            </a:pPr>
            <a:r>
              <a:rPr lang="en-US" sz="2000" dirty="0">
                <a:solidFill>
                  <a:srgbClr val="FFFFFF"/>
                </a:solidFill>
                <a:latin typeface="Arial" charset="0"/>
              </a:rPr>
              <a:t>screen sketches or storyboards</a:t>
            </a:r>
          </a:p>
          <a:p>
            <a:pPr lvl="2" eaLnBrk="1" hangingPunct="1">
              <a:lnSpc>
                <a:spcPct val="90000"/>
              </a:lnSpc>
            </a:pPr>
            <a:r>
              <a:rPr lang="en-US" sz="2000" dirty="0">
                <a:solidFill>
                  <a:srgbClr val="FFFFFF"/>
                </a:solidFill>
                <a:latin typeface="Arial" charset="0"/>
              </a:rPr>
              <a:t>flow diagrams/outline showing</a:t>
            </a:r>
            <a:br>
              <a:rPr lang="en-US" sz="2000" dirty="0">
                <a:solidFill>
                  <a:srgbClr val="FFFFFF"/>
                </a:solidFill>
                <a:latin typeface="Arial" charset="0"/>
              </a:rPr>
            </a:br>
            <a:r>
              <a:rPr lang="en-US" sz="2000" dirty="0">
                <a:solidFill>
                  <a:srgbClr val="FFFFFF"/>
                </a:solidFill>
                <a:latin typeface="Arial" charset="0"/>
              </a:rPr>
              <a:t>task structure</a:t>
            </a:r>
          </a:p>
          <a:p>
            <a:pPr lvl="2" eaLnBrk="1" hangingPunct="1">
              <a:lnSpc>
                <a:spcPct val="90000"/>
              </a:lnSpc>
            </a:pPr>
            <a:r>
              <a:rPr lang="en-US" sz="2000" dirty="0">
                <a:solidFill>
                  <a:srgbClr val="FFFFFF"/>
                </a:solidFill>
                <a:latin typeface="Arial" charset="0"/>
              </a:rPr>
              <a:t>executable prototypes</a:t>
            </a:r>
          </a:p>
          <a:p>
            <a:pPr lvl="1" eaLnBrk="1" hangingPunct="1">
              <a:lnSpc>
                <a:spcPct val="90000"/>
              </a:lnSpc>
            </a:pPr>
            <a:r>
              <a:rPr lang="en-US" sz="2400" dirty="0">
                <a:solidFill>
                  <a:srgbClr val="FFFFFF"/>
                </a:solidFill>
                <a:latin typeface="Arial" charset="0"/>
              </a:rPr>
              <a:t>representations </a:t>
            </a:r>
            <a:r>
              <a:rPr lang="en-US" sz="2400" i="1" dirty="0">
                <a:solidFill>
                  <a:srgbClr val="20B1D2"/>
                </a:solidFill>
                <a:latin typeface="Arial" charset="0"/>
              </a:rPr>
              <a:t>simplify</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44</a:t>
            </a:fld>
            <a:endParaRPr lang="en-US" sz="1000">
              <a:solidFill>
                <a:srgbClr val="878787"/>
              </a:solidFill>
              <a:latin typeface="+mn-lt"/>
            </a:endParaRPr>
          </a:p>
        </p:txBody>
      </p:sp>
      <p:pic>
        <p:nvPicPr>
          <p:cNvPr id="2" name="Picture 1" descr="design.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62710" y="266417"/>
            <a:ext cx="1236606" cy="991734"/>
          </a:xfrm>
          <a:prstGeom prst="rect">
            <a:avLst/>
          </a:prstGeom>
        </p:spPr>
      </p:pic>
      <p:pic>
        <p:nvPicPr>
          <p:cNvPr id="11" name="Picture 1033" descr="storyboard-reworked"/>
          <p:cNvPicPr>
            <a:picLocks noChangeAspect="1" noChangeArrowheads="1"/>
          </p:cNvPicPr>
          <p:nvPr/>
        </p:nvPicPr>
        <p:blipFill>
          <a:blip r:embed="rId4" cstate="email">
            <a:extLst>
              <a:ext uri="{28A0092B-C50C-407E-A947-70E740481C1C}">
                <a14:useLocalDpi xmlns:a14="http://schemas.microsoft.com/office/drawing/2010/main" val="0"/>
              </a:ext>
            </a:extLst>
          </a:blip>
          <a:srcRect t="2080" r="27878" b="6108"/>
          <a:stretch>
            <a:fillRect/>
          </a:stretch>
        </p:blipFill>
        <p:spPr bwMode="auto">
          <a:xfrm>
            <a:off x="6597650" y="4221886"/>
            <a:ext cx="2546350"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002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317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3171">
                                            <p:txEl>
                                              <p:pRg st="5" end="5"/>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317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317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317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noFill/>
        </p:spPr>
        <p:txBody>
          <a:bodyPr lIns="92075" tIns="46038" rIns="92075" bIns="46038"/>
          <a:lstStyle/>
          <a:p>
            <a:pPr eaLnBrk="1" hangingPunct="1"/>
            <a:r>
              <a:rPr lang="en-US"/>
              <a:t>Usability</a:t>
            </a:r>
            <a:r>
              <a:rPr lang="en-US" sz="1800"/>
              <a:t>(?)</a:t>
            </a:r>
            <a:endParaRPr lang="en-US" sz="1800" dirty="0"/>
          </a:p>
        </p:txBody>
      </p:sp>
      <p:sp>
        <p:nvSpPr>
          <p:cNvPr id="29709" name="Rectangle 13"/>
          <p:cNvSpPr>
            <a:spLocks noGrp="1" noChangeArrowheads="1"/>
          </p:cNvSpPr>
          <p:nvPr>
            <p:ph idx="1"/>
          </p:nvPr>
        </p:nvSpPr>
        <p:spPr>
          <a:xfrm>
            <a:off x="573933" y="1600200"/>
            <a:ext cx="8570067" cy="4724400"/>
          </a:xfrm>
        </p:spPr>
        <p:txBody>
          <a:bodyPr/>
          <a:lstStyle/>
          <a:p>
            <a:pPr eaLnBrk="1" hangingPunct="1">
              <a:lnSpc>
                <a:spcPct val="90000"/>
              </a:lnSpc>
              <a:buFontTx/>
              <a:buNone/>
            </a:pPr>
            <a:r>
              <a:rPr lang="en-US" sz="2800" dirty="0">
                <a:latin typeface="Arial" charset="0"/>
              </a:rPr>
              <a:t>According to the ISO:</a:t>
            </a:r>
            <a:br>
              <a:rPr lang="en-US" sz="2800" dirty="0">
                <a:latin typeface="Arial" charset="0"/>
              </a:rPr>
            </a:br>
            <a:r>
              <a:rPr lang="en-US" sz="2800" dirty="0">
                <a:latin typeface="Arial" charset="0"/>
              </a:rPr>
              <a:t>The </a:t>
            </a:r>
            <a:r>
              <a:rPr lang="en-US" sz="2800" i="1" dirty="0">
                <a:latin typeface="Arial" charset="0"/>
              </a:rPr>
              <a:t>effectiveness</a:t>
            </a:r>
            <a:r>
              <a:rPr lang="en-US" sz="2800" dirty="0">
                <a:latin typeface="Arial" charset="0"/>
              </a:rPr>
              <a:t>, </a:t>
            </a:r>
            <a:r>
              <a:rPr lang="en-US" sz="2800" i="1" dirty="0">
                <a:latin typeface="Arial" charset="0"/>
              </a:rPr>
              <a:t>efficiency</a:t>
            </a:r>
            <a:r>
              <a:rPr lang="en-US" sz="2800" dirty="0">
                <a:latin typeface="Arial" charset="0"/>
              </a:rPr>
              <a:t>, and </a:t>
            </a:r>
            <a:r>
              <a:rPr lang="en-US" sz="2800" i="1" dirty="0">
                <a:latin typeface="Arial" charset="0"/>
              </a:rPr>
              <a:t>satisfaction</a:t>
            </a:r>
            <a:r>
              <a:rPr lang="en-US" sz="2800" dirty="0">
                <a:latin typeface="Arial" charset="0"/>
              </a:rPr>
              <a:t> </a:t>
            </a:r>
            <a:br>
              <a:rPr lang="en-US" sz="2800" dirty="0">
                <a:latin typeface="Arial" charset="0"/>
              </a:rPr>
            </a:br>
            <a:r>
              <a:rPr lang="en-US" sz="2800" dirty="0">
                <a:latin typeface="Arial" charset="0"/>
              </a:rPr>
              <a:t>with which specified users achieve specified </a:t>
            </a:r>
            <a:br>
              <a:rPr lang="en-US" sz="2800" dirty="0">
                <a:latin typeface="Arial" charset="0"/>
              </a:rPr>
            </a:br>
            <a:r>
              <a:rPr lang="en-US" sz="2800" i="1" dirty="0">
                <a:solidFill>
                  <a:srgbClr val="4AD2E4"/>
                </a:solidFill>
                <a:latin typeface="Arial" charset="0"/>
              </a:rPr>
              <a:t>goals</a:t>
            </a:r>
            <a:r>
              <a:rPr lang="en-US" sz="2800" dirty="0">
                <a:solidFill>
                  <a:srgbClr val="4AD2E4"/>
                </a:solidFill>
                <a:latin typeface="Arial" charset="0"/>
              </a:rPr>
              <a:t> </a:t>
            </a:r>
            <a:r>
              <a:rPr lang="en-US" sz="2800" dirty="0">
                <a:latin typeface="Arial" charset="0"/>
              </a:rPr>
              <a:t>in particular environments</a:t>
            </a:r>
          </a:p>
          <a:p>
            <a:pPr eaLnBrk="1" hangingPunct="1">
              <a:lnSpc>
                <a:spcPct val="90000"/>
              </a:lnSpc>
              <a:buFontTx/>
              <a:buNone/>
            </a:pPr>
            <a:endParaRPr lang="en-US" sz="2800" dirty="0">
              <a:latin typeface="Arial" charset="0"/>
            </a:endParaRPr>
          </a:p>
          <a:p>
            <a:pPr marL="0" indent="0" eaLnBrk="1" hangingPunct="1">
              <a:lnSpc>
                <a:spcPct val="90000"/>
              </a:lnSpc>
              <a:buNone/>
            </a:pPr>
            <a:r>
              <a:rPr lang="en-US" sz="2800" dirty="0">
                <a:latin typeface="Arial" charset="0"/>
              </a:rPr>
              <a:t>This doesn’t mean you have to create a </a:t>
            </a:r>
            <a:r>
              <a:rPr lang="ja-JP" altLang="en-US" sz="2800" dirty="0">
                <a:latin typeface="Arial" charset="0"/>
              </a:rPr>
              <a:t>“</a:t>
            </a:r>
            <a:r>
              <a:rPr lang="en-US" sz="2800" dirty="0">
                <a:latin typeface="Arial" charset="0"/>
              </a:rPr>
              <a:t>dry</a:t>
            </a:r>
            <a:r>
              <a:rPr lang="ja-JP" altLang="en-US" sz="2800" dirty="0">
                <a:latin typeface="Arial" charset="0"/>
              </a:rPr>
              <a:t>”</a:t>
            </a:r>
            <a:r>
              <a:rPr lang="en-US" sz="2800" dirty="0">
                <a:latin typeface="Arial" charset="0"/>
              </a:rPr>
              <a:t> design</a:t>
            </a:r>
          </a:p>
          <a:p>
            <a:pPr eaLnBrk="1" hangingPunct="1">
              <a:lnSpc>
                <a:spcPct val="90000"/>
              </a:lnSpc>
              <a:buFontTx/>
              <a:buNone/>
            </a:pPr>
            <a:endParaRPr lang="en-US" sz="2800" dirty="0">
              <a:latin typeface="Arial" charset="0"/>
            </a:endParaRPr>
          </a:p>
        </p:txBody>
      </p:sp>
      <p:sp>
        <p:nvSpPr>
          <p:cNvPr id="4" name="Date Placeholder 3"/>
          <p:cNvSpPr>
            <a:spLocks noGrp="1"/>
          </p:cNvSpPr>
          <p:nvPr>
            <p:ph type="dt" sz="half" idx="10"/>
          </p:nvPr>
        </p:nvSpPr>
        <p:spPr>
          <a:prstGeom prst="rect">
            <a:avLst/>
          </a:prstGeom>
        </p:spPr>
        <p:txBody>
          <a:bodyPr/>
          <a:lstStyle/>
          <a:p>
            <a:pPr>
              <a:defRPr/>
            </a:pPr>
            <a:r>
              <a:rPr lang="en-US"/>
              <a:t>9/27/2016</a:t>
            </a:r>
            <a:endParaRPr lang="en-US" dirty="0"/>
          </a:p>
        </p:txBody>
      </p:sp>
      <p:sp>
        <p:nvSpPr>
          <p:cNvPr id="6" name="Footer Placeholder 5"/>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a:prstGeom prst="rect">
            <a:avLst/>
          </a:prstGeom>
        </p:spPr>
        <p:txBody>
          <a:bodyPr/>
          <a:lstStyle/>
          <a:p>
            <a:fld id="{378E877C-33E4-8D47-9FF8-A9983EC5D9E6}" type="slidenum">
              <a:rPr lang="en-US" smtClean="0"/>
              <a:pPr/>
              <a:t>45</a:t>
            </a:fld>
            <a:endParaRPr lang="en-US"/>
          </a:p>
        </p:txBody>
      </p:sp>
    </p:spTree>
    <p:extLst>
      <p:ext uri="{BB962C8B-B14F-4D97-AF65-F5344CB8AC3E}">
        <p14:creationId xmlns:p14="http://schemas.microsoft.com/office/powerpoint/2010/main" val="807941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a:noFill/>
        </p:spPr>
        <p:txBody>
          <a:bodyPr lIns="92075" tIns="46038" rIns="92075" bIns="46038"/>
          <a:lstStyle/>
          <a:p>
            <a:pPr eaLnBrk="1" hangingPunct="1"/>
            <a:r>
              <a:rPr lang="en-US" dirty="0"/>
              <a:t>Usability/User Experience Goals</a:t>
            </a:r>
          </a:p>
        </p:txBody>
      </p:sp>
      <p:sp>
        <p:nvSpPr>
          <p:cNvPr id="300035" name="Rectangle 3"/>
          <p:cNvSpPr>
            <a:spLocks noGrp="1" noChangeArrowheads="1"/>
          </p:cNvSpPr>
          <p:nvPr>
            <p:ph sz="half" idx="1"/>
          </p:nvPr>
        </p:nvSpPr>
        <p:spPr>
          <a:xfrm>
            <a:off x="149225" y="2755900"/>
            <a:ext cx="4927600" cy="3549650"/>
          </a:xfrm>
          <a:noFill/>
        </p:spPr>
        <p:txBody>
          <a:bodyPr lIns="92075" tIns="46038" rIns="92075" bIns="46038"/>
          <a:lstStyle/>
          <a:p>
            <a:pPr lvl="1" eaLnBrk="1" hangingPunct="1"/>
            <a:r>
              <a:rPr lang="en-US" sz="2200" dirty="0">
                <a:latin typeface="Arial" charset="0"/>
              </a:rPr>
              <a:t>Learnable</a:t>
            </a:r>
          </a:p>
          <a:p>
            <a:pPr lvl="2" eaLnBrk="1" hangingPunct="1"/>
            <a:r>
              <a:rPr lang="en-US" dirty="0">
                <a:latin typeface="Arial" charset="0"/>
              </a:rPr>
              <a:t>faster the 2</a:t>
            </a:r>
            <a:r>
              <a:rPr lang="en-US" baseline="30000" dirty="0">
                <a:latin typeface="Arial" charset="0"/>
              </a:rPr>
              <a:t>nd</a:t>
            </a:r>
            <a:r>
              <a:rPr lang="en-US" dirty="0">
                <a:latin typeface="Arial" charset="0"/>
              </a:rPr>
              <a:t> time &amp; so on</a:t>
            </a:r>
          </a:p>
          <a:p>
            <a:pPr lvl="1" eaLnBrk="1" hangingPunct="1"/>
            <a:r>
              <a:rPr lang="en-US" sz="2200" dirty="0">
                <a:latin typeface="Arial" charset="0"/>
              </a:rPr>
              <a:t>Memorable</a:t>
            </a:r>
          </a:p>
          <a:p>
            <a:pPr lvl="2" eaLnBrk="1" hangingPunct="1"/>
            <a:r>
              <a:rPr lang="en-US" dirty="0">
                <a:latin typeface="Arial" charset="0"/>
              </a:rPr>
              <a:t>from session to session</a:t>
            </a:r>
          </a:p>
          <a:p>
            <a:pPr lvl="1" eaLnBrk="1" hangingPunct="1"/>
            <a:r>
              <a:rPr lang="en-US" sz="2200" dirty="0">
                <a:latin typeface="Arial" charset="0"/>
              </a:rPr>
              <a:t>Flexible</a:t>
            </a:r>
            <a:r>
              <a:rPr lang="en-US" dirty="0">
                <a:latin typeface="Arial" charset="0"/>
              </a:rPr>
              <a:t>		</a:t>
            </a:r>
          </a:p>
          <a:p>
            <a:pPr lvl="2" eaLnBrk="1" hangingPunct="1">
              <a:lnSpc>
                <a:spcPct val="90000"/>
              </a:lnSpc>
            </a:pPr>
            <a:r>
              <a:rPr lang="en-US" dirty="0">
                <a:latin typeface="Arial" charset="0"/>
              </a:rPr>
              <a:t>multiple ways to do tasks</a:t>
            </a:r>
          </a:p>
          <a:p>
            <a:pPr lvl="1" eaLnBrk="1" hangingPunct="1">
              <a:lnSpc>
                <a:spcPct val="90000"/>
              </a:lnSpc>
            </a:pPr>
            <a:r>
              <a:rPr lang="en-US" sz="2200" dirty="0">
                <a:latin typeface="Arial" charset="0"/>
              </a:rPr>
              <a:t>Efficient</a:t>
            </a:r>
          </a:p>
          <a:p>
            <a:pPr lvl="2" eaLnBrk="1" hangingPunct="1">
              <a:lnSpc>
                <a:spcPct val="90000"/>
              </a:lnSpc>
            </a:pPr>
            <a:r>
              <a:rPr lang="en-US" dirty="0">
                <a:latin typeface="Arial" charset="0"/>
              </a:rPr>
              <a:t>perform tasks quickly </a:t>
            </a:r>
          </a:p>
          <a:p>
            <a:pPr lvl="2" eaLnBrk="1" hangingPunct="1"/>
            <a:endParaRPr lang="en-US" dirty="0">
              <a:latin typeface="Arial" charset="0"/>
            </a:endParaRPr>
          </a:p>
        </p:txBody>
      </p:sp>
      <p:sp>
        <p:nvSpPr>
          <p:cNvPr id="300036" name="Rectangle 4"/>
          <p:cNvSpPr>
            <a:spLocks noGrp="1" noChangeArrowheads="1"/>
          </p:cNvSpPr>
          <p:nvPr>
            <p:ph sz="half" idx="2"/>
          </p:nvPr>
        </p:nvSpPr>
        <p:spPr>
          <a:xfrm>
            <a:off x="4371975" y="2755900"/>
            <a:ext cx="4791075" cy="3435350"/>
          </a:xfrm>
        </p:spPr>
        <p:txBody>
          <a:bodyPr/>
          <a:lstStyle/>
          <a:p>
            <a:pPr lvl="1" eaLnBrk="1" hangingPunct="1">
              <a:lnSpc>
                <a:spcPct val="90000"/>
              </a:lnSpc>
            </a:pPr>
            <a:r>
              <a:rPr lang="en-US" sz="2200">
                <a:latin typeface="Arial" charset="0"/>
              </a:rPr>
              <a:t>Robust</a:t>
            </a:r>
          </a:p>
          <a:p>
            <a:pPr lvl="2" eaLnBrk="1" hangingPunct="1">
              <a:lnSpc>
                <a:spcPct val="90000"/>
              </a:lnSpc>
            </a:pPr>
            <a:r>
              <a:rPr lang="en-US">
                <a:latin typeface="Arial" charset="0"/>
              </a:rPr>
              <a:t>minimal error rates</a:t>
            </a:r>
          </a:p>
          <a:p>
            <a:pPr lvl="2" eaLnBrk="1" hangingPunct="1">
              <a:lnSpc>
                <a:spcPct val="90000"/>
              </a:lnSpc>
            </a:pPr>
            <a:r>
              <a:rPr lang="en-US">
                <a:latin typeface="Arial" charset="0"/>
              </a:rPr>
              <a:t>good feedback so user can recover</a:t>
            </a:r>
          </a:p>
          <a:p>
            <a:pPr lvl="1" eaLnBrk="1" hangingPunct="1">
              <a:lnSpc>
                <a:spcPct val="90000"/>
              </a:lnSpc>
            </a:pPr>
            <a:r>
              <a:rPr lang="en-US" sz="2200">
                <a:latin typeface="Arial" charset="0"/>
              </a:rPr>
              <a:t>Discoverable</a:t>
            </a:r>
          </a:p>
          <a:p>
            <a:pPr lvl="2" eaLnBrk="1" hangingPunct="1">
              <a:lnSpc>
                <a:spcPct val="90000"/>
              </a:lnSpc>
            </a:pPr>
            <a:r>
              <a:rPr lang="en-US">
                <a:latin typeface="Arial" charset="0"/>
              </a:rPr>
              <a:t>learn new features over time</a:t>
            </a:r>
          </a:p>
          <a:p>
            <a:pPr lvl="1" eaLnBrk="1" hangingPunct="1">
              <a:lnSpc>
                <a:spcPct val="90000"/>
              </a:lnSpc>
            </a:pPr>
            <a:r>
              <a:rPr lang="en-US" sz="2200">
                <a:latin typeface="Arial" charset="0"/>
              </a:rPr>
              <a:t>Pleasing</a:t>
            </a:r>
          </a:p>
          <a:p>
            <a:pPr lvl="2" eaLnBrk="1" hangingPunct="1">
              <a:lnSpc>
                <a:spcPct val="90000"/>
              </a:lnSpc>
            </a:pPr>
            <a:r>
              <a:rPr lang="en-US">
                <a:latin typeface="Arial" charset="0"/>
              </a:rPr>
              <a:t>high user satisfaction</a:t>
            </a:r>
          </a:p>
          <a:p>
            <a:pPr lvl="1" eaLnBrk="1" hangingPunct="1">
              <a:lnSpc>
                <a:spcPct val="90000"/>
              </a:lnSpc>
            </a:pPr>
            <a:r>
              <a:rPr lang="en-US">
                <a:latin typeface="Arial" charset="0"/>
              </a:rPr>
              <a:t>Fun</a:t>
            </a:r>
          </a:p>
        </p:txBody>
      </p:sp>
      <p:sp>
        <p:nvSpPr>
          <p:cNvPr id="4" name="Date Placeholder 3"/>
          <p:cNvSpPr>
            <a:spLocks noGrp="1"/>
          </p:cNvSpPr>
          <p:nvPr>
            <p:ph type="dt" sz="half" idx="10"/>
          </p:nvPr>
        </p:nvSpPr>
        <p:spPr/>
        <p:txBody>
          <a:bodyPr/>
          <a:lstStyle/>
          <a:p>
            <a:pPr>
              <a:defRPr/>
            </a:pPr>
            <a:r>
              <a:rPr lang="en-US"/>
              <a:t>9/27/2016</a:t>
            </a:r>
            <a:endParaRPr lang="en-US" dirty="0"/>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6" name="Slide Number Placeholder 5"/>
          <p:cNvSpPr>
            <a:spLocks noGrp="1"/>
          </p:cNvSpPr>
          <p:nvPr>
            <p:ph type="sldNum" sz="quarter" idx="4294967295"/>
          </p:nvPr>
        </p:nvSpPr>
        <p:spPr>
          <a:xfrm>
            <a:off x="8153400" y="6553201"/>
            <a:ext cx="990600" cy="457200"/>
          </a:xfrm>
          <a:prstGeom prst="rect">
            <a:avLst/>
          </a:prstGeom>
        </p:spPr>
        <p:txBody>
          <a:bodyPr/>
          <a:lstStyle/>
          <a:p>
            <a:fld id="{0510B673-518D-3342-8DCB-82147DBF1982}" type="slidenum">
              <a:rPr lang="en-US" sz="1000" smtClean="0">
                <a:solidFill>
                  <a:srgbClr val="878787"/>
                </a:solidFill>
                <a:latin typeface="+mn-lt"/>
              </a:rPr>
              <a:pPr/>
              <a:t>46</a:t>
            </a:fld>
            <a:endParaRPr lang="en-US" sz="1000">
              <a:solidFill>
                <a:srgbClr val="878787"/>
              </a:solidFill>
              <a:latin typeface="+mn-lt"/>
            </a:endParaRPr>
          </a:p>
        </p:txBody>
      </p:sp>
      <p:sp>
        <p:nvSpPr>
          <p:cNvPr id="28680" name="Rectangle 5"/>
          <p:cNvSpPr>
            <a:spLocks noChangeArrowheads="1"/>
          </p:cNvSpPr>
          <p:nvPr/>
        </p:nvSpPr>
        <p:spPr bwMode="auto">
          <a:xfrm>
            <a:off x="390525" y="1136650"/>
            <a:ext cx="8634413" cy="17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a:spcBef>
                <a:spcPct val="20000"/>
              </a:spcBef>
              <a:buFontTx/>
              <a:buChar char="•"/>
            </a:pPr>
            <a:r>
              <a:rPr lang="en-US" sz="2800" dirty="0">
                <a:latin typeface="Arial" charset="0"/>
              </a:rPr>
              <a:t>Set goals early &amp; later use to measure progress</a:t>
            </a:r>
          </a:p>
          <a:p>
            <a:pPr marL="342900" indent="-342900">
              <a:spcBef>
                <a:spcPct val="20000"/>
              </a:spcBef>
              <a:buFontTx/>
              <a:buChar char="•"/>
            </a:pPr>
            <a:r>
              <a:rPr lang="en-US" sz="2800" dirty="0">
                <a:latin typeface="Arial" charset="0"/>
              </a:rPr>
              <a:t>Goals often have tradeoffs, so prioritize</a:t>
            </a:r>
          </a:p>
          <a:p>
            <a:pPr marL="342900" indent="-342900">
              <a:spcBef>
                <a:spcPct val="20000"/>
              </a:spcBef>
              <a:buFontTx/>
              <a:buChar char="•"/>
            </a:pPr>
            <a:r>
              <a:rPr lang="en-US" sz="2800" dirty="0">
                <a:latin typeface="Arial" charset="0"/>
              </a:rPr>
              <a:t>Example goals</a:t>
            </a:r>
            <a:r>
              <a:rPr lang="en-US" sz="1400" dirty="0">
                <a:latin typeface="Arial" charset="0"/>
              </a:rPr>
              <a:t>(?)</a:t>
            </a:r>
          </a:p>
        </p:txBody>
      </p:sp>
      <p:pic>
        <p:nvPicPr>
          <p:cNvPr id="28681" name="Picture 6" descr="j0257035[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8475" y="5842000"/>
            <a:ext cx="152241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3046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0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00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003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003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003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003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003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0036">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003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0036">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00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bldLvl="2"/>
      <p:bldP spid="300036"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479425" y="334020"/>
            <a:ext cx="8664575" cy="1143000"/>
          </a:xfrm>
          <a:noFill/>
        </p:spPr>
        <p:txBody>
          <a:bodyPr lIns="92075" tIns="46038" rIns="92075" bIns="46038"/>
          <a:lstStyle/>
          <a:p>
            <a:pPr eaLnBrk="1" hangingPunct="1"/>
            <a:r>
              <a:rPr lang="en-US" dirty="0"/>
              <a:t>User-centered Design</a:t>
            </a:r>
            <a:br>
              <a:rPr lang="en-US" dirty="0"/>
            </a:br>
            <a:r>
              <a:rPr lang="en-US" sz="2800" i="1" dirty="0"/>
              <a:t>“Know thy User”</a:t>
            </a:r>
            <a:endParaRPr lang="en-US" dirty="0"/>
          </a:p>
        </p:txBody>
      </p:sp>
      <p:sp>
        <p:nvSpPr>
          <p:cNvPr id="242691" name="Rectangle 3"/>
          <p:cNvSpPr>
            <a:spLocks noGrp="1" noChangeArrowheads="1"/>
          </p:cNvSpPr>
          <p:nvPr>
            <p:ph idx="1"/>
          </p:nvPr>
        </p:nvSpPr>
        <p:spPr>
          <a:xfrm>
            <a:off x="685800" y="1572765"/>
            <a:ext cx="8204200" cy="5194300"/>
          </a:xfrm>
        </p:spPr>
        <p:txBody>
          <a:bodyPr lIns="92075" tIns="46038" rIns="92075" bIns="46038">
            <a:normAutofit/>
          </a:bodyPr>
          <a:lstStyle/>
          <a:p>
            <a:pPr eaLnBrk="1" hangingPunct="1">
              <a:lnSpc>
                <a:spcPct val="80000"/>
              </a:lnSpc>
            </a:pPr>
            <a:r>
              <a:rPr lang="en-US" dirty="0">
                <a:latin typeface="Arial" charset="0"/>
              </a:rPr>
              <a:t>Cognitive abilities</a:t>
            </a:r>
          </a:p>
          <a:p>
            <a:pPr lvl="1" eaLnBrk="1" hangingPunct="1">
              <a:lnSpc>
                <a:spcPct val="80000"/>
              </a:lnSpc>
            </a:pPr>
            <a:r>
              <a:rPr lang="en-US" dirty="0">
                <a:latin typeface="Arial" charset="0"/>
              </a:rPr>
              <a:t>perception</a:t>
            </a:r>
          </a:p>
          <a:p>
            <a:pPr lvl="1" eaLnBrk="1" hangingPunct="1">
              <a:lnSpc>
                <a:spcPct val="80000"/>
              </a:lnSpc>
            </a:pPr>
            <a:r>
              <a:rPr lang="en-US" dirty="0">
                <a:latin typeface="Arial" charset="0"/>
              </a:rPr>
              <a:t>physical manipulation</a:t>
            </a:r>
          </a:p>
          <a:p>
            <a:pPr lvl="1" eaLnBrk="1" hangingPunct="1">
              <a:lnSpc>
                <a:spcPct val="80000"/>
              </a:lnSpc>
            </a:pPr>
            <a:r>
              <a:rPr lang="en-US" dirty="0">
                <a:latin typeface="Arial" charset="0"/>
              </a:rPr>
              <a:t>memory</a:t>
            </a:r>
          </a:p>
          <a:p>
            <a:pPr lvl="1" eaLnBrk="1" hangingPunct="1">
              <a:lnSpc>
                <a:spcPct val="80000"/>
              </a:lnSpc>
            </a:pPr>
            <a:endParaRPr lang="en-US" dirty="0">
              <a:latin typeface="Arial" charset="0"/>
            </a:endParaRPr>
          </a:p>
          <a:p>
            <a:pPr eaLnBrk="1" hangingPunct="1">
              <a:lnSpc>
                <a:spcPct val="80000"/>
              </a:lnSpc>
            </a:pPr>
            <a:r>
              <a:rPr lang="en-US" dirty="0">
                <a:latin typeface="Arial" charset="0"/>
              </a:rPr>
              <a:t>Organizational / educational job abilities </a:t>
            </a:r>
            <a:br>
              <a:rPr lang="en-US" dirty="0">
                <a:latin typeface="Arial" charset="0"/>
              </a:rPr>
            </a:br>
            <a:endParaRPr lang="en-US" dirty="0">
              <a:latin typeface="Arial" charset="0"/>
            </a:endParaRPr>
          </a:p>
          <a:p>
            <a:pPr eaLnBrk="1" hangingPunct="1">
              <a:lnSpc>
                <a:spcPct val="80000"/>
              </a:lnSpc>
            </a:pPr>
            <a:r>
              <a:rPr lang="en-US" dirty="0">
                <a:latin typeface="Arial" charset="0"/>
              </a:rPr>
              <a:t>Keep users involved throughout</a:t>
            </a:r>
          </a:p>
          <a:p>
            <a:pPr lvl="1" eaLnBrk="1" hangingPunct="1">
              <a:lnSpc>
                <a:spcPct val="80000"/>
              </a:lnSpc>
            </a:pPr>
            <a:r>
              <a:rPr lang="en-US" dirty="0">
                <a:latin typeface="Arial" charset="0"/>
              </a:rPr>
              <a:t>developers working with target customers</a:t>
            </a:r>
          </a:p>
          <a:p>
            <a:pPr lvl="1" eaLnBrk="1" hangingPunct="1">
              <a:lnSpc>
                <a:spcPct val="80000"/>
              </a:lnSpc>
            </a:pPr>
            <a:r>
              <a:rPr lang="en-US" dirty="0">
                <a:latin typeface="Arial" charset="0"/>
              </a:rPr>
              <a:t>think of the world in users’ terms</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47</a:t>
            </a:fld>
            <a:endParaRPr lang="en-US" sz="1000">
              <a:solidFill>
                <a:srgbClr val="878787"/>
              </a:solidFill>
              <a:latin typeface="+mn-lt"/>
            </a:endParaRPr>
          </a:p>
        </p:txBody>
      </p:sp>
    </p:spTree>
    <p:extLst>
      <p:ext uri="{BB962C8B-B14F-4D97-AF65-F5344CB8AC3E}">
        <p14:creationId xmlns:p14="http://schemas.microsoft.com/office/powerpoint/2010/main" val="3300289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26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269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26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26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2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874" t="22726" r="2611" b="376"/>
          <a:stretch/>
        </p:blipFill>
        <p:spPr bwMode="auto">
          <a:xfrm>
            <a:off x="686597" y="2437720"/>
            <a:ext cx="2844280" cy="37780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293" name="Rectangle 2"/>
          <p:cNvSpPr>
            <a:spLocks noGrp="1" noChangeArrowheads="1"/>
          </p:cNvSpPr>
          <p:nvPr>
            <p:ph type="title"/>
          </p:nvPr>
        </p:nvSpPr>
        <p:spPr/>
        <p:txBody>
          <a:bodyPr/>
          <a:lstStyle/>
          <a:p>
            <a:pPr eaLnBrk="1" hangingPunct="1"/>
            <a:r>
              <a:rPr lang="en-US" sz="3300" dirty="0"/>
              <a:t>Design Discovery</a:t>
            </a:r>
            <a:r>
              <a:rPr lang="en-US" sz="4000" dirty="0"/>
              <a:t/>
            </a:r>
            <a:br>
              <a:rPr lang="en-US" sz="4000" dirty="0"/>
            </a:br>
            <a:r>
              <a:rPr lang="en-US" sz="2800" i="1" dirty="0" err="1"/>
              <a:t>Needfinding</a:t>
            </a:r>
            <a:r>
              <a:rPr lang="en-US" sz="2800" i="1" dirty="0"/>
              <a:t>, Contextual Inquiry &amp; Task Analysis</a:t>
            </a:r>
            <a:endParaRPr lang="en-US" sz="2800" dirty="0"/>
          </a:p>
        </p:txBody>
      </p:sp>
      <p:sp>
        <p:nvSpPr>
          <p:cNvPr id="12294" name="Rectangle 3"/>
          <p:cNvSpPr>
            <a:spLocks noGrp="1" noChangeArrowheads="1"/>
          </p:cNvSpPr>
          <p:nvPr>
            <p:ph idx="1"/>
          </p:nvPr>
        </p:nvSpPr>
        <p:spPr>
          <a:xfrm>
            <a:off x="539024" y="1095604"/>
            <a:ext cx="8481152" cy="4565421"/>
          </a:xfrm>
        </p:spPr>
        <p:txBody>
          <a:bodyPr/>
          <a:lstStyle/>
          <a:p>
            <a:pPr marL="0" indent="0" eaLnBrk="1" hangingPunct="1">
              <a:buNone/>
            </a:pPr>
            <a:r>
              <a:rPr lang="en-US" dirty="0"/>
              <a:t>Observe existing practices for inspiration</a:t>
            </a:r>
          </a:p>
          <a:p>
            <a:pPr marL="0" indent="0" eaLnBrk="1" hangingPunct="1">
              <a:buNone/>
            </a:pPr>
            <a:r>
              <a:rPr lang="en-US" dirty="0"/>
              <a:t>Make sure key questions answered</a:t>
            </a:r>
          </a:p>
        </p:txBody>
      </p:sp>
      <p:sp>
        <p:nvSpPr>
          <p:cNvPr id="12296" name="Text Box 11"/>
          <p:cNvSpPr txBox="1">
            <a:spLocks noChangeArrowheads="1"/>
          </p:cNvSpPr>
          <p:nvPr/>
        </p:nvSpPr>
        <p:spPr bwMode="auto">
          <a:xfrm>
            <a:off x="381179" y="6215744"/>
            <a:ext cx="34115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sz="1600" dirty="0">
                <a:latin typeface="Helvetica" pitchFamily="34" charset="0"/>
              </a:rPr>
              <a:t>Tuned CI participant</a:t>
            </a:r>
          </a:p>
        </p:txBody>
      </p:sp>
      <p:sp>
        <p:nvSpPr>
          <p:cNvPr id="14" name="Text Box 11"/>
          <p:cNvSpPr txBox="1">
            <a:spLocks noChangeArrowheads="1"/>
          </p:cNvSpPr>
          <p:nvPr/>
        </p:nvSpPr>
        <p:spPr bwMode="auto">
          <a:xfrm>
            <a:off x="5052949" y="6215744"/>
            <a:ext cx="34115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sz="1600" dirty="0">
                <a:latin typeface="Helvetica" pitchFamily="34" charset="0"/>
              </a:rPr>
              <a:t>Tuned field work in record store</a:t>
            </a:r>
          </a:p>
        </p:txBody>
      </p:sp>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626262"/>
                </a:solidFill>
                <a:latin typeface="Helvetica"/>
                <a:cs typeface="Helvetica"/>
              </a:rPr>
              <a:t>dt+UX: Design Thinking for User Experience Design, Prototyping &amp; Evaluation</a:t>
            </a:r>
            <a:endParaRPr lang="en-US" sz="1000" dirty="0">
              <a:solidFill>
                <a:srgbClr val="626262"/>
              </a:solidFill>
              <a:latin typeface="Helvetica"/>
              <a:cs typeface="Helvetica"/>
            </a:endParaRPr>
          </a:p>
        </p:txBody>
      </p:sp>
      <p:sp>
        <p:nvSpPr>
          <p:cNvPr id="4" name="Slide Number Placeholder 3"/>
          <p:cNvSpPr>
            <a:spLocks noGrp="1"/>
          </p:cNvSpPr>
          <p:nvPr>
            <p:ph type="sldNum" sz="quarter" idx="4294967295"/>
          </p:nvPr>
        </p:nvSpPr>
        <p:spPr>
          <a:xfrm>
            <a:off x="8153400" y="6553201"/>
            <a:ext cx="990600" cy="457200"/>
          </a:xfrm>
          <a:prstGeom prst="rect">
            <a:avLst/>
          </a:prstGeom>
        </p:spPr>
        <p:txBody>
          <a:bodyPr/>
          <a:lstStyle/>
          <a:p>
            <a:pPr>
              <a:defRPr/>
            </a:pPr>
            <a:fld id="{F85EFDE8-C646-4166-9C5E-15F777ABAEEF}" type="slidenum">
              <a:rPr lang="en-US" sz="1000" smtClean="0">
                <a:solidFill>
                  <a:srgbClr val="626262"/>
                </a:solidFill>
                <a:latin typeface="Helvetica"/>
                <a:cs typeface="Helvetica"/>
              </a:rPr>
              <a:pPr>
                <a:defRPr/>
              </a:pPr>
              <a:t>48</a:t>
            </a:fld>
            <a:endParaRPr lang="en-US" sz="1000" dirty="0">
              <a:solidFill>
                <a:srgbClr val="626262"/>
              </a:solidFill>
              <a:latin typeface="Helvetica"/>
              <a:cs typeface="Helvetica"/>
            </a:endParaRPr>
          </a:p>
        </p:txBody>
      </p:sp>
      <p:pic>
        <p:nvPicPr>
          <p:cNvPr id="22535" name="Picture 7"/>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1120"/>
          <a:stretch/>
        </p:blipFill>
        <p:spPr bwMode="auto">
          <a:xfrm>
            <a:off x="3712825" y="2430489"/>
            <a:ext cx="4980141" cy="37852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859713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7"/>
          <p:cNvSpPr>
            <a:spLocks noGrp="1" noChangeArrowheads="1"/>
          </p:cNvSpPr>
          <p:nvPr>
            <p:ph type="title"/>
          </p:nvPr>
        </p:nvSpPr>
        <p:spPr/>
        <p:txBody>
          <a:bodyPr/>
          <a:lstStyle/>
          <a:p>
            <a:r>
              <a:rPr lang="en-US" dirty="0"/>
              <a:t>Concept Videos</a:t>
            </a:r>
          </a:p>
        </p:txBody>
      </p:sp>
      <p:sp>
        <p:nvSpPr>
          <p:cNvPr id="10246" name="Rectangle 8"/>
          <p:cNvSpPr>
            <a:spLocks noGrp="1" noChangeArrowheads="1"/>
          </p:cNvSpPr>
          <p:nvPr>
            <p:ph idx="1"/>
          </p:nvPr>
        </p:nvSpPr>
        <p:spPr>
          <a:xfrm>
            <a:off x="128854" y="1287062"/>
            <a:ext cx="8798856" cy="4724400"/>
          </a:xfrm>
        </p:spPr>
        <p:txBody>
          <a:bodyPr/>
          <a:lstStyle/>
          <a:p>
            <a:r>
              <a:rPr lang="en-US" dirty="0">
                <a:latin typeface="Arial"/>
                <a:cs typeface="Arial"/>
              </a:rPr>
              <a:t>Illustrate context of use rather than specific UI</a:t>
            </a:r>
          </a:p>
          <a:p>
            <a:endParaRPr lang="en-US" dirty="0">
              <a:latin typeface="Arial"/>
              <a:cs typeface="Arial"/>
            </a:endParaRPr>
          </a:p>
          <a:p>
            <a:r>
              <a:rPr lang="en-US" dirty="0">
                <a:latin typeface="Arial"/>
                <a:cs typeface="Arial"/>
              </a:rPr>
              <a:t>Quick to build</a:t>
            </a:r>
          </a:p>
          <a:p>
            <a:r>
              <a:rPr lang="en-US" dirty="0">
                <a:latin typeface="Arial"/>
                <a:cs typeface="Arial"/>
              </a:rPr>
              <a:t>Inexpensive </a:t>
            </a:r>
          </a:p>
          <a:p>
            <a:r>
              <a:rPr lang="en-US" dirty="0">
                <a:latin typeface="Arial"/>
                <a:cs typeface="Arial"/>
              </a:rPr>
              <a:t>Forces designers to consider details of how users will react to the design</a:t>
            </a:r>
          </a:p>
          <a:p>
            <a:r>
              <a:rPr lang="en-US" dirty="0">
                <a:latin typeface="Arial"/>
                <a:cs typeface="Arial"/>
              </a:rPr>
              <a:t>More important when context is not traditional work scenario</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r>
              <a:rPr lang="en-US" sz="1000">
                <a:solidFill>
                  <a:srgbClr val="878787"/>
                </a:solidFill>
                <a:latin typeface="+mn-lt"/>
              </a:rPr>
              <a:t>9/27/2016</a:t>
            </a:r>
            <a:endParaRPr lang="en-US" sz="1000" dirty="0">
              <a:solidFill>
                <a:srgbClr val="878787"/>
              </a:solidFill>
              <a:latin typeface="+mn-lt"/>
            </a:endParaRPr>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2" name="Slide Number Placeholder 1"/>
          <p:cNvSpPr>
            <a:spLocks noGrp="1"/>
          </p:cNvSpPr>
          <p:nvPr>
            <p:ph type="sldNum" sz="quarter" idx="4294967295"/>
          </p:nvPr>
        </p:nvSpPr>
        <p:spPr>
          <a:xfrm>
            <a:off x="8153400" y="6553201"/>
            <a:ext cx="990600" cy="457200"/>
          </a:xfrm>
          <a:prstGeom prst="rect">
            <a:avLst/>
          </a:prstGeom>
        </p:spPr>
        <p:txBody>
          <a:bodyPr/>
          <a:lstStyle/>
          <a:p>
            <a:fld id="{89F1C675-F9DC-A447-AA26-9E188FB145A8}" type="slidenum">
              <a:rPr lang="en-US" sz="1000" smtClean="0">
                <a:solidFill>
                  <a:srgbClr val="878787"/>
                </a:solidFill>
                <a:latin typeface="+mn-lt"/>
              </a:rPr>
              <a:pPr/>
              <a:t>49</a:t>
            </a:fld>
            <a:endParaRPr lang="en-US" sz="1000">
              <a:solidFill>
                <a:srgbClr val="878787"/>
              </a:solidFill>
              <a:latin typeface="+mn-lt"/>
            </a:endParaRPr>
          </a:p>
        </p:txBody>
      </p:sp>
    </p:spTree>
    <p:extLst>
      <p:ext uri="{BB962C8B-B14F-4D97-AF65-F5344CB8AC3E}">
        <p14:creationId xmlns:p14="http://schemas.microsoft.com/office/powerpoint/2010/main" val="1523934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pPr>
              <a:defRPr/>
            </a:pPr>
            <a:r>
              <a:rPr lang="en-US"/>
              <a:t>9/27/2016</a:t>
            </a:r>
            <a:endParaRPr lang="en-US" dirty="0"/>
          </a:p>
        </p:txBody>
      </p:sp>
      <p:sp>
        <p:nvSpPr>
          <p:cNvPr id="16" name="Footer Placeholder 1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pic>
        <p:nvPicPr>
          <p:cNvPr id="14" name="Picture 13"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5794" y="266604"/>
            <a:ext cx="813836" cy="829952"/>
          </a:xfrm>
          <a:prstGeom prst="rect">
            <a:avLst/>
          </a:prstGeom>
        </p:spPr>
      </p:pic>
      <p:sp>
        <p:nvSpPr>
          <p:cNvPr id="10" name="Rectangle 9"/>
          <p:cNvSpPr/>
          <p:nvPr/>
        </p:nvSpPr>
        <p:spPr bwMode="auto">
          <a:xfrm>
            <a:off x="6127200" y="2284504"/>
            <a:ext cx="3016800" cy="4253095"/>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127201" y="2584504"/>
            <a:ext cx="3016799" cy="395309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dirty="0">
                <a:latin typeface="Arial" charset="0"/>
              </a:rPr>
              <a:t>weather.com</a:t>
            </a:r>
          </a:p>
          <a:p>
            <a:pPr marL="0" indent="0">
              <a:buNone/>
            </a:pPr>
            <a:endParaRPr lang="en-US" dirty="0">
              <a:latin typeface="Arial" charset="0"/>
            </a:endParaRPr>
          </a:p>
          <a:p>
            <a:pPr marL="0" indent="0">
              <a:buNone/>
            </a:pPr>
            <a:r>
              <a:rPr lang="en-US" dirty="0">
                <a:latin typeface="Arial" charset="0"/>
              </a:rPr>
              <a:t>what is the “first read”?</a:t>
            </a:r>
          </a:p>
          <a:p>
            <a:pPr marL="400050" lvl="1" indent="0">
              <a:buNone/>
            </a:pPr>
            <a:r>
              <a:rPr lang="en-US" dirty="0">
                <a:latin typeface="Arial" charset="0"/>
              </a:rPr>
              <a:t>videos</a:t>
            </a:r>
          </a:p>
          <a:p>
            <a:pPr marL="400050" lvl="1" indent="0">
              <a:buNone/>
            </a:pPr>
            <a:r>
              <a:rPr lang="en-US" dirty="0">
                <a:latin typeface="Arial" charset="0"/>
              </a:rPr>
              <a:t>advertisements</a:t>
            </a:r>
          </a:p>
          <a:p>
            <a:pPr marL="400050" lvl="1" indent="0">
              <a:buNone/>
            </a:pPr>
            <a:endParaRPr lang="en-US" sz="1200" dirty="0">
              <a:latin typeface="Arial" charset="0"/>
            </a:endParaRPr>
          </a:p>
          <a:p>
            <a:pPr marL="400050" lvl="1" indent="0">
              <a:buNone/>
            </a:pPr>
            <a:r>
              <a:rPr lang="en-US" dirty="0">
                <a:solidFill>
                  <a:srgbClr val="00B0F0"/>
                </a:solidFill>
                <a:latin typeface="Arial" charset="0"/>
              </a:rPr>
              <a:t>not</a:t>
            </a:r>
            <a:r>
              <a:rPr lang="en-US" dirty="0">
                <a:solidFill>
                  <a:srgbClr val="C00000"/>
                </a:solidFill>
                <a:latin typeface="Arial" charset="0"/>
              </a:rPr>
              <a:t> </a:t>
            </a:r>
            <a:r>
              <a:rPr lang="en-US" dirty="0">
                <a:latin typeface="Arial" charset="0"/>
              </a:rPr>
              <a:t>weather!</a:t>
            </a:r>
          </a:p>
        </p:txBody>
      </p:sp>
      <p:sp>
        <p:nvSpPr>
          <p:cNvPr id="9" name="Rectangle 2"/>
          <p:cNvSpPr>
            <a:spLocks noGrp="1" noChangeArrowheads="1"/>
          </p:cNvSpPr>
          <p:nvPr>
            <p:ph type="title"/>
          </p:nvPr>
        </p:nvSpPr>
        <p:spPr>
          <a:xfrm>
            <a:off x="479425" y="79925"/>
            <a:ext cx="8664575" cy="1143000"/>
          </a:xfrm>
        </p:spPr>
        <p:txBody>
          <a:bodyPr/>
          <a:lstStyle/>
          <a:p>
            <a:r>
              <a:rPr lang="en-US" dirty="0"/>
              <a:t>Hall of Shame!</a:t>
            </a:r>
          </a:p>
        </p:txBody>
      </p:sp>
      <p:sp>
        <p:nvSpPr>
          <p:cNvPr id="4" name="Slide Number Placeholder 3"/>
          <p:cNvSpPr>
            <a:spLocks noGrp="1"/>
          </p:cNvSpPr>
          <p:nvPr>
            <p:ph type="sldNum" sz="quarter" idx="12"/>
          </p:nvPr>
        </p:nvSpPr>
        <p:spPr/>
        <p:txBody>
          <a:bodyPr/>
          <a:lstStyle/>
          <a:p>
            <a:fld id="{975B29A8-4111-AA4F-9223-09FF79E68435}" type="slidenum">
              <a:rPr lang="en-US" smtClean="0"/>
              <a:pPr/>
              <a:t>5</a:t>
            </a:fld>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8451" y="1073756"/>
            <a:ext cx="5638750" cy="6496163"/>
          </a:xfrm>
          <a:prstGeom prst="rect">
            <a:avLst/>
          </a:prstGeom>
        </p:spPr>
      </p:pic>
      <p:sp>
        <p:nvSpPr>
          <p:cNvPr id="8" name="Freeform 7"/>
          <p:cNvSpPr/>
          <p:nvPr/>
        </p:nvSpPr>
        <p:spPr bwMode="auto">
          <a:xfrm>
            <a:off x="1389303" y="1913619"/>
            <a:ext cx="2829897" cy="1326381"/>
          </a:xfrm>
          <a:custGeom>
            <a:avLst/>
            <a:gdLst>
              <a:gd name="connsiteX0" fmla="*/ 2772297 w 2829897"/>
              <a:gd name="connsiteY0" fmla="*/ 116781 h 1326381"/>
              <a:gd name="connsiteX1" fmla="*/ 2772297 w 2829897"/>
              <a:gd name="connsiteY1" fmla="*/ 116781 h 1326381"/>
              <a:gd name="connsiteX2" fmla="*/ 2685897 w 2829897"/>
              <a:gd name="connsiteY2" fmla="*/ 80781 h 1326381"/>
              <a:gd name="connsiteX3" fmla="*/ 2649897 w 2829897"/>
              <a:gd name="connsiteY3" fmla="*/ 73581 h 1326381"/>
              <a:gd name="connsiteX4" fmla="*/ 2577897 w 2829897"/>
              <a:gd name="connsiteY4" fmla="*/ 59181 h 1326381"/>
              <a:gd name="connsiteX5" fmla="*/ 2340297 w 2829897"/>
              <a:gd name="connsiteY5" fmla="*/ 44781 h 1326381"/>
              <a:gd name="connsiteX6" fmla="*/ 2196297 w 2829897"/>
              <a:gd name="connsiteY6" fmla="*/ 30381 h 1326381"/>
              <a:gd name="connsiteX7" fmla="*/ 2117097 w 2829897"/>
              <a:gd name="connsiteY7" fmla="*/ 23181 h 1326381"/>
              <a:gd name="connsiteX8" fmla="*/ 2023497 w 2829897"/>
              <a:gd name="connsiteY8" fmla="*/ 15981 h 1326381"/>
              <a:gd name="connsiteX9" fmla="*/ 1706697 w 2829897"/>
              <a:gd name="connsiteY9" fmla="*/ 8781 h 1326381"/>
              <a:gd name="connsiteX10" fmla="*/ 1598697 w 2829897"/>
              <a:gd name="connsiteY10" fmla="*/ 1581 h 1326381"/>
              <a:gd name="connsiteX11" fmla="*/ 381897 w 2829897"/>
              <a:gd name="connsiteY11" fmla="*/ 15981 h 1326381"/>
              <a:gd name="connsiteX12" fmla="*/ 317097 w 2829897"/>
              <a:gd name="connsiteY12" fmla="*/ 37581 h 1326381"/>
              <a:gd name="connsiteX13" fmla="*/ 252297 w 2829897"/>
              <a:gd name="connsiteY13" fmla="*/ 59181 h 1326381"/>
              <a:gd name="connsiteX14" fmla="*/ 194697 w 2829897"/>
              <a:gd name="connsiteY14" fmla="*/ 102381 h 1326381"/>
              <a:gd name="connsiteX15" fmla="*/ 180297 w 2829897"/>
              <a:gd name="connsiteY15" fmla="*/ 123981 h 1326381"/>
              <a:gd name="connsiteX16" fmla="*/ 158697 w 2829897"/>
              <a:gd name="connsiteY16" fmla="*/ 138381 h 1326381"/>
              <a:gd name="connsiteX17" fmla="*/ 137097 w 2829897"/>
              <a:gd name="connsiteY17" fmla="*/ 159981 h 1326381"/>
              <a:gd name="connsiteX18" fmla="*/ 122697 w 2829897"/>
              <a:gd name="connsiteY18" fmla="*/ 195981 h 1326381"/>
              <a:gd name="connsiteX19" fmla="*/ 108297 w 2829897"/>
              <a:gd name="connsiteY19" fmla="*/ 217581 h 1326381"/>
              <a:gd name="connsiteX20" fmla="*/ 79497 w 2829897"/>
              <a:gd name="connsiteY20" fmla="*/ 275181 h 1326381"/>
              <a:gd name="connsiteX21" fmla="*/ 65097 w 2829897"/>
              <a:gd name="connsiteY21" fmla="*/ 303981 h 1326381"/>
              <a:gd name="connsiteX22" fmla="*/ 50697 w 2829897"/>
              <a:gd name="connsiteY22" fmla="*/ 339981 h 1326381"/>
              <a:gd name="connsiteX23" fmla="*/ 43497 w 2829897"/>
              <a:gd name="connsiteY23" fmla="*/ 361581 h 1326381"/>
              <a:gd name="connsiteX24" fmla="*/ 29097 w 2829897"/>
              <a:gd name="connsiteY24" fmla="*/ 390381 h 1326381"/>
              <a:gd name="connsiteX25" fmla="*/ 297 w 2829897"/>
              <a:gd name="connsiteY25" fmla="*/ 462381 h 1326381"/>
              <a:gd name="connsiteX26" fmla="*/ 14697 w 2829897"/>
              <a:gd name="connsiteY26" fmla="*/ 771981 h 1326381"/>
              <a:gd name="connsiteX27" fmla="*/ 21897 w 2829897"/>
              <a:gd name="connsiteY27" fmla="*/ 800781 h 1326381"/>
              <a:gd name="connsiteX28" fmla="*/ 36297 w 2829897"/>
              <a:gd name="connsiteY28" fmla="*/ 829581 h 1326381"/>
              <a:gd name="connsiteX29" fmla="*/ 57897 w 2829897"/>
              <a:gd name="connsiteY29" fmla="*/ 887181 h 1326381"/>
              <a:gd name="connsiteX30" fmla="*/ 79497 w 2829897"/>
              <a:gd name="connsiteY30" fmla="*/ 915981 h 1326381"/>
              <a:gd name="connsiteX31" fmla="*/ 93897 w 2829897"/>
              <a:gd name="connsiteY31" fmla="*/ 937581 h 1326381"/>
              <a:gd name="connsiteX32" fmla="*/ 122697 w 2829897"/>
              <a:gd name="connsiteY32" fmla="*/ 966381 h 1326381"/>
              <a:gd name="connsiteX33" fmla="*/ 165897 w 2829897"/>
              <a:gd name="connsiteY33" fmla="*/ 1016781 h 1326381"/>
              <a:gd name="connsiteX34" fmla="*/ 201897 w 2829897"/>
              <a:gd name="connsiteY34" fmla="*/ 1038381 h 1326381"/>
              <a:gd name="connsiteX35" fmla="*/ 245097 w 2829897"/>
              <a:gd name="connsiteY35" fmla="*/ 1088781 h 1326381"/>
              <a:gd name="connsiteX36" fmla="*/ 302697 w 2829897"/>
              <a:gd name="connsiteY36" fmla="*/ 1117581 h 1326381"/>
              <a:gd name="connsiteX37" fmla="*/ 345897 w 2829897"/>
              <a:gd name="connsiteY37" fmla="*/ 1139181 h 1326381"/>
              <a:gd name="connsiteX38" fmla="*/ 367497 w 2829897"/>
              <a:gd name="connsiteY38" fmla="*/ 1153581 h 1326381"/>
              <a:gd name="connsiteX39" fmla="*/ 461097 w 2829897"/>
              <a:gd name="connsiteY39" fmla="*/ 1182381 h 1326381"/>
              <a:gd name="connsiteX40" fmla="*/ 504297 w 2829897"/>
              <a:gd name="connsiteY40" fmla="*/ 1203981 h 1326381"/>
              <a:gd name="connsiteX41" fmla="*/ 533097 w 2829897"/>
              <a:gd name="connsiteY41" fmla="*/ 1211181 h 1326381"/>
              <a:gd name="connsiteX42" fmla="*/ 569097 w 2829897"/>
              <a:gd name="connsiteY42" fmla="*/ 1225581 h 1326381"/>
              <a:gd name="connsiteX43" fmla="*/ 684297 w 2829897"/>
              <a:gd name="connsiteY43" fmla="*/ 1247181 h 1326381"/>
              <a:gd name="connsiteX44" fmla="*/ 806697 w 2829897"/>
              <a:gd name="connsiteY44" fmla="*/ 1261581 h 1326381"/>
              <a:gd name="connsiteX45" fmla="*/ 1101897 w 2829897"/>
              <a:gd name="connsiteY45" fmla="*/ 1268781 h 1326381"/>
              <a:gd name="connsiteX46" fmla="*/ 1231497 w 2829897"/>
              <a:gd name="connsiteY46" fmla="*/ 1275981 h 1326381"/>
              <a:gd name="connsiteX47" fmla="*/ 1303497 w 2829897"/>
              <a:gd name="connsiteY47" fmla="*/ 1290381 h 1326381"/>
              <a:gd name="connsiteX48" fmla="*/ 1433097 w 2829897"/>
              <a:gd name="connsiteY48" fmla="*/ 1304781 h 1326381"/>
              <a:gd name="connsiteX49" fmla="*/ 1490697 w 2829897"/>
              <a:gd name="connsiteY49" fmla="*/ 1311981 h 1326381"/>
              <a:gd name="connsiteX50" fmla="*/ 1886697 w 2829897"/>
              <a:gd name="connsiteY50" fmla="*/ 1326381 h 1326381"/>
              <a:gd name="connsiteX51" fmla="*/ 2462697 w 2829897"/>
              <a:gd name="connsiteY51" fmla="*/ 1319181 h 1326381"/>
              <a:gd name="connsiteX52" fmla="*/ 2505897 w 2829897"/>
              <a:gd name="connsiteY52" fmla="*/ 1304781 h 1326381"/>
              <a:gd name="connsiteX53" fmla="*/ 2527497 w 2829897"/>
              <a:gd name="connsiteY53" fmla="*/ 1283181 h 1326381"/>
              <a:gd name="connsiteX54" fmla="*/ 2556297 w 2829897"/>
              <a:gd name="connsiteY54" fmla="*/ 1268781 h 1326381"/>
              <a:gd name="connsiteX55" fmla="*/ 2570697 w 2829897"/>
              <a:gd name="connsiteY55" fmla="*/ 1247181 h 1326381"/>
              <a:gd name="connsiteX56" fmla="*/ 2592297 w 2829897"/>
              <a:gd name="connsiteY56" fmla="*/ 1239981 h 1326381"/>
              <a:gd name="connsiteX57" fmla="*/ 2613897 w 2829897"/>
              <a:gd name="connsiteY57" fmla="*/ 1225581 h 1326381"/>
              <a:gd name="connsiteX58" fmla="*/ 2693097 w 2829897"/>
              <a:gd name="connsiteY58" fmla="*/ 1153581 h 1326381"/>
              <a:gd name="connsiteX59" fmla="*/ 2714697 w 2829897"/>
              <a:gd name="connsiteY59" fmla="*/ 1131981 h 1326381"/>
              <a:gd name="connsiteX60" fmla="*/ 2736297 w 2829897"/>
              <a:gd name="connsiteY60" fmla="*/ 1095981 h 1326381"/>
              <a:gd name="connsiteX61" fmla="*/ 2765097 w 2829897"/>
              <a:gd name="connsiteY61" fmla="*/ 1031181 h 1326381"/>
              <a:gd name="connsiteX62" fmla="*/ 2772297 w 2829897"/>
              <a:gd name="connsiteY62" fmla="*/ 1002381 h 1326381"/>
              <a:gd name="connsiteX63" fmla="*/ 2786697 w 2829897"/>
              <a:gd name="connsiteY63" fmla="*/ 937581 h 1326381"/>
              <a:gd name="connsiteX64" fmla="*/ 2801097 w 2829897"/>
              <a:gd name="connsiteY64" fmla="*/ 699981 h 1326381"/>
              <a:gd name="connsiteX65" fmla="*/ 2808297 w 2829897"/>
              <a:gd name="connsiteY65" fmla="*/ 671181 h 1326381"/>
              <a:gd name="connsiteX66" fmla="*/ 2815497 w 2829897"/>
              <a:gd name="connsiteY66" fmla="*/ 505581 h 1326381"/>
              <a:gd name="connsiteX67" fmla="*/ 2822697 w 2829897"/>
              <a:gd name="connsiteY67" fmla="*/ 483981 h 1326381"/>
              <a:gd name="connsiteX68" fmla="*/ 2829897 w 2829897"/>
              <a:gd name="connsiteY68" fmla="*/ 433581 h 1326381"/>
              <a:gd name="connsiteX69" fmla="*/ 2822697 w 2829897"/>
              <a:gd name="connsiteY69" fmla="*/ 239181 h 1326381"/>
              <a:gd name="connsiteX70" fmla="*/ 2815497 w 2829897"/>
              <a:gd name="connsiteY70" fmla="*/ 217581 h 1326381"/>
              <a:gd name="connsiteX71" fmla="*/ 2793897 w 2829897"/>
              <a:gd name="connsiteY71" fmla="*/ 195981 h 1326381"/>
              <a:gd name="connsiteX72" fmla="*/ 2757897 w 2829897"/>
              <a:gd name="connsiteY72" fmla="*/ 159981 h 1326381"/>
              <a:gd name="connsiteX73" fmla="*/ 2772297 w 2829897"/>
              <a:gd name="connsiteY73" fmla="*/ 116781 h 132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29897" h="1326381">
                <a:moveTo>
                  <a:pt x="2772297" y="116781"/>
                </a:moveTo>
                <a:lnTo>
                  <a:pt x="2772297" y="116781"/>
                </a:lnTo>
                <a:cubicBezTo>
                  <a:pt x="2759324" y="111015"/>
                  <a:pt x="2711054" y="87070"/>
                  <a:pt x="2685897" y="80781"/>
                </a:cubicBezTo>
                <a:cubicBezTo>
                  <a:pt x="2674025" y="77813"/>
                  <a:pt x="2661843" y="76236"/>
                  <a:pt x="2649897" y="73581"/>
                </a:cubicBezTo>
                <a:cubicBezTo>
                  <a:pt x="2617729" y="66433"/>
                  <a:pt x="2614932" y="62708"/>
                  <a:pt x="2577897" y="59181"/>
                </a:cubicBezTo>
                <a:cubicBezTo>
                  <a:pt x="2520629" y="53727"/>
                  <a:pt x="2393314" y="48437"/>
                  <a:pt x="2340297" y="44781"/>
                </a:cubicBezTo>
                <a:cubicBezTo>
                  <a:pt x="2270953" y="39999"/>
                  <a:pt x="2261619" y="36913"/>
                  <a:pt x="2196297" y="30381"/>
                </a:cubicBezTo>
                <a:lnTo>
                  <a:pt x="2117097" y="23181"/>
                </a:lnTo>
                <a:cubicBezTo>
                  <a:pt x="2085913" y="20582"/>
                  <a:pt x="2054770" y="17078"/>
                  <a:pt x="2023497" y="15981"/>
                </a:cubicBezTo>
                <a:cubicBezTo>
                  <a:pt x="1917935" y="12277"/>
                  <a:pt x="1812297" y="11181"/>
                  <a:pt x="1706697" y="8781"/>
                </a:cubicBezTo>
                <a:cubicBezTo>
                  <a:pt x="1670697" y="6381"/>
                  <a:pt x="1634777" y="1581"/>
                  <a:pt x="1598697" y="1581"/>
                </a:cubicBezTo>
                <a:cubicBezTo>
                  <a:pt x="641000" y="1581"/>
                  <a:pt x="865408" y="-7043"/>
                  <a:pt x="381897" y="15981"/>
                </a:cubicBezTo>
                <a:cubicBezTo>
                  <a:pt x="303003" y="31760"/>
                  <a:pt x="385232" y="12030"/>
                  <a:pt x="317097" y="37581"/>
                </a:cubicBezTo>
                <a:cubicBezTo>
                  <a:pt x="285262" y="49519"/>
                  <a:pt x="285072" y="39012"/>
                  <a:pt x="252297" y="59181"/>
                </a:cubicBezTo>
                <a:cubicBezTo>
                  <a:pt x="231857" y="71759"/>
                  <a:pt x="208010" y="82412"/>
                  <a:pt x="194697" y="102381"/>
                </a:cubicBezTo>
                <a:cubicBezTo>
                  <a:pt x="189897" y="109581"/>
                  <a:pt x="186416" y="117862"/>
                  <a:pt x="180297" y="123981"/>
                </a:cubicBezTo>
                <a:cubicBezTo>
                  <a:pt x="174178" y="130100"/>
                  <a:pt x="165345" y="132841"/>
                  <a:pt x="158697" y="138381"/>
                </a:cubicBezTo>
                <a:cubicBezTo>
                  <a:pt x="150875" y="144900"/>
                  <a:pt x="144297" y="152781"/>
                  <a:pt x="137097" y="159981"/>
                </a:cubicBezTo>
                <a:cubicBezTo>
                  <a:pt x="132297" y="171981"/>
                  <a:pt x="128477" y="184421"/>
                  <a:pt x="122697" y="195981"/>
                </a:cubicBezTo>
                <a:cubicBezTo>
                  <a:pt x="118827" y="203721"/>
                  <a:pt x="112441" y="209984"/>
                  <a:pt x="108297" y="217581"/>
                </a:cubicBezTo>
                <a:cubicBezTo>
                  <a:pt x="98018" y="236426"/>
                  <a:pt x="89097" y="255981"/>
                  <a:pt x="79497" y="275181"/>
                </a:cubicBezTo>
                <a:cubicBezTo>
                  <a:pt x="74697" y="284781"/>
                  <a:pt x="69083" y="294016"/>
                  <a:pt x="65097" y="303981"/>
                </a:cubicBezTo>
                <a:cubicBezTo>
                  <a:pt x="60297" y="315981"/>
                  <a:pt x="55235" y="327880"/>
                  <a:pt x="50697" y="339981"/>
                </a:cubicBezTo>
                <a:cubicBezTo>
                  <a:pt x="48032" y="347087"/>
                  <a:pt x="46487" y="354605"/>
                  <a:pt x="43497" y="361581"/>
                </a:cubicBezTo>
                <a:cubicBezTo>
                  <a:pt x="39269" y="371446"/>
                  <a:pt x="33083" y="380416"/>
                  <a:pt x="29097" y="390381"/>
                </a:cubicBezTo>
                <a:cubicBezTo>
                  <a:pt x="-6491" y="479352"/>
                  <a:pt x="34068" y="394840"/>
                  <a:pt x="297" y="462381"/>
                </a:cubicBezTo>
                <a:cubicBezTo>
                  <a:pt x="5027" y="642120"/>
                  <a:pt x="-10020" y="660752"/>
                  <a:pt x="14697" y="771981"/>
                </a:cubicBezTo>
                <a:cubicBezTo>
                  <a:pt x="16844" y="781641"/>
                  <a:pt x="18422" y="791516"/>
                  <a:pt x="21897" y="800781"/>
                </a:cubicBezTo>
                <a:cubicBezTo>
                  <a:pt x="25666" y="810831"/>
                  <a:pt x="32528" y="819531"/>
                  <a:pt x="36297" y="829581"/>
                </a:cubicBezTo>
                <a:cubicBezTo>
                  <a:pt x="51846" y="871044"/>
                  <a:pt x="32840" y="847090"/>
                  <a:pt x="57897" y="887181"/>
                </a:cubicBezTo>
                <a:cubicBezTo>
                  <a:pt x="64257" y="897357"/>
                  <a:pt x="72522" y="906216"/>
                  <a:pt x="79497" y="915981"/>
                </a:cubicBezTo>
                <a:cubicBezTo>
                  <a:pt x="84527" y="923022"/>
                  <a:pt x="88265" y="931011"/>
                  <a:pt x="93897" y="937581"/>
                </a:cubicBezTo>
                <a:cubicBezTo>
                  <a:pt x="102732" y="947889"/>
                  <a:pt x="113862" y="956073"/>
                  <a:pt x="122697" y="966381"/>
                </a:cubicBezTo>
                <a:cubicBezTo>
                  <a:pt x="150708" y="999060"/>
                  <a:pt x="121439" y="982203"/>
                  <a:pt x="165897" y="1016781"/>
                </a:cubicBezTo>
                <a:cubicBezTo>
                  <a:pt x="176943" y="1025373"/>
                  <a:pt x="189897" y="1031181"/>
                  <a:pt x="201897" y="1038381"/>
                </a:cubicBezTo>
                <a:cubicBezTo>
                  <a:pt x="216980" y="1061005"/>
                  <a:pt x="220922" y="1069979"/>
                  <a:pt x="245097" y="1088781"/>
                </a:cubicBezTo>
                <a:cubicBezTo>
                  <a:pt x="286370" y="1120882"/>
                  <a:pt x="268490" y="1102378"/>
                  <a:pt x="302697" y="1117581"/>
                </a:cubicBezTo>
                <a:cubicBezTo>
                  <a:pt x="317409" y="1124120"/>
                  <a:pt x="331823" y="1131362"/>
                  <a:pt x="345897" y="1139181"/>
                </a:cubicBezTo>
                <a:cubicBezTo>
                  <a:pt x="353461" y="1143383"/>
                  <a:pt x="359619" y="1150000"/>
                  <a:pt x="367497" y="1153581"/>
                </a:cubicBezTo>
                <a:cubicBezTo>
                  <a:pt x="414975" y="1175162"/>
                  <a:pt x="417869" y="1173735"/>
                  <a:pt x="461097" y="1182381"/>
                </a:cubicBezTo>
                <a:cubicBezTo>
                  <a:pt x="475497" y="1189581"/>
                  <a:pt x="489349" y="1198002"/>
                  <a:pt x="504297" y="1203981"/>
                </a:cubicBezTo>
                <a:cubicBezTo>
                  <a:pt x="513485" y="1207656"/>
                  <a:pt x="523709" y="1208052"/>
                  <a:pt x="533097" y="1211181"/>
                </a:cubicBezTo>
                <a:cubicBezTo>
                  <a:pt x="545358" y="1215268"/>
                  <a:pt x="556836" y="1221494"/>
                  <a:pt x="569097" y="1225581"/>
                </a:cubicBezTo>
                <a:cubicBezTo>
                  <a:pt x="597156" y="1234934"/>
                  <a:pt x="673898" y="1245695"/>
                  <a:pt x="684297" y="1247181"/>
                </a:cubicBezTo>
                <a:cubicBezTo>
                  <a:pt x="721895" y="1252552"/>
                  <a:pt x="769941" y="1260140"/>
                  <a:pt x="806697" y="1261581"/>
                </a:cubicBezTo>
                <a:cubicBezTo>
                  <a:pt x="905051" y="1265438"/>
                  <a:pt x="1003497" y="1266381"/>
                  <a:pt x="1101897" y="1268781"/>
                </a:cubicBezTo>
                <a:cubicBezTo>
                  <a:pt x="1145097" y="1271181"/>
                  <a:pt x="1188477" y="1271372"/>
                  <a:pt x="1231497" y="1275981"/>
                </a:cubicBezTo>
                <a:cubicBezTo>
                  <a:pt x="1255833" y="1278588"/>
                  <a:pt x="1279268" y="1286920"/>
                  <a:pt x="1303497" y="1290381"/>
                </a:cubicBezTo>
                <a:cubicBezTo>
                  <a:pt x="1346526" y="1296528"/>
                  <a:pt x="1389967" y="1299390"/>
                  <a:pt x="1433097" y="1304781"/>
                </a:cubicBezTo>
                <a:cubicBezTo>
                  <a:pt x="1452297" y="1307181"/>
                  <a:pt x="1471444" y="1310056"/>
                  <a:pt x="1490697" y="1311981"/>
                </a:cubicBezTo>
                <a:cubicBezTo>
                  <a:pt x="1638864" y="1326798"/>
                  <a:pt x="1695027" y="1321924"/>
                  <a:pt x="1886697" y="1326381"/>
                </a:cubicBezTo>
                <a:cubicBezTo>
                  <a:pt x="2078697" y="1323981"/>
                  <a:pt x="2270799" y="1325875"/>
                  <a:pt x="2462697" y="1319181"/>
                </a:cubicBezTo>
                <a:cubicBezTo>
                  <a:pt x="2477867" y="1318652"/>
                  <a:pt x="2505897" y="1304781"/>
                  <a:pt x="2505897" y="1304781"/>
                </a:cubicBezTo>
                <a:cubicBezTo>
                  <a:pt x="2513097" y="1297581"/>
                  <a:pt x="2519211" y="1289099"/>
                  <a:pt x="2527497" y="1283181"/>
                </a:cubicBezTo>
                <a:cubicBezTo>
                  <a:pt x="2536231" y="1276942"/>
                  <a:pt x="2548052" y="1275652"/>
                  <a:pt x="2556297" y="1268781"/>
                </a:cubicBezTo>
                <a:cubicBezTo>
                  <a:pt x="2562945" y="1263241"/>
                  <a:pt x="2563940" y="1252587"/>
                  <a:pt x="2570697" y="1247181"/>
                </a:cubicBezTo>
                <a:cubicBezTo>
                  <a:pt x="2576623" y="1242440"/>
                  <a:pt x="2585509" y="1243375"/>
                  <a:pt x="2592297" y="1239981"/>
                </a:cubicBezTo>
                <a:cubicBezTo>
                  <a:pt x="2600037" y="1236111"/>
                  <a:pt x="2606856" y="1230611"/>
                  <a:pt x="2613897" y="1225581"/>
                </a:cubicBezTo>
                <a:cubicBezTo>
                  <a:pt x="2655728" y="1195702"/>
                  <a:pt x="2646043" y="1200635"/>
                  <a:pt x="2693097" y="1153581"/>
                </a:cubicBezTo>
                <a:cubicBezTo>
                  <a:pt x="2700297" y="1146381"/>
                  <a:pt x="2709458" y="1140712"/>
                  <a:pt x="2714697" y="1131981"/>
                </a:cubicBezTo>
                <a:lnTo>
                  <a:pt x="2736297" y="1095981"/>
                </a:lnTo>
                <a:cubicBezTo>
                  <a:pt x="2753182" y="1028440"/>
                  <a:pt x="2729509" y="1111255"/>
                  <a:pt x="2765097" y="1031181"/>
                </a:cubicBezTo>
                <a:cubicBezTo>
                  <a:pt x="2769116" y="1022138"/>
                  <a:pt x="2770150" y="1012041"/>
                  <a:pt x="2772297" y="1002381"/>
                </a:cubicBezTo>
                <a:cubicBezTo>
                  <a:pt x="2790578" y="920115"/>
                  <a:pt x="2769138" y="1007818"/>
                  <a:pt x="2786697" y="937581"/>
                </a:cubicBezTo>
                <a:cubicBezTo>
                  <a:pt x="2789885" y="857873"/>
                  <a:pt x="2787991" y="778618"/>
                  <a:pt x="2801097" y="699981"/>
                </a:cubicBezTo>
                <a:cubicBezTo>
                  <a:pt x="2802724" y="690220"/>
                  <a:pt x="2805897" y="680781"/>
                  <a:pt x="2808297" y="671181"/>
                </a:cubicBezTo>
                <a:cubicBezTo>
                  <a:pt x="2810697" y="615981"/>
                  <a:pt x="2811259" y="560670"/>
                  <a:pt x="2815497" y="505581"/>
                </a:cubicBezTo>
                <a:cubicBezTo>
                  <a:pt x="2816079" y="498014"/>
                  <a:pt x="2821209" y="491423"/>
                  <a:pt x="2822697" y="483981"/>
                </a:cubicBezTo>
                <a:cubicBezTo>
                  <a:pt x="2826025" y="467340"/>
                  <a:pt x="2827497" y="450381"/>
                  <a:pt x="2829897" y="433581"/>
                </a:cubicBezTo>
                <a:cubicBezTo>
                  <a:pt x="2827497" y="368781"/>
                  <a:pt x="2827010" y="303882"/>
                  <a:pt x="2822697" y="239181"/>
                </a:cubicBezTo>
                <a:cubicBezTo>
                  <a:pt x="2822192" y="231608"/>
                  <a:pt x="2819707" y="223896"/>
                  <a:pt x="2815497" y="217581"/>
                </a:cubicBezTo>
                <a:cubicBezTo>
                  <a:pt x="2809849" y="209109"/>
                  <a:pt x="2799815" y="204267"/>
                  <a:pt x="2793897" y="195981"/>
                </a:cubicBezTo>
                <a:cubicBezTo>
                  <a:pt x="2766094" y="157056"/>
                  <a:pt x="2796757" y="172934"/>
                  <a:pt x="2757897" y="159981"/>
                </a:cubicBezTo>
                <a:lnTo>
                  <a:pt x="2772297" y="116781"/>
                </a:lnTo>
                <a:close/>
              </a:path>
            </a:pathLst>
          </a:custGeom>
          <a:no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Freeform 10"/>
          <p:cNvSpPr/>
          <p:nvPr/>
        </p:nvSpPr>
        <p:spPr bwMode="auto">
          <a:xfrm>
            <a:off x="3780000" y="1947644"/>
            <a:ext cx="2311223" cy="5547556"/>
          </a:xfrm>
          <a:custGeom>
            <a:avLst/>
            <a:gdLst>
              <a:gd name="connsiteX0" fmla="*/ 1980000 w 2311223"/>
              <a:gd name="connsiteY0" fmla="*/ 89956 h 5547556"/>
              <a:gd name="connsiteX1" fmla="*/ 1929600 w 2311223"/>
              <a:gd name="connsiteY1" fmla="*/ 82756 h 5547556"/>
              <a:gd name="connsiteX2" fmla="*/ 1857600 w 2311223"/>
              <a:gd name="connsiteY2" fmla="*/ 75556 h 5547556"/>
              <a:gd name="connsiteX3" fmla="*/ 1821600 w 2311223"/>
              <a:gd name="connsiteY3" fmla="*/ 68356 h 5547556"/>
              <a:gd name="connsiteX4" fmla="*/ 1627200 w 2311223"/>
              <a:gd name="connsiteY4" fmla="*/ 53956 h 5547556"/>
              <a:gd name="connsiteX5" fmla="*/ 1497600 w 2311223"/>
              <a:gd name="connsiteY5" fmla="*/ 39556 h 5547556"/>
              <a:gd name="connsiteX6" fmla="*/ 1411200 w 2311223"/>
              <a:gd name="connsiteY6" fmla="*/ 32356 h 5547556"/>
              <a:gd name="connsiteX7" fmla="*/ 1368000 w 2311223"/>
              <a:gd name="connsiteY7" fmla="*/ 25156 h 5547556"/>
              <a:gd name="connsiteX8" fmla="*/ 1173600 w 2311223"/>
              <a:gd name="connsiteY8" fmla="*/ 17956 h 5547556"/>
              <a:gd name="connsiteX9" fmla="*/ 1130400 w 2311223"/>
              <a:gd name="connsiteY9" fmla="*/ 10756 h 5547556"/>
              <a:gd name="connsiteX10" fmla="*/ 626400 w 2311223"/>
              <a:gd name="connsiteY10" fmla="*/ 10756 h 5547556"/>
              <a:gd name="connsiteX11" fmla="*/ 590400 w 2311223"/>
              <a:gd name="connsiteY11" fmla="*/ 17956 h 5547556"/>
              <a:gd name="connsiteX12" fmla="*/ 547200 w 2311223"/>
              <a:gd name="connsiteY12" fmla="*/ 25156 h 5547556"/>
              <a:gd name="connsiteX13" fmla="*/ 525600 w 2311223"/>
              <a:gd name="connsiteY13" fmla="*/ 32356 h 5547556"/>
              <a:gd name="connsiteX14" fmla="*/ 496800 w 2311223"/>
              <a:gd name="connsiteY14" fmla="*/ 39556 h 5547556"/>
              <a:gd name="connsiteX15" fmla="*/ 439200 w 2311223"/>
              <a:gd name="connsiteY15" fmla="*/ 61156 h 5547556"/>
              <a:gd name="connsiteX16" fmla="*/ 410400 w 2311223"/>
              <a:gd name="connsiteY16" fmla="*/ 82756 h 5547556"/>
              <a:gd name="connsiteX17" fmla="*/ 388800 w 2311223"/>
              <a:gd name="connsiteY17" fmla="*/ 89956 h 5547556"/>
              <a:gd name="connsiteX18" fmla="*/ 345600 w 2311223"/>
              <a:gd name="connsiteY18" fmla="*/ 133156 h 5547556"/>
              <a:gd name="connsiteX19" fmla="*/ 288000 w 2311223"/>
              <a:gd name="connsiteY19" fmla="*/ 183556 h 5547556"/>
              <a:gd name="connsiteX20" fmla="*/ 259200 w 2311223"/>
              <a:gd name="connsiteY20" fmla="*/ 226756 h 5547556"/>
              <a:gd name="connsiteX21" fmla="*/ 230400 w 2311223"/>
              <a:gd name="connsiteY21" fmla="*/ 284356 h 5547556"/>
              <a:gd name="connsiteX22" fmla="*/ 208800 w 2311223"/>
              <a:gd name="connsiteY22" fmla="*/ 313156 h 5547556"/>
              <a:gd name="connsiteX23" fmla="*/ 180000 w 2311223"/>
              <a:gd name="connsiteY23" fmla="*/ 385156 h 5547556"/>
              <a:gd name="connsiteX24" fmla="*/ 151200 w 2311223"/>
              <a:gd name="connsiteY24" fmla="*/ 442756 h 5547556"/>
              <a:gd name="connsiteX25" fmla="*/ 136800 w 2311223"/>
              <a:gd name="connsiteY25" fmla="*/ 493156 h 5547556"/>
              <a:gd name="connsiteX26" fmla="*/ 93600 w 2311223"/>
              <a:gd name="connsiteY26" fmla="*/ 579556 h 5547556"/>
              <a:gd name="connsiteX27" fmla="*/ 86400 w 2311223"/>
              <a:gd name="connsiteY27" fmla="*/ 615556 h 5547556"/>
              <a:gd name="connsiteX28" fmla="*/ 79200 w 2311223"/>
              <a:gd name="connsiteY28" fmla="*/ 644356 h 5547556"/>
              <a:gd name="connsiteX29" fmla="*/ 64800 w 2311223"/>
              <a:gd name="connsiteY29" fmla="*/ 709156 h 5547556"/>
              <a:gd name="connsiteX30" fmla="*/ 57600 w 2311223"/>
              <a:gd name="connsiteY30" fmla="*/ 817156 h 5547556"/>
              <a:gd name="connsiteX31" fmla="*/ 50400 w 2311223"/>
              <a:gd name="connsiteY31" fmla="*/ 1047556 h 5547556"/>
              <a:gd name="connsiteX32" fmla="*/ 43200 w 2311223"/>
              <a:gd name="connsiteY32" fmla="*/ 1105156 h 5547556"/>
              <a:gd name="connsiteX33" fmla="*/ 36000 w 2311223"/>
              <a:gd name="connsiteY33" fmla="*/ 1220356 h 5547556"/>
              <a:gd name="connsiteX34" fmla="*/ 28800 w 2311223"/>
              <a:gd name="connsiteY34" fmla="*/ 1414756 h 5547556"/>
              <a:gd name="connsiteX35" fmla="*/ 21600 w 2311223"/>
              <a:gd name="connsiteY35" fmla="*/ 1486756 h 5547556"/>
              <a:gd name="connsiteX36" fmla="*/ 14400 w 2311223"/>
              <a:gd name="connsiteY36" fmla="*/ 1601956 h 5547556"/>
              <a:gd name="connsiteX37" fmla="*/ 7200 w 2311223"/>
              <a:gd name="connsiteY37" fmla="*/ 2372356 h 5547556"/>
              <a:gd name="connsiteX38" fmla="*/ 0 w 2311223"/>
              <a:gd name="connsiteY38" fmla="*/ 2595556 h 5547556"/>
              <a:gd name="connsiteX39" fmla="*/ 14400 w 2311223"/>
              <a:gd name="connsiteY39" fmla="*/ 3394756 h 5547556"/>
              <a:gd name="connsiteX40" fmla="*/ 28800 w 2311223"/>
              <a:gd name="connsiteY40" fmla="*/ 3848356 h 5547556"/>
              <a:gd name="connsiteX41" fmla="*/ 36000 w 2311223"/>
              <a:gd name="connsiteY41" fmla="*/ 3992356 h 5547556"/>
              <a:gd name="connsiteX42" fmla="*/ 43200 w 2311223"/>
              <a:gd name="connsiteY42" fmla="*/ 4035556 h 5547556"/>
              <a:gd name="connsiteX43" fmla="*/ 57600 w 2311223"/>
              <a:gd name="connsiteY43" fmla="*/ 4064356 h 5547556"/>
              <a:gd name="connsiteX44" fmla="*/ 64800 w 2311223"/>
              <a:gd name="connsiteY44" fmla="*/ 4229956 h 5547556"/>
              <a:gd name="connsiteX45" fmla="*/ 72000 w 2311223"/>
              <a:gd name="connsiteY45" fmla="*/ 4251556 h 5547556"/>
              <a:gd name="connsiteX46" fmla="*/ 86400 w 2311223"/>
              <a:gd name="connsiteY46" fmla="*/ 4352356 h 5547556"/>
              <a:gd name="connsiteX47" fmla="*/ 100800 w 2311223"/>
              <a:gd name="connsiteY47" fmla="*/ 4409956 h 5547556"/>
              <a:gd name="connsiteX48" fmla="*/ 122400 w 2311223"/>
              <a:gd name="connsiteY48" fmla="*/ 4474756 h 5547556"/>
              <a:gd name="connsiteX49" fmla="*/ 129600 w 2311223"/>
              <a:gd name="connsiteY49" fmla="*/ 4503556 h 5547556"/>
              <a:gd name="connsiteX50" fmla="*/ 158400 w 2311223"/>
              <a:gd name="connsiteY50" fmla="*/ 4575556 h 5547556"/>
              <a:gd name="connsiteX51" fmla="*/ 172800 w 2311223"/>
              <a:gd name="connsiteY51" fmla="*/ 4611556 h 5547556"/>
              <a:gd name="connsiteX52" fmla="*/ 187200 w 2311223"/>
              <a:gd name="connsiteY52" fmla="*/ 4647556 h 5547556"/>
              <a:gd name="connsiteX53" fmla="*/ 223200 w 2311223"/>
              <a:gd name="connsiteY53" fmla="*/ 4733956 h 5547556"/>
              <a:gd name="connsiteX54" fmla="*/ 252000 w 2311223"/>
              <a:gd name="connsiteY54" fmla="*/ 4813156 h 5547556"/>
              <a:gd name="connsiteX55" fmla="*/ 316800 w 2311223"/>
              <a:gd name="connsiteY55" fmla="*/ 4913956 h 5547556"/>
              <a:gd name="connsiteX56" fmla="*/ 324000 w 2311223"/>
              <a:gd name="connsiteY56" fmla="*/ 4935556 h 5547556"/>
              <a:gd name="connsiteX57" fmla="*/ 374400 w 2311223"/>
              <a:gd name="connsiteY57" fmla="*/ 5000356 h 5547556"/>
              <a:gd name="connsiteX58" fmla="*/ 403200 w 2311223"/>
              <a:gd name="connsiteY58" fmla="*/ 5021956 h 5547556"/>
              <a:gd name="connsiteX59" fmla="*/ 432000 w 2311223"/>
              <a:gd name="connsiteY59" fmla="*/ 5050756 h 5547556"/>
              <a:gd name="connsiteX60" fmla="*/ 439200 w 2311223"/>
              <a:gd name="connsiteY60" fmla="*/ 5072356 h 5547556"/>
              <a:gd name="connsiteX61" fmla="*/ 496800 w 2311223"/>
              <a:gd name="connsiteY61" fmla="*/ 5122756 h 5547556"/>
              <a:gd name="connsiteX62" fmla="*/ 511200 w 2311223"/>
              <a:gd name="connsiteY62" fmla="*/ 5151556 h 5547556"/>
              <a:gd name="connsiteX63" fmla="*/ 547200 w 2311223"/>
              <a:gd name="connsiteY63" fmla="*/ 5180356 h 5547556"/>
              <a:gd name="connsiteX64" fmla="*/ 590400 w 2311223"/>
              <a:gd name="connsiteY64" fmla="*/ 5223556 h 5547556"/>
              <a:gd name="connsiteX65" fmla="*/ 626400 w 2311223"/>
              <a:gd name="connsiteY65" fmla="*/ 5252356 h 5547556"/>
              <a:gd name="connsiteX66" fmla="*/ 655200 w 2311223"/>
              <a:gd name="connsiteY66" fmla="*/ 5288356 h 5547556"/>
              <a:gd name="connsiteX67" fmla="*/ 727200 w 2311223"/>
              <a:gd name="connsiteY67" fmla="*/ 5353156 h 5547556"/>
              <a:gd name="connsiteX68" fmla="*/ 770400 w 2311223"/>
              <a:gd name="connsiteY68" fmla="*/ 5396356 h 5547556"/>
              <a:gd name="connsiteX69" fmla="*/ 792000 w 2311223"/>
              <a:gd name="connsiteY69" fmla="*/ 5417956 h 5547556"/>
              <a:gd name="connsiteX70" fmla="*/ 835200 w 2311223"/>
              <a:gd name="connsiteY70" fmla="*/ 5446756 h 5547556"/>
              <a:gd name="connsiteX71" fmla="*/ 892800 w 2311223"/>
              <a:gd name="connsiteY71" fmla="*/ 5489956 h 5547556"/>
              <a:gd name="connsiteX72" fmla="*/ 914400 w 2311223"/>
              <a:gd name="connsiteY72" fmla="*/ 5511556 h 5547556"/>
              <a:gd name="connsiteX73" fmla="*/ 943200 w 2311223"/>
              <a:gd name="connsiteY73" fmla="*/ 5525956 h 5547556"/>
              <a:gd name="connsiteX74" fmla="*/ 1029600 w 2311223"/>
              <a:gd name="connsiteY74" fmla="*/ 5547556 h 5547556"/>
              <a:gd name="connsiteX75" fmla="*/ 1584000 w 2311223"/>
              <a:gd name="connsiteY75" fmla="*/ 5540356 h 5547556"/>
              <a:gd name="connsiteX76" fmla="*/ 1634400 w 2311223"/>
              <a:gd name="connsiteY76" fmla="*/ 5533156 h 5547556"/>
              <a:gd name="connsiteX77" fmla="*/ 1771200 w 2311223"/>
              <a:gd name="connsiteY77" fmla="*/ 5518756 h 5547556"/>
              <a:gd name="connsiteX78" fmla="*/ 1792800 w 2311223"/>
              <a:gd name="connsiteY78" fmla="*/ 5504356 h 5547556"/>
              <a:gd name="connsiteX79" fmla="*/ 1814400 w 2311223"/>
              <a:gd name="connsiteY79" fmla="*/ 5497156 h 5547556"/>
              <a:gd name="connsiteX80" fmla="*/ 1864800 w 2311223"/>
              <a:gd name="connsiteY80" fmla="*/ 5461156 h 5547556"/>
              <a:gd name="connsiteX81" fmla="*/ 1922400 w 2311223"/>
              <a:gd name="connsiteY81" fmla="*/ 5432356 h 5547556"/>
              <a:gd name="connsiteX82" fmla="*/ 1944000 w 2311223"/>
              <a:gd name="connsiteY82" fmla="*/ 5417956 h 5547556"/>
              <a:gd name="connsiteX83" fmla="*/ 1965600 w 2311223"/>
              <a:gd name="connsiteY83" fmla="*/ 5389156 h 5547556"/>
              <a:gd name="connsiteX84" fmla="*/ 1987200 w 2311223"/>
              <a:gd name="connsiteY84" fmla="*/ 5381956 h 5547556"/>
              <a:gd name="connsiteX85" fmla="*/ 2030400 w 2311223"/>
              <a:gd name="connsiteY85" fmla="*/ 5338756 h 5547556"/>
              <a:gd name="connsiteX86" fmla="*/ 2073600 w 2311223"/>
              <a:gd name="connsiteY86" fmla="*/ 5288356 h 5547556"/>
              <a:gd name="connsiteX87" fmla="*/ 2095200 w 2311223"/>
              <a:gd name="connsiteY87" fmla="*/ 5273956 h 5547556"/>
              <a:gd name="connsiteX88" fmla="*/ 2138400 w 2311223"/>
              <a:gd name="connsiteY88" fmla="*/ 5209156 h 5547556"/>
              <a:gd name="connsiteX89" fmla="*/ 2174400 w 2311223"/>
              <a:gd name="connsiteY89" fmla="*/ 5173156 h 5547556"/>
              <a:gd name="connsiteX90" fmla="*/ 2181600 w 2311223"/>
              <a:gd name="connsiteY90" fmla="*/ 5151556 h 5547556"/>
              <a:gd name="connsiteX91" fmla="*/ 2196000 w 2311223"/>
              <a:gd name="connsiteY91" fmla="*/ 5129956 h 5547556"/>
              <a:gd name="connsiteX92" fmla="*/ 2217600 w 2311223"/>
              <a:gd name="connsiteY92" fmla="*/ 5093956 h 5547556"/>
              <a:gd name="connsiteX93" fmla="*/ 2224800 w 2311223"/>
              <a:gd name="connsiteY93" fmla="*/ 5057956 h 5547556"/>
              <a:gd name="connsiteX94" fmla="*/ 2239200 w 2311223"/>
              <a:gd name="connsiteY94" fmla="*/ 5036356 h 5547556"/>
              <a:gd name="connsiteX95" fmla="*/ 2260800 w 2311223"/>
              <a:gd name="connsiteY95" fmla="*/ 4971556 h 5547556"/>
              <a:gd name="connsiteX96" fmla="*/ 2260800 w 2311223"/>
              <a:gd name="connsiteY96" fmla="*/ 4971556 h 5547556"/>
              <a:gd name="connsiteX97" fmla="*/ 2282400 w 2311223"/>
              <a:gd name="connsiteY97" fmla="*/ 4899556 h 5547556"/>
              <a:gd name="connsiteX98" fmla="*/ 2289600 w 2311223"/>
              <a:gd name="connsiteY98" fmla="*/ 4863556 h 5547556"/>
              <a:gd name="connsiteX99" fmla="*/ 2296800 w 2311223"/>
              <a:gd name="connsiteY99" fmla="*/ 4805956 h 5547556"/>
              <a:gd name="connsiteX100" fmla="*/ 2304000 w 2311223"/>
              <a:gd name="connsiteY100" fmla="*/ 4762756 h 5547556"/>
              <a:gd name="connsiteX101" fmla="*/ 2304000 w 2311223"/>
              <a:gd name="connsiteY101" fmla="*/ 2746756 h 5547556"/>
              <a:gd name="connsiteX102" fmla="*/ 2296800 w 2311223"/>
              <a:gd name="connsiteY102" fmla="*/ 1990756 h 5547556"/>
              <a:gd name="connsiteX103" fmla="*/ 2289600 w 2311223"/>
              <a:gd name="connsiteY103" fmla="*/ 1925956 h 5547556"/>
              <a:gd name="connsiteX104" fmla="*/ 2275200 w 2311223"/>
              <a:gd name="connsiteY104" fmla="*/ 1767556 h 5547556"/>
              <a:gd name="connsiteX105" fmla="*/ 2268000 w 2311223"/>
              <a:gd name="connsiteY105" fmla="*/ 1551556 h 5547556"/>
              <a:gd name="connsiteX106" fmla="*/ 2253600 w 2311223"/>
              <a:gd name="connsiteY106" fmla="*/ 1321156 h 5547556"/>
              <a:gd name="connsiteX107" fmla="*/ 2224800 w 2311223"/>
              <a:gd name="connsiteY107" fmla="*/ 925156 h 5547556"/>
              <a:gd name="connsiteX108" fmla="*/ 2203200 w 2311223"/>
              <a:gd name="connsiteY108" fmla="*/ 867556 h 5547556"/>
              <a:gd name="connsiteX109" fmla="*/ 2188800 w 2311223"/>
              <a:gd name="connsiteY109" fmla="*/ 795556 h 5547556"/>
              <a:gd name="connsiteX110" fmla="*/ 2160000 w 2311223"/>
              <a:gd name="connsiteY110" fmla="*/ 709156 h 5547556"/>
              <a:gd name="connsiteX111" fmla="*/ 2152800 w 2311223"/>
              <a:gd name="connsiteY111" fmla="*/ 665956 h 5547556"/>
              <a:gd name="connsiteX112" fmla="*/ 2138400 w 2311223"/>
              <a:gd name="connsiteY112" fmla="*/ 622756 h 5547556"/>
              <a:gd name="connsiteX113" fmla="*/ 2131200 w 2311223"/>
              <a:gd name="connsiteY113" fmla="*/ 478756 h 5547556"/>
              <a:gd name="connsiteX114" fmla="*/ 2116800 w 2311223"/>
              <a:gd name="connsiteY114" fmla="*/ 449956 h 5547556"/>
              <a:gd name="connsiteX115" fmla="*/ 2102400 w 2311223"/>
              <a:gd name="connsiteY115" fmla="*/ 356356 h 5547556"/>
              <a:gd name="connsiteX116" fmla="*/ 2095200 w 2311223"/>
              <a:gd name="connsiteY116" fmla="*/ 327556 h 5547556"/>
              <a:gd name="connsiteX117" fmla="*/ 2080800 w 2311223"/>
              <a:gd name="connsiteY117" fmla="*/ 197956 h 5547556"/>
              <a:gd name="connsiteX118" fmla="*/ 2073600 w 2311223"/>
              <a:gd name="connsiteY118" fmla="*/ 154756 h 5547556"/>
              <a:gd name="connsiteX119" fmla="*/ 2052000 w 2311223"/>
              <a:gd name="connsiteY119" fmla="*/ 104356 h 5547556"/>
              <a:gd name="connsiteX120" fmla="*/ 2016000 w 2311223"/>
              <a:gd name="connsiteY120" fmla="*/ 39556 h 5547556"/>
              <a:gd name="connsiteX121" fmla="*/ 1994400 w 2311223"/>
              <a:gd name="connsiteY121" fmla="*/ 32356 h 5547556"/>
              <a:gd name="connsiteX122" fmla="*/ 1821600 w 2311223"/>
              <a:gd name="connsiteY122" fmla="*/ 46756 h 5547556"/>
              <a:gd name="connsiteX123" fmla="*/ 1778400 w 2311223"/>
              <a:gd name="connsiteY123" fmla="*/ 61156 h 5547556"/>
              <a:gd name="connsiteX124" fmla="*/ 1749600 w 2311223"/>
              <a:gd name="connsiteY124" fmla="*/ 68356 h 554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311223" h="5547556">
                <a:moveTo>
                  <a:pt x="1980000" y="89956"/>
                </a:moveTo>
                <a:cubicBezTo>
                  <a:pt x="1963200" y="87556"/>
                  <a:pt x="1946454" y="84739"/>
                  <a:pt x="1929600" y="82756"/>
                </a:cubicBezTo>
                <a:cubicBezTo>
                  <a:pt x="1905646" y="79938"/>
                  <a:pt x="1881508" y="78744"/>
                  <a:pt x="1857600" y="75556"/>
                </a:cubicBezTo>
                <a:cubicBezTo>
                  <a:pt x="1845470" y="73939"/>
                  <a:pt x="1833743" y="69874"/>
                  <a:pt x="1821600" y="68356"/>
                </a:cubicBezTo>
                <a:cubicBezTo>
                  <a:pt x="1758133" y="60423"/>
                  <a:pt x="1690409" y="58818"/>
                  <a:pt x="1627200" y="53956"/>
                </a:cubicBezTo>
                <a:cubicBezTo>
                  <a:pt x="1517096" y="45486"/>
                  <a:pt x="1594256" y="49222"/>
                  <a:pt x="1497600" y="39556"/>
                </a:cubicBezTo>
                <a:cubicBezTo>
                  <a:pt x="1468844" y="36680"/>
                  <a:pt x="1439923" y="35547"/>
                  <a:pt x="1411200" y="32356"/>
                </a:cubicBezTo>
                <a:cubicBezTo>
                  <a:pt x="1396691" y="30744"/>
                  <a:pt x="1382572" y="26039"/>
                  <a:pt x="1368000" y="25156"/>
                </a:cubicBezTo>
                <a:cubicBezTo>
                  <a:pt x="1303274" y="21233"/>
                  <a:pt x="1238400" y="20356"/>
                  <a:pt x="1173600" y="17956"/>
                </a:cubicBezTo>
                <a:cubicBezTo>
                  <a:pt x="1159200" y="15556"/>
                  <a:pt x="1144886" y="12567"/>
                  <a:pt x="1130400" y="10756"/>
                </a:cubicBezTo>
                <a:cubicBezTo>
                  <a:pt x="953090" y="-11408"/>
                  <a:pt x="855646" y="6935"/>
                  <a:pt x="626400" y="10756"/>
                </a:cubicBezTo>
                <a:lnTo>
                  <a:pt x="590400" y="17956"/>
                </a:lnTo>
                <a:cubicBezTo>
                  <a:pt x="576037" y="20567"/>
                  <a:pt x="561451" y="21989"/>
                  <a:pt x="547200" y="25156"/>
                </a:cubicBezTo>
                <a:cubicBezTo>
                  <a:pt x="539791" y="26802"/>
                  <a:pt x="532897" y="30271"/>
                  <a:pt x="525600" y="32356"/>
                </a:cubicBezTo>
                <a:cubicBezTo>
                  <a:pt x="516085" y="35074"/>
                  <a:pt x="506065" y="36081"/>
                  <a:pt x="496800" y="39556"/>
                </a:cubicBezTo>
                <a:cubicBezTo>
                  <a:pt x="421498" y="67794"/>
                  <a:pt x="513125" y="42675"/>
                  <a:pt x="439200" y="61156"/>
                </a:cubicBezTo>
                <a:cubicBezTo>
                  <a:pt x="429600" y="68356"/>
                  <a:pt x="420819" y="76802"/>
                  <a:pt x="410400" y="82756"/>
                </a:cubicBezTo>
                <a:cubicBezTo>
                  <a:pt x="403810" y="86521"/>
                  <a:pt x="394791" y="85297"/>
                  <a:pt x="388800" y="89956"/>
                </a:cubicBezTo>
                <a:cubicBezTo>
                  <a:pt x="372725" y="102459"/>
                  <a:pt x="361892" y="120937"/>
                  <a:pt x="345600" y="133156"/>
                </a:cubicBezTo>
                <a:cubicBezTo>
                  <a:pt x="305939" y="162902"/>
                  <a:pt x="325285" y="146271"/>
                  <a:pt x="288000" y="183556"/>
                </a:cubicBezTo>
                <a:cubicBezTo>
                  <a:pt x="272681" y="244833"/>
                  <a:pt x="294298" y="185808"/>
                  <a:pt x="259200" y="226756"/>
                </a:cubicBezTo>
                <a:cubicBezTo>
                  <a:pt x="209622" y="284597"/>
                  <a:pt x="255081" y="241164"/>
                  <a:pt x="230400" y="284356"/>
                </a:cubicBezTo>
                <a:cubicBezTo>
                  <a:pt x="224446" y="294775"/>
                  <a:pt x="214167" y="302423"/>
                  <a:pt x="208800" y="313156"/>
                </a:cubicBezTo>
                <a:cubicBezTo>
                  <a:pt x="197240" y="336276"/>
                  <a:pt x="191560" y="362036"/>
                  <a:pt x="180000" y="385156"/>
                </a:cubicBezTo>
                <a:cubicBezTo>
                  <a:pt x="170400" y="404356"/>
                  <a:pt x="159172" y="422825"/>
                  <a:pt x="151200" y="442756"/>
                </a:cubicBezTo>
                <a:cubicBezTo>
                  <a:pt x="144711" y="458979"/>
                  <a:pt x="144122" y="477292"/>
                  <a:pt x="136800" y="493156"/>
                </a:cubicBezTo>
                <a:cubicBezTo>
                  <a:pt x="93109" y="587821"/>
                  <a:pt x="119149" y="485877"/>
                  <a:pt x="93600" y="579556"/>
                </a:cubicBezTo>
                <a:cubicBezTo>
                  <a:pt x="90380" y="591362"/>
                  <a:pt x="89055" y="603610"/>
                  <a:pt x="86400" y="615556"/>
                </a:cubicBezTo>
                <a:cubicBezTo>
                  <a:pt x="84253" y="625216"/>
                  <a:pt x="81347" y="634696"/>
                  <a:pt x="79200" y="644356"/>
                </a:cubicBezTo>
                <a:cubicBezTo>
                  <a:pt x="60919" y="726622"/>
                  <a:pt x="82359" y="638919"/>
                  <a:pt x="64800" y="709156"/>
                </a:cubicBezTo>
                <a:cubicBezTo>
                  <a:pt x="62400" y="745156"/>
                  <a:pt x="59134" y="781109"/>
                  <a:pt x="57600" y="817156"/>
                </a:cubicBezTo>
                <a:cubicBezTo>
                  <a:pt x="54333" y="893924"/>
                  <a:pt x="54237" y="970814"/>
                  <a:pt x="50400" y="1047556"/>
                </a:cubicBezTo>
                <a:cubicBezTo>
                  <a:pt x="49434" y="1066881"/>
                  <a:pt x="44807" y="1085873"/>
                  <a:pt x="43200" y="1105156"/>
                </a:cubicBezTo>
                <a:cubicBezTo>
                  <a:pt x="40005" y="1143498"/>
                  <a:pt x="37788" y="1181923"/>
                  <a:pt x="36000" y="1220356"/>
                </a:cubicBezTo>
                <a:cubicBezTo>
                  <a:pt x="32987" y="1285130"/>
                  <a:pt x="32300" y="1350006"/>
                  <a:pt x="28800" y="1414756"/>
                </a:cubicBezTo>
                <a:cubicBezTo>
                  <a:pt x="27498" y="1438841"/>
                  <a:pt x="23450" y="1462707"/>
                  <a:pt x="21600" y="1486756"/>
                </a:cubicBezTo>
                <a:cubicBezTo>
                  <a:pt x="18649" y="1525118"/>
                  <a:pt x="16800" y="1563556"/>
                  <a:pt x="14400" y="1601956"/>
                </a:cubicBezTo>
                <a:cubicBezTo>
                  <a:pt x="12000" y="1858756"/>
                  <a:pt x="10922" y="2115572"/>
                  <a:pt x="7200" y="2372356"/>
                </a:cubicBezTo>
                <a:cubicBezTo>
                  <a:pt x="6121" y="2446787"/>
                  <a:pt x="0" y="2521117"/>
                  <a:pt x="0" y="2595556"/>
                </a:cubicBezTo>
                <a:cubicBezTo>
                  <a:pt x="0" y="3569888"/>
                  <a:pt x="73" y="2943461"/>
                  <a:pt x="14400" y="3394756"/>
                </a:cubicBezTo>
                <a:cubicBezTo>
                  <a:pt x="27310" y="3801423"/>
                  <a:pt x="14938" y="3550320"/>
                  <a:pt x="28800" y="3848356"/>
                </a:cubicBezTo>
                <a:cubicBezTo>
                  <a:pt x="31033" y="3896364"/>
                  <a:pt x="32314" y="3944438"/>
                  <a:pt x="36000" y="3992356"/>
                </a:cubicBezTo>
                <a:cubicBezTo>
                  <a:pt x="37120" y="4006912"/>
                  <a:pt x="39005" y="4021573"/>
                  <a:pt x="43200" y="4035556"/>
                </a:cubicBezTo>
                <a:cubicBezTo>
                  <a:pt x="46284" y="4045836"/>
                  <a:pt x="52800" y="4054756"/>
                  <a:pt x="57600" y="4064356"/>
                </a:cubicBezTo>
                <a:cubicBezTo>
                  <a:pt x="60000" y="4119556"/>
                  <a:pt x="60562" y="4174867"/>
                  <a:pt x="64800" y="4229956"/>
                </a:cubicBezTo>
                <a:cubicBezTo>
                  <a:pt x="65382" y="4237523"/>
                  <a:pt x="70681" y="4244082"/>
                  <a:pt x="72000" y="4251556"/>
                </a:cubicBezTo>
                <a:cubicBezTo>
                  <a:pt x="77898" y="4284981"/>
                  <a:pt x="78168" y="4319428"/>
                  <a:pt x="86400" y="4352356"/>
                </a:cubicBezTo>
                <a:cubicBezTo>
                  <a:pt x="91200" y="4371556"/>
                  <a:pt x="95216" y="4390969"/>
                  <a:pt x="100800" y="4409956"/>
                </a:cubicBezTo>
                <a:cubicBezTo>
                  <a:pt x="107224" y="4431799"/>
                  <a:pt x="116878" y="4452667"/>
                  <a:pt x="122400" y="4474756"/>
                </a:cubicBezTo>
                <a:cubicBezTo>
                  <a:pt x="124800" y="4484356"/>
                  <a:pt x="126272" y="4494237"/>
                  <a:pt x="129600" y="4503556"/>
                </a:cubicBezTo>
                <a:cubicBezTo>
                  <a:pt x="138294" y="4527899"/>
                  <a:pt x="148800" y="4551556"/>
                  <a:pt x="158400" y="4575556"/>
                </a:cubicBezTo>
                <a:lnTo>
                  <a:pt x="172800" y="4611556"/>
                </a:lnTo>
                <a:cubicBezTo>
                  <a:pt x="177600" y="4623556"/>
                  <a:pt x="184396" y="4634939"/>
                  <a:pt x="187200" y="4647556"/>
                </a:cubicBezTo>
                <a:cubicBezTo>
                  <a:pt x="203809" y="4722296"/>
                  <a:pt x="185954" y="4696710"/>
                  <a:pt x="223200" y="4733956"/>
                </a:cubicBezTo>
                <a:cubicBezTo>
                  <a:pt x="228613" y="4750196"/>
                  <a:pt x="243095" y="4796458"/>
                  <a:pt x="252000" y="4813156"/>
                </a:cubicBezTo>
                <a:cubicBezTo>
                  <a:pt x="282384" y="4870126"/>
                  <a:pt x="286549" y="4873621"/>
                  <a:pt x="316800" y="4913956"/>
                </a:cubicBezTo>
                <a:cubicBezTo>
                  <a:pt x="319200" y="4921156"/>
                  <a:pt x="320606" y="4928768"/>
                  <a:pt x="324000" y="4935556"/>
                </a:cubicBezTo>
                <a:cubicBezTo>
                  <a:pt x="332564" y="4952683"/>
                  <a:pt x="368026" y="4993982"/>
                  <a:pt x="374400" y="5000356"/>
                </a:cubicBezTo>
                <a:cubicBezTo>
                  <a:pt x="382885" y="5008841"/>
                  <a:pt x="394169" y="5014054"/>
                  <a:pt x="403200" y="5021956"/>
                </a:cubicBezTo>
                <a:cubicBezTo>
                  <a:pt x="413417" y="5030896"/>
                  <a:pt x="422400" y="5041156"/>
                  <a:pt x="432000" y="5050756"/>
                </a:cubicBezTo>
                <a:cubicBezTo>
                  <a:pt x="434400" y="5057956"/>
                  <a:pt x="434789" y="5066180"/>
                  <a:pt x="439200" y="5072356"/>
                </a:cubicBezTo>
                <a:cubicBezTo>
                  <a:pt x="453540" y="5092433"/>
                  <a:pt x="477419" y="5108221"/>
                  <a:pt x="496800" y="5122756"/>
                </a:cubicBezTo>
                <a:cubicBezTo>
                  <a:pt x="501600" y="5132356"/>
                  <a:pt x="504132" y="5143478"/>
                  <a:pt x="511200" y="5151556"/>
                </a:cubicBezTo>
                <a:cubicBezTo>
                  <a:pt x="521320" y="5163121"/>
                  <a:pt x="535829" y="5170019"/>
                  <a:pt x="547200" y="5180356"/>
                </a:cubicBezTo>
                <a:cubicBezTo>
                  <a:pt x="562269" y="5194055"/>
                  <a:pt x="574498" y="5210834"/>
                  <a:pt x="590400" y="5223556"/>
                </a:cubicBezTo>
                <a:cubicBezTo>
                  <a:pt x="602400" y="5233156"/>
                  <a:pt x="615534" y="5241490"/>
                  <a:pt x="626400" y="5252356"/>
                </a:cubicBezTo>
                <a:cubicBezTo>
                  <a:pt x="637266" y="5263222"/>
                  <a:pt x="644816" y="5277028"/>
                  <a:pt x="655200" y="5288356"/>
                </a:cubicBezTo>
                <a:cubicBezTo>
                  <a:pt x="699608" y="5336801"/>
                  <a:pt x="690243" y="5328518"/>
                  <a:pt x="727200" y="5353156"/>
                </a:cubicBezTo>
                <a:cubicBezTo>
                  <a:pt x="752550" y="5391181"/>
                  <a:pt x="728724" y="5360633"/>
                  <a:pt x="770400" y="5396356"/>
                </a:cubicBezTo>
                <a:cubicBezTo>
                  <a:pt x="778131" y="5402983"/>
                  <a:pt x="783963" y="5411705"/>
                  <a:pt x="792000" y="5417956"/>
                </a:cubicBezTo>
                <a:cubicBezTo>
                  <a:pt x="805661" y="5428581"/>
                  <a:pt x="821355" y="5436372"/>
                  <a:pt x="835200" y="5446756"/>
                </a:cubicBezTo>
                <a:cubicBezTo>
                  <a:pt x="854400" y="5461156"/>
                  <a:pt x="875829" y="5472985"/>
                  <a:pt x="892800" y="5489956"/>
                </a:cubicBezTo>
                <a:cubicBezTo>
                  <a:pt x="900000" y="5497156"/>
                  <a:pt x="906114" y="5505638"/>
                  <a:pt x="914400" y="5511556"/>
                </a:cubicBezTo>
                <a:cubicBezTo>
                  <a:pt x="923134" y="5517795"/>
                  <a:pt x="933235" y="5521970"/>
                  <a:pt x="943200" y="5525956"/>
                </a:cubicBezTo>
                <a:cubicBezTo>
                  <a:pt x="983950" y="5542256"/>
                  <a:pt x="987104" y="5540473"/>
                  <a:pt x="1029600" y="5547556"/>
                </a:cubicBezTo>
                <a:lnTo>
                  <a:pt x="1584000" y="5540356"/>
                </a:lnTo>
                <a:cubicBezTo>
                  <a:pt x="1600966" y="5539952"/>
                  <a:pt x="1617523" y="5534933"/>
                  <a:pt x="1634400" y="5533156"/>
                </a:cubicBezTo>
                <a:cubicBezTo>
                  <a:pt x="1797977" y="5515937"/>
                  <a:pt x="1656802" y="5535099"/>
                  <a:pt x="1771200" y="5518756"/>
                </a:cubicBezTo>
                <a:cubicBezTo>
                  <a:pt x="1778400" y="5513956"/>
                  <a:pt x="1785060" y="5508226"/>
                  <a:pt x="1792800" y="5504356"/>
                </a:cubicBezTo>
                <a:cubicBezTo>
                  <a:pt x="1799588" y="5500962"/>
                  <a:pt x="1807810" y="5500921"/>
                  <a:pt x="1814400" y="5497156"/>
                </a:cubicBezTo>
                <a:cubicBezTo>
                  <a:pt x="1891316" y="5453204"/>
                  <a:pt x="1803510" y="5494587"/>
                  <a:pt x="1864800" y="5461156"/>
                </a:cubicBezTo>
                <a:cubicBezTo>
                  <a:pt x="1883645" y="5450877"/>
                  <a:pt x="1904539" y="5444263"/>
                  <a:pt x="1922400" y="5432356"/>
                </a:cubicBezTo>
                <a:cubicBezTo>
                  <a:pt x="1929600" y="5427556"/>
                  <a:pt x="1937881" y="5424075"/>
                  <a:pt x="1944000" y="5417956"/>
                </a:cubicBezTo>
                <a:cubicBezTo>
                  <a:pt x="1952485" y="5409471"/>
                  <a:pt x="1956381" y="5396838"/>
                  <a:pt x="1965600" y="5389156"/>
                </a:cubicBezTo>
                <a:cubicBezTo>
                  <a:pt x="1971430" y="5384297"/>
                  <a:pt x="1980000" y="5384356"/>
                  <a:pt x="1987200" y="5381956"/>
                </a:cubicBezTo>
                <a:cubicBezTo>
                  <a:pt x="2057792" y="5287833"/>
                  <a:pt x="1967231" y="5401925"/>
                  <a:pt x="2030400" y="5338756"/>
                </a:cubicBezTo>
                <a:cubicBezTo>
                  <a:pt x="2078072" y="5291084"/>
                  <a:pt x="2026576" y="5327543"/>
                  <a:pt x="2073600" y="5288356"/>
                </a:cubicBezTo>
                <a:cubicBezTo>
                  <a:pt x="2080248" y="5282816"/>
                  <a:pt x="2089081" y="5280075"/>
                  <a:pt x="2095200" y="5273956"/>
                </a:cubicBezTo>
                <a:cubicBezTo>
                  <a:pt x="2124894" y="5244262"/>
                  <a:pt x="2110978" y="5243433"/>
                  <a:pt x="2138400" y="5209156"/>
                </a:cubicBezTo>
                <a:cubicBezTo>
                  <a:pt x="2149001" y="5195904"/>
                  <a:pt x="2162400" y="5185156"/>
                  <a:pt x="2174400" y="5173156"/>
                </a:cubicBezTo>
                <a:cubicBezTo>
                  <a:pt x="2176800" y="5165956"/>
                  <a:pt x="2178206" y="5158344"/>
                  <a:pt x="2181600" y="5151556"/>
                </a:cubicBezTo>
                <a:cubicBezTo>
                  <a:pt x="2185470" y="5143816"/>
                  <a:pt x="2191414" y="5137294"/>
                  <a:pt x="2196000" y="5129956"/>
                </a:cubicBezTo>
                <a:cubicBezTo>
                  <a:pt x="2203417" y="5118089"/>
                  <a:pt x="2210400" y="5105956"/>
                  <a:pt x="2217600" y="5093956"/>
                </a:cubicBezTo>
                <a:cubicBezTo>
                  <a:pt x="2220000" y="5081956"/>
                  <a:pt x="2220503" y="5069414"/>
                  <a:pt x="2224800" y="5057956"/>
                </a:cubicBezTo>
                <a:cubicBezTo>
                  <a:pt x="2227838" y="5049854"/>
                  <a:pt x="2235872" y="5044344"/>
                  <a:pt x="2239200" y="5036356"/>
                </a:cubicBezTo>
                <a:cubicBezTo>
                  <a:pt x="2247957" y="5015339"/>
                  <a:pt x="2253600" y="4993156"/>
                  <a:pt x="2260800" y="4971556"/>
                </a:cubicBezTo>
                <a:lnTo>
                  <a:pt x="2260800" y="4971556"/>
                </a:lnTo>
                <a:cubicBezTo>
                  <a:pt x="2269765" y="4917769"/>
                  <a:pt x="2261471" y="4941413"/>
                  <a:pt x="2282400" y="4899556"/>
                </a:cubicBezTo>
                <a:cubicBezTo>
                  <a:pt x="2284800" y="4887556"/>
                  <a:pt x="2287739" y="4875651"/>
                  <a:pt x="2289600" y="4863556"/>
                </a:cubicBezTo>
                <a:cubicBezTo>
                  <a:pt x="2292542" y="4844432"/>
                  <a:pt x="2294064" y="4825111"/>
                  <a:pt x="2296800" y="4805956"/>
                </a:cubicBezTo>
                <a:cubicBezTo>
                  <a:pt x="2298865" y="4791504"/>
                  <a:pt x="2301600" y="4777156"/>
                  <a:pt x="2304000" y="4762756"/>
                </a:cubicBezTo>
                <a:cubicBezTo>
                  <a:pt x="2313072" y="3528978"/>
                  <a:pt x="2314175" y="4013582"/>
                  <a:pt x="2304000" y="2746756"/>
                </a:cubicBezTo>
                <a:cubicBezTo>
                  <a:pt x="2301976" y="2494753"/>
                  <a:pt x="2301221" y="2242729"/>
                  <a:pt x="2296800" y="1990756"/>
                </a:cubicBezTo>
                <a:cubicBezTo>
                  <a:pt x="2296419" y="1969026"/>
                  <a:pt x="2291333" y="1947620"/>
                  <a:pt x="2289600" y="1925956"/>
                </a:cubicBezTo>
                <a:cubicBezTo>
                  <a:pt x="2277122" y="1769982"/>
                  <a:pt x="2290382" y="1858650"/>
                  <a:pt x="2275200" y="1767556"/>
                </a:cubicBezTo>
                <a:cubicBezTo>
                  <a:pt x="2272800" y="1695556"/>
                  <a:pt x="2270618" y="1623548"/>
                  <a:pt x="2268000" y="1551556"/>
                </a:cubicBezTo>
                <a:cubicBezTo>
                  <a:pt x="2261082" y="1361324"/>
                  <a:pt x="2269021" y="1429100"/>
                  <a:pt x="2253600" y="1321156"/>
                </a:cubicBezTo>
                <a:cubicBezTo>
                  <a:pt x="2247889" y="1235485"/>
                  <a:pt x="2228040" y="933255"/>
                  <a:pt x="2224800" y="925156"/>
                </a:cubicBezTo>
                <a:cubicBezTo>
                  <a:pt x="2221560" y="917057"/>
                  <a:pt x="2206278" y="880895"/>
                  <a:pt x="2203200" y="867556"/>
                </a:cubicBezTo>
                <a:cubicBezTo>
                  <a:pt x="2197696" y="843707"/>
                  <a:pt x="2197890" y="818281"/>
                  <a:pt x="2188800" y="795556"/>
                </a:cubicBezTo>
                <a:cubicBezTo>
                  <a:pt x="2173947" y="758422"/>
                  <a:pt x="2169791" y="751585"/>
                  <a:pt x="2160000" y="709156"/>
                </a:cubicBezTo>
                <a:cubicBezTo>
                  <a:pt x="2156717" y="694931"/>
                  <a:pt x="2156341" y="680119"/>
                  <a:pt x="2152800" y="665956"/>
                </a:cubicBezTo>
                <a:cubicBezTo>
                  <a:pt x="2149119" y="651230"/>
                  <a:pt x="2138400" y="622756"/>
                  <a:pt x="2138400" y="622756"/>
                </a:cubicBezTo>
                <a:cubicBezTo>
                  <a:pt x="2136000" y="574756"/>
                  <a:pt x="2137161" y="526445"/>
                  <a:pt x="2131200" y="478756"/>
                </a:cubicBezTo>
                <a:cubicBezTo>
                  <a:pt x="2129869" y="468106"/>
                  <a:pt x="2120194" y="460138"/>
                  <a:pt x="2116800" y="449956"/>
                </a:cubicBezTo>
                <a:cubicBezTo>
                  <a:pt x="2109459" y="427934"/>
                  <a:pt x="2105340" y="373998"/>
                  <a:pt x="2102400" y="356356"/>
                </a:cubicBezTo>
                <a:cubicBezTo>
                  <a:pt x="2100773" y="346595"/>
                  <a:pt x="2097600" y="337156"/>
                  <a:pt x="2095200" y="327556"/>
                </a:cubicBezTo>
                <a:cubicBezTo>
                  <a:pt x="2090309" y="278650"/>
                  <a:pt x="2087594" y="245517"/>
                  <a:pt x="2080800" y="197956"/>
                </a:cubicBezTo>
                <a:cubicBezTo>
                  <a:pt x="2078735" y="183504"/>
                  <a:pt x="2076767" y="169007"/>
                  <a:pt x="2073600" y="154756"/>
                </a:cubicBezTo>
                <a:cubicBezTo>
                  <a:pt x="2068405" y="131376"/>
                  <a:pt x="2062159" y="128061"/>
                  <a:pt x="2052000" y="104356"/>
                </a:cubicBezTo>
                <a:cubicBezTo>
                  <a:pt x="2043547" y="84633"/>
                  <a:pt x="2039387" y="47352"/>
                  <a:pt x="2016000" y="39556"/>
                </a:cubicBezTo>
                <a:lnTo>
                  <a:pt x="1994400" y="32356"/>
                </a:lnTo>
                <a:cubicBezTo>
                  <a:pt x="1913781" y="36387"/>
                  <a:pt x="1881940" y="28654"/>
                  <a:pt x="1821600" y="46756"/>
                </a:cubicBezTo>
                <a:cubicBezTo>
                  <a:pt x="1807061" y="51118"/>
                  <a:pt x="1793126" y="57475"/>
                  <a:pt x="1778400" y="61156"/>
                </a:cubicBezTo>
                <a:lnTo>
                  <a:pt x="1749600" y="68356"/>
                </a:lnTo>
              </a:path>
            </a:pathLst>
          </a:custGeom>
          <a:noFill/>
          <a:ln w="381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63798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a:t>9/27/2016</a:t>
            </a:r>
            <a:endParaRPr lang="en-US" dirty="0"/>
          </a:p>
        </p:txBody>
      </p:sp>
      <p:sp>
        <p:nvSpPr>
          <p:cNvPr id="10" name="Footer Placeholder 9"/>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p:cNvSpPr>
            <a:spLocks noGrp="1"/>
          </p:cNvSpPr>
          <p:nvPr>
            <p:ph type="sldNum" sz="quarter" idx="12"/>
          </p:nvPr>
        </p:nvSpPr>
        <p:spPr/>
        <p:txBody>
          <a:bodyPr/>
          <a:lstStyle/>
          <a:p>
            <a:fld id="{F2949DCA-4B18-234C-AD4E-11144FC20355}" type="slidenum">
              <a:rPr lang="en-US" smtClean="0"/>
              <a:pPr/>
              <a:t>50</a:t>
            </a:fld>
            <a:endParaRPr lang="en-US"/>
          </a:p>
        </p:txBody>
      </p:sp>
      <p:pic>
        <p:nvPicPr>
          <p:cNvPr id="2" name="Buckets- Concept Video-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96433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a:xfrm>
            <a:off x="479425" y="139292"/>
            <a:ext cx="8664575" cy="1143000"/>
          </a:xfrm>
        </p:spPr>
        <p:txBody>
          <a:bodyPr/>
          <a:lstStyle/>
          <a:p>
            <a:pPr eaLnBrk="1" hangingPunct="1"/>
            <a:r>
              <a:rPr lang="en-US" dirty="0"/>
              <a:t>Rapid Prototyping</a:t>
            </a:r>
          </a:p>
        </p:txBody>
      </p:sp>
      <p:sp>
        <p:nvSpPr>
          <p:cNvPr id="109571" name="Rectangle 3"/>
          <p:cNvSpPr>
            <a:spLocks noGrp="1" noChangeArrowheads="1"/>
          </p:cNvSpPr>
          <p:nvPr>
            <p:ph type="body" sz="half" idx="1"/>
          </p:nvPr>
        </p:nvSpPr>
        <p:spPr>
          <a:xfrm>
            <a:off x="304800" y="1458111"/>
            <a:ext cx="3811588" cy="4724400"/>
          </a:xfrm>
        </p:spPr>
        <p:txBody>
          <a:bodyPr/>
          <a:lstStyle/>
          <a:p>
            <a:pPr eaLnBrk="1" hangingPunct="1">
              <a:lnSpc>
                <a:spcPct val="90000"/>
              </a:lnSpc>
            </a:pPr>
            <a:r>
              <a:rPr lang="en-US" sz="2000" dirty="0">
                <a:latin typeface="Arial" charset="0"/>
              </a:rPr>
              <a:t>Build a mock-up of design </a:t>
            </a:r>
            <a:br>
              <a:rPr lang="en-US" sz="2000" dirty="0">
                <a:latin typeface="Arial" charset="0"/>
              </a:rPr>
            </a:br>
            <a:r>
              <a:rPr lang="en-US" sz="2000" dirty="0">
                <a:latin typeface="Arial" charset="0"/>
              </a:rPr>
              <a:t>so you can test it</a:t>
            </a:r>
            <a:br>
              <a:rPr lang="en-US" sz="2000" dirty="0">
                <a:latin typeface="Arial" charset="0"/>
              </a:rPr>
            </a:br>
            <a:endParaRPr lang="en-US" sz="2000" dirty="0">
              <a:latin typeface="Arial" charset="0"/>
            </a:endParaRPr>
          </a:p>
          <a:p>
            <a:pPr eaLnBrk="1" hangingPunct="1">
              <a:lnSpc>
                <a:spcPct val="90000"/>
              </a:lnSpc>
            </a:pPr>
            <a:r>
              <a:rPr lang="en-US" sz="2000" dirty="0">
                <a:latin typeface="Arial" charset="0"/>
              </a:rPr>
              <a:t>Low fidelity techniques</a:t>
            </a:r>
          </a:p>
          <a:p>
            <a:pPr lvl="1" eaLnBrk="1" hangingPunct="1">
              <a:lnSpc>
                <a:spcPct val="90000"/>
              </a:lnSpc>
            </a:pPr>
            <a:r>
              <a:rPr lang="en-US" sz="1800" dirty="0">
                <a:latin typeface="Arial" charset="0"/>
              </a:rPr>
              <a:t>paper sketches</a:t>
            </a:r>
          </a:p>
          <a:p>
            <a:pPr lvl="1" eaLnBrk="1" hangingPunct="1">
              <a:lnSpc>
                <a:spcPct val="90000"/>
              </a:lnSpc>
            </a:pPr>
            <a:r>
              <a:rPr lang="en-US" sz="1800" dirty="0">
                <a:latin typeface="Arial" charset="0"/>
              </a:rPr>
              <a:t>cut, copy, paste</a:t>
            </a:r>
            <a:br>
              <a:rPr lang="en-US" sz="1800" dirty="0">
                <a:latin typeface="Arial" charset="0"/>
              </a:rPr>
            </a:br>
            <a:endParaRPr lang="en-US" sz="1800" dirty="0">
              <a:latin typeface="Arial" charset="0"/>
            </a:endParaRPr>
          </a:p>
          <a:p>
            <a:pPr eaLnBrk="1" hangingPunct="1">
              <a:lnSpc>
                <a:spcPct val="90000"/>
              </a:lnSpc>
            </a:pPr>
            <a:r>
              <a:rPr lang="en-US" sz="2000" dirty="0">
                <a:latin typeface="Arial" charset="0"/>
              </a:rPr>
              <a:t>Interactive prototyping tools</a:t>
            </a:r>
          </a:p>
          <a:p>
            <a:pPr lvl="1" eaLnBrk="1" hangingPunct="1">
              <a:lnSpc>
                <a:spcPct val="90000"/>
              </a:lnSpc>
            </a:pPr>
            <a:r>
              <a:rPr lang="en-US" sz="1800" dirty="0">
                <a:latin typeface="Arial" charset="0"/>
              </a:rPr>
              <a:t>HTML, SketchFlow, </a:t>
            </a:r>
            <a:r>
              <a:rPr lang="en-US" sz="1800" dirty="0" err="1">
                <a:latin typeface="Arial" charset="0"/>
              </a:rPr>
              <a:t>Balsamiq</a:t>
            </a:r>
            <a:r>
              <a:rPr lang="en-US" sz="1800" dirty="0">
                <a:latin typeface="Arial" charset="0"/>
              </a:rPr>
              <a:t>, </a:t>
            </a:r>
            <a:r>
              <a:rPr lang="en-US" sz="1800" dirty="0" err="1">
                <a:latin typeface="Arial" charset="0"/>
              </a:rPr>
              <a:t>Axure</a:t>
            </a:r>
            <a:r>
              <a:rPr lang="en-US" sz="1800" dirty="0">
                <a:latin typeface="Arial" charset="0"/>
              </a:rPr>
              <a:t>, </a:t>
            </a:r>
            <a:r>
              <a:rPr lang="en-US" sz="1800" dirty="0" err="1">
                <a:latin typeface="Arial" charset="0"/>
              </a:rPr>
              <a:t>proto.io</a:t>
            </a:r>
            <a:r>
              <a:rPr lang="en-US" sz="1800" dirty="0">
                <a:latin typeface="Arial" charset="0"/>
              </a:rPr>
              <a:t>, </a:t>
            </a:r>
            <a:r>
              <a:rPr lang="en-US" sz="1800" dirty="0" err="1">
                <a:latin typeface="Arial" charset="0"/>
              </a:rPr>
              <a:t>Sketch+Marvel</a:t>
            </a:r>
            <a:r>
              <a:rPr lang="en-US" sz="1800" dirty="0">
                <a:latin typeface="Arial" charset="0"/>
              </a:rPr>
              <a:t>, etc.</a:t>
            </a:r>
            <a:br>
              <a:rPr lang="en-US" sz="1800" dirty="0">
                <a:latin typeface="Arial" charset="0"/>
              </a:rPr>
            </a:br>
            <a:endParaRPr lang="en-US" sz="1800" dirty="0">
              <a:latin typeface="Arial" charset="0"/>
            </a:endParaRPr>
          </a:p>
          <a:p>
            <a:pPr eaLnBrk="1" hangingPunct="1">
              <a:lnSpc>
                <a:spcPct val="90000"/>
              </a:lnSpc>
            </a:pPr>
            <a:r>
              <a:rPr lang="en-US" sz="2000" dirty="0">
                <a:latin typeface="Arial" charset="0"/>
              </a:rPr>
              <a:t>UI builders</a:t>
            </a:r>
          </a:p>
          <a:p>
            <a:pPr lvl="1" eaLnBrk="1" hangingPunct="1">
              <a:lnSpc>
                <a:spcPct val="90000"/>
              </a:lnSpc>
            </a:pPr>
            <a:r>
              <a:rPr lang="en-US" sz="1800" dirty="0">
                <a:latin typeface="Arial" charset="0"/>
              </a:rPr>
              <a:t>Expression Blend + Visual Studio, </a:t>
            </a:r>
            <a:r>
              <a:rPr lang="en-US" sz="1800" dirty="0" err="1">
                <a:latin typeface="Arial" charset="0"/>
              </a:rPr>
              <a:t>Xcode</a:t>
            </a:r>
            <a:r>
              <a:rPr lang="en-US" sz="1800" dirty="0">
                <a:latin typeface="Arial" charset="0"/>
              </a:rPr>
              <a:t> Interface Builder, etc.</a:t>
            </a:r>
          </a:p>
        </p:txBody>
      </p:sp>
      <p:sp>
        <p:nvSpPr>
          <p:cNvPr id="5" name="Date Placeholder 4"/>
          <p:cNvSpPr>
            <a:spLocks noGrp="1"/>
          </p:cNvSpPr>
          <p:nvPr>
            <p:ph type="dt" sz="half" idx="10"/>
          </p:nvPr>
        </p:nvSpPr>
        <p:spPr/>
        <p:txBody>
          <a:bodyPr/>
          <a:lstStyle/>
          <a:p>
            <a:pPr>
              <a:defRPr/>
            </a:pPr>
            <a:r>
              <a:rPr lang="en-US" dirty="0"/>
              <a:t>9/27/2016</a:t>
            </a: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DF63CE24-66CD-CC4A-9203-5E8EFEA883C2}" type="slidenum">
              <a:rPr lang="en-US" sz="1000" smtClean="0">
                <a:solidFill>
                  <a:srgbClr val="878787"/>
                </a:solidFill>
                <a:latin typeface="+mn-lt"/>
              </a:rPr>
              <a:pPr/>
              <a:t>51</a:t>
            </a:fld>
            <a:endParaRPr lang="en-US" sz="1000" dirty="0">
              <a:solidFill>
                <a:srgbClr val="878787"/>
              </a:solidFill>
              <a:latin typeface="+mn-lt"/>
            </a:endParaRPr>
          </a:p>
        </p:txBody>
      </p:sp>
      <p:grpSp>
        <p:nvGrpSpPr>
          <p:cNvPr id="2" name="Group 6"/>
          <p:cNvGrpSpPr>
            <a:grpSpLocks/>
          </p:cNvGrpSpPr>
          <p:nvPr/>
        </p:nvGrpSpPr>
        <p:grpSpPr bwMode="auto">
          <a:xfrm>
            <a:off x="4246224" y="864006"/>
            <a:ext cx="4914900" cy="5251997"/>
            <a:chOff x="1266" y="631"/>
            <a:chExt cx="3228" cy="3382"/>
          </a:xfrm>
        </p:grpSpPr>
        <p:pic>
          <p:nvPicPr>
            <p:cNvPr id="30728" name="Picture 7" descr="sb2"/>
            <p:cNvPicPr>
              <a:picLocks noChangeAspect="1" noChangeArrowheads="1"/>
            </p:cNvPicPr>
            <p:nvPr/>
          </p:nvPicPr>
          <p:blipFill>
            <a:blip r:embed="rId3" cstate="email">
              <a:extLst>
                <a:ext uri="{28A0092B-C50C-407E-A947-70E740481C1C}">
                  <a14:useLocalDpi xmlns:a14="http://schemas.microsoft.com/office/drawing/2010/main" val="0"/>
                </a:ext>
              </a:extLst>
            </a:blip>
            <a:srcRect b="23470"/>
            <a:stretch>
              <a:fillRect/>
            </a:stretch>
          </p:blipFill>
          <p:spPr bwMode="auto">
            <a:xfrm>
              <a:off x="1266" y="913"/>
              <a:ext cx="3228" cy="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Text Box 8"/>
            <p:cNvSpPr txBox="1">
              <a:spLocks noChangeArrowheads="1"/>
            </p:cNvSpPr>
            <p:nvPr/>
          </p:nvSpPr>
          <p:spPr bwMode="auto">
            <a:xfrm>
              <a:off x="3029" y="631"/>
              <a:ext cx="1402"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BFBFBF"/>
                  </a:solidFill>
                  <a:latin typeface="+mn-lt"/>
                </a:rPr>
                <a:t>Fantasy Basketball</a:t>
              </a:r>
            </a:p>
          </p:txBody>
        </p:sp>
      </p:grpSp>
    </p:spTree>
    <p:extLst>
      <p:ext uri="{BB962C8B-B14F-4D97-AF65-F5344CB8AC3E}">
        <p14:creationId xmlns:p14="http://schemas.microsoft.com/office/powerpoint/2010/main" val="767894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5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38" name="Picture 22" descr="usabtes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1902707"/>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4157663" y="1506140"/>
            <a:ext cx="4986337" cy="3798159"/>
            <a:chOff x="544" y="650"/>
            <a:chExt cx="4733" cy="3378"/>
          </a:xfrm>
        </p:grpSpPr>
        <p:pic>
          <p:nvPicPr>
            <p:cNvPr id="3083" name="Picture 7" descr="lf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4" y="1086"/>
              <a:ext cx="4733" cy="2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4" name="Text Box 8"/>
            <p:cNvSpPr txBox="1">
              <a:spLocks noChangeArrowheads="1"/>
            </p:cNvSpPr>
            <p:nvPr/>
          </p:nvSpPr>
          <p:spPr bwMode="auto">
            <a:xfrm>
              <a:off x="4537" y="650"/>
              <a:ext cx="610"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BFBFBF"/>
                  </a:solidFill>
                  <a:latin typeface="+mn-lt"/>
                </a:rPr>
                <a:t>ESP</a:t>
              </a:r>
            </a:p>
          </p:txBody>
        </p:sp>
      </p:grpSp>
      <p:pic>
        <p:nvPicPr>
          <p:cNvPr id="111621" name="Picture 5" descr="lf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44963" y="1967795"/>
            <a:ext cx="4999037"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1" name="Rectangle 2"/>
          <p:cNvSpPr>
            <a:spLocks noGrp="1" noChangeArrowheads="1"/>
          </p:cNvSpPr>
          <p:nvPr>
            <p:ph type="title"/>
          </p:nvPr>
        </p:nvSpPr>
        <p:spPr/>
        <p:txBody>
          <a:bodyPr/>
          <a:lstStyle/>
          <a:p>
            <a:pPr eaLnBrk="1" hangingPunct="1"/>
            <a:r>
              <a:rPr lang="en-US" dirty="0"/>
              <a:t>Evaluation</a:t>
            </a:r>
          </a:p>
        </p:txBody>
      </p:sp>
      <p:graphicFrame>
        <p:nvGraphicFramePr>
          <p:cNvPr id="111630" name="Object 14"/>
          <p:cNvGraphicFramePr>
            <a:graphicFrameLocks noGrp="1" noChangeAspect="1"/>
          </p:cNvGraphicFramePr>
          <p:nvPr>
            <p:ph idx="1"/>
            <p:extLst>
              <p:ext uri="{D42A27DB-BD31-4B8C-83A1-F6EECF244321}">
                <p14:modId xmlns:p14="http://schemas.microsoft.com/office/powerpoint/2010/main" val="1168038859"/>
              </p:ext>
            </p:extLst>
          </p:nvPr>
        </p:nvGraphicFramePr>
        <p:xfrm>
          <a:off x="4399028" y="3090286"/>
          <a:ext cx="2943225" cy="2628900"/>
        </p:xfrm>
        <a:graphic>
          <a:graphicData uri="http://schemas.openxmlformats.org/presentationml/2006/ole">
            <mc:AlternateContent xmlns:mc="http://schemas.openxmlformats.org/markup-compatibility/2006">
              <mc:Choice xmlns:v="urn:schemas-microsoft-com:vml" Requires="v">
                <p:oleObj spid="_x0000_s15591" name="Clip" r:id="rId7" imgW="2942640" imgH="2628360" progId="MS_ClipArt_Gallery.5">
                  <p:embed/>
                </p:oleObj>
              </mc:Choice>
              <mc:Fallback>
                <p:oleObj name="Clip" r:id="rId7" imgW="2942640" imgH="2628360"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9028" y="3090286"/>
                        <a:ext cx="2943225" cy="262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5" name="Date Placeholder 4"/>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C6DD1C74-D48A-F647-88A9-F190CAB18F50}" type="slidenum">
              <a:rPr lang="en-US" sz="1000" smtClean="0">
                <a:solidFill>
                  <a:srgbClr val="878787"/>
                </a:solidFill>
                <a:latin typeface="+mn-lt"/>
              </a:rPr>
              <a:pPr/>
              <a:t>52</a:t>
            </a:fld>
            <a:endParaRPr lang="en-US" sz="1000">
              <a:solidFill>
                <a:srgbClr val="878787"/>
              </a:solidFill>
              <a:latin typeface="+mn-lt"/>
            </a:endParaRPr>
          </a:p>
        </p:txBody>
      </p:sp>
      <p:sp>
        <p:nvSpPr>
          <p:cNvPr id="111619" name="Rectangle 3"/>
          <p:cNvSpPr>
            <a:spLocks noGrp="1" noChangeArrowheads="1"/>
          </p:cNvSpPr>
          <p:nvPr>
            <p:ph type="body" sz="half" idx="4294967295"/>
          </p:nvPr>
        </p:nvSpPr>
        <p:spPr>
          <a:xfrm>
            <a:off x="0" y="1428750"/>
            <a:ext cx="3659188" cy="4503738"/>
          </a:xfrm>
        </p:spPr>
        <p:txBody>
          <a:bodyPr/>
          <a:lstStyle/>
          <a:p>
            <a:pPr eaLnBrk="1" hangingPunct="1">
              <a:lnSpc>
                <a:spcPct val="90000"/>
              </a:lnSpc>
            </a:pPr>
            <a:r>
              <a:rPr lang="en-US" sz="2400" dirty="0">
                <a:latin typeface="Arial" charset="0"/>
              </a:rPr>
              <a:t>Test with real customers (participants)</a:t>
            </a:r>
          </a:p>
          <a:p>
            <a:pPr lvl="1" eaLnBrk="1" hangingPunct="1">
              <a:lnSpc>
                <a:spcPct val="90000"/>
              </a:lnSpc>
            </a:pPr>
            <a:r>
              <a:rPr lang="en-US" sz="2000" dirty="0">
                <a:latin typeface="Arial" charset="0"/>
              </a:rPr>
              <a:t>w/ interactive prototype</a:t>
            </a:r>
          </a:p>
          <a:p>
            <a:pPr lvl="1" eaLnBrk="1" hangingPunct="1">
              <a:lnSpc>
                <a:spcPct val="90000"/>
              </a:lnSpc>
            </a:pPr>
            <a:r>
              <a:rPr lang="en-US" sz="2000" dirty="0">
                <a:latin typeface="Arial" charset="0"/>
              </a:rPr>
              <a:t>low-fi with paper </a:t>
            </a:r>
            <a:r>
              <a:rPr lang="ja-JP" altLang="en-US" sz="2000" dirty="0">
                <a:latin typeface="Arial" charset="0"/>
              </a:rPr>
              <a:t>“</a:t>
            </a:r>
            <a:r>
              <a:rPr lang="en-US" sz="2000" dirty="0">
                <a:latin typeface="Arial" charset="0"/>
              </a:rPr>
              <a:t>computer</a:t>
            </a:r>
            <a:r>
              <a:rPr lang="ja-JP" altLang="en-US" sz="2000" dirty="0">
                <a:latin typeface="Arial" charset="0"/>
              </a:rPr>
              <a:t>”</a:t>
            </a:r>
            <a:r>
              <a:rPr lang="en-US" altLang="ja-JP" sz="2000" dirty="0">
                <a:latin typeface="Arial" charset="0"/>
              </a:rPr>
              <a:t/>
            </a:r>
            <a:br>
              <a:rPr lang="en-US" altLang="ja-JP" sz="2000" dirty="0">
                <a:latin typeface="Arial" charset="0"/>
              </a:rPr>
            </a:br>
            <a:endParaRPr lang="en-US" sz="2000" dirty="0">
              <a:latin typeface="Arial" charset="0"/>
            </a:endParaRPr>
          </a:p>
          <a:p>
            <a:pPr eaLnBrk="1" hangingPunct="1">
              <a:lnSpc>
                <a:spcPct val="90000"/>
              </a:lnSpc>
            </a:pPr>
            <a:endParaRPr lang="en-US" sz="2000" dirty="0">
              <a:latin typeface="Arial" charset="0"/>
            </a:endParaRPr>
          </a:p>
          <a:p>
            <a:pPr eaLnBrk="1" hangingPunct="1">
              <a:lnSpc>
                <a:spcPct val="90000"/>
              </a:lnSpc>
            </a:pPr>
            <a:r>
              <a:rPr lang="en-US" sz="2400" dirty="0">
                <a:latin typeface="Arial" charset="0"/>
              </a:rPr>
              <a:t>Low-cost techniques</a:t>
            </a:r>
          </a:p>
          <a:p>
            <a:pPr lvl="1" eaLnBrk="1" hangingPunct="1">
              <a:lnSpc>
                <a:spcPct val="90000"/>
              </a:lnSpc>
            </a:pPr>
            <a:r>
              <a:rPr lang="en-US" sz="2000" dirty="0">
                <a:latin typeface="Arial" charset="0"/>
              </a:rPr>
              <a:t>expert evaluation</a:t>
            </a:r>
          </a:p>
          <a:p>
            <a:pPr lvl="1" eaLnBrk="1" hangingPunct="1">
              <a:lnSpc>
                <a:spcPct val="90000"/>
              </a:lnSpc>
            </a:pPr>
            <a:r>
              <a:rPr lang="en-US" sz="2000" dirty="0">
                <a:latin typeface="Arial" charset="0"/>
              </a:rPr>
              <a:t>walkthroughs </a:t>
            </a:r>
          </a:p>
          <a:p>
            <a:pPr lvl="1" eaLnBrk="1" hangingPunct="1">
              <a:lnSpc>
                <a:spcPct val="90000"/>
              </a:lnSpc>
            </a:pPr>
            <a:r>
              <a:rPr lang="en-US" sz="2000" dirty="0">
                <a:latin typeface="Arial" charset="0"/>
              </a:rPr>
              <a:t>online testing</a:t>
            </a:r>
          </a:p>
        </p:txBody>
      </p:sp>
    </p:spTree>
    <p:extLst>
      <p:ext uri="{BB962C8B-B14F-4D97-AF65-F5344CB8AC3E}">
        <p14:creationId xmlns:p14="http://schemas.microsoft.com/office/powerpoint/2010/main" val="2091224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162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163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1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61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619">
                                            <p:txEl>
                                              <p:pRg st="7" end="7"/>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116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1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p:txBody>
          <a:bodyPr/>
          <a:lstStyle/>
          <a:p>
            <a:pPr eaLnBrk="1" hangingPunct="1"/>
            <a:r>
              <a:rPr lang="en-US" dirty="0"/>
              <a:t>Goals of the Course</a:t>
            </a:r>
          </a:p>
        </p:txBody>
      </p:sp>
      <p:sp>
        <p:nvSpPr>
          <p:cNvPr id="62467" name="Rectangle 3"/>
          <p:cNvSpPr>
            <a:spLocks noGrp="1" noChangeArrowheads="1"/>
          </p:cNvSpPr>
          <p:nvPr>
            <p:ph idx="1"/>
          </p:nvPr>
        </p:nvSpPr>
        <p:spPr>
          <a:xfrm>
            <a:off x="512763" y="1460327"/>
            <a:ext cx="8631237" cy="4657725"/>
          </a:xfrm>
        </p:spPr>
        <p:txBody>
          <a:bodyPr/>
          <a:lstStyle/>
          <a:p>
            <a:pPr marL="609600" indent="-609600" eaLnBrk="1" hangingPunct="1">
              <a:lnSpc>
                <a:spcPct val="80000"/>
              </a:lnSpc>
              <a:buFontTx/>
              <a:buAutoNum type="arabicParenR"/>
            </a:pPr>
            <a:r>
              <a:rPr lang="en-US" sz="2800" dirty="0">
                <a:latin typeface="Arial" charset="0"/>
              </a:rPr>
              <a:t>Learn to design, prototype, &amp; </a:t>
            </a:r>
            <a:r>
              <a:rPr lang="en-US" sz="2800" b="1" i="1" dirty="0">
                <a:solidFill>
                  <a:srgbClr val="FFFFFF"/>
                </a:solidFill>
                <a:latin typeface="Arial" charset="0"/>
              </a:rPr>
              <a:t>evaluate</a:t>
            </a:r>
            <a:r>
              <a:rPr lang="en-US" sz="2800" dirty="0">
                <a:solidFill>
                  <a:srgbClr val="FFFFFF"/>
                </a:solidFill>
                <a:latin typeface="Arial" charset="0"/>
              </a:rPr>
              <a:t> </a:t>
            </a:r>
            <a:r>
              <a:rPr lang="en-US" sz="2800" dirty="0">
                <a:latin typeface="Arial" charset="0"/>
              </a:rPr>
              <a:t>UIs</a:t>
            </a:r>
            <a:endParaRPr lang="en-US" dirty="0">
              <a:latin typeface="Arial" charset="0"/>
            </a:endParaRPr>
          </a:p>
          <a:p>
            <a:pPr marL="990600" lvl="1" indent="-533400" eaLnBrk="1" hangingPunct="1">
              <a:lnSpc>
                <a:spcPct val="80000"/>
              </a:lnSpc>
            </a:pPr>
            <a:r>
              <a:rPr lang="en-US" sz="2400" dirty="0">
                <a:latin typeface="Arial" charset="0"/>
              </a:rPr>
              <a:t>the </a:t>
            </a:r>
            <a:r>
              <a:rPr lang="en-US" sz="2400" i="1" dirty="0">
                <a:solidFill>
                  <a:srgbClr val="00B0F0"/>
                </a:solidFill>
                <a:latin typeface="Arial" charset="0"/>
              </a:rPr>
              <a:t>needs</a:t>
            </a:r>
            <a:r>
              <a:rPr lang="en-US" sz="2400" dirty="0">
                <a:solidFill>
                  <a:srgbClr val="00B0F0"/>
                </a:solidFill>
                <a:latin typeface="Arial" charset="0"/>
              </a:rPr>
              <a:t> </a:t>
            </a:r>
            <a:r>
              <a:rPr lang="en-US" sz="2400" i="1" dirty="0">
                <a:solidFill>
                  <a:srgbClr val="00B0F0"/>
                </a:solidFill>
                <a:latin typeface="Arial" charset="0"/>
              </a:rPr>
              <a:t>&amp; tasks </a:t>
            </a:r>
            <a:r>
              <a:rPr lang="en-US" sz="2400" dirty="0">
                <a:latin typeface="Arial" charset="0"/>
              </a:rPr>
              <a:t>of prospective customers</a:t>
            </a:r>
          </a:p>
          <a:p>
            <a:pPr marL="990600" lvl="1" indent="-533400" eaLnBrk="1" hangingPunct="1">
              <a:lnSpc>
                <a:spcPct val="80000"/>
              </a:lnSpc>
            </a:pPr>
            <a:r>
              <a:rPr lang="en-US" sz="2400" i="1" dirty="0">
                <a:solidFill>
                  <a:srgbClr val="00B0F0"/>
                </a:solidFill>
                <a:latin typeface="Arial" charset="0"/>
              </a:rPr>
              <a:t>cognitive/perceptual</a:t>
            </a:r>
            <a:r>
              <a:rPr lang="en-US" sz="2400" i="1" dirty="0">
                <a:solidFill>
                  <a:srgbClr val="00FF80"/>
                </a:solidFill>
                <a:latin typeface="Arial" charset="0"/>
              </a:rPr>
              <a:t> </a:t>
            </a:r>
            <a:r>
              <a:rPr lang="en-US" sz="2400" dirty="0">
                <a:latin typeface="Arial" charset="0"/>
              </a:rPr>
              <a:t>constraints that affect design</a:t>
            </a:r>
          </a:p>
          <a:p>
            <a:pPr marL="990600" lvl="1" indent="-533400" eaLnBrk="1" hangingPunct="1">
              <a:lnSpc>
                <a:spcPct val="80000"/>
              </a:lnSpc>
            </a:pPr>
            <a:r>
              <a:rPr lang="en-US" sz="2400" dirty="0">
                <a:latin typeface="Arial" charset="0"/>
              </a:rPr>
              <a:t>technology &amp; techniques used </a:t>
            </a:r>
            <a:r>
              <a:rPr lang="en-US" sz="2400" i="1" dirty="0">
                <a:solidFill>
                  <a:srgbClr val="00B0F0"/>
                </a:solidFill>
                <a:latin typeface="Arial" charset="0"/>
              </a:rPr>
              <a:t>to prototype </a:t>
            </a:r>
            <a:r>
              <a:rPr lang="en-US" sz="2400" dirty="0">
                <a:latin typeface="Arial" charset="0"/>
              </a:rPr>
              <a:t>UIs</a:t>
            </a:r>
          </a:p>
          <a:p>
            <a:pPr marL="990600" lvl="1" indent="-533400" eaLnBrk="1" hangingPunct="1">
              <a:lnSpc>
                <a:spcPct val="80000"/>
              </a:lnSpc>
            </a:pPr>
            <a:r>
              <a:rPr lang="en-US" sz="2400" dirty="0">
                <a:latin typeface="Arial" charset="0"/>
              </a:rPr>
              <a:t>techniques for </a:t>
            </a:r>
            <a:r>
              <a:rPr lang="en-US" sz="2400" i="1" dirty="0">
                <a:solidFill>
                  <a:srgbClr val="00B0F0"/>
                </a:solidFill>
                <a:latin typeface="Arial" charset="0"/>
              </a:rPr>
              <a:t>evaluating</a:t>
            </a:r>
            <a:r>
              <a:rPr lang="en-US" sz="2400" dirty="0">
                <a:latin typeface="Arial" charset="0"/>
              </a:rPr>
              <a:t> a user interface design</a:t>
            </a:r>
          </a:p>
          <a:p>
            <a:pPr marL="990600" lvl="1" indent="-533400" eaLnBrk="1" hangingPunct="1">
              <a:lnSpc>
                <a:spcPct val="80000"/>
              </a:lnSpc>
            </a:pPr>
            <a:r>
              <a:rPr lang="en-US" sz="2400" dirty="0">
                <a:latin typeface="Arial" charset="0"/>
              </a:rPr>
              <a:t>importance of </a:t>
            </a:r>
            <a:r>
              <a:rPr lang="en-US" sz="2400" i="1" dirty="0">
                <a:solidFill>
                  <a:srgbClr val="00B0F0"/>
                </a:solidFill>
                <a:latin typeface="Arial" charset="0"/>
              </a:rPr>
              <a:t>iterative design </a:t>
            </a:r>
            <a:r>
              <a:rPr lang="en-US" sz="2400" dirty="0">
                <a:latin typeface="Arial" charset="0"/>
              </a:rPr>
              <a:t>for usability</a:t>
            </a:r>
          </a:p>
          <a:p>
            <a:pPr marL="990600" lvl="1" indent="-533400" eaLnBrk="1" hangingPunct="1">
              <a:lnSpc>
                <a:spcPct val="80000"/>
              </a:lnSpc>
            </a:pPr>
            <a:r>
              <a:rPr lang="en-US" sz="2400" dirty="0">
                <a:latin typeface="Arial" charset="0"/>
              </a:rPr>
              <a:t>how to work together on a </a:t>
            </a:r>
            <a:r>
              <a:rPr lang="en-US" sz="2400" i="1" dirty="0">
                <a:solidFill>
                  <a:srgbClr val="00B0F0"/>
                </a:solidFill>
                <a:latin typeface="Arial" charset="0"/>
              </a:rPr>
              <a:t>team</a:t>
            </a:r>
            <a:r>
              <a:rPr lang="en-US" sz="2400" dirty="0">
                <a:latin typeface="Arial" charset="0"/>
              </a:rPr>
              <a:t> project</a:t>
            </a:r>
          </a:p>
          <a:p>
            <a:pPr marL="990600" lvl="1" indent="-533400" eaLnBrk="1" hangingPunct="1">
              <a:lnSpc>
                <a:spcPct val="80000"/>
              </a:lnSpc>
            </a:pPr>
            <a:r>
              <a:rPr lang="en-US" sz="2400" i="1" dirty="0">
                <a:solidFill>
                  <a:srgbClr val="00B0F0"/>
                </a:solidFill>
                <a:latin typeface="Arial" charset="0"/>
              </a:rPr>
              <a:t>communicate</a:t>
            </a:r>
            <a:r>
              <a:rPr lang="en-US" sz="2400" i="1" dirty="0">
                <a:solidFill>
                  <a:srgbClr val="00FF80"/>
                </a:solidFill>
                <a:latin typeface="Arial" charset="0"/>
              </a:rPr>
              <a:t> </a:t>
            </a:r>
            <a:r>
              <a:rPr lang="en-US" sz="2400" dirty="0">
                <a:latin typeface="Arial" charset="0"/>
              </a:rPr>
              <a:t>your results to a group</a:t>
            </a:r>
          </a:p>
          <a:p>
            <a:pPr marL="1371600" lvl="3" indent="0" eaLnBrk="1" hangingPunct="1">
              <a:lnSpc>
                <a:spcPct val="80000"/>
              </a:lnSpc>
              <a:buNone/>
            </a:pPr>
            <a:r>
              <a:rPr lang="en-US" i="1" dirty="0">
                <a:latin typeface="Arial" charset="0"/>
              </a:rPr>
              <a:t>key to your future success </a:t>
            </a:r>
          </a:p>
          <a:p>
            <a:pPr marL="990600" lvl="1" indent="-533400" eaLnBrk="1" hangingPunct="1">
              <a:lnSpc>
                <a:spcPct val="80000"/>
              </a:lnSpc>
            </a:pPr>
            <a:endParaRPr lang="en-US" sz="2400" dirty="0">
              <a:latin typeface="Arial" charset="0"/>
            </a:endParaRPr>
          </a:p>
          <a:p>
            <a:pPr marL="609600" indent="-609600" eaLnBrk="1" hangingPunct="1">
              <a:lnSpc>
                <a:spcPct val="80000"/>
              </a:lnSpc>
              <a:buFontTx/>
              <a:buAutoNum type="arabicParenR"/>
            </a:pPr>
            <a:r>
              <a:rPr lang="en-US" sz="2800" dirty="0">
                <a:latin typeface="Arial" charset="0"/>
              </a:rPr>
              <a:t>Understand where technology is </a:t>
            </a:r>
            <a:r>
              <a:rPr lang="en-US" sz="2800" b="1" i="1" dirty="0">
                <a:latin typeface="Arial" charset="0"/>
              </a:rPr>
              <a:t>going</a:t>
            </a:r>
            <a:r>
              <a:rPr lang="en-US" sz="2800" dirty="0">
                <a:latin typeface="Arial" charset="0"/>
              </a:rPr>
              <a:t> &amp; </a:t>
            </a:r>
            <a:br>
              <a:rPr lang="en-US" sz="2800" dirty="0">
                <a:latin typeface="Arial" charset="0"/>
              </a:rPr>
            </a:br>
            <a:r>
              <a:rPr lang="en-US" sz="2800" dirty="0">
                <a:latin typeface="Arial" charset="0"/>
              </a:rPr>
              <a:t>what UIs of </a:t>
            </a:r>
            <a:r>
              <a:rPr lang="en-US" sz="2800" b="1" i="1" dirty="0">
                <a:latin typeface="Arial" charset="0"/>
              </a:rPr>
              <a:t>the future </a:t>
            </a:r>
            <a:r>
              <a:rPr lang="en-US" sz="2800" dirty="0">
                <a:latin typeface="Arial" charset="0"/>
              </a:rPr>
              <a:t>might be like</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53</a:t>
            </a:fld>
            <a:endParaRPr lang="en-US" sz="1000">
              <a:solidFill>
                <a:srgbClr val="878787"/>
              </a:solidFill>
              <a:latin typeface="+mn-lt"/>
            </a:endParaRPr>
          </a:p>
        </p:txBody>
      </p:sp>
    </p:spTree>
    <p:extLst>
      <p:ext uri="{BB962C8B-B14F-4D97-AF65-F5344CB8AC3E}">
        <p14:creationId xmlns:p14="http://schemas.microsoft.com/office/powerpoint/2010/main" val="3428419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46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46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46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46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67">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4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4"/>
          <p:cNvSpPr>
            <a:spLocks noGrp="1" noChangeArrowheads="1"/>
          </p:cNvSpPr>
          <p:nvPr>
            <p:ph type="title"/>
          </p:nvPr>
        </p:nvSpPr>
        <p:spPr/>
        <p:txBody>
          <a:bodyPr/>
          <a:lstStyle/>
          <a:p>
            <a:pPr eaLnBrk="1" hangingPunct="1"/>
            <a:r>
              <a:rPr lang="en-US" dirty="0"/>
              <a:t>Course Format</a:t>
            </a:r>
          </a:p>
        </p:txBody>
      </p:sp>
      <p:sp>
        <p:nvSpPr>
          <p:cNvPr id="120837" name="Rectangle 5"/>
          <p:cNvSpPr>
            <a:spLocks noGrp="1" noChangeArrowheads="1"/>
          </p:cNvSpPr>
          <p:nvPr>
            <p:ph idx="1"/>
          </p:nvPr>
        </p:nvSpPr>
        <p:spPr>
          <a:xfrm>
            <a:off x="609600" y="1600200"/>
            <a:ext cx="8534400" cy="4724400"/>
          </a:xfrm>
        </p:spPr>
        <p:txBody>
          <a:bodyPr>
            <a:normAutofit fontScale="77500" lnSpcReduction="20000"/>
          </a:bodyPr>
          <a:lstStyle/>
          <a:p>
            <a:pPr eaLnBrk="1" hangingPunct="1"/>
            <a:r>
              <a:rPr lang="en-US" dirty="0">
                <a:latin typeface="Arial" charset="0"/>
              </a:rPr>
              <a:t>Interactive lectures </a:t>
            </a:r>
            <a:r>
              <a:rPr lang="en-US" dirty="0">
                <a:latin typeface="Wingdings"/>
                <a:ea typeface="Wingdings"/>
                <a:cs typeface="Wingdings"/>
                <a:sym typeface="Wingdings"/>
              </a:rPr>
              <a:t></a:t>
            </a:r>
            <a:r>
              <a:rPr lang="en-US" dirty="0">
                <a:latin typeface="Arial" charset="0"/>
                <a:sym typeface="Wingdings"/>
              </a:rPr>
              <a:t> </a:t>
            </a:r>
            <a:r>
              <a:rPr lang="en-US" dirty="0">
                <a:latin typeface="Arial" charset="0"/>
              </a:rPr>
              <a:t>you speak!</a:t>
            </a:r>
          </a:p>
          <a:p>
            <a:pPr eaLnBrk="1" hangingPunct="1"/>
            <a:r>
              <a:rPr lang="en-US" dirty="0">
                <a:latin typeface="Arial" charset="0"/>
              </a:rPr>
              <a:t>Each week</a:t>
            </a:r>
          </a:p>
          <a:p>
            <a:pPr lvl="1" eaLnBrk="1" hangingPunct="1"/>
            <a:r>
              <a:rPr lang="en-US" dirty="0">
                <a:latin typeface="Arial" charset="0"/>
              </a:rPr>
              <a:t>2 lectures on techniques &amp; background</a:t>
            </a:r>
          </a:p>
          <a:p>
            <a:pPr lvl="2" eaLnBrk="1" hangingPunct="1"/>
            <a:r>
              <a:rPr lang="en-US" dirty="0">
                <a:latin typeface="Arial" charset="0"/>
              </a:rPr>
              <a:t>reserved 20-30 minutes team meeting each lecture </a:t>
            </a:r>
            <a:r>
              <a:rPr lang="en-US" dirty="0">
                <a:latin typeface="Wingdings"/>
                <a:ea typeface="Wingdings"/>
                <a:cs typeface="Wingdings"/>
                <a:sym typeface="Wingdings"/>
              </a:rPr>
              <a:t></a:t>
            </a:r>
            <a:br>
              <a:rPr lang="en-US" dirty="0">
                <a:latin typeface="Wingdings"/>
                <a:ea typeface="Wingdings"/>
                <a:cs typeface="Wingdings"/>
                <a:sym typeface="Wingdings"/>
              </a:rPr>
            </a:br>
            <a:r>
              <a:rPr lang="en-US" dirty="0">
                <a:latin typeface="Arial" charset="0"/>
              </a:rPr>
              <a:t>you need to be here to work with your team</a:t>
            </a:r>
          </a:p>
          <a:p>
            <a:pPr lvl="1" eaLnBrk="1" hangingPunct="1"/>
            <a:r>
              <a:rPr lang="en-US" dirty="0">
                <a:latin typeface="Arial" charset="0"/>
              </a:rPr>
              <a:t>1 studio hands-on activity or team presentation</a:t>
            </a:r>
          </a:p>
          <a:p>
            <a:pPr eaLnBrk="1" hangingPunct="1"/>
            <a:r>
              <a:rPr lang="en-US" dirty="0">
                <a:latin typeface="Arial" charset="0"/>
              </a:rPr>
              <a:t>Quarter-long project</a:t>
            </a:r>
          </a:p>
          <a:p>
            <a:pPr eaLnBrk="1" hangingPunct="1"/>
            <a:r>
              <a:rPr lang="en-US" dirty="0">
                <a:latin typeface="Arial" charset="0"/>
              </a:rPr>
              <a:t>Readings</a:t>
            </a:r>
          </a:p>
          <a:p>
            <a:pPr eaLnBrk="1" hangingPunct="1"/>
            <a:r>
              <a:rPr lang="en-US" dirty="0">
                <a:latin typeface="Arial" charset="0"/>
              </a:rPr>
              <a:t>Course material will be online</a:t>
            </a:r>
          </a:p>
          <a:p>
            <a:pPr lvl="1" eaLnBrk="1" hangingPunct="1"/>
            <a:r>
              <a:rPr lang="en-US" dirty="0">
                <a:latin typeface="Arial" charset="0"/>
              </a:rPr>
              <a:t>slides, exercises, readings, schedule</a:t>
            </a:r>
          </a:p>
          <a:p>
            <a:pPr lvl="1" eaLnBrk="1" hangingPunct="1"/>
            <a:r>
              <a:rPr lang="en-US" dirty="0">
                <a:latin typeface="Arial" charset="0"/>
              </a:rPr>
              <a:t>no lecture video (a few from 2014 you an watch if needed)</a:t>
            </a:r>
          </a:p>
          <a:p>
            <a:pPr eaLnBrk="1" hangingPunct="1"/>
            <a:endParaRPr lang="en-US" dirty="0">
              <a:latin typeface="Arial" charset="0"/>
            </a:endParaRPr>
          </a:p>
          <a:p>
            <a:pPr eaLnBrk="1" hangingPunct="1"/>
            <a:r>
              <a:rPr lang="en-US" dirty="0">
                <a:latin typeface="Arial" charset="0"/>
              </a:rPr>
              <a:t>Have fun &amp; participate!</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lgn="ct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pPr algn="ctr"/>
            <a:fld id="{378E877C-33E4-8D47-9FF8-A9983EC5D9E6}" type="slidenum">
              <a:rPr lang="en-US" sz="1000" smtClean="0">
                <a:solidFill>
                  <a:srgbClr val="878787"/>
                </a:solidFill>
                <a:latin typeface="+mn-lt"/>
              </a:rPr>
              <a:pPr algn="ctr"/>
              <a:t>54</a:t>
            </a:fld>
            <a:endParaRPr lang="en-US" sz="1000">
              <a:solidFill>
                <a:srgbClr val="878787"/>
              </a:solidFill>
              <a:latin typeface="+mn-lt"/>
            </a:endParaRPr>
          </a:p>
        </p:txBody>
      </p:sp>
    </p:spTree>
    <p:extLst>
      <p:ext uri="{BB962C8B-B14F-4D97-AF65-F5344CB8AC3E}">
        <p14:creationId xmlns:p14="http://schemas.microsoft.com/office/powerpoint/2010/main" val="811226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a:xfrm>
            <a:off x="619360" y="352425"/>
            <a:ext cx="9144000" cy="1143000"/>
          </a:xfrm>
        </p:spPr>
        <p:txBody>
          <a:bodyPr/>
          <a:lstStyle/>
          <a:p>
            <a:pPr eaLnBrk="1" hangingPunct="1"/>
            <a:r>
              <a:rPr lang="en-US" sz="3300" dirty="0"/>
              <a:t>How </a:t>
            </a:r>
            <a:r>
              <a:rPr lang="en-US" sz="3300" dirty="0" err="1"/>
              <a:t>dt+UX</a:t>
            </a:r>
            <a:r>
              <a:rPr lang="en-US" sz="3300" dirty="0"/>
              <a:t> Fits into CS Curriculum</a:t>
            </a:r>
          </a:p>
        </p:txBody>
      </p:sp>
      <p:sp>
        <p:nvSpPr>
          <p:cNvPr id="343043" name="Rectangle 3"/>
          <p:cNvSpPr>
            <a:spLocks noGrp="1" noChangeArrowheads="1"/>
          </p:cNvSpPr>
          <p:nvPr>
            <p:ph idx="1"/>
          </p:nvPr>
        </p:nvSpPr>
        <p:spPr>
          <a:xfrm>
            <a:off x="654050" y="1866238"/>
            <a:ext cx="8489950" cy="4775200"/>
          </a:xfrm>
        </p:spPr>
        <p:txBody>
          <a:bodyPr/>
          <a:lstStyle/>
          <a:p>
            <a:pPr eaLnBrk="1" hangingPunct="1"/>
            <a:r>
              <a:rPr lang="en-US" sz="2800" dirty="0">
                <a:latin typeface="Arial" charset="0"/>
              </a:rPr>
              <a:t>Most courses for learning technology</a:t>
            </a:r>
          </a:p>
          <a:p>
            <a:pPr lvl="1" eaLnBrk="1" hangingPunct="1"/>
            <a:r>
              <a:rPr lang="en-US" sz="2400" dirty="0">
                <a:latin typeface="Arial" charset="0"/>
              </a:rPr>
              <a:t>compilers, operating systems, databases, etc.</a:t>
            </a:r>
          </a:p>
          <a:p>
            <a:pPr marL="457200" lvl="1" indent="0" eaLnBrk="1" hangingPunct="1">
              <a:buNone/>
            </a:pPr>
            <a:endParaRPr lang="en-US" sz="2400" dirty="0">
              <a:latin typeface="Arial" charset="0"/>
            </a:endParaRPr>
          </a:p>
          <a:p>
            <a:pPr eaLnBrk="1" hangingPunct="1"/>
            <a:r>
              <a:rPr lang="en-US" sz="2800" dirty="0" err="1">
                <a:latin typeface="Arial" charset="0"/>
              </a:rPr>
              <a:t>dt+UX</a:t>
            </a:r>
            <a:r>
              <a:rPr lang="en-US" sz="2800" dirty="0">
                <a:latin typeface="Arial" charset="0"/>
              </a:rPr>
              <a:t> concerned w/ </a:t>
            </a:r>
            <a:r>
              <a:rPr lang="en-US" sz="2800" i="1" dirty="0">
                <a:latin typeface="Arial" charset="0"/>
              </a:rPr>
              <a:t>design &amp; evaluation</a:t>
            </a:r>
            <a:endParaRPr lang="en-US" sz="2800" dirty="0">
              <a:latin typeface="Arial" charset="0"/>
            </a:endParaRPr>
          </a:p>
          <a:p>
            <a:pPr lvl="1" eaLnBrk="1" hangingPunct="1"/>
            <a:r>
              <a:rPr lang="en-US" sz="2400" dirty="0">
                <a:latin typeface="Arial" charset="0"/>
              </a:rPr>
              <a:t>technology as a tool to evaluate via prototyping</a:t>
            </a:r>
          </a:p>
          <a:p>
            <a:pPr lvl="1" eaLnBrk="1" hangingPunct="1"/>
            <a:r>
              <a:rPr lang="en-US" sz="2400" dirty="0">
                <a:latin typeface="Arial" charset="0"/>
              </a:rPr>
              <a:t>skills will become very important upon graduation</a:t>
            </a:r>
          </a:p>
          <a:p>
            <a:pPr lvl="2" eaLnBrk="1" hangingPunct="1"/>
            <a:r>
              <a:rPr lang="en-US" sz="2000" dirty="0">
                <a:latin typeface="Arial" charset="0"/>
              </a:rPr>
              <a:t>complex systems, large teams</a:t>
            </a:r>
          </a:p>
          <a:p>
            <a:pPr lvl="2" eaLnBrk="1" hangingPunct="1"/>
            <a:r>
              <a:rPr lang="en-US" sz="2000" dirty="0">
                <a:latin typeface="Arial" charset="0"/>
              </a:rPr>
              <a:t>don’t look for large immediate impact in other CS courses</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55</a:t>
            </a:fld>
            <a:endParaRPr lang="en-US" sz="1000">
              <a:solidFill>
                <a:srgbClr val="878787"/>
              </a:solidFill>
              <a:latin typeface="+mn-lt"/>
            </a:endParaRPr>
          </a:p>
        </p:txBody>
      </p:sp>
    </p:spTree>
    <p:extLst>
      <p:ext uri="{BB962C8B-B14F-4D97-AF65-F5344CB8AC3E}">
        <p14:creationId xmlns:p14="http://schemas.microsoft.com/office/powerpoint/2010/main" val="839347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30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0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30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30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304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30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4"/>
          <p:cNvSpPr>
            <a:spLocks noGrp="1" noChangeArrowheads="1"/>
          </p:cNvSpPr>
          <p:nvPr>
            <p:ph type="title"/>
          </p:nvPr>
        </p:nvSpPr>
        <p:spPr>
          <a:xfrm>
            <a:off x="493059" y="352425"/>
            <a:ext cx="8650941" cy="1143000"/>
          </a:xfrm>
        </p:spPr>
        <p:txBody>
          <a:bodyPr/>
          <a:lstStyle/>
          <a:p>
            <a:pPr eaLnBrk="1" hangingPunct="1"/>
            <a:r>
              <a:rPr lang="en-US" dirty="0"/>
              <a:t>Projects</a:t>
            </a:r>
          </a:p>
        </p:txBody>
      </p:sp>
      <p:sp>
        <p:nvSpPr>
          <p:cNvPr id="35846" name="Rectangle 5"/>
          <p:cNvSpPr>
            <a:spLocks noGrp="1" noChangeArrowheads="1"/>
          </p:cNvSpPr>
          <p:nvPr>
            <p:ph idx="1"/>
          </p:nvPr>
        </p:nvSpPr>
        <p:spPr>
          <a:xfrm>
            <a:off x="317506" y="1600200"/>
            <a:ext cx="5131790" cy="4897824"/>
          </a:xfrm>
        </p:spPr>
        <p:txBody>
          <a:bodyPr>
            <a:normAutofit fontScale="70000" lnSpcReduction="20000"/>
          </a:bodyPr>
          <a:lstStyle/>
          <a:p>
            <a:pPr eaLnBrk="1" hangingPunct="1"/>
            <a:r>
              <a:rPr lang="en-US" sz="2800" dirty="0">
                <a:latin typeface="Arial" charset="0"/>
              </a:rPr>
              <a:t>Each team will propose a UI-oriented project idea / team</a:t>
            </a:r>
          </a:p>
          <a:p>
            <a:pPr lvl="1" eaLnBrk="1" hangingPunct="1"/>
            <a:r>
              <a:rPr lang="en-US" sz="2400" dirty="0">
                <a:latin typeface="Arial" charset="0"/>
              </a:rPr>
              <a:t>fixing something you don’t like or </a:t>
            </a:r>
            <a:br>
              <a:rPr lang="en-US" sz="2400" dirty="0">
                <a:latin typeface="Arial" charset="0"/>
              </a:rPr>
            </a:br>
            <a:r>
              <a:rPr lang="en-US" sz="2400" dirty="0">
                <a:latin typeface="Arial" charset="0"/>
              </a:rPr>
              <a:t>completely new idea</a:t>
            </a:r>
          </a:p>
          <a:p>
            <a:pPr lvl="1" eaLnBrk="1" hangingPunct="1"/>
            <a:r>
              <a:rPr lang="en-US" sz="2400" dirty="0">
                <a:latin typeface="Arial" charset="0"/>
              </a:rPr>
              <a:t>based on team </a:t>
            </a:r>
            <a:r>
              <a:rPr lang="en-US" sz="2400" dirty="0" err="1">
                <a:latin typeface="Arial" charset="0"/>
              </a:rPr>
              <a:t>needfinding</a:t>
            </a:r>
            <a:endParaRPr lang="en-US" sz="2400" dirty="0">
              <a:latin typeface="Arial" charset="0"/>
            </a:endParaRPr>
          </a:p>
          <a:p>
            <a:pPr lvl="1" eaLnBrk="1" hangingPunct="1"/>
            <a:endParaRPr lang="en-US" sz="2400" dirty="0">
              <a:latin typeface="Arial" charset="0"/>
            </a:endParaRPr>
          </a:p>
          <a:p>
            <a:pPr eaLnBrk="1" hangingPunct="1"/>
            <a:r>
              <a:rPr lang="en-US" sz="2800" dirty="0">
                <a:latin typeface="Arial" charset="0"/>
              </a:rPr>
              <a:t>Theme</a:t>
            </a:r>
          </a:p>
          <a:p>
            <a:pPr lvl="1" eaLnBrk="1" hangingPunct="1"/>
            <a:r>
              <a:rPr lang="en-US" sz="2400" dirty="0">
                <a:latin typeface="Arial" charset="0"/>
              </a:rPr>
              <a:t>each Friday studio has a theme</a:t>
            </a:r>
          </a:p>
          <a:p>
            <a:pPr lvl="1" eaLnBrk="1" hangingPunct="1"/>
            <a:r>
              <a:rPr lang="en-US" sz="2400" dirty="0">
                <a:latin typeface="Arial" charset="0"/>
              </a:rPr>
              <a:t>all projects mobile/wearable</a:t>
            </a:r>
          </a:p>
          <a:p>
            <a:pPr lvl="1" eaLnBrk="1" hangingPunct="1"/>
            <a:endParaRPr lang="en-US" sz="2400" dirty="0">
              <a:latin typeface="Arial" charset="0"/>
            </a:endParaRPr>
          </a:p>
          <a:p>
            <a:pPr eaLnBrk="1" hangingPunct="1"/>
            <a:r>
              <a:rPr lang="en-US" sz="2800" dirty="0">
                <a:latin typeface="Arial" charset="0"/>
              </a:rPr>
              <a:t>Groups</a:t>
            </a:r>
          </a:p>
          <a:p>
            <a:pPr lvl="1" eaLnBrk="1" hangingPunct="1"/>
            <a:r>
              <a:rPr lang="en-US" sz="2400" dirty="0">
                <a:latin typeface="Arial" charset="0"/>
              </a:rPr>
              <a:t>3-4 students to a group</a:t>
            </a:r>
          </a:p>
          <a:p>
            <a:pPr lvl="1" eaLnBrk="1" hangingPunct="1"/>
            <a:r>
              <a:rPr lang="en-US" sz="2400" dirty="0">
                <a:latin typeface="Arial" charset="0"/>
              </a:rPr>
              <a:t>work with students w/ different skills/interests</a:t>
            </a:r>
          </a:p>
          <a:p>
            <a:pPr lvl="1" eaLnBrk="1" hangingPunct="1"/>
            <a:r>
              <a:rPr lang="en-US" sz="2400" dirty="0">
                <a:latin typeface="Arial" charset="0"/>
              </a:rPr>
              <a:t>groups meet in class &amp; studio weekly</a:t>
            </a:r>
          </a:p>
          <a:p>
            <a:pPr lvl="1" eaLnBrk="1" hangingPunct="1"/>
            <a:endParaRPr lang="en-US" sz="2400" dirty="0">
              <a:latin typeface="Arial" charset="0"/>
            </a:endParaRPr>
          </a:p>
          <a:p>
            <a:pPr eaLnBrk="1" hangingPunct="1"/>
            <a:r>
              <a:rPr lang="en-US" sz="2800" dirty="0">
                <a:latin typeface="Arial" charset="0"/>
              </a:rPr>
              <a:t>Cumulative</a:t>
            </a:r>
          </a:p>
          <a:p>
            <a:pPr lvl="1" eaLnBrk="1" hangingPunct="1"/>
            <a:r>
              <a:rPr lang="en-US" sz="2400" dirty="0">
                <a:latin typeface="Arial" charset="0"/>
              </a:rPr>
              <a:t>apply several HCI methods to one interface</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mn-lt"/>
              </a:rPr>
              <a:t>9/27/2016</a:t>
            </a:r>
            <a:endParaRPr lang="en-US" sz="1000" dirty="0">
              <a:solidFill>
                <a:srgbClr val="878787"/>
              </a:solidFill>
              <a:latin typeface="+mn-lt"/>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56</a:t>
            </a:fld>
            <a:endParaRPr lang="en-US" sz="1000">
              <a:solidFill>
                <a:srgbClr val="878787"/>
              </a:solidFill>
              <a:latin typeface="+mn-lt"/>
            </a:endParaRPr>
          </a:p>
        </p:txBody>
      </p:sp>
      <p:pic>
        <p:nvPicPr>
          <p:cNvPr id="8" name="Picture 2" descr="http://worldlab.cs.washington.edu/img/photos/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0610"/>
          <a:stretch/>
        </p:blipFill>
        <p:spPr bwMode="auto">
          <a:xfrm>
            <a:off x="5389563" y="1905000"/>
            <a:ext cx="3754437" cy="40579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65700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57</a:t>
            </a:fld>
            <a:endParaRPr lang="en-US" sz="1000">
              <a:solidFill>
                <a:srgbClr val="878787"/>
              </a:solidFill>
              <a:latin typeface="+mn-lt"/>
            </a:endParaRPr>
          </a:p>
        </p:txBody>
      </p:sp>
      <p:sp>
        <p:nvSpPr>
          <p:cNvPr id="6" name="Title 5"/>
          <p:cNvSpPr>
            <a:spLocks noGrp="1"/>
          </p:cNvSpPr>
          <p:nvPr>
            <p:ph type="title"/>
          </p:nvPr>
        </p:nvSpPr>
        <p:spPr/>
        <p:txBody>
          <a:bodyPr/>
          <a:lstStyle/>
          <a:p>
            <a:r>
              <a:rPr lang="en-US" dirty="0"/>
              <a:t>Project Process (10 weeks)</a:t>
            </a:r>
          </a:p>
        </p:txBody>
      </p:sp>
      <p:sp>
        <p:nvSpPr>
          <p:cNvPr id="347139" name="Rectangle 3"/>
          <p:cNvSpPr>
            <a:spLocks noGrp="1" noChangeArrowheads="1"/>
          </p:cNvSpPr>
          <p:nvPr>
            <p:ph idx="1"/>
          </p:nvPr>
        </p:nvSpPr>
        <p:spPr>
          <a:xfrm>
            <a:off x="685800" y="1118801"/>
            <a:ext cx="8256526" cy="5372548"/>
          </a:xfrm>
        </p:spPr>
        <p:txBody>
          <a:bodyPr>
            <a:normAutofit/>
          </a:bodyPr>
          <a:lstStyle/>
          <a:p>
            <a:r>
              <a:rPr lang="en-US" dirty="0">
                <a:latin typeface="Arial"/>
                <a:cs typeface="Arial"/>
              </a:rPr>
              <a:t>Break into teams (Fri)</a:t>
            </a:r>
          </a:p>
          <a:p>
            <a:r>
              <a:rPr lang="en-US" dirty="0" err="1">
                <a:latin typeface="Arial"/>
                <a:cs typeface="Arial"/>
              </a:rPr>
              <a:t>Needfinding</a:t>
            </a:r>
            <a:endParaRPr lang="en-US" dirty="0">
              <a:latin typeface="Arial"/>
              <a:cs typeface="Arial"/>
            </a:endParaRPr>
          </a:p>
          <a:p>
            <a:pPr lvl="1"/>
            <a:r>
              <a:rPr lang="en-US" dirty="0">
                <a:latin typeface="Arial"/>
                <a:cs typeface="Arial"/>
              </a:rPr>
              <a:t>In studio presentations &amp; critiques</a:t>
            </a:r>
          </a:p>
          <a:p>
            <a:r>
              <a:rPr lang="en-US" dirty="0">
                <a:latin typeface="Arial"/>
                <a:cs typeface="Arial"/>
              </a:rPr>
              <a:t>Experience prototypes</a:t>
            </a:r>
          </a:p>
          <a:p>
            <a:pPr lvl="1"/>
            <a:r>
              <a:rPr lang="en-US" dirty="0">
                <a:latin typeface="Arial"/>
                <a:cs typeface="Arial"/>
              </a:rPr>
              <a:t>In studio presentations &amp; project selection</a:t>
            </a:r>
          </a:p>
          <a:p>
            <a:r>
              <a:rPr lang="en-US" dirty="0">
                <a:latin typeface="Arial"/>
                <a:cs typeface="Arial"/>
              </a:rPr>
              <a:t>Concept videos</a:t>
            </a:r>
          </a:p>
          <a:p>
            <a:pPr lvl="1"/>
            <a:r>
              <a:rPr lang="en-US" dirty="0">
                <a:latin typeface="Arial"/>
                <a:cs typeface="Arial"/>
              </a:rPr>
              <a:t>In studio viewing &amp; critiques</a:t>
            </a:r>
          </a:p>
          <a:p>
            <a:r>
              <a:rPr lang="en-US" dirty="0">
                <a:latin typeface="Arial"/>
                <a:cs typeface="Arial"/>
              </a:rPr>
              <a:t>Low fidelity prototyping &amp; user tests</a:t>
            </a:r>
          </a:p>
          <a:p>
            <a:pPr lvl="1"/>
            <a:r>
              <a:rPr lang="en-US" dirty="0">
                <a:latin typeface="Arial"/>
                <a:cs typeface="Arial"/>
              </a:rPr>
              <a:t>In studio presentations &amp; critiques</a:t>
            </a:r>
          </a:p>
        </p:txBody>
      </p:sp>
      <p:sp>
        <p:nvSpPr>
          <p:cNvPr id="10" name="Date Placeholder 9"/>
          <p:cNvSpPr>
            <a:spLocks noGrp="1"/>
          </p:cNvSpPr>
          <p:nvPr>
            <p:ph type="dt" sz="half" idx="4294967295"/>
          </p:nvPr>
        </p:nvSpPr>
        <p:spPr>
          <a:xfrm>
            <a:off x="0" y="6553200"/>
            <a:ext cx="1905000" cy="457200"/>
          </a:xfrm>
          <a:prstGeom prst="rect">
            <a:avLst/>
          </a:prstGeom>
        </p:spPr>
        <p:txBody>
          <a:bodyPr/>
          <a:lstStyle/>
          <a:p>
            <a:r>
              <a:rPr lang="en-US" sz="1000">
                <a:solidFill>
                  <a:srgbClr val="878787"/>
                </a:solidFill>
                <a:latin typeface="+mn-lt"/>
              </a:rPr>
              <a:t>9/27/2016</a:t>
            </a:r>
            <a:endParaRPr lang="en-US" sz="1000" dirty="0">
              <a:solidFill>
                <a:srgbClr val="878787"/>
              </a:solidFill>
              <a:latin typeface="+mn-lt"/>
            </a:endParaRPr>
          </a:p>
        </p:txBody>
      </p:sp>
      <p:sp>
        <p:nvSpPr>
          <p:cNvPr id="11" name="Footer Placeholder 10"/>
          <p:cNvSpPr>
            <a:spLocks noGrp="1"/>
          </p:cNvSpPr>
          <p:nvPr>
            <p:ph type="ftr" sz="quarter" idx="4294967295"/>
          </p:nvPr>
        </p:nvSpPr>
        <p:spPr>
          <a:xfrm>
            <a:off x="1909394" y="6553200"/>
            <a:ext cx="6239612" cy="457200"/>
          </a:xfrm>
          <a:prstGeom prst="rect">
            <a:avLst/>
          </a:prstGeom>
        </p:spPr>
        <p:txBody>
          <a:bodyPr/>
          <a:lstStyle/>
          <a:p>
            <a:pPr algn="ct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Tree>
    <p:extLst>
      <p:ext uri="{BB962C8B-B14F-4D97-AF65-F5344CB8AC3E}">
        <p14:creationId xmlns:p14="http://schemas.microsoft.com/office/powerpoint/2010/main" val="33393547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3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71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71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71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71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mn-lt"/>
              </a:rPr>
              <a:pPr/>
              <a:t>58</a:t>
            </a:fld>
            <a:endParaRPr lang="en-US" sz="1000">
              <a:solidFill>
                <a:srgbClr val="878787"/>
              </a:solidFill>
              <a:latin typeface="+mn-lt"/>
            </a:endParaRPr>
          </a:p>
        </p:txBody>
      </p:sp>
      <p:sp>
        <p:nvSpPr>
          <p:cNvPr id="6" name="Title 5"/>
          <p:cNvSpPr>
            <a:spLocks noGrp="1"/>
          </p:cNvSpPr>
          <p:nvPr>
            <p:ph type="title"/>
          </p:nvPr>
        </p:nvSpPr>
        <p:spPr/>
        <p:txBody>
          <a:bodyPr/>
          <a:lstStyle/>
          <a:p>
            <a:r>
              <a:rPr lang="en-US" dirty="0"/>
              <a:t>Project Process (10 weeks)</a:t>
            </a:r>
          </a:p>
        </p:txBody>
      </p:sp>
      <p:sp>
        <p:nvSpPr>
          <p:cNvPr id="347139" name="Rectangle 3"/>
          <p:cNvSpPr>
            <a:spLocks noGrp="1" noChangeArrowheads="1"/>
          </p:cNvSpPr>
          <p:nvPr>
            <p:ph idx="1"/>
          </p:nvPr>
        </p:nvSpPr>
        <p:spPr>
          <a:xfrm>
            <a:off x="685799" y="1151068"/>
            <a:ext cx="8309919" cy="5330414"/>
          </a:xfrm>
        </p:spPr>
        <p:txBody>
          <a:bodyPr>
            <a:normAutofit lnSpcReduction="10000"/>
          </a:bodyPr>
          <a:lstStyle/>
          <a:p>
            <a:r>
              <a:rPr lang="en-US" dirty="0">
                <a:latin typeface="Arial"/>
                <a:cs typeface="Arial"/>
              </a:rPr>
              <a:t>Medium-fi prototype (using tools)</a:t>
            </a:r>
          </a:p>
          <a:p>
            <a:pPr lvl="1"/>
            <a:r>
              <a:rPr lang="en-US" dirty="0">
                <a:latin typeface="Arial"/>
                <a:cs typeface="Arial"/>
              </a:rPr>
              <a:t>In studio presentations &amp; critiques</a:t>
            </a:r>
          </a:p>
          <a:p>
            <a:r>
              <a:rPr lang="en-US" dirty="0">
                <a:latin typeface="Arial"/>
                <a:cs typeface="Arial"/>
              </a:rPr>
              <a:t>Heuristic Evaluation of medium-fi prototype</a:t>
            </a:r>
          </a:p>
          <a:p>
            <a:pPr lvl="1"/>
            <a:r>
              <a:rPr lang="en-US" dirty="0">
                <a:latin typeface="Arial"/>
                <a:cs typeface="Arial"/>
              </a:rPr>
              <a:t>In studio group merge exercise</a:t>
            </a:r>
          </a:p>
          <a:p>
            <a:r>
              <a:rPr lang="en-US" dirty="0">
                <a:latin typeface="Arial"/>
                <a:cs typeface="Arial"/>
              </a:rPr>
              <a:t>High-fi prototype (code on target platform)</a:t>
            </a:r>
          </a:p>
          <a:p>
            <a:pPr lvl="1"/>
            <a:r>
              <a:rPr lang="en-US" dirty="0">
                <a:latin typeface="Arial"/>
                <a:cs typeface="Arial"/>
              </a:rPr>
              <a:t>Half-way in studio presentations &amp; critiques</a:t>
            </a:r>
          </a:p>
          <a:p>
            <a:r>
              <a:rPr lang="en-US" dirty="0">
                <a:latin typeface="Arial"/>
                <a:cs typeface="Arial"/>
              </a:rPr>
              <a:t>Poster presentations &amp; demos at </a:t>
            </a:r>
            <a:br>
              <a:rPr lang="en-US" dirty="0">
                <a:latin typeface="Arial"/>
                <a:cs typeface="Arial"/>
              </a:rPr>
            </a:br>
            <a:r>
              <a:rPr lang="en-US" dirty="0">
                <a:latin typeface="Arial"/>
                <a:cs typeface="Arial"/>
              </a:rPr>
              <a:t>project fair with industry guests</a:t>
            </a:r>
          </a:p>
          <a:p>
            <a:pPr lvl="1"/>
            <a:r>
              <a:rPr lang="en-US" dirty="0">
                <a:latin typeface="Arial"/>
                <a:cs typeface="Arial"/>
              </a:rPr>
              <a:t>Friday 12/9 6-9 PM</a:t>
            </a:r>
          </a:p>
          <a:p>
            <a:pPr lvl="1"/>
            <a:r>
              <a:rPr lang="en-US" dirty="0">
                <a:latin typeface="Arial"/>
                <a:cs typeface="Arial"/>
              </a:rPr>
              <a:t>your participation is required</a:t>
            </a:r>
          </a:p>
        </p:txBody>
      </p:sp>
      <p:sp>
        <p:nvSpPr>
          <p:cNvPr id="10" name="Date Placeholder 9"/>
          <p:cNvSpPr>
            <a:spLocks noGrp="1"/>
          </p:cNvSpPr>
          <p:nvPr>
            <p:ph type="dt" sz="half" idx="4294967295"/>
          </p:nvPr>
        </p:nvSpPr>
        <p:spPr>
          <a:xfrm>
            <a:off x="0" y="6553200"/>
            <a:ext cx="1905000" cy="457200"/>
          </a:xfrm>
          <a:prstGeom prst="rect">
            <a:avLst/>
          </a:prstGeom>
        </p:spPr>
        <p:txBody>
          <a:bodyPr/>
          <a:lstStyle/>
          <a:p>
            <a:r>
              <a:rPr lang="en-US" sz="1000">
                <a:solidFill>
                  <a:srgbClr val="878787"/>
                </a:solidFill>
                <a:latin typeface="+mn-lt"/>
              </a:rPr>
              <a:t>9/27/2016</a:t>
            </a:r>
            <a:endParaRPr lang="en-US" sz="1000" dirty="0">
              <a:solidFill>
                <a:srgbClr val="878787"/>
              </a:solidFill>
              <a:latin typeface="+mn-lt"/>
            </a:endParaRPr>
          </a:p>
        </p:txBody>
      </p:sp>
      <p:sp>
        <p:nvSpPr>
          <p:cNvPr id="11" name="Footer Placeholder 10"/>
          <p:cNvSpPr>
            <a:spLocks noGrp="1"/>
          </p:cNvSpPr>
          <p:nvPr>
            <p:ph type="ftr" sz="quarter" idx="4294967295"/>
          </p:nvPr>
        </p:nvSpPr>
        <p:spPr>
          <a:xfrm>
            <a:off x="1909394" y="6553200"/>
            <a:ext cx="6239612" cy="457200"/>
          </a:xfrm>
          <a:prstGeom prst="rect">
            <a:avLst/>
          </a:prstGeom>
        </p:spPr>
        <p:txBody>
          <a:bodyPr/>
          <a:lstStyle/>
          <a:p>
            <a:pPr algn="ctr"/>
            <a:r>
              <a:rPr lang="en-US" sz="1000">
                <a:solidFill>
                  <a:srgbClr val="878787"/>
                </a:solidFill>
                <a:latin typeface="+mn-lt"/>
              </a:rPr>
              <a:t>dt+UX: Design Thinking for User Experience Design, Prototyping &amp; Evaluation</a:t>
            </a:r>
            <a:endParaRPr lang="en-US" sz="1000" dirty="0">
              <a:solidFill>
                <a:srgbClr val="878787"/>
              </a:solidFill>
              <a:latin typeface="+mn-lt"/>
            </a:endParaRPr>
          </a:p>
        </p:txBody>
      </p:sp>
    </p:spTree>
    <p:extLst>
      <p:ext uri="{BB962C8B-B14F-4D97-AF65-F5344CB8AC3E}">
        <p14:creationId xmlns:p14="http://schemas.microsoft.com/office/powerpoint/2010/main" val="2050946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71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71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7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3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71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7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7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71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pPr>
              <a:defRPr/>
            </a:pPr>
            <a:fld id="{7A008F18-8DDE-4A5D-A25F-2DAA7E170AE5}" type="slidenum">
              <a:rPr lang="en-US" smtClean="0"/>
              <a:pPr>
                <a:defRPr/>
              </a:pPr>
              <a:t>59</a:t>
            </a:fld>
            <a:endParaRPr lang="en-US"/>
          </a:p>
        </p:txBody>
      </p:sp>
      <p:sp>
        <p:nvSpPr>
          <p:cNvPr id="10245" name="Rectangle 2"/>
          <p:cNvSpPr>
            <a:spLocks noGrp="1" noChangeArrowheads="1"/>
          </p:cNvSpPr>
          <p:nvPr>
            <p:ph type="title"/>
          </p:nvPr>
        </p:nvSpPr>
        <p:spPr>
          <a:xfrm>
            <a:off x="457200" y="84578"/>
            <a:ext cx="8229600" cy="1143000"/>
          </a:xfrm>
        </p:spPr>
        <p:txBody>
          <a:bodyPr/>
          <a:lstStyle/>
          <a:p>
            <a:pPr eaLnBrk="1" hangingPunct="1"/>
            <a:r>
              <a:rPr lang="en-US" dirty="0"/>
              <a:t>Project Process Timeline</a:t>
            </a:r>
          </a:p>
        </p:txBody>
      </p:sp>
      <p:sp>
        <p:nvSpPr>
          <p:cNvPr id="10247" name="Text Box 4"/>
          <p:cNvSpPr txBox="1">
            <a:spLocks noChangeArrowheads="1"/>
          </p:cNvSpPr>
          <p:nvPr/>
        </p:nvSpPr>
        <p:spPr bwMode="auto">
          <a:xfrm rot="-2700000">
            <a:off x="310688" y="5379623"/>
            <a:ext cx="962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2</a:t>
            </a:r>
          </a:p>
        </p:txBody>
      </p:sp>
      <p:sp>
        <p:nvSpPr>
          <p:cNvPr id="10250" name="Text Box 9"/>
          <p:cNvSpPr txBox="1">
            <a:spLocks noChangeArrowheads="1"/>
          </p:cNvSpPr>
          <p:nvPr/>
        </p:nvSpPr>
        <p:spPr bwMode="auto">
          <a:xfrm>
            <a:off x="266918" y="1666793"/>
            <a:ext cx="14157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
            </a:r>
            <a:br>
              <a:rPr lang="en-US" sz="1800" dirty="0">
                <a:latin typeface="Arial" charset="0"/>
              </a:rPr>
            </a:br>
            <a:r>
              <a:rPr lang="en-US" sz="1800" dirty="0" err="1">
                <a:latin typeface="Arial" charset="0"/>
              </a:rPr>
              <a:t>Needfinding</a:t>
            </a:r>
            <a:endParaRPr lang="en-US" sz="1800" dirty="0">
              <a:latin typeface="Arial" charset="0"/>
            </a:endParaRPr>
          </a:p>
        </p:txBody>
      </p:sp>
      <p:sp>
        <p:nvSpPr>
          <p:cNvPr id="10252" name="Text Box 11"/>
          <p:cNvSpPr txBox="1">
            <a:spLocks noChangeArrowheads="1"/>
          </p:cNvSpPr>
          <p:nvPr/>
        </p:nvSpPr>
        <p:spPr bwMode="auto">
          <a:xfrm rot="-2700000">
            <a:off x="1476468" y="5383243"/>
            <a:ext cx="958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3</a:t>
            </a:r>
          </a:p>
        </p:txBody>
      </p:sp>
      <p:sp>
        <p:nvSpPr>
          <p:cNvPr id="10253" name="Text Box 12"/>
          <p:cNvSpPr txBox="1">
            <a:spLocks noChangeArrowheads="1"/>
          </p:cNvSpPr>
          <p:nvPr/>
        </p:nvSpPr>
        <p:spPr bwMode="auto">
          <a:xfrm rot="-2700000">
            <a:off x="2473078" y="5379623"/>
            <a:ext cx="962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4</a:t>
            </a:r>
          </a:p>
        </p:txBody>
      </p:sp>
      <p:sp>
        <p:nvSpPr>
          <p:cNvPr id="10256" name="Text Box 15"/>
          <p:cNvSpPr txBox="1">
            <a:spLocks noChangeArrowheads="1"/>
          </p:cNvSpPr>
          <p:nvPr/>
        </p:nvSpPr>
        <p:spPr bwMode="auto">
          <a:xfrm rot="-2700000">
            <a:off x="5381067" y="5379623"/>
            <a:ext cx="962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7</a:t>
            </a:r>
          </a:p>
        </p:txBody>
      </p:sp>
      <p:cxnSp>
        <p:nvCxnSpPr>
          <p:cNvPr id="10257" name="AutoShape 18"/>
          <p:cNvCxnSpPr>
            <a:cxnSpLocks noChangeShapeType="1"/>
            <a:stCxn id="10250" idx="2"/>
          </p:cNvCxnSpPr>
          <p:nvPr/>
        </p:nvCxnSpPr>
        <p:spPr bwMode="auto">
          <a:xfrm>
            <a:off x="974804" y="2313124"/>
            <a:ext cx="353059" cy="2557700"/>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10262" name="Text Box 24"/>
          <p:cNvSpPr txBox="1">
            <a:spLocks noChangeArrowheads="1"/>
          </p:cNvSpPr>
          <p:nvPr/>
        </p:nvSpPr>
        <p:spPr bwMode="auto">
          <a:xfrm>
            <a:off x="1377190" y="2895012"/>
            <a:ext cx="150554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nchorCtr="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Experience</a:t>
            </a:r>
            <a:br>
              <a:rPr lang="en-US" sz="1800" dirty="0">
                <a:latin typeface="Arial" charset="0"/>
              </a:rPr>
            </a:br>
            <a:r>
              <a:rPr lang="en-US" sz="1800" dirty="0">
                <a:latin typeface="Arial" charset="0"/>
              </a:rPr>
              <a:t>Prototypes &amp;</a:t>
            </a:r>
            <a:br>
              <a:rPr lang="en-US" sz="1800" dirty="0">
                <a:latin typeface="Arial" charset="0"/>
              </a:rPr>
            </a:br>
            <a:r>
              <a:rPr lang="en-US" sz="1800" dirty="0">
                <a:latin typeface="Arial" charset="0"/>
              </a:rPr>
              <a:t>Testing</a:t>
            </a:r>
          </a:p>
        </p:txBody>
      </p:sp>
      <p:cxnSp>
        <p:nvCxnSpPr>
          <p:cNvPr id="10263" name="AutoShape 25"/>
          <p:cNvCxnSpPr>
            <a:cxnSpLocks noChangeShapeType="1"/>
          </p:cNvCxnSpPr>
          <p:nvPr/>
        </p:nvCxnSpPr>
        <p:spPr bwMode="auto">
          <a:xfrm>
            <a:off x="2007240" y="3762458"/>
            <a:ext cx="100859" cy="1078483"/>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35" name="Text Box 6"/>
          <p:cNvSpPr txBox="1">
            <a:spLocks noChangeArrowheads="1"/>
          </p:cNvSpPr>
          <p:nvPr/>
        </p:nvSpPr>
        <p:spPr bwMode="auto">
          <a:xfrm>
            <a:off x="7630501" y="3449010"/>
            <a:ext cx="14542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nchorCtr="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latin typeface="Arial" charset="0"/>
              </a:rPr>
              <a:t>Project Fair</a:t>
            </a:r>
          </a:p>
        </p:txBody>
      </p:sp>
      <p:sp>
        <p:nvSpPr>
          <p:cNvPr id="38" name="Text Box 26"/>
          <p:cNvSpPr txBox="1">
            <a:spLocks noChangeArrowheads="1"/>
          </p:cNvSpPr>
          <p:nvPr/>
        </p:nvSpPr>
        <p:spPr bwMode="auto">
          <a:xfrm>
            <a:off x="3539624" y="3172011"/>
            <a:ext cx="117211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nchorCtr="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latin typeface="Arial" charset="0"/>
              </a:rPr>
              <a:t>Low-fi</a:t>
            </a:r>
            <a:br>
              <a:rPr lang="en-US" sz="1800" dirty="0">
                <a:latin typeface="Arial" charset="0"/>
              </a:rPr>
            </a:br>
            <a:r>
              <a:rPr lang="en-US" sz="1800" dirty="0">
                <a:latin typeface="Arial" charset="0"/>
              </a:rPr>
              <a:t>Prototype</a:t>
            </a:r>
          </a:p>
        </p:txBody>
      </p:sp>
      <p:cxnSp>
        <p:nvCxnSpPr>
          <p:cNvPr id="39" name="AutoShape 14"/>
          <p:cNvCxnSpPr>
            <a:cxnSpLocks noChangeShapeType="1"/>
            <a:stCxn id="38" idx="2"/>
          </p:cNvCxnSpPr>
          <p:nvPr/>
        </p:nvCxnSpPr>
        <p:spPr bwMode="auto">
          <a:xfrm>
            <a:off x="4125682" y="3818342"/>
            <a:ext cx="49186" cy="1100528"/>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78" name="AutoShape 14"/>
          <p:cNvCxnSpPr>
            <a:cxnSpLocks noChangeShapeType="1"/>
            <a:stCxn id="35" idx="2"/>
          </p:cNvCxnSpPr>
          <p:nvPr/>
        </p:nvCxnSpPr>
        <p:spPr bwMode="auto">
          <a:xfrm flipH="1">
            <a:off x="8113623" y="3818342"/>
            <a:ext cx="244000" cy="1007658"/>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10246" name="Line 3"/>
          <p:cNvSpPr>
            <a:spLocks noChangeShapeType="1"/>
          </p:cNvSpPr>
          <p:nvPr/>
        </p:nvSpPr>
        <p:spPr bwMode="auto">
          <a:xfrm flipV="1">
            <a:off x="597647" y="4840941"/>
            <a:ext cx="7903882" cy="35859"/>
          </a:xfrm>
          <a:prstGeom prst="line">
            <a:avLst/>
          </a:prstGeom>
          <a:noFill/>
          <a:ln w="444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40" name="Text Box 7"/>
          <p:cNvSpPr txBox="1">
            <a:spLocks noChangeArrowheads="1"/>
          </p:cNvSpPr>
          <p:nvPr/>
        </p:nvSpPr>
        <p:spPr bwMode="auto">
          <a:xfrm>
            <a:off x="4572000" y="1666793"/>
            <a:ext cx="119793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Medium-fi</a:t>
            </a:r>
            <a:br>
              <a:rPr lang="en-US" sz="1800" dirty="0">
                <a:latin typeface="Arial" charset="0"/>
              </a:rPr>
            </a:br>
            <a:r>
              <a:rPr lang="en-US" sz="1800" dirty="0">
                <a:latin typeface="Arial" charset="0"/>
              </a:rPr>
              <a:t>Prototype</a:t>
            </a:r>
          </a:p>
        </p:txBody>
      </p:sp>
      <p:cxnSp>
        <p:nvCxnSpPr>
          <p:cNvPr id="41" name="AutoShape 19"/>
          <p:cNvCxnSpPr>
            <a:cxnSpLocks noChangeShapeType="1"/>
            <a:stCxn id="40" idx="2"/>
          </p:cNvCxnSpPr>
          <p:nvPr/>
        </p:nvCxnSpPr>
        <p:spPr bwMode="auto">
          <a:xfrm flipH="1">
            <a:off x="5066318" y="2313124"/>
            <a:ext cx="104652" cy="2507979"/>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2" name="Date Placeholder 1"/>
          <p:cNvSpPr>
            <a:spLocks noGrp="1"/>
          </p:cNvSpPr>
          <p:nvPr>
            <p:ph type="dt" sz="half" idx="10"/>
          </p:nvPr>
        </p:nvSpPr>
        <p:spPr/>
        <p:txBody>
          <a:bodyPr/>
          <a:lstStyle/>
          <a:p>
            <a:r>
              <a:rPr lang="en-US"/>
              <a:t>9/27/2016</a:t>
            </a:r>
          </a:p>
        </p:txBody>
      </p:sp>
      <p:sp>
        <p:nvSpPr>
          <p:cNvPr id="44" name="Text Box 26"/>
          <p:cNvSpPr txBox="1">
            <a:spLocks noChangeArrowheads="1"/>
          </p:cNvSpPr>
          <p:nvPr/>
        </p:nvSpPr>
        <p:spPr bwMode="auto">
          <a:xfrm>
            <a:off x="5579646" y="3172011"/>
            <a:ext cx="12626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nchorCtr="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latin typeface="Arial" charset="0"/>
              </a:rPr>
              <a:t>Heuristic</a:t>
            </a:r>
            <a:br>
              <a:rPr lang="en-US" sz="1800" dirty="0">
                <a:latin typeface="Arial" charset="0"/>
              </a:rPr>
            </a:br>
            <a:r>
              <a:rPr lang="en-US" sz="1800" dirty="0">
                <a:latin typeface="Arial" charset="0"/>
              </a:rPr>
              <a:t>Evaluation</a:t>
            </a:r>
          </a:p>
        </p:txBody>
      </p:sp>
      <p:cxnSp>
        <p:nvCxnSpPr>
          <p:cNvPr id="45" name="AutoShape 14"/>
          <p:cNvCxnSpPr>
            <a:cxnSpLocks noChangeShapeType="1"/>
            <a:stCxn id="44" idx="2"/>
          </p:cNvCxnSpPr>
          <p:nvPr/>
        </p:nvCxnSpPr>
        <p:spPr bwMode="auto">
          <a:xfrm flipH="1">
            <a:off x="6070484" y="3818342"/>
            <a:ext cx="140480" cy="1018330"/>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23" name="Text Box 26"/>
          <p:cNvSpPr txBox="1">
            <a:spLocks noChangeArrowheads="1"/>
          </p:cNvSpPr>
          <p:nvPr/>
        </p:nvSpPr>
        <p:spPr bwMode="auto">
          <a:xfrm>
            <a:off x="2537746" y="1666793"/>
            <a:ext cx="104387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latin typeface="Arial" charset="0"/>
              </a:rPr>
              <a:t>Concept</a:t>
            </a:r>
            <a:br>
              <a:rPr lang="en-US" sz="1800" dirty="0">
                <a:latin typeface="Arial" charset="0"/>
              </a:rPr>
            </a:br>
            <a:r>
              <a:rPr lang="en-US" sz="1800" dirty="0">
                <a:latin typeface="Arial" charset="0"/>
              </a:rPr>
              <a:t>Video</a:t>
            </a:r>
          </a:p>
        </p:txBody>
      </p:sp>
      <p:cxnSp>
        <p:nvCxnSpPr>
          <p:cNvPr id="24" name="AutoShape 14"/>
          <p:cNvCxnSpPr>
            <a:cxnSpLocks noChangeShapeType="1"/>
          </p:cNvCxnSpPr>
          <p:nvPr/>
        </p:nvCxnSpPr>
        <p:spPr bwMode="auto">
          <a:xfrm>
            <a:off x="2979847" y="2335222"/>
            <a:ext cx="159674" cy="2520660"/>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28" name="Text Box 12"/>
          <p:cNvSpPr txBox="1">
            <a:spLocks noChangeArrowheads="1"/>
          </p:cNvSpPr>
          <p:nvPr/>
        </p:nvSpPr>
        <p:spPr bwMode="auto">
          <a:xfrm rot="-2700000">
            <a:off x="3508141" y="5379623"/>
            <a:ext cx="962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5</a:t>
            </a:r>
          </a:p>
        </p:txBody>
      </p:sp>
      <p:sp>
        <p:nvSpPr>
          <p:cNvPr id="36" name="Text Box 15"/>
          <p:cNvSpPr txBox="1">
            <a:spLocks noChangeArrowheads="1"/>
          </p:cNvSpPr>
          <p:nvPr/>
        </p:nvSpPr>
        <p:spPr bwMode="auto">
          <a:xfrm rot="-2700000">
            <a:off x="4523298" y="5379623"/>
            <a:ext cx="962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6</a:t>
            </a:r>
          </a:p>
        </p:txBody>
      </p:sp>
      <p:sp>
        <p:nvSpPr>
          <p:cNvPr id="42" name="Text Box 7"/>
          <p:cNvSpPr txBox="1">
            <a:spLocks noChangeArrowheads="1"/>
          </p:cNvSpPr>
          <p:nvPr/>
        </p:nvSpPr>
        <p:spPr bwMode="auto">
          <a:xfrm>
            <a:off x="7265331" y="1666793"/>
            <a:ext cx="119793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High-fi</a:t>
            </a:r>
            <a:br>
              <a:rPr lang="en-US" sz="1800" dirty="0">
                <a:latin typeface="Arial" charset="0"/>
              </a:rPr>
            </a:br>
            <a:r>
              <a:rPr lang="en-US" sz="1800" dirty="0">
                <a:latin typeface="Arial" charset="0"/>
              </a:rPr>
              <a:t>Prototype</a:t>
            </a:r>
          </a:p>
        </p:txBody>
      </p:sp>
      <p:cxnSp>
        <p:nvCxnSpPr>
          <p:cNvPr id="43" name="AutoShape 14"/>
          <p:cNvCxnSpPr>
            <a:cxnSpLocks noChangeShapeType="1"/>
          </p:cNvCxnSpPr>
          <p:nvPr/>
        </p:nvCxnSpPr>
        <p:spPr bwMode="auto">
          <a:xfrm flipH="1">
            <a:off x="7425364" y="2374633"/>
            <a:ext cx="410273" cy="2481249"/>
          </a:xfrm>
          <a:prstGeom prst="straightConnector1">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46" name="Text Box 15"/>
          <p:cNvSpPr txBox="1">
            <a:spLocks noChangeArrowheads="1"/>
          </p:cNvSpPr>
          <p:nvPr/>
        </p:nvSpPr>
        <p:spPr bwMode="auto">
          <a:xfrm rot="-2700000">
            <a:off x="6288914" y="5379623"/>
            <a:ext cx="9627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8</a:t>
            </a:r>
          </a:p>
        </p:txBody>
      </p:sp>
      <p:sp>
        <p:nvSpPr>
          <p:cNvPr id="47" name="Text Box 15"/>
          <p:cNvSpPr txBox="1">
            <a:spLocks noChangeArrowheads="1"/>
          </p:cNvSpPr>
          <p:nvPr/>
        </p:nvSpPr>
        <p:spPr bwMode="auto">
          <a:xfrm rot="-2700000">
            <a:off x="7318799" y="5334284"/>
            <a:ext cx="10910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800" dirty="0">
                <a:latin typeface="Arial" charset="0"/>
              </a:rPr>
              <a:t>Week 10</a:t>
            </a:r>
          </a:p>
        </p:txBody>
      </p:sp>
      <p:sp>
        <p:nvSpPr>
          <p:cNvPr id="21" name="TextBox 20"/>
          <p:cNvSpPr txBox="1"/>
          <p:nvPr/>
        </p:nvSpPr>
        <p:spPr>
          <a:xfrm>
            <a:off x="6995042" y="5288117"/>
            <a:ext cx="492443" cy="461665"/>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0454273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bwMode="auto">
          <a:xfrm>
            <a:off x="6127200" y="2284505"/>
            <a:ext cx="3016800" cy="127229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127201" y="2584504"/>
            <a:ext cx="3016799" cy="88589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sz="2800" dirty="0">
                <a:latin typeface="Arial" charset="0"/>
              </a:rPr>
              <a:t>bing.com/weather</a:t>
            </a:r>
          </a:p>
        </p:txBody>
      </p:sp>
      <p:sp>
        <p:nvSpPr>
          <p:cNvPr id="9" name="Rectangle 2"/>
          <p:cNvSpPr>
            <a:spLocks noGrp="1" noChangeArrowheads="1"/>
          </p:cNvSpPr>
          <p:nvPr>
            <p:ph type="title"/>
          </p:nvPr>
        </p:nvSpPr>
        <p:spPr>
          <a:xfrm>
            <a:off x="479425" y="79925"/>
            <a:ext cx="8664575" cy="1143000"/>
          </a:xfrm>
        </p:spPr>
        <p:txBody>
          <a:bodyPr/>
          <a:lstStyle/>
          <a:p>
            <a:r>
              <a:rPr lang="en-US" dirty="0"/>
              <a:t>Hall of Fame or Shame?</a:t>
            </a:r>
          </a:p>
        </p:txBody>
      </p:sp>
      <p:sp>
        <p:nvSpPr>
          <p:cNvPr id="4" name="Slide Number Placeholder 3"/>
          <p:cNvSpPr>
            <a:spLocks noGrp="1"/>
          </p:cNvSpPr>
          <p:nvPr>
            <p:ph type="sldNum" sz="quarter" idx="12"/>
          </p:nvPr>
        </p:nvSpPr>
        <p:spPr/>
        <p:txBody>
          <a:bodyPr/>
          <a:lstStyle/>
          <a:p>
            <a:fld id="{975B29A8-4111-AA4F-9223-09FF79E68435}" type="slidenum">
              <a:rPr lang="en-US" smtClean="0"/>
              <a:pPr/>
              <a:t>6</a:t>
            </a:fld>
            <a:endParaRPr lang="en-US"/>
          </a:p>
        </p:txBody>
      </p:sp>
      <p:pic>
        <p:nvPicPr>
          <p:cNvPr id="15" name="Picture 14"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r="10179"/>
          <a:stretch/>
        </p:blipFill>
        <p:spPr>
          <a:xfrm>
            <a:off x="488451" y="1073756"/>
            <a:ext cx="5638749" cy="6858000"/>
          </a:xfrm>
          <a:prstGeom prst="rect">
            <a:avLst/>
          </a:prstGeom>
        </p:spPr>
      </p:pic>
    </p:spTree>
    <p:extLst>
      <p:ext uri="{BB962C8B-B14F-4D97-AF65-F5344CB8AC3E}">
        <p14:creationId xmlns:p14="http://schemas.microsoft.com/office/powerpoint/2010/main" val="682520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 y="0"/>
            <a:ext cx="9144000" cy="1143000"/>
          </a:xfrm>
        </p:spPr>
        <p:txBody>
          <a:bodyPr/>
          <a:lstStyle/>
          <a:p>
            <a:pPr algn="ctr" eaLnBrk="1" hangingPunct="1"/>
            <a:r>
              <a:rPr lang="en-US" dirty="0" err="1"/>
              <a:t>Swickr</a:t>
            </a:r>
            <a:endParaRPr lang="en-US" dirty="0"/>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6" name="Slide Number Placeholder 5"/>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60</a:t>
            </a:fld>
            <a:endParaRPr lang="en-US" sz="1000">
              <a:solidFill>
                <a:srgbClr val="878787"/>
              </a:solidFill>
              <a:latin typeface="Helvetica" panose="020B0604020202020204" pitchFamily="34" charset="0"/>
              <a:cs typeface="Helvetica" panose="020B0604020202020204" pitchFamily="34" charset="0"/>
            </a:endParaRPr>
          </a:p>
        </p:txBody>
      </p:sp>
      <p:pic>
        <p:nvPicPr>
          <p:cNvPr id="63494" name="Picture 17" descr="Picture _0"/>
          <p:cNvPicPr>
            <a:picLocks noChangeAspect="1" noChangeArrowheads="1"/>
          </p:cNvPicPr>
          <p:nvPr/>
        </p:nvPicPr>
        <p:blipFill>
          <a:blip r:embed="rId3" cstate="email">
            <a:extLst>
              <a:ext uri="{28A0092B-C50C-407E-A947-70E740481C1C}">
                <a14:useLocalDpi xmlns:a14="http://schemas.microsoft.com/office/drawing/2010/main" val="0"/>
              </a:ext>
            </a:extLst>
          </a:blip>
          <a:srcRect l="52293" t="8807" r="18143" b="1753"/>
          <a:stretch>
            <a:fillRect/>
          </a:stretch>
        </p:blipFill>
        <p:spPr bwMode="auto">
          <a:xfrm>
            <a:off x="564715" y="1218562"/>
            <a:ext cx="2534282" cy="478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5" name="Picture 16" descr="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l="53273" t="9749" r="18169" b="1770"/>
          <a:stretch>
            <a:fillRect/>
          </a:stretch>
        </p:blipFill>
        <p:spPr bwMode="auto">
          <a:xfrm>
            <a:off x="3361098" y="1219979"/>
            <a:ext cx="2487755" cy="4784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6" name="Picture 23" descr="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l="52840" t="9749" r="18434" b="3343"/>
          <a:stretch>
            <a:fillRect/>
          </a:stretch>
        </p:blipFill>
        <p:spPr bwMode="auto">
          <a:xfrm>
            <a:off x="6089075" y="1218562"/>
            <a:ext cx="2534282" cy="478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27495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sers\Chipin\Desktop\pics\Picture 3.png"/>
          <p:cNvPicPr>
            <a:picLocks noChangeAspect="1" noChangeArrowheads="1"/>
          </p:cNvPicPr>
          <p:nvPr/>
        </p:nvPicPr>
        <p:blipFill rotWithShape="1">
          <a:blip r:embed="rId2"/>
          <a:srcRect r="3268"/>
          <a:stretch/>
        </p:blipFill>
        <p:spPr bwMode="auto">
          <a:xfrm>
            <a:off x="1700638" y="1349844"/>
            <a:ext cx="2148492" cy="4555718"/>
          </a:xfrm>
          <a:prstGeom prst="rect">
            <a:avLst/>
          </a:prstGeom>
          <a:noFill/>
          <a:ln w="9525">
            <a:noFill/>
            <a:miter lim="800000"/>
            <a:headEnd/>
            <a:tailEnd/>
          </a:ln>
        </p:spPr>
      </p:pic>
      <p:pic>
        <p:nvPicPr>
          <p:cNvPr id="7" name="Picture 6" descr="C:\Users\Kevin\Documents\School Work\CSE 441\screenshots\home.png"/>
          <p:cNvPicPr/>
          <p:nvPr/>
        </p:nvPicPr>
        <p:blipFill>
          <a:blip r:embed="rId3"/>
          <a:srcRect/>
          <a:stretch>
            <a:fillRect/>
          </a:stretch>
        </p:blipFill>
        <p:spPr bwMode="auto">
          <a:xfrm>
            <a:off x="4692391" y="1494496"/>
            <a:ext cx="2844064" cy="426609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9" name="Rectangle 2"/>
          <p:cNvSpPr>
            <a:spLocks noGrp="1" noChangeArrowheads="1"/>
          </p:cNvSpPr>
          <p:nvPr>
            <p:ph type="title"/>
          </p:nvPr>
        </p:nvSpPr>
        <p:spPr>
          <a:xfrm>
            <a:off x="1" y="0"/>
            <a:ext cx="9144000" cy="1143000"/>
          </a:xfrm>
        </p:spPr>
        <p:txBody>
          <a:bodyPr/>
          <a:lstStyle/>
          <a:p>
            <a:pPr algn="ctr" eaLnBrk="1" hangingPunct="1"/>
            <a:r>
              <a:rPr lang="en-US" dirty="0" err="1"/>
              <a:t>GreenBean</a:t>
            </a:r>
            <a:endParaRPr lang="en-US" sz="3300" dirty="0"/>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23" name="Footer Placeholder 2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24" name="Slide Number Placeholder 23"/>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61</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56738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1122" y="1605519"/>
            <a:ext cx="8140806"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265886"/>
            <a:ext cx="5052561" cy="1143000"/>
          </a:xfrm>
        </p:spPr>
        <p:txBody>
          <a:bodyPr/>
          <a:lstStyle/>
          <a:p>
            <a:pPr algn="ctr"/>
            <a:r>
              <a:rPr lang="en-US" dirty="0" err="1">
                <a:cs typeface="Arial Black"/>
              </a:rPr>
              <a:t>CarbonShopper</a:t>
            </a:r>
            <a:endParaRPr lang="en-US" dirty="0">
              <a:cs typeface="Arial Black"/>
            </a:endParaRP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62</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48762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642"/>
            <a:ext cx="4067453" cy="1143000"/>
          </a:xfrm>
        </p:spPr>
        <p:txBody>
          <a:bodyPr/>
          <a:lstStyle/>
          <a:p>
            <a:pPr algn="ctr"/>
            <a:r>
              <a:rPr lang="en-US" dirty="0" err="1">
                <a:cs typeface="Arial Black"/>
              </a:rPr>
              <a:t>StyleEye</a:t>
            </a:r>
            <a:endParaRPr lang="en-US" dirty="0">
              <a:cs typeface="Arial Black"/>
            </a:endParaRP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63</a:t>
            </a:fld>
            <a:endParaRPr lang="en-US" sz="1000">
              <a:solidFill>
                <a:srgbClr val="878787"/>
              </a:solidFill>
              <a:latin typeface="Helvetica" panose="020B0604020202020204" pitchFamily="34" charset="0"/>
              <a:cs typeface="Helvetica" panose="020B0604020202020204" pitchFamily="34" charset="0"/>
            </a:endParaRPr>
          </a:p>
        </p:txBody>
      </p:sp>
      <p:pic>
        <p:nvPicPr>
          <p:cNvPr id="15362" name="Picture 2" descr="http://www.cs.washington.edu/education/courses/cse440/12wi/projects/styleeye/images/following.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33316" y="255703"/>
            <a:ext cx="5336365"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731617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798" y="5382543"/>
            <a:ext cx="4067453" cy="1143000"/>
          </a:xfrm>
        </p:spPr>
        <p:txBody>
          <a:bodyPr/>
          <a:lstStyle/>
          <a:p>
            <a:pPr algn="ctr"/>
            <a:r>
              <a:rPr lang="en-US" dirty="0" err="1">
                <a:cs typeface="Arial Black"/>
              </a:rPr>
              <a:t>ProjectHarmony</a:t>
            </a:r>
            <a:endParaRPr lang="en-US" dirty="0">
              <a:cs typeface="Arial Black"/>
            </a:endParaRP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64</a:t>
            </a:fld>
            <a:endParaRPr lang="en-US" sz="1000">
              <a:solidFill>
                <a:srgbClr val="878787"/>
              </a:solidFill>
              <a:latin typeface="Helvetica" panose="020B0604020202020204" pitchFamily="34" charset="0"/>
              <a:cs typeface="Helvetica" panose="020B0604020202020204" pitchFamily="34" charset="0"/>
            </a:endParaRPr>
          </a:p>
        </p:txBody>
      </p:sp>
      <p:pic>
        <p:nvPicPr>
          <p:cNvPr id="7" name="Picture 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508" y="438856"/>
            <a:ext cx="7772400" cy="489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778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642"/>
            <a:ext cx="4067453" cy="1143000"/>
          </a:xfrm>
        </p:spPr>
        <p:txBody>
          <a:bodyPr/>
          <a:lstStyle/>
          <a:p>
            <a:pPr algn="ctr"/>
            <a:r>
              <a:rPr lang="en-US" dirty="0" err="1">
                <a:cs typeface="Arial Black"/>
              </a:rPr>
              <a:t>Musistantat</a:t>
            </a:r>
            <a:endParaRPr lang="en-US" dirty="0">
              <a:cs typeface="Arial Black"/>
            </a:endParaRP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65</a:t>
            </a:fld>
            <a:endParaRPr lang="en-US" sz="1000">
              <a:solidFill>
                <a:srgbClr val="878787"/>
              </a:solidFill>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2"/>
          <a:stretch>
            <a:fillRect/>
          </a:stretch>
        </p:blipFill>
        <p:spPr>
          <a:xfrm>
            <a:off x="4209676" y="0"/>
            <a:ext cx="4934323" cy="6421483"/>
          </a:xfrm>
          <a:prstGeom prst="rect">
            <a:avLst/>
          </a:prstGeom>
        </p:spPr>
      </p:pic>
    </p:spTree>
    <p:extLst>
      <p:ext uri="{BB962C8B-B14F-4D97-AF65-F5344CB8AC3E}">
        <p14:creationId xmlns:p14="http://schemas.microsoft.com/office/powerpoint/2010/main" val="11192276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26" y="5264569"/>
            <a:ext cx="4067453" cy="1143000"/>
          </a:xfrm>
        </p:spPr>
        <p:txBody>
          <a:bodyPr/>
          <a:lstStyle/>
          <a:p>
            <a:pPr algn="ctr"/>
            <a:r>
              <a:rPr lang="en-US" dirty="0">
                <a:cs typeface="Arial Black"/>
              </a:rPr>
              <a:t>Balancer</a:t>
            </a: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66</a:t>
            </a:fld>
            <a:endParaRPr lang="en-US" sz="1000">
              <a:solidFill>
                <a:srgbClr val="878787"/>
              </a:solidFill>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2"/>
          <a:stretch>
            <a:fillRect/>
          </a:stretch>
        </p:blipFill>
        <p:spPr>
          <a:xfrm>
            <a:off x="0" y="1511300"/>
            <a:ext cx="9144000" cy="3815693"/>
          </a:xfrm>
          <a:prstGeom prst="rect">
            <a:avLst/>
          </a:prstGeom>
        </p:spPr>
      </p:pic>
    </p:spTree>
    <p:extLst>
      <p:ext uri="{BB962C8B-B14F-4D97-AF65-F5344CB8AC3E}">
        <p14:creationId xmlns:p14="http://schemas.microsoft.com/office/powerpoint/2010/main" val="1521104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26" y="5833565"/>
            <a:ext cx="4067453" cy="551904"/>
          </a:xfrm>
        </p:spPr>
        <p:txBody>
          <a:bodyPr/>
          <a:lstStyle/>
          <a:p>
            <a:pPr algn="ctr"/>
            <a:r>
              <a:rPr lang="en-US" dirty="0">
                <a:cs typeface="Arial Black"/>
              </a:rPr>
              <a:t>Food Dude</a:t>
            </a: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67</a:t>
            </a:fld>
            <a:endParaRPr lang="en-US" sz="1000">
              <a:solidFill>
                <a:srgbClr val="878787"/>
              </a:solidFill>
              <a:latin typeface="Helvetica" panose="020B0604020202020204" pitchFamily="34" charset="0"/>
              <a:cs typeface="Helvetica" panose="020B0604020202020204" pitchFamily="34" charset="0"/>
            </a:endParaRPr>
          </a:p>
        </p:txBody>
      </p:sp>
      <p:pic>
        <p:nvPicPr>
          <p:cNvPr id="7" name="Shape 132"/>
          <p:cNvPicPr preferRelativeResize="0"/>
          <p:nvPr/>
        </p:nvPicPr>
        <p:blipFill>
          <a:blip r:embed="rId3"/>
          <a:stretch>
            <a:fillRect/>
          </a:stretch>
        </p:blipFill>
        <p:spPr>
          <a:xfrm>
            <a:off x="584425" y="1402750"/>
            <a:ext cx="1881674" cy="2794300"/>
          </a:xfrm>
          <a:prstGeom prst="rect">
            <a:avLst/>
          </a:prstGeom>
        </p:spPr>
      </p:pic>
      <p:pic>
        <p:nvPicPr>
          <p:cNvPr id="9" name="Shape 133"/>
          <p:cNvPicPr preferRelativeResize="0"/>
          <p:nvPr/>
        </p:nvPicPr>
        <p:blipFill>
          <a:blip r:embed="rId4"/>
          <a:stretch>
            <a:fillRect/>
          </a:stretch>
        </p:blipFill>
        <p:spPr>
          <a:xfrm>
            <a:off x="2647800" y="1402750"/>
            <a:ext cx="1881675" cy="2782627"/>
          </a:xfrm>
          <a:prstGeom prst="rect">
            <a:avLst/>
          </a:prstGeom>
        </p:spPr>
      </p:pic>
      <p:pic>
        <p:nvPicPr>
          <p:cNvPr id="11" name="Shape 134"/>
          <p:cNvPicPr preferRelativeResize="0"/>
          <p:nvPr/>
        </p:nvPicPr>
        <p:blipFill rotWithShape="1">
          <a:blip r:embed="rId5"/>
          <a:srcRect b="14683"/>
          <a:stretch/>
        </p:blipFill>
        <p:spPr>
          <a:xfrm>
            <a:off x="4711175" y="1402750"/>
            <a:ext cx="1881675" cy="2794300"/>
          </a:xfrm>
          <a:prstGeom prst="rect">
            <a:avLst/>
          </a:prstGeom>
        </p:spPr>
      </p:pic>
      <p:pic>
        <p:nvPicPr>
          <p:cNvPr id="12" name="Shape 135"/>
          <p:cNvPicPr preferRelativeResize="0"/>
          <p:nvPr/>
        </p:nvPicPr>
        <p:blipFill>
          <a:blip r:embed="rId6"/>
          <a:stretch>
            <a:fillRect/>
          </a:stretch>
        </p:blipFill>
        <p:spPr>
          <a:xfrm>
            <a:off x="6774550" y="1402750"/>
            <a:ext cx="1634793" cy="2794300"/>
          </a:xfrm>
          <a:prstGeom prst="rect">
            <a:avLst/>
          </a:prstGeom>
        </p:spPr>
      </p:pic>
    </p:spTree>
    <p:extLst>
      <p:ext uri="{BB962C8B-B14F-4D97-AF65-F5344CB8AC3E}">
        <p14:creationId xmlns:p14="http://schemas.microsoft.com/office/powerpoint/2010/main" val="3331327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26" y="5999731"/>
            <a:ext cx="4067453" cy="657085"/>
          </a:xfrm>
        </p:spPr>
        <p:txBody>
          <a:bodyPr/>
          <a:lstStyle/>
          <a:p>
            <a:pPr algn="ctr"/>
            <a:r>
              <a:rPr lang="en-US" dirty="0" err="1">
                <a:cs typeface="Arial Black"/>
              </a:rPr>
              <a:t>Cookable</a:t>
            </a:r>
            <a:endParaRPr lang="en-US" dirty="0">
              <a:cs typeface="Arial Black"/>
            </a:endParaRP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68</a:t>
            </a:fld>
            <a:endParaRPr lang="en-US" sz="1000">
              <a:solidFill>
                <a:srgbClr val="878787"/>
              </a:solidFill>
              <a:latin typeface="Helvetica" panose="020B0604020202020204" pitchFamily="34" charset="0"/>
              <a:cs typeface="Helvetica" panose="020B0604020202020204" pitchFamily="34" charset="0"/>
            </a:endParaRPr>
          </a:p>
        </p:txBody>
      </p:sp>
      <p:pic>
        <p:nvPicPr>
          <p:cNvPr id="7" name="Shape 115"/>
          <p:cNvPicPr preferRelativeResize="0"/>
          <p:nvPr/>
        </p:nvPicPr>
        <p:blipFill rotWithShape="1">
          <a:blip r:embed="rId2"/>
          <a:srcRect b="3705"/>
          <a:stretch/>
        </p:blipFill>
        <p:spPr>
          <a:xfrm>
            <a:off x="6522391" y="261822"/>
            <a:ext cx="2140331" cy="2683100"/>
          </a:xfrm>
          <a:prstGeom prst="rect">
            <a:avLst/>
          </a:prstGeom>
        </p:spPr>
      </p:pic>
      <p:pic>
        <p:nvPicPr>
          <p:cNvPr id="9" name="Shape 116"/>
          <p:cNvPicPr preferRelativeResize="0"/>
          <p:nvPr/>
        </p:nvPicPr>
        <p:blipFill rotWithShape="1">
          <a:blip r:embed="rId3"/>
          <a:srcRect b="2410"/>
          <a:stretch/>
        </p:blipFill>
        <p:spPr>
          <a:xfrm>
            <a:off x="1793952" y="3246493"/>
            <a:ext cx="2140331" cy="2720322"/>
          </a:xfrm>
          <a:prstGeom prst="rect">
            <a:avLst/>
          </a:prstGeom>
        </p:spPr>
      </p:pic>
      <p:pic>
        <p:nvPicPr>
          <p:cNvPr id="11" name="Shape 118"/>
          <p:cNvPicPr preferRelativeResize="0"/>
          <p:nvPr/>
        </p:nvPicPr>
        <p:blipFill rotWithShape="1">
          <a:blip r:embed="rId4"/>
          <a:srcRect l="8515" t="6155" r="8356" b="8806"/>
          <a:stretch/>
        </p:blipFill>
        <p:spPr>
          <a:xfrm>
            <a:off x="5372067" y="3246493"/>
            <a:ext cx="2073980" cy="2718889"/>
          </a:xfrm>
          <a:prstGeom prst="rect">
            <a:avLst/>
          </a:prstGeom>
        </p:spPr>
      </p:pic>
      <p:pic>
        <p:nvPicPr>
          <p:cNvPr id="12" name="Shape 120"/>
          <p:cNvPicPr preferRelativeResize="0"/>
          <p:nvPr/>
        </p:nvPicPr>
        <p:blipFill>
          <a:blip r:embed="rId5"/>
          <a:stretch>
            <a:fillRect/>
          </a:stretch>
        </p:blipFill>
        <p:spPr>
          <a:xfrm>
            <a:off x="403006" y="261821"/>
            <a:ext cx="2059924" cy="2681665"/>
          </a:xfrm>
          <a:prstGeom prst="rect">
            <a:avLst/>
          </a:prstGeom>
          <a:noFill/>
          <a:ln>
            <a:noFill/>
          </a:ln>
        </p:spPr>
      </p:pic>
      <p:pic>
        <p:nvPicPr>
          <p:cNvPr id="13" name="Shape 121"/>
          <p:cNvPicPr preferRelativeResize="0"/>
          <p:nvPr/>
        </p:nvPicPr>
        <p:blipFill>
          <a:blip r:embed="rId6"/>
          <a:stretch>
            <a:fillRect/>
          </a:stretch>
        </p:blipFill>
        <p:spPr>
          <a:xfrm>
            <a:off x="3530931" y="261822"/>
            <a:ext cx="2059914" cy="2681672"/>
          </a:xfrm>
          <a:prstGeom prst="rect">
            <a:avLst/>
          </a:prstGeom>
          <a:noFill/>
          <a:ln>
            <a:noFill/>
          </a:ln>
        </p:spPr>
      </p:pic>
    </p:spTree>
    <p:extLst>
      <p:ext uri="{BB962C8B-B14F-4D97-AF65-F5344CB8AC3E}">
        <p14:creationId xmlns:p14="http://schemas.microsoft.com/office/powerpoint/2010/main" val="13119865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26" y="5999731"/>
            <a:ext cx="4067453" cy="657085"/>
          </a:xfrm>
        </p:spPr>
        <p:txBody>
          <a:bodyPr/>
          <a:lstStyle/>
          <a:p>
            <a:pPr algn="ctr"/>
            <a:r>
              <a:rPr lang="en-US" dirty="0">
                <a:cs typeface="Arial Black"/>
              </a:rPr>
              <a:t>Token</a:t>
            </a: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69</a:t>
            </a:fld>
            <a:endParaRPr lang="en-US" sz="1000">
              <a:solidFill>
                <a:srgbClr val="878787"/>
              </a:solidFill>
              <a:latin typeface="Helvetica" panose="020B0604020202020204" pitchFamily="34" charset="0"/>
              <a:cs typeface="Helvetica" panose="020B0604020202020204" pitchFamily="34" charset="0"/>
            </a:endParaRPr>
          </a:p>
        </p:txBody>
      </p:sp>
      <p:pic>
        <p:nvPicPr>
          <p:cNvPr id="14" name="Shape 181"/>
          <p:cNvPicPr preferRelativeResize="0"/>
          <p:nvPr/>
        </p:nvPicPr>
        <p:blipFill>
          <a:blip r:embed="rId2">
            <a:alphaModFix/>
          </a:blip>
          <a:stretch>
            <a:fillRect/>
          </a:stretch>
        </p:blipFill>
        <p:spPr>
          <a:xfrm>
            <a:off x="423003" y="886992"/>
            <a:ext cx="1986932" cy="3522929"/>
          </a:xfrm>
          <a:prstGeom prst="rect">
            <a:avLst/>
          </a:prstGeom>
          <a:noFill/>
          <a:ln w="9525" cap="flat">
            <a:solidFill>
              <a:srgbClr val="000000"/>
            </a:solidFill>
            <a:prstDash val="solid"/>
            <a:round/>
            <a:headEnd type="none" w="med" len="med"/>
            <a:tailEnd type="none" w="med" len="med"/>
          </a:ln>
        </p:spPr>
      </p:pic>
      <p:pic>
        <p:nvPicPr>
          <p:cNvPr id="15" name="Shape 183"/>
          <p:cNvPicPr preferRelativeResize="0"/>
          <p:nvPr/>
        </p:nvPicPr>
        <p:blipFill>
          <a:blip r:embed="rId3">
            <a:alphaModFix/>
          </a:blip>
          <a:stretch>
            <a:fillRect/>
          </a:stretch>
        </p:blipFill>
        <p:spPr>
          <a:xfrm>
            <a:off x="2492469" y="876618"/>
            <a:ext cx="2015115" cy="3551112"/>
          </a:xfrm>
          <a:prstGeom prst="rect">
            <a:avLst/>
          </a:prstGeom>
          <a:noFill/>
          <a:ln w="9525" cap="flat">
            <a:solidFill>
              <a:srgbClr val="000000"/>
            </a:solidFill>
            <a:prstDash val="solid"/>
            <a:round/>
            <a:headEnd type="none" w="med" len="med"/>
            <a:tailEnd type="none" w="med" len="med"/>
          </a:ln>
        </p:spPr>
      </p:pic>
      <p:pic>
        <p:nvPicPr>
          <p:cNvPr id="16" name="Shape 184"/>
          <p:cNvPicPr preferRelativeResize="0"/>
          <p:nvPr/>
        </p:nvPicPr>
        <p:blipFill>
          <a:blip r:embed="rId4">
            <a:alphaModFix/>
          </a:blip>
          <a:stretch>
            <a:fillRect/>
          </a:stretch>
        </p:blipFill>
        <p:spPr>
          <a:xfrm>
            <a:off x="4599253" y="876618"/>
            <a:ext cx="1986932" cy="3537021"/>
          </a:xfrm>
          <a:prstGeom prst="rect">
            <a:avLst/>
          </a:prstGeom>
          <a:noFill/>
          <a:ln w="9525" cap="flat">
            <a:solidFill>
              <a:srgbClr val="000000"/>
            </a:solidFill>
            <a:prstDash val="solid"/>
            <a:round/>
            <a:headEnd type="none" w="med" len="med"/>
            <a:tailEnd type="none" w="med" len="med"/>
          </a:ln>
        </p:spPr>
      </p:pic>
      <p:pic>
        <p:nvPicPr>
          <p:cNvPr id="17" name="Shape 185"/>
          <p:cNvPicPr preferRelativeResize="0"/>
          <p:nvPr/>
        </p:nvPicPr>
        <p:blipFill>
          <a:blip r:embed="rId5">
            <a:alphaModFix/>
          </a:blip>
          <a:stretch>
            <a:fillRect/>
          </a:stretch>
        </p:blipFill>
        <p:spPr>
          <a:xfrm>
            <a:off x="6664152" y="876617"/>
            <a:ext cx="2029207" cy="3522929"/>
          </a:xfrm>
          <a:prstGeom prst="rect">
            <a:avLst/>
          </a:prstGeom>
          <a:noFill/>
          <a:ln w="9525" cap="flat">
            <a:solidFill>
              <a:srgbClr val="000000"/>
            </a:solidFill>
            <a:prstDash val="solid"/>
            <a:round/>
            <a:headEnd type="none" w="med" len="med"/>
            <a:tailEnd type="none" w="med" len="med"/>
          </a:ln>
        </p:spPr>
      </p:pic>
    </p:spTree>
    <p:extLst>
      <p:ext uri="{BB962C8B-B14F-4D97-AF65-F5344CB8AC3E}">
        <p14:creationId xmlns:p14="http://schemas.microsoft.com/office/powerpoint/2010/main" val="21349516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10" descr="fam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0082" y="251695"/>
            <a:ext cx="798347" cy="822061"/>
          </a:xfrm>
          <a:prstGeom prst="rect">
            <a:avLst/>
          </a:prstGeom>
        </p:spPr>
      </p:pic>
      <p:sp>
        <p:nvSpPr>
          <p:cNvPr id="10" name="Rectangle 9"/>
          <p:cNvSpPr/>
          <p:nvPr/>
        </p:nvSpPr>
        <p:spPr bwMode="auto">
          <a:xfrm>
            <a:off x="6127200" y="2284504"/>
            <a:ext cx="3016800" cy="420375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127201" y="2584503"/>
            <a:ext cx="3016799" cy="427349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sz="2800" dirty="0">
                <a:latin typeface="Arial" charset="0"/>
              </a:rPr>
              <a:t>bing.com/weather</a:t>
            </a:r>
          </a:p>
          <a:p>
            <a:pPr marL="0" indent="0">
              <a:buNone/>
            </a:pPr>
            <a:endParaRPr lang="en-US" sz="1600" dirty="0">
              <a:latin typeface="Arial" charset="0"/>
            </a:endParaRPr>
          </a:p>
          <a:p>
            <a:pPr marL="0" indent="0">
              <a:buNone/>
            </a:pPr>
            <a:r>
              <a:rPr lang="en-US" sz="2800" dirty="0">
                <a:latin typeface="Arial" charset="0"/>
              </a:rPr>
              <a:t>good!</a:t>
            </a:r>
          </a:p>
          <a:p>
            <a:pPr marL="400050" lvl="1" indent="0">
              <a:buNone/>
            </a:pPr>
            <a:r>
              <a:rPr lang="en-US" sz="2400" dirty="0">
                <a:latin typeface="Arial" charset="0"/>
              </a:rPr>
              <a:t>less clutter</a:t>
            </a:r>
          </a:p>
          <a:p>
            <a:pPr marL="400050" lvl="1" indent="0">
              <a:buNone/>
            </a:pPr>
            <a:endParaRPr lang="en-US" sz="200" dirty="0">
              <a:latin typeface="Arial" charset="0"/>
            </a:endParaRPr>
          </a:p>
          <a:p>
            <a:pPr marL="400050" lvl="1" indent="0">
              <a:buNone/>
            </a:pPr>
            <a:r>
              <a:rPr lang="en-US" sz="2400" dirty="0">
                <a:latin typeface="Arial" charset="0"/>
              </a:rPr>
              <a:t>eye drawn to   current weather</a:t>
            </a:r>
          </a:p>
          <a:p>
            <a:pPr marL="400050" lvl="1" indent="0">
              <a:buNone/>
            </a:pPr>
            <a:endParaRPr lang="en-US" sz="2000" dirty="0">
              <a:latin typeface="Arial" charset="0"/>
            </a:endParaRPr>
          </a:p>
          <a:p>
            <a:pPr marL="0" indent="0">
              <a:buNone/>
            </a:pPr>
            <a:r>
              <a:rPr lang="en-US" sz="2800" dirty="0">
                <a:latin typeface="Arial" charset="0"/>
              </a:rPr>
              <a:t>bad!</a:t>
            </a:r>
          </a:p>
          <a:p>
            <a:pPr marL="400050" lvl="1" indent="0">
              <a:buNone/>
            </a:pPr>
            <a:r>
              <a:rPr lang="en-US" sz="2400" dirty="0">
                <a:latin typeface="Arial" charset="0"/>
              </a:rPr>
              <a:t>feels boring</a:t>
            </a:r>
          </a:p>
          <a:p>
            <a:pPr marL="400050" lvl="1" indent="0">
              <a:buNone/>
            </a:pPr>
            <a:endParaRPr lang="en-US" sz="2400" dirty="0">
              <a:latin typeface="Arial" charset="0"/>
            </a:endParaRPr>
          </a:p>
        </p:txBody>
      </p:sp>
      <p:sp>
        <p:nvSpPr>
          <p:cNvPr id="9" name="Rectangle 2"/>
          <p:cNvSpPr>
            <a:spLocks noGrp="1" noChangeArrowheads="1"/>
          </p:cNvSpPr>
          <p:nvPr>
            <p:ph type="title"/>
          </p:nvPr>
        </p:nvSpPr>
        <p:spPr>
          <a:xfrm>
            <a:off x="479425" y="79925"/>
            <a:ext cx="8664575" cy="1143000"/>
          </a:xfrm>
        </p:spPr>
        <p:txBody>
          <a:bodyPr/>
          <a:lstStyle/>
          <a:p>
            <a:r>
              <a:rPr lang="en-US" dirty="0"/>
              <a:t>Hall of Fame!</a:t>
            </a:r>
          </a:p>
        </p:txBody>
      </p:sp>
      <p:sp>
        <p:nvSpPr>
          <p:cNvPr id="4" name="Slide Number Placeholder 3"/>
          <p:cNvSpPr>
            <a:spLocks noGrp="1"/>
          </p:cNvSpPr>
          <p:nvPr>
            <p:ph type="sldNum" sz="quarter" idx="12"/>
          </p:nvPr>
        </p:nvSpPr>
        <p:spPr/>
        <p:txBody>
          <a:bodyPr/>
          <a:lstStyle/>
          <a:p>
            <a:fld id="{975B29A8-4111-AA4F-9223-09FF79E68435}" type="slidenum">
              <a:rPr lang="en-US" smtClean="0"/>
              <a:pPr/>
              <a:t>7</a:t>
            </a:fld>
            <a:endParaRPr lang="en-US"/>
          </a:p>
        </p:txBody>
      </p:sp>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r="10179"/>
          <a:stretch/>
        </p:blipFill>
        <p:spPr>
          <a:xfrm>
            <a:off x="488451" y="1073756"/>
            <a:ext cx="5638749" cy="6858000"/>
          </a:xfrm>
          <a:prstGeom prst="rect">
            <a:avLst/>
          </a:prstGeom>
        </p:spPr>
      </p:pic>
    </p:spTree>
    <p:extLst>
      <p:ext uri="{BB962C8B-B14F-4D97-AF65-F5344CB8AC3E}">
        <p14:creationId xmlns:p14="http://schemas.microsoft.com/office/powerpoint/2010/main" val="3320389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749" y="5783845"/>
            <a:ext cx="4067453" cy="657085"/>
          </a:xfrm>
        </p:spPr>
        <p:txBody>
          <a:bodyPr/>
          <a:lstStyle/>
          <a:p>
            <a:pPr algn="ctr"/>
            <a:r>
              <a:rPr lang="en-US">
                <a:cs typeface="Arial Black"/>
              </a:rPr>
              <a:t>NightOwl</a:t>
            </a:r>
            <a:endParaRPr lang="en-US" dirty="0">
              <a:cs typeface="Arial Black"/>
            </a:endParaRPr>
          </a:p>
        </p:txBody>
      </p:sp>
      <p:sp>
        <p:nvSpPr>
          <p:cNvPr id="8" name="Date Placeholder 7"/>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Footer Placeholder 2"/>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10" name="Slide Number Placeholder 9"/>
          <p:cNvSpPr>
            <a:spLocks noGrp="1"/>
          </p:cNvSpPr>
          <p:nvPr>
            <p:ph type="sldNum" sz="quarter" idx="4294967295"/>
          </p:nvPr>
        </p:nvSpPr>
        <p:spPr>
          <a:xfrm>
            <a:off x="8153400" y="6553201"/>
            <a:ext cx="990600" cy="457200"/>
          </a:xfrm>
          <a:prstGeom prst="rect">
            <a:avLst/>
          </a:prstGeom>
        </p:spPr>
        <p:txBody>
          <a:bodyPr/>
          <a:lstStyle/>
          <a:p>
            <a:fld id="{A1A7435F-1268-B14E-9921-CB2E2F250DE7}" type="slidenum">
              <a:rPr lang="en-US" sz="1000" smtClean="0">
                <a:solidFill>
                  <a:srgbClr val="878787"/>
                </a:solidFill>
                <a:latin typeface="Helvetica" panose="020B0604020202020204" pitchFamily="34" charset="0"/>
                <a:cs typeface="Helvetica" panose="020B0604020202020204" pitchFamily="34" charset="0"/>
              </a:rPr>
              <a:pPr/>
              <a:t>70</a:t>
            </a:fld>
            <a:endParaRPr lang="en-US" sz="1000">
              <a:solidFill>
                <a:srgbClr val="878787"/>
              </a:solidFill>
              <a:latin typeface="Helvetica" panose="020B0604020202020204" pitchFamily="34" charset="0"/>
              <a:cs typeface="Helvetica" panose="020B0604020202020204" pitchFamily="34" charset="0"/>
            </a:endParaRPr>
          </a:p>
        </p:txBody>
      </p:sp>
      <p:pic>
        <p:nvPicPr>
          <p:cNvPr id="17" name="Shape 185"/>
          <p:cNvPicPr preferRelativeResize="0"/>
          <p:nvPr/>
        </p:nvPicPr>
        <p:blipFill>
          <a:blip r:embed="rId2">
            <a:alphaModFix/>
          </a:blip>
          <a:stretch>
            <a:fillRect/>
          </a:stretch>
        </p:blipFill>
        <p:spPr>
          <a:xfrm>
            <a:off x="-15988" y="1384012"/>
            <a:ext cx="2029207" cy="3522929"/>
          </a:xfrm>
          <a:prstGeom prst="rect">
            <a:avLst/>
          </a:prstGeom>
          <a:noFill/>
          <a:ln w="9525" cap="flat">
            <a:solidFill>
              <a:srgbClr val="000000"/>
            </a:solidFill>
            <a:prstDash val="solid"/>
            <a:round/>
            <a:headEnd type="none" w="med" len="med"/>
            <a:tailEnd type="none" w="med" len="med"/>
          </a:ln>
        </p:spPr>
      </p:pic>
      <p:pic>
        <p:nvPicPr>
          <p:cNvPr id="11" name="Shape 102"/>
          <p:cNvPicPr preferRelativeResize="0"/>
          <p:nvPr/>
        </p:nvPicPr>
        <p:blipFill rotWithShape="1">
          <a:blip r:embed="rId3">
            <a:alphaModFix/>
          </a:blip>
          <a:srcRect l="12057" t="3359" r="4844" b="1475"/>
          <a:stretch/>
        </p:blipFill>
        <p:spPr>
          <a:xfrm>
            <a:off x="7686" y="947457"/>
            <a:ext cx="2109100" cy="4263381"/>
          </a:xfrm>
          <a:prstGeom prst="rect">
            <a:avLst/>
          </a:prstGeom>
          <a:noFill/>
          <a:ln>
            <a:noFill/>
          </a:ln>
        </p:spPr>
      </p:pic>
      <p:pic>
        <p:nvPicPr>
          <p:cNvPr id="12" name="Shape 103"/>
          <p:cNvPicPr preferRelativeResize="0"/>
          <p:nvPr/>
        </p:nvPicPr>
        <p:blipFill>
          <a:blip r:embed="rId4">
            <a:alphaModFix/>
          </a:blip>
          <a:stretch>
            <a:fillRect/>
          </a:stretch>
        </p:blipFill>
        <p:spPr>
          <a:xfrm>
            <a:off x="180635" y="1531561"/>
            <a:ext cx="1764023" cy="3156034"/>
          </a:xfrm>
          <a:prstGeom prst="rect">
            <a:avLst/>
          </a:prstGeom>
          <a:noFill/>
          <a:ln>
            <a:noFill/>
          </a:ln>
        </p:spPr>
      </p:pic>
      <p:pic>
        <p:nvPicPr>
          <p:cNvPr id="26" name="Shape 160"/>
          <p:cNvPicPr preferRelativeResize="0"/>
          <p:nvPr/>
        </p:nvPicPr>
        <p:blipFill rotWithShape="1">
          <a:blip r:embed="rId5">
            <a:alphaModFix/>
          </a:blip>
          <a:srcRect l="3180" t="2125" r="3265" b="1692"/>
          <a:stretch/>
        </p:blipFill>
        <p:spPr>
          <a:xfrm>
            <a:off x="2188498" y="933132"/>
            <a:ext cx="2077924" cy="4292025"/>
          </a:xfrm>
          <a:prstGeom prst="rect">
            <a:avLst/>
          </a:prstGeom>
          <a:noFill/>
          <a:ln>
            <a:noFill/>
          </a:ln>
        </p:spPr>
      </p:pic>
      <p:pic>
        <p:nvPicPr>
          <p:cNvPr id="27" name="Shape 161"/>
          <p:cNvPicPr preferRelativeResize="0"/>
          <p:nvPr/>
        </p:nvPicPr>
        <p:blipFill>
          <a:blip r:embed="rId6">
            <a:alphaModFix/>
          </a:blip>
          <a:stretch>
            <a:fillRect/>
          </a:stretch>
        </p:blipFill>
        <p:spPr>
          <a:xfrm>
            <a:off x="2319678" y="1491820"/>
            <a:ext cx="1789774" cy="3174649"/>
          </a:xfrm>
          <a:prstGeom prst="rect">
            <a:avLst/>
          </a:prstGeom>
          <a:noFill/>
          <a:ln>
            <a:noFill/>
          </a:ln>
        </p:spPr>
      </p:pic>
      <p:pic>
        <p:nvPicPr>
          <p:cNvPr id="28" name="Shape 179"/>
          <p:cNvPicPr preferRelativeResize="0"/>
          <p:nvPr/>
        </p:nvPicPr>
        <p:blipFill>
          <a:blip r:embed="rId7">
            <a:alphaModFix/>
          </a:blip>
          <a:stretch>
            <a:fillRect/>
          </a:stretch>
        </p:blipFill>
        <p:spPr>
          <a:xfrm>
            <a:off x="4344950" y="933131"/>
            <a:ext cx="2366633" cy="4292026"/>
          </a:xfrm>
          <a:prstGeom prst="rect">
            <a:avLst/>
          </a:prstGeom>
          <a:noFill/>
          <a:ln>
            <a:noFill/>
          </a:ln>
        </p:spPr>
      </p:pic>
      <p:pic>
        <p:nvPicPr>
          <p:cNvPr id="30" name="Shape 183"/>
          <p:cNvPicPr preferRelativeResize="0"/>
          <p:nvPr/>
        </p:nvPicPr>
        <p:blipFill>
          <a:blip r:embed="rId8">
            <a:alphaModFix/>
          </a:blip>
          <a:stretch>
            <a:fillRect/>
          </a:stretch>
        </p:blipFill>
        <p:spPr>
          <a:xfrm>
            <a:off x="4606476" y="1531561"/>
            <a:ext cx="1718002" cy="3054559"/>
          </a:xfrm>
          <a:prstGeom prst="rect">
            <a:avLst/>
          </a:prstGeom>
          <a:noFill/>
          <a:ln>
            <a:noFill/>
          </a:ln>
        </p:spPr>
      </p:pic>
      <p:pic>
        <p:nvPicPr>
          <p:cNvPr id="32" name="Shape 179"/>
          <p:cNvPicPr preferRelativeResize="0"/>
          <p:nvPr/>
        </p:nvPicPr>
        <p:blipFill>
          <a:blip r:embed="rId7">
            <a:alphaModFix/>
          </a:blip>
          <a:stretch>
            <a:fillRect/>
          </a:stretch>
        </p:blipFill>
        <p:spPr>
          <a:xfrm>
            <a:off x="6785018" y="933131"/>
            <a:ext cx="2366633" cy="4292026"/>
          </a:xfrm>
          <a:prstGeom prst="rect">
            <a:avLst/>
          </a:prstGeom>
          <a:noFill/>
          <a:ln>
            <a:noFill/>
          </a:ln>
        </p:spPr>
      </p:pic>
      <p:pic>
        <p:nvPicPr>
          <p:cNvPr id="31" name="Shape 226"/>
          <p:cNvPicPr preferRelativeResize="0"/>
          <p:nvPr/>
        </p:nvPicPr>
        <p:blipFill>
          <a:blip r:embed="rId9">
            <a:alphaModFix/>
          </a:blip>
          <a:stretch>
            <a:fillRect/>
          </a:stretch>
        </p:blipFill>
        <p:spPr>
          <a:xfrm>
            <a:off x="7023443" y="1531562"/>
            <a:ext cx="1792618" cy="3134908"/>
          </a:xfrm>
          <a:prstGeom prst="rect">
            <a:avLst/>
          </a:prstGeom>
          <a:noFill/>
          <a:ln>
            <a:noFill/>
          </a:ln>
        </p:spPr>
      </p:pic>
    </p:spTree>
    <p:extLst>
      <p:ext uri="{BB962C8B-B14F-4D97-AF65-F5344CB8AC3E}">
        <p14:creationId xmlns:p14="http://schemas.microsoft.com/office/powerpoint/2010/main" val="1457517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3" name="Rectangle 4"/>
          <p:cNvSpPr>
            <a:spLocks noGrp="1" noChangeArrowheads="1"/>
          </p:cNvSpPr>
          <p:nvPr>
            <p:ph type="title"/>
          </p:nvPr>
        </p:nvSpPr>
        <p:spPr/>
        <p:txBody>
          <a:bodyPr/>
          <a:lstStyle/>
          <a:p>
            <a:pPr eaLnBrk="1" hangingPunct="1"/>
            <a:r>
              <a:rPr lang="en-US" dirty="0"/>
              <a:t>Books</a:t>
            </a:r>
          </a:p>
        </p:txBody>
      </p:sp>
      <p:sp>
        <p:nvSpPr>
          <p:cNvPr id="68614" name="Rectangle 5"/>
          <p:cNvSpPr>
            <a:spLocks noGrp="1" noChangeArrowheads="1"/>
          </p:cNvSpPr>
          <p:nvPr>
            <p:ph idx="1"/>
          </p:nvPr>
        </p:nvSpPr>
        <p:spPr>
          <a:xfrm>
            <a:off x="367957" y="1253859"/>
            <a:ext cx="8605418" cy="4953000"/>
          </a:xfrm>
        </p:spPr>
        <p:txBody>
          <a:bodyPr/>
          <a:lstStyle/>
          <a:p>
            <a:pPr eaLnBrk="1" hangingPunct="1"/>
            <a:r>
              <a:rPr lang="en-US" sz="2400" i="1" dirty="0">
                <a:latin typeface="Arial" charset="0"/>
              </a:rPr>
              <a:t>The Design of Sites </a:t>
            </a:r>
            <a:r>
              <a:rPr lang="en-US" sz="2400" dirty="0">
                <a:latin typeface="Arial" charset="0"/>
              </a:rPr>
              <a:t>by van </a:t>
            </a:r>
            <a:r>
              <a:rPr lang="en-US" sz="2400" dirty="0" err="1">
                <a:latin typeface="Arial" charset="0"/>
              </a:rPr>
              <a:t>Duyne</a:t>
            </a:r>
            <a:r>
              <a:rPr lang="en-US" sz="2400" dirty="0">
                <a:latin typeface="Arial" charset="0"/>
              </a:rPr>
              <a:t>, Landay, &amp; Hong</a:t>
            </a:r>
          </a:p>
          <a:p>
            <a:pPr lvl="1" eaLnBrk="1" hangingPunct="1"/>
            <a:r>
              <a:rPr lang="en-US" sz="2000" dirty="0">
                <a:latin typeface="Arial" charset="0"/>
              </a:rPr>
              <a:t>online copies of the 3-4 chapters we will use</a:t>
            </a:r>
            <a:br>
              <a:rPr lang="en-US" sz="2000" dirty="0">
                <a:latin typeface="Arial" charset="0"/>
              </a:rPr>
            </a:br>
            <a:endParaRPr lang="en-US" sz="2000" dirty="0">
              <a:latin typeface="Arial" charset="0"/>
            </a:endParaRPr>
          </a:p>
          <a:p>
            <a:pPr eaLnBrk="1" hangingPunct="1"/>
            <a:r>
              <a:rPr lang="en-US" sz="2400" dirty="0">
                <a:latin typeface="Arial" charset="0"/>
              </a:rPr>
              <a:t>We will also hand out other papers, give you web links, &amp; refer to lecture slides</a:t>
            </a:r>
          </a:p>
          <a:p>
            <a:pPr marL="0" indent="0" eaLnBrk="1" hangingPunct="1">
              <a:buNone/>
            </a:pPr>
            <a:endParaRPr lang="en-US" sz="2400" dirty="0">
              <a:latin typeface="Arial" charset="0"/>
            </a:endParaRPr>
          </a:p>
          <a:p>
            <a:pPr eaLnBrk="1" hangingPunct="1"/>
            <a:r>
              <a:rPr lang="en-US" sz="2400" dirty="0">
                <a:latin typeface="Arial" charset="0"/>
              </a:rPr>
              <a:t>Recommended textbook</a:t>
            </a:r>
          </a:p>
          <a:p>
            <a:pPr lvl="1" eaLnBrk="1" hangingPunct="1"/>
            <a:r>
              <a:rPr lang="en-US" sz="2000" i="1" dirty="0">
                <a:latin typeface="Arial" charset="0"/>
                <a:hlinkClick r:id="rId3"/>
              </a:rPr>
              <a:t>Designing the User Interface: Strategies for Effective Human-Computer Interaction </a:t>
            </a:r>
            <a:r>
              <a:rPr lang="en-US" sz="2000" dirty="0">
                <a:latin typeface="Arial" charset="0"/>
              </a:rPr>
              <a:t>by </a:t>
            </a:r>
            <a:r>
              <a:rPr lang="en-US" sz="2000" dirty="0" err="1">
                <a:latin typeface="Arial" charset="0"/>
              </a:rPr>
              <a:t>Shneiderman</a:t>
            </a:r>
            <a:r>
              <a:rPr lang="en-US" sz="2000" dirty="0">
                <a:latin typeface="Arial" charset="0"/>
              </a:rPr>
              <a:t> et. al, 6</a:t>
            </a:r>
            <a:r>
              <a:rPr lang="en-US" sz="2000" baseline="30000" dirty="0">
                <a:latin typeface="Arial" charset="0"/>
              </a:rPr>
              <a:t>th</a:t>
            </a:r>
            <a:r>
              <a:rPr lang="en-US" sz="2000" dirty="0">
                <a:latin typeface="Arial" charset="0"/>
              </a:rPr>
              <a:t> edition (2016)</a:t>
            </a:r>
          </a:p>
          <a:p>
            <a:pPr marL="0" indent="0" eaLnBrk="1" hangingPunct="1">
              <a:buNone/>
            </a:pPr>
            <a:endParaRPr lang="en-US" sz="2400" dirty="0">
              <a:latin typeface="Arial" charset="0"/>
            </a:endParaRPr>
          </a:p>
        </p:txBody>
      </p:sp>
      <p:sp>
        <p:nvSpPr>
          <p:cNvPr id="2" name="Date Placeholder 1"/>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3" name="Slide Number Placeholder 2"/>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Helvetica" panose="020B0604020202020204" pitchFamily="34" charset="0"/>
                <a:cs typeface="Helvetica" panose="020B0604020202020204" pitchFamily="34" charset="0"/>
              </a:rPr>
              <a:pPr/>
              <a:t>71</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295966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7" name="Rectangle 2"/>
          <p:cNvSpPr>
            <a:spLocks noGrp="1" noChangeArrowheads="1"/>
          </p:cNvSpPr>
          <p:nvPr>
            <p:ph type="title"/>
          </p:nvPr>
        </p:nvSpPr>
        <p:spPr>
          <a:noFill/>
        </p:spPr>
        <p:txBody>
          <a:bodyPr lIns="92075" tIns="46038" rIns="92075" bIns="46038"/>
          <a:lstStyle/>
          <a:p>
            <a:pPr eaLnBrk="1" hangingPunct="1"/>
            <a:r>
              <a:rPr lang="en-US" dirty="0"/>
              <a:t>Assignments</a:t>
            </a:r>
          </a:p>
        </p:txBody>
      </p:sp>
      <p:sp>
        <p:nvSpPr>
          <p:cNvPr id="69638" name="Rectangle 3"/>
          <p:cNvSpPr>
            <a:spLocks noGrp="1" noChangeArrowheads="1"/>
          </p:cNvSpPr>
          <p:nvPr>
            <p:ph idx="1"/>
          </p:nvPr>
        </p:nvSpPr>
        <p:spPr>
          <a:xfrm>
            <a:off x="388471" y="1600199"/>
            <a:ext cx="8755529" cy="4644483"/>
          </a:xfrm>
          <a:noFill/>
        </p:spPr>
        <p:txBody>
          <a:bodyPr lIns="92075" tIns="46038" rIns="92075" bIns="46038"/>
          <a:lstStyle/>
          <a:p>
            <a:pPr eaLnBrk="1" hangingPunct="1"/>
            <a:r>
              <a:rPr lang="en-US" dirty="0">
                <a:latin typeface="Arial" charset="0"/>
              </a:rPr>
              <a:t>Individual</a:t>
            </a:r>
          </a:p>
          <a:p>
            <a:pPr lvl="1" eaLnBrk="1" hangingPunct="1"/>
            <a:r>
              <a:rPr lang="en-US" dirty="0">
                <a:latin typeface="Arial" charset="0"/>
              </a:rPr>
              <a:t>1-2 presentations each</a:t>
            </a:r>
          </a:p>
          <a:p>
            <a:pPr lvl="1" eaLnBrk="1" hangingPunct="1"/>
            <a:r>
              <a:rPr lang="en-US" dirty="0">
                <a:latin typeface="Arial" charset="0"/>
              </a:rPr>
              <a:t>1-2 written (handed in online)</a:t>
            </a:r>
          </a:p>
          <a:p>
            <a:pPr lvl="1" eaLnBrk="1" hangingPunct="1"/>
            <a:r>
              <a:rPr lang="en-US" b="1" i="1" dirty="0">
                <a:latin typeface="Arial" charset="0"/>
              </a:rPr>
              <a:t>class &amp; studio participation (graded)</a:t>
            </a:r>
          </a:p>
          <a:p>
            <a:pPr eaLnBrk="1" hangingPunct="1"/>
            <a:r>
              <a:rPr lang="en-US" dirty="0">
                <a:latin typeface="Arial" charset="0"/>
              </a:rPr>
              <a:t>Group</a:t>
            </a:r>
          </a:p>
          <a:p>
            <a:pPr lvl="1" eaLnBrk="1" hangingPunct="1"/>
            <a:r>
              <a:rPr lang="en-US" dirty="0">
                <a:latin typeface="Arial" charset="0"/>
              </a:rPr>
              <a:t>10  assignments</a:t>
            </a:r>
          </a:p>
          <a:p>
            <a:pPr lvl="2" eaLnBrk="1" hangingPunct="1"/>
            <a:r>
              <a:rPr lang="en-US" dirty="0">
                <a:latin typeface="Arial" charset="0"/>
              </a:rPr>
              <a:t>5-6 presentations with 3 write-ups + video + poster</a:t>
            </a:r>
          </a:p>
          <a:p>
            <a:pPr lvl="1" eaLnBrk="1" hangingPunct="1"/>
            <a:r>
              <a:rPr lang="en-US" dirty="0">
                <a:latin typeface="Arial" charset="0"/>
              </a:rPr>
              <a:t>all group work handed in online</a:t>
            </a:r>
          </a:p>
          <a:p>
            <a:pPr lvl="2" eaLnBrk="1" hangingPunct="1"/>
            <a:r>
              <a:rPr lang="en-US" dirty="0">
                <a:latin typeface="Arial" charset="0"/>
              </a:rPr>
              <a:t>team web site &amp; online submission site</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Helvetica" panose="020B0604020202020204" pitchFamily="34" charset="0"/>
                <a:cs typeface="Helvetica" panose="020B0604020202020204" pitchFamily="34" charset="0"/>
              </a:rPr>
              <a:pPr/>
              <a:t>72</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2370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1" name="Rectangle 4"/>
          <p:cNvSpPr>
            <a:spLocks noGrp="1" noChangeArrowheads="1"/>
          </p:cNvSpPr>
          <p:nvPr>
            <p:ph type="title"/>
          </p:nvPr>
        </p:nvSpPr>
        <p:spPr/>
        <p:txBody>
          <a:bodyPr/>
          <a:lstStyle/>
          <a:p>
            <a:pPr eaLnBrk="1" hangingPunct="1"/>
            <a:r>
              <a:rPr lang="en-US" dirty="0"/>
              <a:t>Grading</a:t>
            </a:r>
          </a:p>
        </p:txBody>
      </p:sp>
      <p:sp>
        <p:nvSpPr>
          <p:cNvPr id="70662" name="Rectangle 5"/>
          <p:cNvSpPr>
            <a:spLocks noGrp="1" noChangeArrowheads="1"/>
          </p:cNvSpPr>
          <p:nvPr>
            <p:ph idx="1"/>
          </p:nvPr>
        </p:nvSpPr>
        <p:spPr/>
        <p:txBody>
          <a:bodyPr/>
          <a:lstStyle/>
          <a:p>
            <a:pPr eaLnBrk="1" hangingPunct="1"/>
            <a:r>
              <a:rPr lang="en-US" sz="2800" dirty="0">
                <a:latin typeface="Arial" charset="0"/>
              </a:rPr>
              <a:t>A combination of</a:t>
            </a:r>
          </a:p>
          <a:p>
            <a:pPr lvl="1" eaLnBrk="1" hangingPunct="1"/>
            <a:r>
              <a:rPr lang="en-US" sz="2400" dirty="0">
                <a:latin typeface="Arial" charset="0"/>
              </a:rPr>
              <a:t>individual assignments &amp; presentation (10%)</a:t>
            </a:r>
          </a:p>
          <a:p>
            <a:pPr lvl="1" eaLnBrk="1" hangingPunct="1"/>
            <a:r>
              <a:rPr lang="en-US" sz="2400" dirty="0">
                <a:latin typeface="Arial" charset="0"/>
              </a:rPr>
              <a:t>class/studio participation (10%)</a:t>
            </a:r>
          </a:p>
          <a:p>
            <a:pPr lvl="1" eaLnBrk="1" hangingPunct="1"/>
            <a:r>
              <a:rPr lang="en-US" sz="2400" dirty="0">
                <a:latin typeface="Arial" charset="0"/>
              </a:rPr>
              <a:t>midterm (20%)</a:t>
            </a:r>
          </a:p>
          <a:p>
            <a:pPr lvl="1" eaLnBrk="1" hangingPunct="1"/>
            <a:r>
              <a:rPr lang="en-US" sz="2400" dirty="0">
                <a:latin typeface="Arial" charset="0"/>
              </a:rPr>
              <a:t>group project (60%)</a:t>
            </a:r>
          </a:p>
          <a:p>
            <a:pPr lvl="2" eaLnBrk="1" hangingPunct="1"/>
            <a:r>
              <a:rPr lang="en-US" sz="2000" dirty="0">
                <a:latin typeface="Arial" charset="0"/>
              </a:rPr>
              <a:t>presentations/poster (group component)</a:t>
            </a:r>
          </a:p>
          <a:p>
            <a:pPr lvl="2" eaLnBrk="1" hangingPunct="1"/>
            <a:r>
              <a:rPr lang="en-US" sz="2000" dirty="0">
                <a:latin typeface="Arial" charset="0"/>
              </a:rPr>
              <a:t>project write-ups</a:t>
            </a:r>
          </a:p>
          <a:p>
            <a:pPr lvl="2" eaLnBrk="1" hangingPunct="1"/>
            <a:endParaRPr lang="en-US" sz="2800" dirty="0">
              <a:latin typeface="Arial" charset="0"/>
            </a:endParaRPr>
          </a:p>
          <a:p>
            <a:pPr eaLnBrk="1" hangingPunct="1"/>
            <a:r>
              <a:rPr lang="en-US" sz="2800" dirty="0">
                <a:latin typeface="Arial" charset="0"/>
              </a:rPr>
              <a:t>No final</a:t>
            </a:r>
          </a:p>
          <a:p>
            <a:pPr lvl="1" eaLnBrk="1" hangingPunct="1"/>
            <a:r>
              <a:rPr lang="en-US" sz="2400" dirty="0">
                <a:latin typeface="Arial" charset="0"/>
              </a:rPr>
              <a:t>must present at project fair on Fri., 12/9 instead</a:t>
            </a:r>
          </a:p>
        </p:txBody>
      </p:sp>
      <p:sp>
        <p:nvSpPr>
          <p:cNvPr id="2" name="Date Placeholder 1"/>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5" name="Footer Placeholder 4"/>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70660" name="Slide Number Placeholder 5"/>
          <p:cNvSpPr>
            <a:spLocks noGrp="1"/>
          </p:cNvSpPr>
          <p:nvPr>
            <p:ph type="sldNum" sz="quarter" idx="4294967295"/>
          </p:nvPr>
        </p:nvSpPr>
        <p:spPr>
          <a:xfrm>
            <a:off x="8153400" y="6553201"/>
            <a:ext cx="9906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6C7CC-F7D1-AE46-9008-0B0755BA7922}" type="slidenum">
              <a:rPr lang="en-US" sz="1000">
                <a:solidFill>
                  <a:srgbClr val="878787"/>
                </a:solidFill>
                <a:latin typeface="Helvetica" panose="020B0604020202020204" pitchFamily="34" charset="0"/>
                <a:cs typeface="Helvetica" panose="020B0604020202020204" pitchFamily="34" charset="0"/>
              </a:rPr>
              <a:pPr eaLnBrk="1" hangingPunct="1"/>
              <a:t>73</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571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5" name="Rectangle 4"/>
          <p:cNvSpPr>
            <a:spLocks noGrp="1" noChangeArrowheads="1"/>
          </p:cNvSpPr>
          <p:nvPr>
            <p:ph type="title"/>
          </p:nvPr>
        </p:nvSpPr>
        <p:spPr/>
        <p:txBody>
          <a:bodyPr/>
          <a:lstStyle/>
          <a:p>
            <a:pPr eaLnBrk="1" hangingPunct="1"/>
            <a:r>
              <a:rPr lang="en-US" dirty="0"/>
              <a:t>Tidbits</a:t>
            </a:r>
          </a:p>
        </p:txBody>
      </p:sp>
      <p:sp>
        <p:nvSpPr>
          <p:cNvPr id="71686" name="Rectangle 5"/>
          <p:cNvSpPr>
            <a:spLocks noGrp="1" noChangeArrowheads="1"/>
          </p:cNvSpPr>
          <p:nvPr>
            <p:ph idx="1"/>
          </p:nvPr>
        </p:nvSpPr>
        <p:spPr>
          <a:xfrm>
            <a:off x="513748" y="1600200"/>
            <a:ext cx="8630252" cy="4724400"/>
          </a:xfrm>
        </p:spPr>
        <p:txBody>
          <a:bodyPr/>
          <a:lstStyle/>
          <a:p>
            <a:pPr eaLnBrk="1" hangingPunct="1">
              <a:lnSpc>
                <a:spcPct val="80000"/>
              </a:lnSpc>
            </a:pPr>
            <a:r>
              <a:rPr lang="en-US" dirty="0">
                <a:latin typeface="Arial" charset="0"/>
              </a:rPr>
              <a:t>Late Policy</a:t>
            </a:r>
          </a:p>
          <a:p>
            <a:pPr lvl="1" eaLnBrk="1" hangingPunct="1">
              <a:lnSpc>
                <a:spcPct val="80000"/>
              </a:lnSpc>
            </a:pPr>
            <a:r>
              <a:rPr lang="en-US" dirty="0">
                <a:latin typeface="Arial" charset="0"/>
              </a:rPr>
              <a:t>no </a:t>
            </a:r>
            <a:r>
              <a:rPr lang="en-US" dirty="0" err="1">
                <a:latin typeface="Arial" charset="0"/>
              </a:rPr>
              <a:t>lates</a:t>
            </a:r>
            <a:r>
              <a:rPr lang="en-US" dirty="0">
                <a:latin typeface="Arial" charset="0"/>
              </a:rPr>
              <a:t> on group assignments</a:t>
            </a:r>
          </a:p>
          <a:p>
            <a:pPr lvl="1" eaLnBrk="1" hangingPunct="1">
              <a:lnSpc>
                <a:spcPct val="80000"/>
              </a:lnSpc>
            </a:pPr>
            <a:r>
              <a:rPr lang="en-US" dirty="0">
                <a:latin typeface="Arial" charset="0"/>
              </a:rPr>
              <a:t>individual assignments lose one letter grade/day</a:t>
            </a:r>
          </a:p>
          <a:p>
            <a:pPr lvl="1" eaLnBrk="1" hangingPunct="1">
              <a:lnSpc>
                <a:spcPct val="80000"/>
              </a:lnSpc>
            </a:pPr>
            <a:endParaRPr lang="en-US" dirty="0">
              <a:latin typeface="Arial" charset="0"/>
            </a:endParaRPr>
          </a:p>
          <a:p>
            <a:pPr eaLnBrk="1" hangingPunct="1">
              <a:lnSpc>
                <a:spcPct val="80000"/>
              </a:lnSpc>
            </a:pPr>
            <a:r>
              <a:rPr lang="en-US" dirty="0">
                <a:latin typeface="Arial" charset="0"/>
              </a:rPr>
              <a:t>Course web site</a:t>
            </a:r>
          </a:p>
          <a:p>
            <a:pPr lvl="1" eaLnBrk="1" hangingPunct="1">
              <a:lnSpc>
                <a:spcPct val="80000"/>
              </a:lnSpc>
            </a:pPr>
            <a:r>
              <a:rPr lang="en-US" dirty="0">
                <a:latin typeface="Arial" charset="0"/>
                <a:hlinkClick r:id="rId3"/>
              </a:rPr>
              <a:t>http://hci.stanford.edu/courses/cs147/2016/au/</a:t>
            </a:r>
            <a:endParaRPr lang="en-US" dirty="0">
              <a:latin typeface="Arial" charset="0"/>
            </a:endParaRPr>
          </a:p>
          <a:p>
            <a:pPr lvl="1" eaLnBrk="1" hangingPunct="1">
              <a:lnSpc>
                <a:spcPct val="80000"/>
              </a:lnSpc>
            </a:pPr>
            <a:endParaRPr lang="en-US" dirty="0">
              <a:latin typeface="Arial" charset="0"/>
            </a:endParaRPr>
          </a:p>
          <a:p>
            <a:pPr eaLnBrk="1" hangingPunct="1">
              <a:lnSpc>
                <a:spcPct val="80000"/>
              </a:lnSpc>
            </a:pPr>
            <a:r>
              <a:rPr lang="en-US" dirty="0">
                <a:latin typeface="Arial" charset="0"/>
              </a:rPr>
              <a:t>Studio preferences &amp; team signups</a:t>
            </a:r>
          </a:p>
          <a:p>
            <a:pPr lvl="1" eaLnBrk="1" hangingPunct="1">
              <a:lnSpc>
                <a:spcPct val="80000"/>
              </a:lnSpc>
            </a:pPr>
            <a:r>
              <a:rPr lang="en-US" dirty="0">
                <a:latin typeface="Arial" charset="0"/>
                <a:hlinkClick r:id="rId4"/>
              </a:rPr>
              <a:t>https://goo.gl/RNKzJb</a:t>
            </a:r>
            <a:endParaRPr lang="en-US" dirty="0">
              <a:latin typeface="Arial" charset="0"/>
            </a:endParaRPr>
          </a:p>
          <a:p>
            <a:pPr lvl="1" eaLnBrk="1" hangingPunct="1">
              <a:lnSpc>
                <a:spcPct val="80000"/>
              </a:lnSpc>
            </a:pPr>
            <a:r>
              <a:rPr lang="en-US" dirty="0">
                <a:latin typeface="Arial" charset="0"/>
              </a:rPr>
              <a:t>due Wed at 5 PM</a:t>
            </a:r>
          </a:p>
          <a:p>
            <a:pPr lvl="1" eaLnBrk="1" hangingPunct="1">
              <a:lnSpc>
                <a:spcPct val="80000"/>
              </a:lnSpc>
            </a:pPr>
            <a:endParaRPr lang="en-US" dirty="0">
              <a:latin typeface="Arial" charset="0"/>
            </a:endParaRPr>
          </a:p>
          <a:p>
            <a:pPr marL="457200" lvl="1" indent="0" eaLnBrk="1" hangingPunct="1">
              <a:lnSpc>
                <a:spcPct val="80000"/>
              </a:lnSpc>
              <a:buNone/>
            </a:pPr>
            <a:endParaRPr lang="en-US" dirty="0">
              <a:latin typeface="Arial" charset="0"/>
            </a:endParaRP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Helvetica" panose="020B0604020202020204" pitchFamily="34" charset="0"/>
                <a:cs typeface="Helvetica" panose="020B0604020202020204" pitchFamily="34" charset="0"/>
              </a:rPr>
              <a:pPr/>
              <a:t>74</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0229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en-US" dirty="0"/>
              <a:t>Summary</a:t>
            </a:r>
          </a:p>
        </p:txBody>
      </p:sp>
      <p:sp>
        <p:nvSpPr>
          <p:cNvPr id="75782" name="Rectangle 3"/>
          <p:cNvSpPr>
            <a:spLocks noGrp="1" noChangeArrowheads="1"/>
          </p:cNvSpPr>
          <p:nvPr>
            <p:ph idx="1"/>
          </p:nvPr>
        </p:nvSpPr>
        <p:spPr>
          <a:xfrm>
            <a:off x="585534" y="1420887"/>
            <a:ext cx="8328494" cy="4837824"/>
          </a:xfrm>
        </p:spPr>
        <p:txBody>
          <a:bodyPr/>
          <a:lstStyle/>
          <a:p>
            <a:pPr eaLnBrk="1" hangingPunct="1"/>
            <a:r>
              <a:rPr lang="en-US" sz="2800" dirty="0">
                <a:latin typeface="Arial" charset="0"/>
              </a:rPr>
              <a:t>UX design is an important part of most of today’s software </a:t>
            </a:r>
            <a:br>
              <a:rPr lang="en-US" sz="2800" dirty="0">
                <a:latin typeface="Arial" charset="0"/>
              </a:rPr>
            </a:br>
            <a:endParaRPr lang="en-US" sz="2800" dirty="0">
              <a:latin typeface="Arial" charset="0"/>
            </a:endParaRPr>
          </a:p>
          <a:p>
            <a:pPr eaLnBrk="1" hangingPunct="1"/>
            <a:r>
              <a:rPr lang="en-US" sz="2800" dirty="0">
                <a:latin typeface="Arial" charset="0"/>
              </a:rPr>
              <a:t>Getting the interface right is hard, but…</a:t>
            </a:r>
            <a:br>
              <a:rPr lang="en-US" sz="2800" dirty="0">
                <a:latin typeface="Arial" charset="0"/>
              </a:rPr>
            </a:br>
            <a:endParaRPr lang="en-US" sz="2800" dirty="0">
              <a:latin typeface="Arial" charset="0"/>
            </a:endParaRPr>
          </a:p>
          <a:p>
            <a:pPr eaLnBrk="1" hangingPunct="1"/>
            <a:r>
              <a:rPr lang="en-US" sz="2800" dirty="0">
                <a:latin typeface="Arial" charset="0"/>
              </a:rPr>
              <a:t>Solution in </a:t>
            </a:r>
            <a:r>
              <a:rPr lang="en-US" sz="2800" i="1" dirty="0">
                <a:solidFill>
                  <a:srgbClr val="4AD2E4"/>
                </a:solidFill>
                <a:latin typeface="Arial" charset="0"/>
              </a:rPr>
              <a:t>Iterative Design </a:t>
            </a:r>
            <a:r>
              <a:rPr lang="en-US" sz="2800" dirty="0">
                <a:latin typeface="Arial" charset="0"/>
              </a:rPr>
              <a:t>including repeated cycles of</a:t>
            </a:r>
          </a:p>
          <a:p>
            <a:pPr lvl="1" eaLnBrk="1" hangingPunct="1"/>
            <a:r>
              <a:rPr lang="en-US" sz="2000" dirty="0">
                <a:latin typeface="Arial" charset="0"/>
              </a:rPr>
              <a:t>Design</a:t>
            </a:r>
          </a:p>
          <a:p>
            <a:pPr lvl="1" eaLnBrk="1" hangingPunct="1"/>
            <a:r>
              <a:rPr lang="en-US" sz="2000" dirty="0">
                <a:latin typeface="Arial" charset="0"/>
              </a:rPr>
              <a:t>Prototyping</a:t>
            </a:r>
          </a:p>
          <a:p>
            <a:pPr lvl="1" eaLnBrk="1" hangingPunct="1"/>
            <a:r>
              <a:rPr lang="en-US" sz="2000" dirty="0">
                <a:latin typeface="Arial" charset="0"/>
              </a:rPr>
              <a:t>Evaluation</a:t>
            </a:r>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Helvetica" panose="020B0604020202020204" pitchFamily="34" charset="0"/>
                <a:cs typeface="Helvetica" panose="020B0604020202020204" pitchFamily="34" charset="0"/>
              </a:rPr>
              <a:pPr/>
              <a:t>75</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24206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en-US" dirty="0"/>
              <a:t>Next Time</a:t>
            </a:r>
          </a:p>
        </p:txBody>
      </p:sp>
      <p:sp>
        <p:nvSpPr>
          <p:cNvPr id="75782" name="Rectangle 3"/>
          <p:cNvSpPr>
            <a:spLocks noGrp="1" noChangeArrowheads="1"/>
          </p:cNvSpPr>
          <p:nvPr>
            <p:ph idx="1"/>
          </p:nvPr>
        </p:nvSpPr>
        <p:spPr>
          <a:xfrm>
            <a:off x="585534" y="1420887"/>
            <a:ext cx="8011181" cy="4837824"/>
          </a:xfrm>
        </p:spPr>
        <p:txBody>
          <a:bodyPr/>
          <a:lstStyle/>
          <a:p>
            <a:pPr eaLnBrk="1" hangingPunct="1"/>
            <a:r>
              <a:rPr lang="en-US" sz="2800" dirty="0">
                <a:latin typeface="Arial" charset="0"/>
              </a:rPr>
              <a:t>Design Discovery</a:t>
            </a:r>
          </a:p>
          <a:p>
            <a:pPr eaLnBrk="1" hangingPunct="1"/>
            <a:r>
              <a:rPr lang="en-US" sz="2800" dirty="0">
                <a:latin typeface="Arial" charset="0"/>
              </a:rPr>
              <a:t>Read</a:t>
            </a:r>
          </a:p>
          <a:p>
            <a:pPr lvl="1"/>
            <a:r>
              <a:rPr lang="en-US" sz="2400" dirty="0"/>
              <a:t>Tom Kelley, </a:t>
            </a:r>
            <a:r>
              <a:rPr lang="en-US" sz="2400" dirty="0">
                <a:hlinkClick r:id="rId3"/>
              </a:rPr>
              <a:t>The Perfect Brainstorm</a:t>
            </a:r>
            <a:r>
              <a:rPr lang="en-US" sz="2400" dirty="0"/>
              <a:t>, Excerpt from The Art of Innovation (pw: </a:t>
            </a:r>
            <a:r>
              <a:rPr lang="en-US" sz="2400" dirty="0" err="1"/>
              <a:t>hcid</a:t>
            </a:r>
            <a:r>
              <a:rPr lang="en-US" sz="2400" dirty="0"/>
              <a:t>)</a:t>
            </a:r>
          </a:p>
          <a:p>
            <a:pPr lvl="1"/>
            <a:r>
              <a:rPr lang="en-US" sz="2400" dirty="0" err="1"/>
              <a:t>Holtzblatt</a:t>
            </a:r>
            <a:r>
              <a:rPr lang="en-US" sz="2400" dirty="0"/>
              <a:t> &amp; Beyer, Ch. 3 from </a:t>
            </a:r>
            <a:r>
              <a:rPr lang="en-US" sz="2400" dirty="0">
                <a:hlinkClick r:id="rId4"/>
              </a:rPr>
              <a:t>Contextual Design</a:t>
            </a:r>
            <a:endParaRPr lang="en-US" sz="2400" dirty="0"/>
          </a:p>
        </p:txBody>
      </p:sp>
      <p:sp>
        <p:nvSpPr>
          <p:cNvPr id="4" name="Date Placeholder 3"/>
          <p:cNvSpPr>
            <a:spLocks noGrp="1"/>
          </p:cNvSpPr>
          <p:nvPr>
            <p:ph type="dt" sz="half" idx="4294967295"/>
          </p:nvPr>
        </p:nvSpPr>
        <p:spPr>
          <a:xfrm>
            <a:off x="0" y="6553200"/>
            <a:ext cx="1905000" cy="457200"/>
          </a:xfrm>
          <a:prstGeom prst="rect">
            <a:avLst/>
          </a:prstGeom>
        </p:spPr>
        <p:txBody>
          <a:bodyPr/>
          <a:lstStyle/>
          <a:p>
            <a:pPr>
              <a:defRPr/>
            </a:pPr>
            <a:r>
              <a:rPr lang="en-US" sz="1000">
                <a:solidFill>
                  <a:srgbClr val="878787"/>
                </a:solidFill>
                <a:latin typeface="Helvetica" panose="020B0604020202020204" pitchFamily="34" charset="0"/>
                <a:cs typeface="Helvetica" panose="020B0604020202020204" pitchFamily="34" charset="0"/>
              </a:rPr>
              <a:t>9/27/2016</a:t>
            </a:r>
            <a:endParaRPr lang="en-US" sz="1000" dirty="0">
              <a:solidFill>
                <a:srgbClr val="878787"/>
              </a:solidFill>
              <a:latin typeface="Helvetica" panose="020B0604020202020204" pitchFamily="34" charset="0"/>
              <a:cs typeface="Helvetica" panose="020B0604020202020204" pitchFamily="34" charset="0"/>
            </a:endParaRPr>
          </a:p>
        </p:txBody>
      </p:sp>
      <p:sp>
        <p:nvSpPr>
          <p:cNvPr id="6" name="Footer Placeholder 5"/>
          <p:cNvSpPr>
            <a:spLocks noGrp="1"/>
          </p:cNvSpPr>
          <p:nvPr>
            <p:ph type="ftr" sz="quarter" idx="4294967295"/>
          </p:nvPr>
        </p:nvSpPr>
        <p:spPr>
          <a:xfrm>
            <a:off x="1909394" y="6553200"/>
            <a:ext cx="6239612" cy="457200"/>
          </a:xfrm>
          <a:prstGeom prst="rect">
            <a:avLst/>
          </a:prstGeom>
        </p:spPr>
        <p:txBody>
          <a:bodyPr/>
          <a:lstStyle/>
          <a:p>
            <a:pPr algn="ctr">
              <a:defRPr/>
            </a:pPr>
            <a:r>
              <a:rPr lang="en-US" sz="1000">
                <a:solidFill>
                  <a:srgbClr val="878787"/>
                </a:solidFill>
                <a:latin typeface="Helvetica" panose="020B0604020202020204" pitchFamily="34" charset="0"/>
                <a:cs typeface="Helvetica" panose="020B0604020202020204" pitchFamily="34" charset="0"/>
              </a:rPr>
              <a:t>dt+UX: Design Thinking for User Experience Design, Prototyping &amp; Evaluation</a:t>
            </a:r>
            <a:endParaRPr lang="en-US" sz="1000" dirty="0">
              <a:solidFill>
                <a:srgbClr val="878787"/>
              </a:solidFill>
              <a:latin typeface="Helvetica" panose="020B0604020202020204" pitchFamily="34" charset="0"/>
              <a:cs typeface="Helvetica" panose="020B0604020202020204" pitchFamily="34" charset="0"/>
            </a:endParaRPr>
          </a:p>
        </p:txBody>
      </p:sp>
      <p:sp>
        <p:nvSpPr>
          <p:cNvPr id="7" name="Slide Number Placeholder 6"/>
          <p:cNvSpPr>
            <a:spLocks noGrp="1"/>
          </p:cNvSpPr>
          <p:nvPr>
            <p:ph type="sldNum" sz="quarter" idx="4294967295"/>
          </p:nvPr>
        </p:nvSpPr>
        <p:spPr>
          <a:xfrm>
            <a:off x="8153400" y="6553201"/>
            <a:ext cx="990600" cy="457200"/>
          </a:xfrm>
          <a:prstGeom prst="rect">
            <a:avLst/>
          </a:prstGeom>
        </p:spPr>
        <p:txBody>
          <a:bodyPr/>
          <a:lstStyle/>
          <a:p>
            <a:fld id="{378E877C-33E4-8D47-9FF8-A9983EC5D9E6}" type="slidenum">
              <a:rPr lang="en-US" sz="1000" smtClean="0">
                <a:solidFill>
                  <a:srgbClr val="878787"/>
                </a:solidFill>
                <a:latin typeface="Helvetica" panose="020B0604020202020204" pitchFamily="34" charset="0"/>
                <a:cs typeface="Helvetica" panose="020B0604020202020204" pitchFamily="34" charset="0"/>
              </a:rPr>
              <a:pPr/>
              <a:t>76</a:t>
            </a:fld>
            <a:endParaRPr lang="en-US" sz="1000">
              <a:solidFill>
                <a:srgbClr val="878787"/>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10312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12"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43804"/>
            <a:ext cx="813836" cy="829952"/>
          </a:xfrm>
          <a:prstGeom prst="rect">
            <a:avLst/>
          </a:prstGeom>
        </p:spPr>
      </p:pic>
      <p:sp>
        <p:nvSpPr>
          <p:cNvPr id="10" name="Rectangle 9"/>
          <p:cNvSpPr/>
          <p:nvPr/>
        </p:nvSpPr>
        <p:spPr bwMode="auto">
          <a:xfrm>
            <a:off x="6127200" y="2284504"/>
            <a:ext cx="3016800" cy="420375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127201" y="2584503"/>
            <a:ext cx="3115273" cy="427349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sz="2600" dirty="0">
                <a:latin typeface="Arial" charset="0"/>
              </a:rPr>
              <a:t>weather.yahoo.com</a:t>
            </a:r>
          </a:p>
        </p:txBody>
      </p:sp>
      <p:sp>
        <p:nvSpPr>
          <p:cNvPr id="9" name="Rectangle 2"/>
          <p:cNvSpPr>
            <a:spLocks noGrp="1" noChangeArrowheads="1"/>
          </p:cNvSpPr>
          <p:nvPr>
            <p:ph type="title"/>
          </p:nvPr>
        </p:nvSpPr>
        <p:spPr>
          <a:xfrm>
            <a:off x="479425" y="79925"/>
            <a:ext cx="8664575" cy="1143000"/>
          </a:xfrm>
        </p:spPr>
        <p:txBody>
          <a:bodyPr/>
          <a:lstStyle/>
          <a:p>
            <a:r>
              <a:rPr lang="en-US" dirty="0"/>
              <a:t>Hall of Fame or Shame?</a:t>
            </a:r>
          </a:p>
        </p:txBody>
      </p:sp>
      <p:sp>
        <p:nvSpPr>
          <p:cNvPr id="4" name="Slide Number Placeholder 3"/>
          <p:cNvSpPr>
            <a:spLocks noGrp="1"/>
          </p:cNvSpPr>
          <p:nvPr>
            <p:ph type="sldNum" sz="quarter" idx="12"/>
          </p:nvPr>
        </p:nvSpPr>
        <p:spPr/>
        <p:txBody>
          <a:bodyPr/>
          <a:lstStyle/>
          <a:p>
            <a:fld id="{975B29A8-4111-AA4F-9223-09FF79E68435}" type="slidenum">
              <a:rPr lang="en-US" smtClean="0"/>
              <a:pPr/>
              <a:t>8</a:t>
            </a:fld>
            <a:endParaRPr lang="en-US"/>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661" y="1073756"/>
            <a:ext cx="5641539" cy="4763114"/>
          </a:xfrm>
          <a:prstGeom prst="rect">
            <a:avLst/>
          </a:prstGeom>
        </p:spPr>
      </p:pic>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Tree>
    <p:extLst>
      <p:ext uri="{BB962C8B-B14F-4D97-AF65-F5344CB8AC3E}">
        <p14:creationId xmlns:p14="http://schemas.microsoft.com/office/powerpoint/2010/main" val="41743814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bwMode="auto">
          <a:xfrm>
            <a:off x="6127200" y="2284504"/>
            <a:ext cx="3016800" cy="420375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Content Placeholder 6"/>
          <p:cNvSpPr txBox="1">
            <a:spLocks/>
          </p:cNvSpPr>
          <p:nvPr/>
        </p:nvSpPr>
        <p:spPr bwMode="auto">
          <a:xfrm>
            <a:off x="6127201" y="2584503"/>
            <a:ext cx="3094171" cy="427349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buNone/>
            </a:pPr>
            <a:r>
              <a:rPr lang="en-US" sz="2600" dirty="0">
                <a:latin typeface="Arial" charset="0"/>
              </a:rPr>
              <a:t>weather.yahoo.com</a:t>
            </a:r>
          </a:p>
          <a:p>
            <a:pPr marL="0" indent="0">
              <a:buNone/>
            </a:pPr>
            <a:endParaRPr lang="en-US" sz="1800" dirty="0">
              <a:latin typeface="Arial" charset="0"/>
            </a:endParaRPr>
          </a:p>
          <a:p>
            <a:pPr marL="0" indent="0">
              <a:buNone/>
            </a:pPr>
            <a:r>
              <a:rPr lang="en-US" sz="2600" dirty="0">
                <a:latin typeface="Arial" charset="0"/>
              </a:rPr>
              <a:t>good!</a:t>
            </a:r>
          </a:p>
          <a:p>
            <a:pPr marL="400050" lvl="1" indent="0">
              <a:buNone/>
            </a:pPr>
            <a:r>
              <a:rPr lang="en-US" sz="2400" dirty="0">
                <a:latin typeface="Arial" charset="0"/>
              </a:rPr>
              <a:t>aesthetic</a:t>
            </a:r>
          </a:p>
          <a:p>
            <a:pPr marL="400050" lvl="1" indent="0">
              <a:buNone/>
            </a:pPr>
            <a:r>
              <a:rPr lang="en-US" sz="2400" dirty="0">
                <a:latin typeface="Arial" charset="0"/>
              </a:rPr>
              <a:t>clean typography &amp; icons</a:t>
            </a:r>
          </a:p>
          <a:p>
            <a:pPr marL="400050" lvl="1" indent="0">
              <a:buNone/>
            </a:pPr>
            <a:endParaRPr lang="en-US" sz="2000" dirty="0">
              <a:latin typeface="Arial" charset="0"/>
            </a:endParaRPr>
          </a:p>
          <a:p>
            <a:pPr marL="0" indent="0">
              <a:buNone/>
            </a:pPr>
            <a:r>
              <a:rPr lang="en-US" sz="2600" dirty="0">
                <a:latin typeface="Arial" charset="0"/>
              </a:rPr>
              <a:t>bad!</a:t>
            </a:r>
          </a:p>
          <a:p>
            <a:pPr marL="400050" lvl="1" indent="0">
              <a:buNone/>
            </a:pPr>
            <a:r>
              <a:rPr lang="en-US" sz="2400" dirty="0">
                <a:latin typeface="Arial" charset="0"/>
              </a:rPr>
              <a:t>image is 1</a:t>
            </a:r>
            <a:r>
              <a:rPr lang="en-US" sz="2400" baseline="30000" dirty="0">
                <a:latin typeface="Arial" charset="0"/>
              </a:rPr>
              <a:t>st</a:t>
            </a:r>
            <a:r>
              <a:rPr lang="en-US" sz="2400" dirty="0">
                <a:latin typeface="Arial" charset="0"/>
              </a:rPr>
              <a:t> read</a:t>
            </a:r>
          </a:p>
          <a:p>
            <a:pPr marL="400050" lvl="1" indent="0">
              <a:buNone/>
            </a:pPr>
            <a:endParaRPr lang="en-US" sz="2400" dirty="0">
              <a:latin typeface="Arial" charset="0"/>
            </a:endParaRPr>
          </a:p>
        </p:txBody>
      </p:sp>
      <p:sp>
        <p:nvSpPr>
          <p:cNvPr id="9" name="Rectangle 2"/>
          <p:cNvSpPr>
            <a:spLocks noGrp="1" noChangeArrowheads="1"/>
          </p:cNvSpPr>
          <p:nvPr>
            <p:ph type="title"/>
          </p:nvPr>
        </p:nvSpPr>
        <p:spPr>
          <a:xfrm>
            <a:off x="479425" y="79925"/>
            <a:ext cx="8664575" cy="1143000"/>
          </a:xfrm>
        </p:spPr>
        <p:txBody>
          <a:bodyPr/>
          <a:lstStyle/>
          <a:p>
            <a:r>
              <a:rPr lang="en-US" dirty="0"/>
              <a:t>Hall of Fame!</a:t>
            </a:r>
          </a:p>
        </p:txBody>
      </p:sp>
      <p:sp>
        <p:nvSpPr>
          <p:cNvPr id="4" name="Slide Number Placeholder 3"/>
          <p:cNvSpPr>
            <a:spLocks noGrp="1"/>
          </p:cNvSpPr>
          <p:nvPr>
            <p:ph type="sldNum" sz="quarter" idx="12"/>
          </p:nvPr>
        </p:nvSpPr>
        <p:spPr/>
        <p:txBody>
          <a:bodyPr/>
          <a:lstStyle/>
          <a:p>
            <a:fld id="{975B29A8-4111-AA4F-9223-09FF79E68435}" type="slidenum">
              <a:rPr lang="en-US" smtClean="0"/>
              <a:pPr/>
              <a:t>9</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661" y="1073756"/>
            <a:ext cx="5641539" cy="4763114"/>
          </a:xfrm>
          <a:prstGeom prst="rect">
            <a:avLst/>
          </a:prstGeom>
        </p:spPr>
      </p:pic>
      <p:pic>
        <p:nvPicPr>
          <p:cNvPr id="11" name="Picture 10" descr="fam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10082" y="251695"/>
            <a:ext cx="798347" cy="822061"/>
          </a:xfrm>
          <a:prstGeom prst="rect">
            <a:avLst/>
          </a:prstGeom>
        </p:spPr>
      </p:pic>
      <p:sp>
        <p:nvSpPr>
          <p:cNvPr id="2" name="Date Placeholder 1"/>
          <p:cNvSpPr>
            <a:spLocks noGrp="1"/>
          </p:cNvSpPr>
          <p:nvPr>
            <p:ph type="dt" sz="half" idx="10"/>
          </p:nvPr>
        </p:nvSpPr>
        <p:spPr/>
        <p:txBody>
          <a:bodyPr/>
          <a:lstStyle/>
          <a:p>
            <a:pPr>
              <a:defRPr/>
            </a:pPr>
            <a:r>
              <a:rPr lang="en-US"/>
              <a:t>9/27/2016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Tree>
    <p:extLst>
      <p:ext uri="{BB962C8B-B14F-4D97-AF65-F5344CB8AC3E}">
        <p14:creationId xmlns:p14="http://schemas.microsoft.com/office/powerpoint/2010/main" val="2577172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1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19094</TotalTime>
  <Words>4158</Words>
  <Application>Microsoft Macintosh PowerPoint</Application>
  <PresentationFormat>On-screen Show (4:3)</PresentationFormat>
  <Paragraphs>876</Paragraphs>
  <Slides>76</Slides>
  <Notes>67</Notes>
  <HiddenSlides>0</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90" baseType="lpstr">
      <vt:lpstr>Arial Black</vt:lpstr>
      <vt:lpstr>Arial Narrow</vt:lpstr>
      <vt:lpstr>Helvetica</vt:lpstr>
      <vt:lpstr>Helvetica Light</vt:lpstr>
      <vt:lpstr>MS PGothic</vt:lpstr>
      <vt:lpstr>ＭＳ Ｐゴシック</vt:lpstr>
      <vt:lpstr>Roboto</vt:lpstr>
      <vt:lpstr>Times New Roman</vt:lpstr>
      <vt:lpstr>Verdana</vt:lpstr>
      <vt:lpstr>Wingdings</vt:lpstr>
      <vt:lpstr>Wingdings 3</vt:lpstr>
      <vt:lpstr>Arial</vt:lpstr>
      <vt:lpstr>1_Summer HCI</vt:lpstr>
      <vt:lpstr>Clip</vt:lpstr>
      <vt:lpstr>CS 147 Introduction &amp; Course Overview Design Thinking for User Experience Design, Prototyping &amp; Evaluation</vt:lpstr>
      <vt:lpstr>Hall of Fame or Shame?</vt:lpstr>
      <vt:lpstr>PowerPoint Presentation</vt:lpstr>
      <vt:lpstr>Hall of Fame or Shame?</vt:lpstr>
      <vt:lpstr>Hall of Shame!</vt:lpstr>
      <vt:lpstr>Hall of Fame or Shame?</vt:lpstr>
      <vt:lpstr>Hall of Fame!</vt:lpstr>
      <vt:lpstr>Hall of Fame or Shame?</vt:lpstr>
      <vt:lpstr>Hall of Fame!</vt:lpstr>
      <vt:lpstr>Hall of Fame!</vt:lpstr>
      <vt:lpstr>CS 147 Introduction &amp; Course Overview Design Thinking for User Experience Design, Prototyping &amp; Evaluation</vt:lpstr>
      <vt:lpstr>PowerPoint Presentation</vt:lpstr>
      <vt:lpstr>James Landay</vt:lpstr>
      <vt:lpstr>Sherman Leung (Head CA)</vt:lpstr>
      <vt:lpstr>Health Enable healthier lifestyles and outcomes</vt:lpstr>
      <vt:lpstr>Emily Tang</vt:lpstr>
      <vt:lpstr>Learning Design next generation learning experiences</vt:lpstr>
      <vt:lpstr>Shubha Raghvendra </vt:lpstr>
      <vt:lpstr>Digital Democracy Technology-enabled democracy </vt:lpstr>
      <vt:lpstr>Kevin Zhai</vt:lpstr>
      <vt:lpstr>Inclusive Design Products that benefit everyone </vt:lpstr>
      <vt:lpstr>Will Kim </vt:lpstr>
      <vt:lpstr>Food Redesigning food, from the field to leftovers</vt:lpstr>
      <vt:lpstr>Edwin Park</vt:lpstr>
      <vt:lpstr>Home Making homes accessible from anywhere </vt:lpstr>
      <vt:lpstr>Ash Ngu</vt:lpstr>
      <vt:lpstr>Art and Culture Bringing creativity to our communities</vt:lpstr>
      <vt:lpstr>Kat Gregory</vt:lpstr>
      <vt:lpstr>[Micro]Adventure  Help people get out there and adventure</vt:lpstr>
      <vt:lpstr>John Yang-Sammataro (YS)</vt:lpstr>
      <vt:lpstr>Mixed Reality Merging Real and Digital Worlds</vt:lpstr>
      <vt:lpstr>PowerPoint Presentation</vt:lpstr>
      <vt:lpstr>b a l a n c e </vt:lpstr>
      <vt:lpstr>Human-Computer Interaction (HCI) Approach to UX Design</vt:lpstr>
      <vt:lpstr>PowerPoint Presentation</vt:lpstr>
      <vt:lpstr>HCI Approach to UX Design</vt:lpstr>
      <vt:lpstr>Why is HCI Important?</vt:lpstr>
      <vt:lpstr>Who Creates UIs?</vt:lpstr>
      <vt:lpstr>How to Design and Build Good UIs</vt:lpstr>
      <vt:lpstr>PowerPoint Presentation</vt:lpstr>
      <vt:lpstr>User Interface Development Process</vt:lpstr>
      <vt:lpstr>Design Thinking Process</vt:lpstr>
      <vt:lpstr>Iteration</vt:lpstr>
      <vt:lpstr>Design</vt:lpstr>
      <vt:lpstr>Usability(?)</vt:lpstr>
      <vt:lpstr>Usability/User Experience Goals</vt:lpstr>
      <vt:lpstr>User-centered Design “Know thy User”</vt:lpstr>
      <vt:lpstr>Design Discovery Needfinding, Contextual Inquiry &amp; Task Analysis</vt:lpstr>
      <vt:lpstr>Concept Videos</vt:lpstr>
      <vt:lpstr>PowerPoint Presentation</vt:lpstr>
      <vt:lpstr>Rapid Prototyping</vt:lpstr>
      <vt:lpstr>Evaluation</vt:lpstr>
      <vt:lpstr>Goals of the Course</vt:lpstr>
      <vt:lpstr>Course Format</vt:lpstr>
      <vt:lpstr>How dt+UX Fits into CS Curriculum</vt:lpstr>
      <vt:lpstr>Projects</vt:lpstr>
      <vt:lpstr>Project Process (10 weeks)</vt:lpstr>
      <vt:lpstr>Project Process (10 weeks)</vt:lpstr>
      <vt:lpstr>Project Process Timeline</vt:lpstr>
      <vt:lpstr>Swickr</vt:lpstr>
      <vt:lpstr>GreenBean</vt:lpstr>
      <vt:lpstr>CarbonShopper</vt:lpstr>
      <vt:lpstr>StyleEye</vt:lpstr>
      <vt:lpstr>ProjectHarmony</vt:lpstr>
      <vt:lpstr>Musistantat</vt:lpstr>
      <vt:lpstr>Balancer</vt:lpstr>
      <vt:lpstr>Food Dude</vt:lpstr>
      <vt:lpstr>Cookable</vt:lpstr>
      <vt:lpstr>Token</vt:lpstr>
      <vt:lpstr>NightOwl</vt:lpstr>
      <vt:lpstr>Books</vt:lpstr>
      <vt:lpstr>Assignments</vt:lpstr>
      <vt:lpstr>Grading</vt:lpstr>
      <vt:lpstr>Tidbits</vt:lpstr>
      <vt:lpstr>Summary</vt:lpstr>
      <vt:lpstr>Next Time</vt:lpstr>
    </vt:vector>
  </TitlesOfParts>
  <Company>Berkeley Summer Engineering Institute</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Course Overview</dc:title>
  <dc:subject>User Interface Design, Prototyping, and Evaluation</dc:subject>
  <dc:creator>James Landay</dc:creator>
  <cp:keywords>usability, interface design, interaction design, user interface, user interface design</cp:keywords>
  <cp:lastModifiedBy>James Landay</cp:lastModifiedBy>
  <cp:revision>577</cp:revision>
  <cp:lastPrinted>2014-09-23T20:37:29Z</cp:lastPrinted>
  <dcterms:created xsi:type="dcterms:W3CDTF">1995-06-02T21:27:28Z</dcterms:created>
  <dcterms:modified xsi:type="dcterms:W3CDTF">2016-09-29T23:08:47Z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