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03.jpg"/><Relationship Id="rId5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Relationship Id="rId4" Type="http://schemas.openxmlformats.org/officeDocument/2006/relationships/image" Target="../media/image04.jpg"/><Relationship Id="rId5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Relationship Id="rId4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Sustainability Needfinding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Jonny Leung, Eric Hermann, Ngoc Bui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 Results-Annabah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5600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“Without some sort of </a:t>
            </a:r>
            <a:r>
              <a:rPr b="1" lang="en">
                <a:solidFill>
                  <a:srgbClr val="FFFFFF"/>
                </a:solidFill>
              </a:rPr>
              <a:t>cheap alternative</a:t>
            </a:r>
            <a:r>
              <a:rPr lang="en"/>
              <a:t> to today’s fuel sources, </a:t>
            </a:r>
            <a:r>
              <a:rPr b="1" lang="en">
                <a:solidFill>
                  <a:srgbClr val="FFFFFF"/>
                </a:solidFill>
              </a:rPr>
              <a:t>no major change</a:t>
            </a:r>
            <a:r>
              <a:rPr lang="en"/>
              <a:t> can be made”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“Politicians will always fight for the most effective means of accomplishing their tasks. Even if it means </a:t>
            </a:r>
            <a:r>
              <a:rPr b="1" lang="en">
                <a:solidFill>
                  <a:srgbClr val="FFFFFF"/>
                </a:solidFill>
              </a:rPr>
              <a:t>denying </a:t>
            </a:r>
            <a:r>
              <a:rPr lang="en"/>
              <a:t>some sort of </a:t>
            </a:r>
            <a:r>
              <a:rPr b="1" lang="en">
                <a:solidFill>
                  <a:srgbClr val="FFFFFF"/>
                </a:solidFill>
              </a:rPr>
              <a:t>obvious truth, they’ll keep fighting</a:t>
            </a:r>
            <a:r>
              <a:rPr lang="en"/>
              <a:t>.”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819" y="1254674"/>
            <a:ext cx="2935474" cy="22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 Results-Kevin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753375" y="1196550"/>
            <a:ext cx="4961099" cy="287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“It’s </a:t>
            </a:r>
            <a:r>
              <a:rPr b="1" lang="en" sz="2400">
                <a:solidFill>
                  <a:srgbClr val="FFFFFF"/>
                </a:solidFill>
              </a:rPr>
              <a:t>not fair</a:t>
            </a:r>
            <a:r>
              <a:rPr lang="en"/>
              <a:t> that humans ruining the planet and making it difficult for other species.”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“It’s about getting </a:t>
            </a:r>
            <a:r>
              <a:rPr b="1" lang="en" sz="2400">
                <a:solidFill>
                  <a:srgbClr val="FFFFFF"/>
                </a:solidFill>
              </a:rPr>
              <a:t>industries and policy makers </a:t>
            </a:r>
            <a:r>
              <a:rPr lang="en"/>
              <a:t>to change.”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7398"/>
            <a:ext cx="3162625" cy="26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 Results-Gloria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4284299" cy="348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</a:t>
            </a:r>
            <a:r>
              <a:rPr b="1" lang="en" sz="2400">
                <a:solidFill>
                  <a:srgbClr val="FFFFFF"/>
                </a:solidFill>
              </a:rPr>
              <a:t>Seeing</a:t>
            </a:r>
            <a:r>
              <a:rPr lang="en"/>
              <a:t> passionate people do this work inspires me.”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“Empty </a:t>
            </a:r>
            <a:r>
              <a:rPr b="1" lang="en" sz="2400">
                <a:solidFill>
                  <a:srgbClr val="FFFFFF"/>
                </a:solidFill>
              </a:rPr>
              <a:t>rhetoric</a:t>
            </a:r>
            <a:r>
              <a:rPr lang="en"/>
              <a:t> gets to me.”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999" y="1285250"/>
            <a:ext cx="3958473" cy="2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Empathy Map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77675" y="768575"/>
            <a:ext cx="3757799" cy="1994099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Say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I care about sustainability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I wish I knew more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I want to have an impact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712450" y="768600"/>
            <a:ext cx="3757799" cy="1994099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Think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personal vs. large scale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future generations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words vs. actions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77750" y="2948650"/>
            <a:ext cx="3757799" cy="1994099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Do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save where possible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follow policy decisions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compost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stay informed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712450" y="2948650"/>
            <a:ext cx="3757799" cy="1994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Feel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frustration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lack of empowerment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unaware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</a:rPr>
              <a:t>helpless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Insight  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00"/>
              </a:solidFill>
            </a:endParaRPr>
          </a:p>
          <a:p>
            <a:pPr rtl="0" algn="ctr">
              <a:spcBef>
                <a:spcPts val="0"/>
              </a:spcBef>
              <a:buNone/>
            </a:pPr>
            <a:r>
              <a:rPr lang="en" sz="3600">
                <a:solidFill>
                  <a:srgbClr val="00FFFF"/>
                </a:solidFill>
              </a:rPr>
              <a:t>People really want to help, but are not sure how.  They don’t see themselves as the agents of change.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We met Sam, Annabah, Kevin and Gloria, and were amazed by how much they cared about the environment but how little they felt they could personally impact the environmental crisis.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Do We Make Sustainability Concrete?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8873"/>
            <a:ext cx="2216974" cy="33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801" y="1568874"/>
            <a:ext cx="2494099" cy="33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77887" y="1075662"/>
            <a:ext cx="18845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Jonny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438550" y="1075662"/>
            <a:ext cx="18845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Eric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624000" y="1075662"/>
            <a:ext cx="18845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Ngoc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8325" y="1568875"/>
            <a:ext cx="2409331" cy="33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31172" l="0" r="0" t="0"/>
          <a:stretch/>
        </p:blipFill>
        <p:spPr>
          <a:xfrm>
            <a:off x="6258325" y="1580350"/>
            <a:ext cx="2409323" cy="228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Participants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4265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Looking for: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-Diversity of perspective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-Varied lifestyles/interests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-Technologically literate users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450" y="445024"/>
            <a:ext cx="2642499" cy="175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7775" y="705525"/>
            <a:ext cx="1982874" cy="21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4450" y="3029424"/>
            <a:ext cx="3007749" cy="169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Participant 1: Sam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42557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-25 year old Apple employee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-Lives in Los Altos Hills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-Chosen for perspective of commuter and employee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-Interviewed at home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350" y="1145925"/>
            <a:ext cx="2851649" cy="285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Participant 2: Annabah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4265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-22 year old unemployed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-Lives in Salt Lake City, Utah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-Chemical Engineering Major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-Chosen for technical knowledge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-Interviewed at Tressider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025" y="445024"/>
            <a:ext cx="3001747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Participant 3: Kevin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4265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-Stanford Lecturer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-Involved in Urban Studies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-Chosen for academic perspective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-Interviewed in Gates building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350" y="825962"/>
            <a:ext cx="3491574" cy="349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Participant 4: Gloria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4265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-Junior at Stanford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-Product Design Major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-Born in Singapore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-Chosen for international perspective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-Interviewed in dorm room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825" y="892112"/>
            <a:ext cx="3359274" cy="33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 - Sam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455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“I try to do things to reduce my environmental impact, but </a:t>
            </a:r>
            <a:r>
              <a:rPr b="1" lang="en">
                <a:solidFill>
                  <a:srgbClr val="FFFFFF"/>
                </a:solidFill>
              </a:rPr>
              <a:t>I have no sense for how much actual effect I have</a:t>
            </a:r>
            <a:r>
              <a:rPr lang="en"/>
              <a:t> on the world.”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“The largest impact in my opinion will be at the policy level.  The </a:t>
            </a:r>
            <a:r>
              <a:rPr b="1" lang="en">
                <a:solidFill>
                  <a:srgbClr val="FFFFFF"/>
                </a:solidFill>
              </a:rPr>
              <a:t>heaviest polluters</a:t>
            </a:r>
            <a:r>
              <a:rPr lang="en"/>
              <a:t> </a:t>
            </a:r>
            <a:r>
              <a:rPr b="1" lang="en">
                <a:solidFill>
                  <a:srgbClr val="FFFFFF"/>
                </a:solidFill>
              </a:rPr>
              <a:t>and carbon emitters are corporations</a:t>
            </a:r>
            <a:r>
              <a:rPr lang="en"/>
              <a:t>, and government policy is the best way to encourage sustainability.”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762" y="2601775"/>
            <a:ext cx="2697450" cy="20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4825" y="647775"/>
            <a:ext cx="2383325" cy="178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