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44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5730383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American_Public_Health_Associati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So the first person we interviewed was our friend Dunchadhn. He’s also a sophomore here, and he happens to have grown up on a farm in Maryland, working with dairy goats, chickens, and tending to crops and fruit trees. So Dunchadhn represents the farming perspective, specifically small-scale farming.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We asked Dunchadhn to take us through a typical day on the farm, how it differs from industrial farming, and what he does with his products...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Quality comes first, but correlates with locality and sustainability anyways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50">
                <a:solidFill>
                  <a:srgbClr val="252525"/>
                </a:solidFill>
                <a:highlight>
                  <a:srgbClr val="FFFFFF"/>
                </a:highlight>
              </a:rPr>
              <a:t>The </a:t>
            </a:r>
            <a:r>
              <a:rPr lang="en" sz="1050">
                <a:solidFill>
                  <a:srgbClr val="0B0080"/>
                </a:solidFill>
                <a:highlight>
                  <a:srgbClr val="FFFFFF"/>
                </a:highlight>
                <a:hlinkClick r:id="rId3"/>
              </a:rPr>
              <a:t>American Public Health Association</a:t>
            </a:r>
            <a:r>
              <a:rPr lang="en" sz="1050">
                <a:solidFill>
                  <a:srgbClr val="252525"/>
                </a:solidFill>
                <a:highlight>
                  <a:srgbClr val="FFFFFF"/>
                </a:highlight>
              </a:rPr>
              <a:t> (APHA) defines a "sustainable food system" as "one that provides healthy food to meet current food needs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50">
                <a:solidFill>
                  <a:srgbClr val="252525"/>
                </a:solidFill>
                <a:highlight>
                  <a:srgbClr val="FFFFFF"/>
                </a:highlight>
              </a:rPr>
              <a:t>while maintaining healthy ecosystems that can also provide food for generations to come with minimal negative impact to the environment.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50">
                <a:solidFill>
                  <a:srgbClr val="252525"/>
                </a:solidFill>
                <a:highlight>
                  <a:srgbClr val="FFFFFF"/>
                </a:highlight>
              </a:rPr>
              <a:t>A sustainable food system also encourages local production and distribution infrastructures and makes nutritious food available, accessible, and affordable to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050">
                <a:solidFill>
                  <a:srgbClr val="252525"/>
                </a:solidFill>
                <a:highlight>
                  <a:srgbClr val="FFFFFF"/>
                </a:highlight>
              </a:rPr>
              <a:t>Further, it is humane and just, protecting farmers and other workers, consumers, and communities.” So we have an ideal for food sustainability. But where do we stand today, and how do we move towards that ideal?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To answer that question, we approached our needfinding with this simplified conception of the food industry in mind.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So this is a overview of some of the key points we had in our empathy map, and in the next few slides we’ll be focusing in on a few of these and our interpretations of them, on an interviewee-by-interviewee basis.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grpSp>
        <p:nvGrpSpPr>
          <p:cNvPr id="9" name="Shape 9"/>
          <p:cNvGrpSpPr/>
          <p:nvPr/>
        </p:nvGrpSpPr>
        <p:grpSpPr>
          <a:xfrm>
            <a:off x="4350278" y="2855377"/>
            <a:ext cx="443588" cy="10563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1" name="Shape 11"/>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2" name="Shape 12"/>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grpSp>
      <p:sp>
        <p:nvSpPr>
          <p:cNvPr id="13" name="Shape 13"/>
          <p:cNvSpPr txBox="1">
            <a:spLocks noGrp="1"/>
          </p:cNvSpPr>
          <p:nvPr>
            <p:ph type="ctrTitle"/>
          </p:nvPr>
        </p:nvSpPr>
        <p:spPr>
          <a:xfrm>
            <a:off x="671257" y="990800"/>
            <a:ext cx="7801500" cy="17300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4" name="Shape 14"/>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15" name="Shape 1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255275"/>
            <a:ext cx="8520599" cy="18906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71250" y="2141250"/>
            <a:ext cx="7852199" cy="8610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8" name="Shape 1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6" name="Shape 26"/>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7" name="Shape 2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4" name="Shape 3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6227100" cy="4090800"/>
          </a:xfrm>
          <a:prstGeom prst="rect">
            <a:avLst/>
          </a:prstGeom>
        </p:spPr>
        <p:txBody>
          <a:bodyPr lIns="91425" tIns="91425" rIns="91425" bIns="91425" anchor="ctr" anchorCtr="0"/>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a:endParaRPr/>
          </a:p>
        </p:txBody>
      </p:sp>
      <p:sp>
        <p:nvSpPr>
          <p:cNvPr id="37" name="Shape 3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1" name="Shape 41"/>
          <p:cNvSpPr txBox="1">
            <a:spLocks noGrp="1"/>
          </p:cNvSpPr>
          <p:nvPr>
            <p:ph type="title"/>
          </p:nvPr>
        </p:nvSpPr>
        <p:spPr>
          <a:xfrm>
            <a:off x="265500" y="1081400"/>
            <a:ext cx="4045199" cy="1710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2" name="Shape 42"/>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algn="ctr">
              <a:lnSpc>
                <a:spcPct val="100000"/>
              </a:lnSpc>
              <a:spcBef>
                <a:spcPts val="0"/>
              </a:spcBef>
              <a:spcAft>
                <a:spcPts val="0"/>
              </a:spcAft>
              <a:buClr>
                <a:schemeClr val="dk1"/>
              </a:buClr>
              <a:buSzPct val="100000"/>
              <a:buNone/>
              <a:defRPr sz="2100">
                <a:solidFill>
                  <a:schemeClr val="dk1"/>
                </a:solidFill>
              </a:defRPr>
            </a:lvl1pPr>
            <a:lvl2pPr algn="ctr">
              <a:lnSpc>
                <a:spcPct val="100000"/>
              </a:lnSpc>
              <a:spcBef>
                <a:spcPts val="0"/>
              </a:spcBef>
              <a:spcAft>
                <a:spcPts val="0"/>
              </a:spcAft>
              <a:buClr>
                <a:schemeClr val="dk1"/>
              </a:buClr>
              <a:buSzPct val="100000"/>
              <a:buNone/>
              <a:defRPr sz="2100">
                <a:solidFill>
                  <a:schemeClr val="dk1"/>
                </a:solidFill>
              </a:defRPr>
            </a:lvl2pPr>
            <a:lvl3pPr algn="ctr">
              <a:lnSpc>
                <a:spcPct val="100000"/>
              </a:lnSpc>
              <a:spcBef>
                <a:spcPts val="0"/>
              </a:spcBef>
              <a:spcAft>
                <a:spcPts val="0"/>
              </a:spcAft>
              <a:buClr>
                <a:schemeClr val="dk1"/>
              </a:buClr>
              <a:buSzPct val="100000"/>
              <a:buNone/>
              <a:defRPr sz="2100">
                <a:solidFill>
                  <a:schemeClr val="dk1"/>
                </a:solidFill>
              </a:defRPr>
            </a:lvl3pPr>
            <a:lvl4pPr algn="ctr">
              <a:lnSpc>
                <a:spcPct val="100000"/>
              </a:lnSpc>
              <a:spcBef>
                <a:spcPts val="0"/>
              </a:spcBef>
              <a:spcAft>
                <a:spcPts val="0"/>
              </a:spcAft>
              <a:buClr>
                <a:schemeClr val="dk1"/>
              </a:buClr>
              <a:buSzPct val="100000"/>
              <a:buNone/>
              <a:defRPr sz="2100">
                <a:solidFill>
                  <a:schemeClr val="dk1"/>
                </a:solidFill>
              </a:defRPr>
            </a:lvl4pPr>
            <a:lvl5pPr algn="ctr">
              <a:lnSpc>
                <a:spcPct val="100000"/>
              </a:lnSpc>
              <a:spcBef>
                <a:spcPts val="0"/>
              </a:spcBef>
              <a:spcAft>
                <a:spcPts val="0"/>
              </a:spcAft>
              <a:buClr>
                <a:schemeClr val="dk1"/>
              </a:buClr>
              <a:buSzPct val="100000"/>
              <a:buNone/>
              <a:defRPr sz="2100">
                <a:solidFill>
                  <a:schemeClr val="dk1"/>
                </a:solidFill>
              </a:defRPr>
            </a:lvl5pPr>
            <a:lvl6pPr algn="ctr">
              <a:lnSpc>
                <a:spcPct val="100000"/>
              </a:lnSpc>
              <a:spcBef>
                <a:spcPts val="0"/>
              </a:spcBef>
              <a:spcAft>
                <a:spcPts val="0"/>
              </a:spcAft>
              <a:buClr>
                <a:schemeClr val="dk1"/>
              </a:buClr>
              <a:buSzPct val="100000"/>
              <a:buNone/>
              <a:defRPr sz="2100">
                <a:solidFill>
                  <a:schemeClr val="dk1"/>
                </a:solidFill>
              </a:defRPr>
            </a:lvl6pPr>
            <a:lvl7pPr algn="ctr">
              <a:lnSpc>
                <a:spcPct val="100000"/>
              </a:lnSpc>
              <a:spcBef>
                <a:spcPts val="0"/>
              </a:spcBef>
              <a:spcAft>
                <a:spcPts val="0"/>
              </a:spcAft>
              <a:buClr>
                <a:schemeClr val="dk1"/>
              </a:buClr>
              <a:buSzPct val="100000"/>
              <a:buNone/>
              <a:defRPr sz="2100">
                <a:solidFill>
                  <a:schemeClr val="dk1"/>
                </a:solidFill>
              </a:defRPr>
            </a:lvl7pPr>
            <a:lvl8pPr algn="ctr">
              <a:lnSpc>
                <a:spcPct val="100000"/>
              </a:lnSpc>
              <a:spcBef>
                <a:spcPts val="0"/>
              </a:spcBef>
              <a:spcAft>
                <a:spcPts val="0"/>
              </a:spcAft>
              <a:buClr>
                <a:schemeClr val="dk1"/>
              </a:buClr>
              <a:buSzPct val="100000"/>
              <a:buNone/>
              <a:defRPr sz="2100">
                <a:solidFill>
                  <a:schemeClr val="dk1"/>
                </a:solidFill>
              </a:defRPr>
            </a:lvl8pPr>
            <a:lvl9pPr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7" name="Shape 4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Font typeface="Oswald"/>
              <a:buNone/>
              <a:defRPr sz="3000">
                <a:solidFill>
                  <a:schemeClr val="dk1"/>
                </a:solidFill>
                <a:latin typeface="Oswald"/>
                <a:ea typeface="Oswald"/>
                <a:cs typeface="Oswald"/>
                <a:sym typeface="Oswald"/>
              </a:defRPr>
            </a:lvl1pPr>
            <a:lvl2pPr>
              <a:spcBef>
                <a:spcPts val="0"/>
              </a:spcBef>
              <a:buClr>
                <a:schemeClr val="dk1"/>
              </a:buClr>
              <a:buSzPct val="100000"/>
              <a:buFont typeface="Oswald"/>
              <a:buNone/>
              <a:defRPr sz="3000">
                <a:solidFill>
                  <a:schemeClr val="dk1"/>
                </a:solidFill>
                <a:latin typeface="Oswald"/>
                <a:ea typeface="Oswald"/>
                <a:cs typeface="Oswald"/>
                <a:sym typeface="Oswald"/>
              </a:defRPr>
            </a:lvl2pPr>
            <a:lvl3pPr>
              <a:spcBef>
                <a:spcPts val="0"/>
              </a:spcBef>
              <a:buClr>
                <a:schemeClr val="dk1"/>
              </a:buClr>
              <a:buSzPct val="100000"/>
              <a:buFont typeface="Oswald"/>
              <a:buNone/>
              <a:defRPr sz="3000">
                <a:solidFill>
                  <a:schemeClr val="dk1"/>
                </a:solidFill>
                <a:latin typeface="Oswald"/>
                <a:ea typeface="Oswald"/>
                <a:cs typeface="Oswald"/>
                <a:sym typeface="Oswald"/>
              </a:defRPr>
            </a:lvl3pPr>
            <a:lvl4pPr>
              <a:spcBef>
                <a:spcPts val="0"/>
              </a:spcBef>
              <a:buClr>
                <a:schemeClr val="dk1"/>
              </a:buClr>
              <a:buSzPct val="100000"/>
              <a:buFont typeface="Oswald"/>
              <a:buNone/>
              <a:defRPr sz="3000">
                <a:solidFill>
                  <a:schemeClr val="dk1"/>
                </a:solidFill>
                <a:latin typeface="Oswald"/>
                <a:ea typeface="Oswald"/>
                <a:cs typeface="Oswald"/>
                <a:sym typeface="Oswald"/>
              </a:defRPr>
            </a:lvl4pPr>
            <a:lvl5pPr>
              <a:spcBef>
                <a:spcPts val="0"/>
              </a:spcBef>
              <a:buClr>
                <a:schemeClr val="dk1"/>
              </a:buClr>
              <a:buSzPct val="100000"/>
              <a:buFont typeface="Oswald"/>
              <a:buNone/>
              <a:defRPr sz="3000">
                <a:solidFill>
                  <a:schemeClr val="dk1"/>
                </a:solidFill>
                <a:latin typeface="Oswald"/>
                <a:ea typeface="Oswald"/>
                <a:cs typeface="Oswald"/>
                <a:sym typeface="Oswald"/>
              </a:defRPr>
            </a:lvl5pPr>
            <a:lvl6pPr>
              <a:spcBef>
                <a:spcPts val="0"/>
              </a:spcBef>
              <a:buClr>
                <a:schemeClr val="dk1"/>
              </a:buClr>
              <a:buSzPct val="100000"/>
              <a:buFont typeface="Oswald"/>
              <a:buNone/>
              <a:defRPr sz="3000">
                <a:solidFill>
                  <a:schemeClr val="dk1"/>
                </a:solidFill>
                <a:latin typeface="Oswald"/>
                <a:ea typeface="Oswald"/>
                <a:cs typeface="Oswald"/>
                <a:sym typeface="Oswald"/>
              </a:defRPr>
            </a:lvl6pPr>
            <a:lvl7pPr>
              <a:spcBef>
                <a:spcPts val="0"/>
              </a:spcBef>
              <a:buClr>
                <a:schemeClr val="dk1"/>
              </a:buClr>
              <a:buSzPct val="100000"/>
              <a:buFont typeface="Oswald"/>
              <a:buNone/>
              <a:defRPr sz="3000">
                <a:solidFill>
                  <a:schemeClr val="dk1"/>
                </a:solidFill>
                <a:latin typeface="Oswald"/>
                <a:ea typeface="Oswald"/>
                <a:cs typeface="Oswald"/>
                <a:sym typeface="Oswald"/>
              </a:defRPr>
            </a:lvl7pPr>
            <a:lvl8pPr>
              <a:spcBef>
                <a:spcPts val="0"/>
              </a:spcBef>
              <a:buClr>
                <a:schemeClr val="dk1"/>
              </a:buClr>
              <a:buSzPct val="100000"/>
              <a:buFont typeface="Oswald"/>
              <a:buNone/>
              <a:defRPr sz="3000">
                <a:solidFill>
                  <a:schemeClr val="dk1"/>
                </a:solidFill>
                <a:latin typeface="Oswald"/>
                <a:ea typeface="Oswald"/>
                <a:cs typeface="Oswald"/>
                <a:sym typeface="Oswald"/>
              </a:defRPr>
            </a:lvl8pPr>
            <a:lvl9pPr>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7" name="Shape 7"/>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71250" y="2141250"/>
            <a:ext cx="7852199" cy="861000"/>
          </a:xfrm>
          <a:prstGeom prst="rect">
            <a:avLst/>
          </a:prstGeom>
        </p:spPr>
        <p:txBody>
          <a:bodyPr lIns="91425" tIns="91425" rIns="91425" bIns="91425" anchor="ctr" anchorCtr="0">
            <a:noAutofit/>
          </a:bodyPr>
          <a:lstStyle/>
          <a:p>
            <a:pPr algn="r">
              <a:spcBef>
                <a:spcPts val="0"/>
              </a:spcBef>
              <a:buNone/>
            </a:pPr>
            <a:r>
              <a:rPr lang="en" sz="6000">
                <a:latin typeface="Raleway"/>
                <a:ea typeface="Raleway"/>
                <a:cs typeface="Raleway"/>
                <a:sym typeface="Raleway"/>
              </a:rPr>
              <a:t>A Clean Plate</a:t>
            </a:r>
          </a:p>
        </p:txBody>
      </p:sp>
      <p:sp>
        <p:nvSpPr>
          <p:cNvPr id="56" name="Shape 56"/>
          <p:cNvSpPr txBox="1"/>
          <p:nvPr/>
        </p:nvSpPr>
        <p:spPr>
          <a:xfrm>
            <a:off x="2082750" y="3186750"/>
            <a:ext cx="6440699" cy="751499"/>
          </a:xfrm>
          <a:prstGeom prst="rect">
            <a:avLst/>
          </a:prstGeom>
          <a:noFill/>
          <a:ln>
            <a:noFill/>
          </a:ln>
        </p:spPr>
        <p:txBody>
          <a:bodyPr lIns="91425" tIns="91425" rIns="91425" bIns="91425" anchor="t" anchorCtr="0">
            <a:noAutofit/>
          </a:bodyPr>
          <a:lstStyle/>
          <a:p>
            <a:pPr algn="r" rtl="0">
              <a:spcBef>
                <a:spcPts val="0"/>
              </a:spcBef>
              <a:buNone/>
            </a:pPr>
            <a:r>
              <a:rPr lang="en" sz="2400">
                <a:solidFill>
                  <a:schemeClr val="dk1"/>
                </a:solidFill>
                <a:latin typeface="Raleway"/>
                <a:ea typeface="Raleway"/>
                <a:cs typeface="Raleway"/>
                <a:sym typeface="Raleway"/>
              </a:rPr>
              <a:t>Exploring Sustainability in the Food Industry</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idx="4294967295"/>
          </p:nvPr>
        </p:nvSpPr>
        <p:spPr>
          <a:xfrm>
            <a:off x="311700" y="3692475"/>
            <a:ext cx="8520599" cy="1079099"/>
          </a:xfrm>
          <a:prstGeom prst="rect">
            <a:avLst/>
          </a:prstGeom>
          <a:noFill/>
          <a:ln>
            <a:noFill/>
          </a:ln>
        </p:spPr>
        <p:txBody>
          <a:bodyPr lIns="91425" tIns="91425" rIns="91425" bIns="91425" anchor="t" anchorCtr="0">
            <a:noAutofit/>
          </a:bodyPr>
          <a:lstStyle/>
          <a:p>
            <a:pPr lvl="0" algn="r" rtl="0">
              <a:spcBef>
                <a:spcPts val="0"/>
              </a:spcBef>
              <a:buNone/>
            </a:pPr>
            <a:r>
              <a:rPr lang="en" sz="6000">
                <a:latin typeface="Raleway"/>
                <a:ea typeface="Raleway"/>
                <a:cs typeface="Raleway"/>
                <a:sym typeface="Raleway"/>
              </a:rPr>
              <a:t>The Farmer</a:t>
            </a:r>
          </a:p>
        </p:txBody>
      </p:sp>
      <p:pic>
        <p:nvPicPr>
          <p:cNvPr id="129" name="Shape 1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4785724" cy="3589275"/>
          </a:xfrm>
          <a:prstGeom prst="rect">
            <a:avLst/>
          </a:prstGeom>
          <a:noFill/>
          <a:ln>
            <a:noFill/>
          </a:ln>
        </p:spPr>
      </p:pic>
      <p:sp>
        <p:nvSpPr>
          <p:cNvPr id="130" name="Shape 130"/>
          <p:cNvSpPr txBox="1"/>
          <p:nvPr/>
        </p:nvSpPr>
        <p:spPr>
          <a:xfrm>
            <a:off x="5154600" y="919975"/>
            <a:ext cx="3835499" cy="2772599"/>
          </a:xfrm>
          <a:prstGeom prst="rect">
            <a:avLst/>
          </a:prstGeom>
          <a:noFill/>
          <a:ln>
            <a:noFill/>
          </a:ln>
        </p:spPr>
        <p:txBody>
          <a:bodyPr lIns="91425" tIns="91425" rIns="91425" bIns="91425" anchor="t" anchorCtr="0">
            <a:noAutofit/>
          </a:bodyPr>
          <a:lstStyle/>
          <a:p>
            <a:pPr lvl="0">
              <a:spcBef>
                <a:spcPts val="0"/>
              </a:spcBef>
              <a:buNone/>
            </a:pPr>
            <a:endParaRPr sz="2400">
              <a:solidFill>
                <a:srgbClr val="FFFFFF"/>
              </a:solidFill>
              <a:latin typeface="Roboto"/>
              <a:ea typeface="Roboto"/>
              <a:cs typeface="Roboto"/>
              <a:sym typeface="Roboto"/>
            </a:endParaRPr>
          </a:p>
        </p:txBody>
      </p:sp>
      <p:sp>
        <p:nvSpPr>
          <p:cNvPr id="131" name="Shape 131"/>
          <p:cNvSpPr txBox="1"/>
          <p:nvPr/>
        </p:nvSpPr>
        <p:spPr>
          <a:xfrm>
            <a:off x="5154600" y="1165575"/>
            <a:ext cx="3835499" cy="2526899"/>
          </a:xfrm>
          <a:prstGeom prst="rect">
            <a:avLst/>
          </a:prstGeom>
          <a:noFill/>
          <a:ln>
            <a:noFill/>
          </a:ln>
        </p:spPr>
        <p:txBody>
          <a:bodyPr lIns="91425" tIns="91425" rIns="91425" bIns="91425" anchor="t" anchorCtr="0">
            <a:noAutofit/>
          </a:bodyPr>
          <a:lstStyle/>
          <a:p>
            <a:pPr lvl="0" rtl="0">
              <a:lnSpc>
                <a:spcPct val="150000"/>
              </a:lnSpc>
              <a:spcBef>
                <a:spcPts val="0"/>
              </a:spcBef>
              <a:buNone/>
            </a:pPr>
            <a:r>
              <a:rPr lang="en" sz="2000">
                <a:solidFill>
                  <a:srgbClr val="FFFFFF"/>
                </a:solidFill>
                <a:latin typeface="Roboto"/>
                <a:ea typeface="Roboto"/>
                <a:cs typeface="Roboto"/>
                <a:sym typeface="Roboto"/>
              </a:rPr>
              <a:t>Dunchadhn Lyons</a:t>
            </a:r>
          </a:p>
          <a:p>
            <a:pPr lvl="0" rtl="0">
              <a:lnSpc>
                <a:spcPct val="115000"/>
              </a:lnSpc>
              <a:spcBef>
                <a:spcPts val="0"/>
              </a:spcBef>
              <a:buNone/>
            </a:pPr>
            <a:r>
              <a:rPr lang="en" sz="2000">
                <a:solidFill>
                  <a:srgbClr val="FFFFFF"/>
                </a:solidFill>
                <a:latin typeface="Roboto"/>
                <a:ea typeface="Roboto"/>
                <a:cs typeface="Roboto"/>
                <a:sym typeface="Roboto"/>
              </a:rPr>
              <a:t>Sophomore, Stanford University</a:t>
            </a:r>
          </a:p>
          <a:p>
            <a:pPr rtl="0">
              <a:lnSpc>
                <a:spcPct val="115000"/>
              </a:lnSpc>
              <a:spcBef>
                <a:spcPts val="0"/>
              </a:spcBef>
              <a:buNone/>
            </a:pPr>
            <a:r>
              <a:rPr lang="en" sz="2000">
                <a:solidFill>
                  <a:srgbClr val="FFFFFF"/>
                </a:solidFill>
                <a:latin typeface="Roboto"/>
                <a:ea typeface="Roboto"/>
                <a:cs typeface="Roboto"/>
                <a:sym typeface="Roboto"/>
              </a:rPr>
              <a:t>Olney, Maryland</a:t>
            </a:r>
          </a:p>
          <a:p>
            <a:pPr lvl="0" rtl="0">
              <a:lnSpc>
                <a:spcPct val="115000"/>
              </a:lnSpc>
              <a:spcBef>
                <a:spcPts val="0"/>
              </a:spcBef>
              <a:buNone/>
            </a:pPr>
            <a:r>
              <a:rPr lang="en" sz="2000">
                <a:solidFill>
                  <a:srgbClr val="FFFFFF"/>
                </a:solidFill>
                <a:latin typeface="Roboto"/>
                <a:ea typeface="Roboto"/>
                <a:cs typeface="Roboto"/>
                <a:sym typeface="Roboto"/>
              </a:rPr>
              <a:t>Willow Grove Farm, Rockhill Orchard</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417950" y="2806575"/>
            <a:ext cx="6906000" cy="13193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“You don’t see as much of that wasting on the smaller scale, where you have the ability to repurpose”</a:t>
            </a:r>
          </a:p>
        </p:txBody>
      </p:sp>
      <p:sp>
        <p:nvSpPr>
          <p:cNvPr id="137" name="Shape 137"/>
          <p:cNvSpPr txBox="1"/>
          <p:nvPr/>
        </p:nvSpPr>
        <p:spPr>
          <a:xfrm>
            <a:off x="1820000" y="3961177"/>
            <a:ext cx="6906000" cy="1319399"/>
          </a:xfrm>
          <a:prstGeom prst="rect">
            <a:avLst/>
          </a:prstGeom>
          <a:noFill/>
          <a:ln>
            <a:noFill/>
          </a:ln>
        </p:spPr>
        <p:txBody>
          <a:bodyPr lIns="91425" tIns="91425" rIns="91425" bIns="91425" anchor="t" anchorCtr="0">
            <a:noAutofit/>
          </a:bodyPr>
          <a:lstStyle/>
          <a:p>
            <a:pPr lvl="0" algn="r" rtl="0">
              <a:spcBef>
                <a:spcPts val="0"/>
              </a:spcBef>
              <a:buNone/>
            </a:pPr>
            <a:r>
              <a:rPr lang="en" sz="2400">
                <a:solidFill>
                  <a:srgbClr val="FFFFFF"/>
                </a:solidFill>
                <a:latin typeface="Raleway"/>
                <a:ea typeface="Raleway"/>
                <a:cs typeface="Raleway"/>
                <a:sym typeface="Raleway"/>
              </a:rPr>
              <a:t>“How do they get to these products if they aren’t being served them at restaurants?”</a:t>
            </a:r>
          </a:p>
        </p:txBody>
      </p:sp>
      <p:sp>
        <p:nvSpPr>
          <p:cNvPr id="138" name="Shape 138"/>
          <p:cNvSpPr txBox="1"/>
          <p:nvPr/>
        </p:nvSpPr>
        <p:spPr>
          <a:xfrm>
            <a:off x="417950" y="346625"/>
            <a:ext cx="6906000" cy="13640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Barriers to entry: “Being a small-scale farmer, there’s just no way to produce for supermarket prices”</a:t>
            </a:r>
          </a:p>
        </p:txBody>
      </p:sp>
      <p:sp>
        <p:nvSpPr>
          <p:cNvPr id="139" name="Shape 139"/>
          <p:cNvSpPr txBox="1"/>
          <p:nvPr/>
        </p:nvSpPr>
        <p:spPr>
          <a:xfrm>
            <a:off x="1820000" y="1566450"/>
            <a:ext cx="6906000" cy="960599"/>
          </a:xfrm>
          <a:prstGeom prst="rect">
            <a:avLst/>
          </a:prstGeom>
          <a:noFill/>
          <a:ln>
            <a:noFill/>
          </a:ln>
        </p:spPr>
        <p:txBody>
          <a:bodyPr lIns="91425" tIns="91425" rIns="91425" bIns="91425" anchor="t" anchorCtr="0">
            <a:noAutofit/>
          </a:bodyPr>
          <a:lstStyle/>
          <a:p>
            <a:pPr lvl="0" algn="r" rtl="0">
              <a:spcBef>
                <a:spcPts val="0"/>
              </a:spcBef>
              <a:buNone/>
            </a:pPr>
            <a:r>
              <a:rPr lang="en" sz="2400">
                <a:solidFill>
                  <a:srgbClr val="FFFFFF"/>
                </a:solidFill>
                <a:latin typeface="Raleway"/>
                <a:ea typeface="Raleway"/>
                <a:cs typeface="Raleway"/>
                <a:sym typeface="Raleway"/>
              </a:rPr>
              <a:t>“The taste is better, the quality is better, the nutrition is better . . . they can tell they’re getting a better product”</a:t>
            </a: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p:nvPr/>
        </p:nvSpPr>
        <p:spPr>
          <a:xfrm>
            <a:off x="1351650" y="805075"/>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Down to earth.</a:t>
            </a:r>
          </a:p>
        </p:txBody>
      </p:sp>
      <p:sp>
        <p:nvSpPr>
          <p:cNvPr id="145" name="Shape 145"/>
          <p:cNvSpPr txBox="1"/>
          <p:nvPr/>
        </p:nvSpPr>
        <p:spPr>
          <a:xfrm>
            <a:off x="1351650" y="2196000"/>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Taste the difference.</a:t>
            </a:r>
          </a:p>
        </p:txBody>
      </p:sp>
      <p:sp>
        <p:nvSpPr>
          <p:cNvPr id="146" name="Shape 146"/>
          <p:cNvSpPr txBox="1"/>
          <p:nvPr/>
        </p:nvSpPr>
        <p:spPr>
          <a:xfrm>
            <a:off x="1100100" y="3586925"/>
            <a:ext cx="69437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Small farm, small reach.</a:t>
            </a:r>
          </a:p>
        </p:txBody>
      </p:sp>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idx="4294967295"/>
          </p:nvPr>
        </p:nvSpPr>
        <p:spPr>
          <a:xfrm>
            <a:off x="311700" y="3692475"/>
            <a:ext cx="8520599" cy="1079099"/>
          </a:xfrm>
          <a:prstGeom prst="rect">
            <a:avLst/>
          </a:prstGeom>
          <a:noFill/>
          <a:ln>
            <a:noFill/>
          </a:ln>
        </p:spPr>
        <p:txBody>
          <a:bodyPr lIns="91425" tIns="91425" rIns="91425" bIns="91425" anchor="t" anchorCtr="0">
            <a:noAutofit/>
          </a:bodyPr>
          <a:lstStyle/>
          <a:p>
            <a:pPr lvl="0" algn="r" rtl="0">
              <a:spcBef>
                <a:spcPts val="0"/>
              </a:spcBef>
              <a:buNone/>
            </a:pPr>
            <a:r>
              <a:rPr lang="en" sz="6000">
                <a:latin typeface="Raleway"/>
                <a:ea typeface="Raleway"/>
                <a:cs typeface="Raleway"/>
                <a:sym typeface="Raleway"/>
              </a:rPr>
              <a:t>The Chef</a:t>
            </a:r>
          </a:p>
        </p:txBody>
      </p:sp>
      <p:pic>
        <p:nvPicPr>
          <p:cNvPr id="152" name="Shape 1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3533349"/>
          </a:xfrm>
          <a:prstGeom prst="rect">
            <a:avLst/>
          </a:prstGeom>
          <a:noFill/>
          <a:ln>
            <a:noFill/>
          </a:ln>
        </p:spPr>
      </p:pic>
      <p:sp>
        <p:nvSpPr>
          <p:cNvPr id="153" name="Shape 153"/>
          <p:cNvSpPr txBox="1"/>
          <p:nvPr/>
        </p:nvSpPr>
        <p:spPr>
          <a:xfrm>
            <a:off x="123000" y="782700"/>
            <a:ext cx="2851199" cy="1621200"/>
          </a:xfrm>
          <a:prstGeom prst="rect">
            <a:avLst/>
          </a:prstGeom>
          <a:noFill/>
          <a:ln>
            <a:noFill/>
          </a:ln>
        </p:spPr>
        <p:txBody>
          <a:bodyPr lIns="91425" tIns="91425" rIns="91425" bIns="91425" anchor="t" anchorCtr="0">
            <a:noAutofit/>
          </a:bodyPr>
          <a:lstStyle/>
          <a:p>
            <a:pPr rtl="0">
              <a:lnSpc>
                <a:spcPct val="150000"/>
              </a:lnSpc>
              <a:spcBef>
                <a:spcPts val="0"/>
              </a:spcBef>
              <a:buNone/>
            </a:pPr>
            <a:r>
              <a:rPr lang="en" sz="2000">
                <a:solidFill>
                  <a:srgbClr val="FFFFFF"/>
                </a:solidFill>
                <a:latin typeface="Roboto"/>
                <a:ea typeface="Roboto"/>
                <a:cs typeface="Roboto"/>
                <a:sym typeface="Roboto"/>
              </a:rPr>
              <a:t>Guillaume Bienaime</a:t>
            </a:r>
          </a:p>
          <a:p>
            <a:pPr rtl="0">
              <a:lnSpc>
                <a:spcPct val="115000"/>
              </a:lnSpc>
              <a:spcBef>
                <a:spcPts val="0"/>
              </a:spcBef>
              <a:buNone/>
            </a:pPr>
            <a:r>
              <a:rPr lang="en" sz="2000">
                <a:solidFill>
                  <a:srgbClr val="FFFFFF"/>
                </a:solidFill>
                <a:latin typeface="Roboto"/>
                <a:ea typeface="Roboto"/>
                <a:cs typeface="Roboto"/>
                <a:sym typeface="Roboto"/>
              </a:rPr>
              <a:t>Executive Chef, Marché</a:t>
            </a:r>
          </a:p>
          <a:p>
            <a:pPr rtl="0">
              <a:lnSpc>
                <a:spcPct val="115000"/>
              </a:lnSpc>
              <a:spcBef>
                <a:spcPts val="0"/>
              </a:spcBef>
              <a:buNone/>
            </a:pPr>
            <a:r>
              <a:rPr lang="en" sz="2000">
                <a:solidFill>
                  <a:srgbClr val="FFFFFF"/>
                </a:solidFill>
                <a:latin typeface="Roboto"/>
                <a:ea typeface="Roboto"/>
                <a:cs typeface="Roboto"/>
                <a:sym typeface="Roboto"/>
              </a:rPr>
              <a:t>Owner &amp; Chef, Zola</a:t>
            </a:r>
          </a:p>
          <a:p>
            <a:pPr>
              <a:lnSpc>
                <a:spcPct val="115000"/>
              </a:lnSpc>
              <a:spcBef>
                <a:spcPts val="0"/>
              </a:spcBef>
              <a:buNone/>
            </a:pPr>
            <a:endParaRPr sz="2000">
              <a:solidFill>
                <a:srgbClr val="FFFFFF"/>
              </a:solidFill>
              <a:latin typeface="Roboto"/>
              <a:ea typeface="Roboto"/>
              <a:cs typeface="Roboto"/>
              <a:sym typeface="Roboto"/>
            </a:endParaRPr>
          </a:p>
        </p:txBody>
      </p:sp>
      <p:sp>
        <p:nvSpPr>
          <p:cNvPr id="154" name="Shape 154"/>
          <p:cNvSpPr txBox="1"/>
          <p:nvPr/>
        </p:nvSpPr>
        <p:spPr>
          <a:xfrm>
            <a:off x="1051075" y="1598950"/>
            <a:ext cx="6440699" cy="751499"/>
          </a:xfrm>
          <a:prstGeom prst="rect">
            <a:avLst/>
          </a:prstGeom>
          <a:noFill/>
          <a:ln>
            <a:noFill/>
          </a:ln>
        </p:spPr>
        <p:txBody>
          <a:bodyPr lIns="91425" tIns="91425" rIns="91425" bIns="91425" anchor="t" anchorCtr="0">
            <a:noAutofit/>
          </a:bodyPr>
          <a:lstStyle/>
          <a:p>
            <a:pPr>
              <a:spcBef>
                <a:spcPts val="0"/>
              </a:spcBef>
              <a:buNone/>
            </a:pPr>
            <a:endParaRPr/>
          </a:p>
        </p:txBody>
      </p:sp>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417950" y="2046225"/>
            <a:ext cx="6906000" cy="1319399"/>
          </a:xfrm>
          <a:prstGeom prst="rect">
            <a:avLst/>
          </a:prstGeom>
          <a:noFill/>
          <a:ln>
            <a:noFill/>
          </a:ln>
        </p:spPr>
        <p:txBody>
          <a:bodyPr lIns="91425" tIns="91425" rIns="91425" bIns="91425" anchor="t" anchorCtr="0">
            <a:noAutofit/>
          </a:bodyPr>
          <a:lstStyle/>
          <a:p>
            <a:pPr>
              <a:spcBef>
                <a:spcPts val="0"/>
              </a:spcBef>
              <a:buNone/>
            </a:pPr>
            <a:r>
              <a:rPr lang="en" sz="2400">
                <a:solidFill>
                  <a:srgbClr val="FFFFFF"/>
                </a:solidFill>
                <a:latin typeface="Raleway"/>
                <a:ea typeface="Raleway"/>
                <a:cs typeface="Raleway"/>
                <a:sym typeface="Raleway"/>
              </a:rPr>
              <a:t>“People come here to have a real experience . . . People come here to sit down and be away from technology for an hour” </a:t>
            </a:r>
          </a:p>
        </p:txBody>
      </p:sp>
      <p:sp>
        <p:nvSpPr>
          <p:cNvPr id="160" name="Shape 160"/>
          <p:cNvSpPr txBox="1"/>
          <p:nvPr/>
        </p:nvSpPr>
        <p:spPr>
          <a:xfrm>
            <a:off x="1820000" y="3466275"/>
            <a:ext cx="6906000" cy="1319399"/>
          </a:xfrm>
          <a:prstGeom prst="rect">
            <a:avLst/>
          </a:prstGeom>
          <a:noFill/>
          <a:ln>
            <a:noFill/>
          </a:ln>
        </p:spPr>
        <p:txBody>
          <a:bodyPr lIns="91425" tIns="91425" rIns="91425" bIns="91425" anchor="t" anchorCtr="0">
            <a:noAutofit/>
          </a:bodyPr>
          <a:lstStyle/>
          <a:p>
            <a:pPr algn="r" rtl="0">
              <a:spcBef>
                <a:spcPts val="0"/>
              </a:spcBef>
              <a:buNone/>
            </a:pPr>
            <a:r>
              <a:rPr lang="en" sz="2400">
                <a:solidFill>
                  <a:srgbClr val="FFFFFF"/>
                </a:solidFill>
                <a:latin typeface="Raleway"/>
                <a:ea typeface="Raleway"/>
                <a:cs typeface="Raleway"/>
                <a:sym typeface="Raleway"/>
              </a:rPr>
              <a:t>“Waste is money . . . it’s all about how good you are at your job”</a:t>
            </a:r>
          </a:p>
          <a:p>
            <a:pPr lvl="0" algn="r">
              <a:spcBef>
                <a:spcPts val="0"/>
              </a:spcBef>
              <a:buNone/>
            </a:pPr>
            <a:r>
              <a:rPr lang="en" sz="2400">
                <a:solidFill>
                  <a:srgbClr val="FFFFFF"/>
                </a:solidFill>
                <a:latin typeface="Raleway"/>
                <a:ea typeface="Raleway"/>
                <a:cs typeface="Raleway"/>
                <a:sym typeface="Raleway"/>
              </a:rPr>
              <a:t>Waste α 1/Experience</a:t>
            </a:r>
          </a:p>
        </p:txBody>
      </p:sp>
      <p:sp>
        <p:nvSpPr>
          <p:cNvPr id="161" name="Shape 161"/>
          <p:cNvSpPr txBox="1"/>
          <p:nvPr/>
        </p:nvSpPr>
        <p:spPr>
          <a:xfrm>
            <a:off x="417950" y="346625"/>
            <a:ext cx="6906000" cy="751499"/>
          </a:xfrm>
          <a:prstGeom prst="rect">
            <a:avLst/>
          </a:prstGeom>
          <a:noFill/>
          <a:ln>
            <a:noFill/>
          </a:ln>
        </p:spPr>
        <p:txBody>
          <a:bodyPr lIns="91425" tIns="91425" rIns="91425" bIns="91425" anchor="t" anchorCtr="0">
            <a:noAutofit/>
          </a:bodyPr>
          <a:lstStyle/>
          <a:p>
            <a:pPr rtl="0">
              <a:spcBef>
                <a:spcPts val="0"/>
              </a:spcBef>
              <a:buNone/>
            </a:pPr>
            <a:r>
              <a:rPr lang="en" sz="2400">
                <a:solidFill>
                  <a:srgbClr val="FFFFFF"/>
                </a:solidFill>
                <a:latin typeface="Raleway"/>
                <a:ea typeface="Raleway"/>
                <a:cs typeface="Raleway"/>
                <a:sym typeface="Raleway"/>
              </a:rPr>
              <a:t>“It’s about [distributors] understanding my needs”</a:t>
            </a:r>
          </a:p>
          <a:p>
            <a:pPr>
              <a:spcBef>
                <a:spcPts val="0"/>
              </a:spcBef>
              <a:buNone/>
            </a:pPr>
            <a:r>
              <a:rPr lang="en" sz="2400">
                <a:solidFill>
                  <a:srgbClr val="FFFFFF"/>
                </a:solidFill>
                <a:latin typeface="Raleway"/>
                <a:ea typeface="Raleway"/>
                <a:cs typeface="Raleway"/>
                <a:sym typeface="Raleway"/>
              </a:rPr>
              <a:t>Customer, food quality comes first</a:t>
            </a:r>
          </a:p>
        </p:txBody>
      </p:sp>
      <p:sp>
        <p:nvSpPr>
          <p:cNvPr id="162" name="Shape 162"/>
          <p:cNvSpPr txBox="1"/>
          <p:nvPr/>
        </p:nvSpPr>
        <p:spPr>
          <a:xfrm>
            <a:off x="5378300" y="4148350"/>
            <a:ext cx="6440699" cy="751499"/>
          </a:xfrm>
          <a:prstGeom prst="rect">
            <a:avLst/>
          </a:prstGeom>
          <a:noFill/>
          <a:ln>
            <a:noFill/>
          </a:ln>
        </p:spPr>
        <p:txBody>
          <a:bodyPr lIns="91425" tIns="91425" rIns="91425" bIns="91425" anchor="t" anchorCtr="0">
            <a:noAutofit/>
          </a:bodyPr>
          <a:lstStyle/>
          <a:p>
            <a:pPr>
              <a:spcBef>
                <a:spcPts val="0"/>
              </a:spcBef>
              <a:buNone/>
            </a:pPr>
            <a:endParaRPr/>
          </a:p>
        </p:txBody>
      </p:sp>
      <p:sp>
        <p:nvSpPr>
          <p:cNvPr id="163" name="Shape 163"/>
          <p:cNvSpPr txBox="1"/>
          <p:nvPr/>
        </p:nvSpPr>
        <p:spPr>
          <a:xfrm>
            <a:off x="1820000" y="1398875"/>
            <a:ext cx="6906000" cy="1319399"/>
          </a:xfrm>
          <a:prstGeom prst="rect">
            <a:avLst/>
          </a:prstGeom>
          <a:noFill/>
          <a:ln>
            <a:noFill/>
          </a:ln>
        </p:spPr>
        <p:txBody>
          <a:bodyPr lIns="91425" tIns="91425" rIns="91425" bIns="91425" anchor="t" anchorCtr="0">
            <a:noAutofit/>
          </a:bodyPr>
          <a:lstStyle/>
          <a:p>
            <a:pPr lvl="0" algn="r" rtl="0">
              <a:spcBef>
                <a:spcPts val="0"/>
              </a:spcBef>
              <a:buNone/>
            </a:pPr>
            <a:r>
              <a:rPr lang="en" sz="2400">
                <a:solidFill>
                  <a:srgbClr val="FFFFFF"/>
                </a:solidFill>
                <a:latin typeface="Raleway"/>
                <a:ea typeface="Raleway"/>
                <a:cs typeface="Raleway"/>
                <a:sym typeface="Raleway"/>
              </a:rPr>
              <a:t>Hyperlocal restaurants: “It’s just trendy”</a:t>
            </a:r>
          </a:p>
        </p:txBody>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1351650" y="805075"/>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Customer first.</a:t>
            </a:r>
          </a:p>
        </p:txBody>
      </p:sp>
      <p:sp>
        <p:nvSpPr>
          <p:cNvPr id="169" name="Shape 169"/>
          <p:cNvSpPr txBox="1"/>
          <p:nvPr/>
        </p:nvSpPr>
        <p:spPr>
          <a:xfrm>
            <a:off x="1351650" y="2196000"/>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Eating is intimate.</a:t>
            </a:r>
          </a:p>
        </p:txBody>
      </p:sp>
      <p:sp>
        <p:nvSpPr>
          <p:cNvPr id="170" name="Shape 170"/>
          <p:cNvSpPr txBox="1"/>
          <p:nvPr/>
        </p:nvSpPr>
        <p:spPr>
          <a:xfrm>
            <a:off x="1351650" y="3586925"/>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Experience matters.</a:t>
            </a:r>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idx="4294967295"/>
          </p:nvPr>
        </p:nvSpPr>
        <p:spPr>
          <a:xfrm>
            <a:off x="311700" y="3692475"/>
            <a:ext cx="8520599" cy="1079099"/>
          </a:xfrm>
          <a:prstGeom prst="rect">
            <a:avLst/>
          </a:prstGeom>
          <a:noFill/>
          <a:ln>
            <a:noFill/>
          </a:ln>
        </p:spPr>
        <p:txBody>
          <a:bodyPr lIns="91425" tIns="91425" rIns="91425" bIns="91425" anchor="t" anchorCtr="0">
            <a:noAutofit/>
          </a:bodyPr>
          <a:lstStyle/>
          <a:p>
            <a:pPr lvl="0" algn="r" rtl="0">
              <a:spcBef>
                <a:spcPts val="0"/>
              </a:spcBef>
              <a:buNone/>
            </a:pPr>
            <a:r>
              <a:rPr lang="en" sz="6000">
                <a:latin typeface="Raleway"/>
                <a:ea typeface="Raleway"/>
                <a:cs typeface="Raleway"/>
                <a:sym typeface="Raleway"/>
              </a:rPr>
              <a:t>The Grocer</a:t>
            </a:r>
          </a:p>
        </p:txBody>
      </p:sp>
      <p:pic>
        <p:nvPicPr>
          <p:cNvPr id="176" name="Shape 176"/>
          <p:cNvPicPr preferRelativeResize="0"/>
          <p:nvPr/>
        </p:nvPicPr>
        <p:blipFill>
          <a:blip r:embed="rId3">
            <a:alphaModFix/>
          </a:blip>
          <a:stretch>
            <a:fillRect/>
          </a:stretch>
        </p:blipFill>
        <p:spPr>
          <a:xfrm>
            <a:off x="0" y="0"/>
            <a:ext cx="3415284" cy="5143500"/>
          </a:xfrm>
          <a:prstGeom prst="rect">
            <a:avLst/>
          </a:prstGeom>
          <a:noFill/>
          <a:ln>
            <a:noFill/>
          </a:ln>
        </p:spPr>
      </p:pic>
      <p:sp>
        <p:nvSpPr>
          <p:cNvPr id="177" name="Shape 177"/>
          <p:cNvSpPr txBox="1"/>
          <p:nvPr/>
        </p:nvSpPr>
        <p:spPr>
          <a:xfrm>
            <a:off x="4215425" y="1174050"/>
            <a:ext cx="6440699" cy="751499"/>
          </a:xfrm>
          <a:prstGeom prst="rect">
            <a:avLst/>
          </a:prstGeom>
          <a:noFill/>
          <a:ln>
            <a:noFill/>
          </a:ln>
        </p:spPr>
        <p:txBody>
          <a:bodyPr lIns="91425" tIns="91425" rIns="91425" bIns="91425" anchor="t" anchorCtr="0">
            <a:noAutofit/>
          </a:bodyPr>
          <a:lstStyle/>
          <a:p>
            <a:pPr>
              <a:spcBef>
                <a:spcPts val="0"/>
              </a:spcBef>
              <a:buNone/>
            </a:pPr>
            <a:endParaRPr sz="2400">
              <a:latin typeface="Roboto"/>
              <a:ea typeface="Roboto"/>
              <a:cs typeface="Roboto"/>
              <a:sym typeface="Roboto"/>
            </a:endParaRPr>
          </a:p>
        </p:txBody>
      </p:sp>
      <p:sp>
        <p:nvSpPr>
          <p:cNvPr id="178" name="Shape 178"/>
          <p:cNvSpPr txBox="1"/>
          <p:nvPr/>
        </p:nvSpPr>
        <p:spPr>
          <a:xfrm>
            <a:off x="3835275" y="1073425"/>
            <a:ext cx="3868800" cy="1621200"/>
          </a:xfrm>
          <a:prstGeom prst="rect">
            <a:avLst/>
          </a:prstGeom>
          <a:noFill/>
          <a:ln>
            <a:noFill/>
          </a:ln>
        </p:spPr>
        <p:txBody>
          <a:bodyPr lIns="91425" tIns="91425" rIns="91425" bIns="91425" anchor="t" anchorCtr="0">
            <a:noAutofit/>
          </a:bodyPr>
          <a:lstStyle/>
          <a:p>
            <a:pPr lvl="0" rtl="0">
              <a:lnSpc>
                <a:spcPct val="150000"/>
              </a:lnSpc>
              <a:spcBef>
                <a:spcPts val="0"/>
              </a:spcBef>
              <a:buNone/>
            </a:pPr>
            <a:r>
              <a:rPr lang="en" sz="2000">
                <a:solidFill>
                  <a:srgbClr val="FFFFFF"/>
                </a:solidFill>
                <a:latin typeface="Roboto"/>
                <a:ea typeface="Roboto"/>
                <a:cs typeface="Roboto"/>
                <a:sym typeface="Roboto"/>
              </a:rPr>
              <a:t>Eric Ostberg</a:t>
            </a:r>
          </a:p>
          <a:p>
            <a:pPr rtl="0">
              <a:lnSpc>
                <a:spcPct val="115000"/>
              </a:lnSpc>
              <a:spcBef>
                <a:spcPts val="0"/>
              </a:spcBef>
              <a:buNone/>
            </a:pPr>
            <a:r>
              <a:rPr lang="en" sz="2000">
                <a:solidFill>
                  <a:srgbClr val="FFFFFF"/>
                </a:solidFill>
                <a:latin typeface="Roboto"/>
                <a:ea typeface="Roboto"/>
                <a:cs typeface="Roboto"/>
                <a:sym typeface="Roboto"/>
              </a:rPr>
              <a:t>Associate Store Team Leader, Whole Foods Palo Alto</a:t>
            </a:r>
          </a:p>
          <a:p>
            <a:pPr lvl="0" rtl="0">
              <a:lnSpc>
                <a:spcPct val="115000"/>
              </a:lnSpc>
              <a:spcBef>
                <a:spcPts val="0"/>
              </a:spcBef>
              <a:buNone/>
            </a:pPr>
            <a:r>
              <a:rPr lang="en" sz="2000">
                <a:solidFill>
                  <a:srgbClr val="FFFFFF"/>
                </a:solidFill>
                <a:latin typeface="Roboto"/>
                <a:ea typeface="Roboto"/>
                <a:cs typeface="Roboto"/>
                <a:sym typeface="Roboto"/>
              </a:rPr>
              <a:t>Restaurant to grocery store</a:t>
            </a:r>
          </a:p>
          <a:p>
            <a:pPr lvl="0" rtl="0">
              <a:lnSpc>
                <a:spcPct val="115000"/>
              </a:lnSpc>
              <a:spcBef>
                <a:spcPts val="0"/>
              </a:spcBef>
              <a:buNone/>
            </a:pPr>
            <a:endParaRPr sz="2000">
              <a:solidFill>
                <a:srgbClr val="FFFFFF"/>
              </a:solidFill>
              <a:latin typeface="Roboto"/>
              <a:ea typeface="Roboto"/>
              <a:cs typeface="Roboto"/>
              <a:sym typeface="Roboto"/>
            </a:endParaRP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p:nvPr/>
        </p:nvSpPr>
        <p:spPr>
          <a:xfrm>
            <a:off x="417950" y="2392850"/>
            <a:ext cx="6906000" cy="13193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With regards to choosing distributors: “It’s above my paygrade; that’s done at a different level”</a:t>
            </a:r>
          </a:p>
        </p:txBody>
      </p:sp>
      <p:sp>
        <p:nvSpPr>
          <p:cNvPr id="184" name="Shape 184"/>
          <p:cNvSpPr txBox="1"/>
          <p:nvPr/>
        </p:nvSpPr>
        <p:spPr>
          <a:xfrm>
            <a:off x="1820000" y="3466275"/>
            <a:ext cx="6906000" cy="1319399"/>
          </a:xfrm>
          <a:prstGeom prst="rect">
            <a:avLst/>
          </a:prstGeom>
          <a:noFill/>
          <a:ln>
            <a:noFill/>
          </a:ln>
        </p:spPr>
        <p:txBody>
          <a:bodyPr lIns="91425" tIns="91425" rIns="91425" bIns="91425" anchor="t" anchorCtr="0">
            <a:noAutofit/>
          </a:bodyPr>
          <a:lstStyle/>
          <a:p>
            <a:pPr lvl="0" algn="r" rtl="0">
              <a:spcBef>
                <a:spcPts val="0"/>
              </a:spcBef>
              <a:buNone/>
            </a:pPr>
            <a:r>
              <a:rPr lang="en" sz="2400">
                <a:solidFill>
                  <a:srgbClr val="FFFFFF"/>
                </a:solidFill>
                <a:latin typeface="Raleway"/>
                <a:ea typeface="Raleway"/>
                <a:cs typeface="Raleway"/>
                <a:sym typeface="Raleway"/>
              </a:rPr>
              <a:t>Consumers care: “Especially in this area right here, they’re very socially conscious”</a:t>
            </a:r>
          </a:p>
        </p:txBody>
      </p:sp>
      <p:sp>
        <p:nvSpPr>
          <p:cNvPr id="185" name="Shape 185"/>
          <p:cNvSpPr txBox="1"/>
          <p:nvPr/>
        </p:nvSpPr>
        <p:spPr>
          <a:xfrm>
            <a:off x="417950" y="346625"/>
            <a:ext cx="6906000" cy="7514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“We can only sell . . . what’s appealing to the people”</a:t>
            </a:r>
          </a:p>
          <a:p>
            <a:pPr lvl="0" rtl="0">
              <a:spcBef>
                <a:spcPts val="0"/>
              </a:spcBef>
              <a:buNone/>
            </a:pPr>
            <a:endParaRPr sz="2400">
              <a:solidFill>
                <a:srgbClr val="FFFFFF"/>
              </a:solidFill>
              <a:latin typeface="Raleway"/>
              <a:ea typeface="Raleway"/>
              <a:cs typeface="Raleway"/>
              <a:sym typeface="Raleway"/>
            </a:endParaRPr>
          </a:p>
        </p:txBody>
      </p:sp>
      <p:sp>
        <p:nvSpPr>
          <p:cNvPr id="186" name="Shape 186"/>
          <p:cNvSpPr txBox="1"/>
          <p:nvPr/>
        </p:nvSpPr>
        <p:spPr>
          <a:xfrm>
            <a:off x="5378300" y="4148350"/>
            <a:ext cx="6440699" cy="7514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187" name="Shape 187"/>
          <p:cNvSpPr txBox="1"/>
          <p:nvPr/>
        </p:nvSpPr>
        <p:spPr>
          <a:xfrm>
            <a:off x="1820000" y="1398875"/>
            <a:ext cx="6906000" cy="1319399"/>
          </a:xfrm>
          <a:prstGeom prst="rect">
            <a:avLst/>
          </a:prstGeom>
          <a:noFill/>
          <a:ln>
            <a:noFill/>
          </a:ln>
        </p:spPr>
        <p:txBody>
          <a:bodyPr lIns="91425" tIns="91425" rIns="91425" bIns="91425" anchor="t" anchorCtr="0">
            <a:noAutofit/>
          </a:bodyPr>
          <a:lstStyle/>
          <a:p>
            <a:pPr lvl="0" algn="r" rtl="0">
              <a:spcBef>
                <a:spcPts val="0"/>
              </a:spcBef>
              <a:buNone/>
            </a:pPr>
            <a:r>
              <a:rPr lang="en" sz="2400">
                <a:solidFill>
                  <a:srgbClr val="FFFFFF"/>
                </a:solidFill>
                <a:latin typeface="Raleway"/>
                <a:ea typeface="Raleway"/>
                <a:cs typeface="Raleway"/>
                <a:sym typeface="Raleway"/>
              </a:rPr>
              <a:t>“We sell sustainable seafood because we want it to be around”</a:t>
            </a:r>
          </a:p>
        </p:txBody>
      </p:sp>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1351650" y="805075"/>
            <a:ext cx="6440699" cy="751499"/>
          </a:xfrm>
          <a:prstGeom prst="rect">
            <a:avLst/>
          </a:prstGeom>
          <a:noFill/>
          <a:ln>
            <a:noFill/>
          </a:ln>
        </p:spPr>
        <p:txBody>
          <a:bodyPr lIns="91425" tIns="91425" rIns="91425" bIns="91425" anchor="t" anchorCtr="0">
            <a:noAutofit/>
          </a:bodyPr>
          <a:lstStyle/>
          <a:p>
            <a:pPr algn="ctr">
              <a:spcBef>
                <a:spcPts val="0"/>
              </a:spcBef>
              <a:buNone/>
            </a:pPr>
            <a:r>
              <a:rPr lang="en" sz="4800">
                <a:solidFill>
                  <a:srgbClr val="FFFFFF"/>
                </a:solidFill>
                <a:latin typeface="Raleway"/>
                <a:ea typeface="Raleway"/>
                <a:cs typeface="Raleway"/>
                <a:sym typeface="Raleway"/>
              </a:rPr>
              <a:t>People care.</a:t>
            </a:r>
          </a:p>
        </p:txBody>
      </p:sp>
      <p:sp>
        <p:nvSpPr>
          <p:cNvPr id="193" name="Shape 193"/>
          <p:cNvSpPr txBox="1"/>
          <p:nvPr/>
        </p:nvSpPr>
        <p:spPr>
          <a:xfrm>
            <a:off x="1351650" y="2196000"/>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Transparency?</a:t>
            </a:r>
          </a:p>
        </p:txBody>
      </p:sp>
      <p:sp>
        <p:nvSpPr>
          <p:cNvPr id="194" name="Shape 194"/>
          <p:cNvSpPr txBox="1"/>
          <p:nvPr/>
        </p:nvSpPr>
        <p:spPr>
          <a:xfrm>
            <a:off x="1351650" y="3586925"/>
            <a:ext cx="6440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It’s happening here.</a:t>
            </a:r>
          </a:p>
        </p:txBody>
      </p:sp>
      <p:sp>
        <p:nvSpPr>
          <p:cNvPr id="195" name="Shape 195"/>
          <p:cNvSpPr txBox="1"/>
          <p:nvPr/>
        </p:nvSpPr>
        <p:spPr>
          <a:xfrm>
            <a:off x="4148350" y="1556575"/>
            <a:ext cx="6440699" cy="751499"/>
          </a:xfrm>
          <a:prstGeom prst="rect">
            <a:avLst/>
          </a:prstGeom>
          <a:noFill/>
          <a:ln>
            <a:noFill/>
          </a:ln>
        </p:spPr>
        <p:txBody>
          <a:bodyPr lIns="91425" tIns="91425" rIns="91425" bIns="91425" anchor="t" anchorCtr="0">
            <a:noAutofit/>
          </a:bodyPr>
          <a:lstStyle/>
          <a:p>
            <a:pPr>
              <a:spcBef>
                <a:spcPts val="0"/>
              </a:spcBef>
              <a:buNone/>
            </a:pPr>
            <a:r>
              <a:rPr lang="en" sz="2400">
                <a:solidFill>
                  <a:srgbClr val="FFFFFF"/>
                </a:solidFill>
                <a:latin typeface="Roboto"/>
                <a:ea typeface="Roboto"/>
                <a:cs typeface="Roboto"/>
                <a:sym typeface="Roboto"/>
              </a:rPr>
              <a:t>And corporations too, ostensibly.</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2868450" y="262400"/>
            <a:ext cx="3407099" cy="667499"/>
          </a:xfrm>
          <a:prstGeom prst="rect">
            <a:avLst/>
          </a:prstGeom>
          <a:noFill/>
          <a:ln>
            <a:noFill/>
          </a:ln>
        </p:spPr>
        <p:txBody>
          <a:bodyPr lIns="91425" tIns="91425" rIns="91425" bIns="91425" anchor="t" anchorCtr="0">
            <a:noAutofit/>
          </a:bodyPr>
          <a:lstStyle/>
          <a:p>
            <a:pPr lvl="0" algn="ctr" rtl="0">
              <a:spcBef>
                <a:spcPts val="0"/>
              </a:spcBef>
              <a:buNone/>
            </a:pPr>
            <a:r>
              <a:rPr lang="en" sz="3600">
                <a:solidFill>
                  <a:srgbClr val="FFFFFF"/>
                </a:solidFill>
                <a:latin typeface="Raleway"/>
                <a:ea typeface="Raleway"/>
                <a:cs typeface="Raleway"/>
                <a:sym typeface="Raleway"/>
              </a:rPr>
              <a:t>Summary</a:t>
            </a:r>
          </a:p>
        </p:txBody>
      </p:sp>
      <p:sp>
        <p:nvSpPr>
          <p:cNvPr id="201" name="Shape 201"/>
          <p:cNvSpPr txBox="1"/>
          <p:nvPr/>
        </p:nvSpPr>
        <p:spPr>
          <a:xfrm>
            <a:off x="1023787" y="1101975"/>
            <a:ext cx="6906000" cy="13193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Farmers and producers face a barrier to enter the same market as food chains and supermarkets</a:t>
            </a:r>
          </a:p>
        </p:txBody>
      </p:sp>
      <p:sp>
        <p:nvSpPr>
          <p:cNvPr id="202" name="Shape 202"/>
          <p:cNvSpPr txBox="1"/>
          <p:nvPr/>
        </p:nvSpPr>
        <p:spPr>
          <a:xfrm>
            <a:off x="1023787" y="2355825"/>
            <a:ext cx="6906000" cy="13193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Restaurants have formed set relationships with distribution channels</a:t>
            </a:r>
          </a:p>
        </p:txBody>
      </p:sp>
      <p:sp>
        <p:nvSpPr>
          <p:cNvPr id="203" name="Shape 203"/>
          <p:cNvSpPr txBox="1"/>
          <p:nvPr/>
        </p:nvSpPr>
        <p:spPr>
          <a:xfrm>
            <a:off x="1023787" y="3390075"/>
            <a:ext cx="6906000" cy="13193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aleway"/>
                <a:ea typeface="Raleway"/>
                <a:cs typeface="Raleway"/>
                <a:sym typeface="Raleway"/>
              </a:rPr>
              <a:t>Lack of transparency of how food is selected at Whole Foods</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sz="6000">
                <a:latin typeface="Raleway"/>
                <a:ea typeface="Raleway"/>
                <a:cs typeface="Raleway"/>
                <a:sym typeface="Raleway"/>
              </a:rPr>
              <a:t>The Team</a:t>
            </a:r>
          </a:p>
        </p:txBody>
      </p:sp>
      <p:pic>
        <p:nvPicPr>
          <p:cNvPr id="62" name="Shape 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1927400"/>
            <a:ext cx="2700624" cy="2151548"/>
          </a:xfrm>
          <a:prstGeom prst="rect">
            <a:avLst/>
          </a:prstGeom>
          <a:noFill/>
          <a:ln>
            <a:noFill/>
          </a:ln>
        </p:spPr>
      </p:pic>
      <p:pic>
        <p:nvPicPr>
          <p:cNvPr id="63" name="Shape 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02075" y="1927400"/>
            <a:ext cx="2700624" cy="2151550"/>
          </a:xfrm>
          <a:prstGeom prst="rect">
            <a:avLst/>
          </a:prstGeom>
          <a:noFill/>
          <a:ln>
            <a:noFill/>
          </a:ln>
        </p:spPr>
      </p:pic>
      <p:sp>
        <p:nvSpPr>
          <p:cNvPr id="64" name="Shape 64"/>
          <p:cNvSpPr txBox="1"/>
          <p:nvPr/>
        </p:nvSpPr>
        <p:spPr>
          <a:xfrm>
            <a:off x="1876950" y="4202200"/>
            <a:ext cx="1994700" cy="752999"/>
          </a:xfrm>
          <a:prstGeom prst="rect">
            <a:avLst/>
          </a:prstGeom>
          <a:noFill/>
          <a:ln>
            <a:noFill/>
          </a:ln>
        </p:spPr>
        <p:txBody>
          <a:bodyPr lIns="91425" tIns="91425" rIns="91425" bIns="91425" anchor="t" anchorCtr="0">
            <a:noAutofit/>
          </a:bodyPr>
          <a:lstStyle/>
          <a:p>
            <a:pPr algn="ctr">
              <a:spcBef>
                <a:spcPts val="0"/>
              </a:spcBef>
              <a:buNone/>
            </a:pPr>
            <a:r>
              <a:rPr lang="en" sz="2400">
                <a:solidFill>
                  <a:srgbClr val="FFFFFF"/>
                </a:solidFill>
                <a:latin typeface="Raleway"/>
                <a:ea typeface="Raleway"/>
                <a:cs typeface="Raleway"/>
                <a:sym typeface="Raleway"/>
              </a:rPr>
              <a:t>Michael Zhu</a:t>
            </a:r>
          </a:p>
        </p:txBody>
      </p:sp>
      <p:sp>
        <p:nvSpPr>
          <p:cNvPr id="65" name="Shape 65"/>
          <p:cNvSpPr txBox="1"/>
          <p:nvPr/>
        </p:nvSpPr>
        <p:spPr>
          <a:xfrm>
            <a:off x="5532841" y="4202200"/>
            <a:ext cx="2639100" cy="752999"/>
          </a:xfrm>
          <a:prstGeom prst="rect">
            <a:avLst/>
          </a:prstGeom>
          <a:noFill/>
          <a:ln>
            <a:noFill/>
          </a:ln>
        </p:spPr>
        <p:txBody>
          <a:bodyPr lIns="91425" tIns="91425" rIns="91425" bIns="91425" anchor="t" anchorCtr="0">
            <a:noAutofit/>
          </a:bodyPr>
          <a:lstStyle/>
          <a:p>
            <a:pPr lvl="0" algn="ctr" rtl="0">
              <a:spcBef>
                <a:spcPts val="0"/>
              </a:spcBef>
              <a:buNone/>
            </a:pPr>
            <a:r>
              <a:rPr lang="en" sz="2400">
                <a:solidFill>
                  <a:srgbClr val="FFFFFF"/>
                </a:solidFill>
                <a:latin typeface="Raleway"/>
                <a:ea typeface="Raleway"/>
                <a:cs typeface="Raleway"/>
                <a:sym typeface="Raleway"/>
              </a:rPr>
              <a:t>Bryan McLellan</a:t>
            </a:r>
          </a:p>
        </p:txBody>
      </p:sp>
      <p:cxnSp>
        <p:nvCxnSpPr>
          <p:cNvPr id="66" name="Shape 66"/>
          <p:cNvCxnSpPr/>
          <p:nvPr/>
        </p:nvCxnSpPr>
        <p:spPr>
          <a:xfrm rot="10800000" flipH="1">
            <a:off x="4740100" y="2879925"/>
            <a:ext cx="1299899" cy="1176599"/>
          </a:xfrm>
          <a:prstGeom prst="straightConnector1">
            <a:avLst/>
          </a:prstGeom>
          <a:noFill/>
          <a:ln w="19050" cap="flat" cmpd="sng">
            <a:solidFill>
              <a:srgbClr val="FF9900"/>
            </a:solidFill>
            <a:prstDash val="solid"/>
            <a:round/>
            <a:headEnd type="none" w="lg" len="lg"/>
            <a:tailEnd type="triangle" w="lg" len="lg"/>
          </a:ln>
        </p:spPr>
      </p:cxnSp>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92475"/>
            <a:ext cx="8520599" cy="1079099"/>
          </a:xfrm>
          <a:prstGeom prst="rect">
            <a:avLst/>
          </a:prstGeom>
        </p:spPr>
        <p:txBody>
          <a:bodyPr lIns="91425" tIns="91425" rIns="91425" bIns="91425" anchor="t" anchorCtr="0">
            <a:noAutofit/>
          </a:bodyPr>
          <a:lstStyle/>
          <a:p>
            <a:pPr algn="r">
              <a:spcBef>
                <a:spcPts val="0"/>
              </a:spcBef>
              <a:buNone/>
            </a:pPr>
            <a:r>
              <a:rPr lang="en" sz="6000">
                <a:latin typeface="Raleway"/>
                <a:ea typeface="Raleway"/>
                <a:cs typeface="Raleway"/>
                <a:sym typeface="Raleway"/>
              </a:rPr>
              <a:t>Food. </a:t>
            </a:r>
          </a:p>
        </p:txBody>
      </p:sp>
      <p:pic>
        <p:nvPicPr>
          <p:cNvPr id="72" name="Shape 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534925"/>
            <a:ext cx="9143999" cy="5092924"/>
          </a:xfrm>
          <a:prstGeom prst="rect">
            <a:avLst/>
          </a:prstGeom>
          <a:noFill/>
          <a:ln>
            <a:noFill/>
          </a:ln>
        </p:spPr>
      </p:pic>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1524000" y="-2476499"/>
            <a:ext cx="6095999" cy="9143998"/>
          </a:xfrm>
          <a:prstGeom prst="rect">
            <a:avLst/>
          </a:prstGeom>
          <a:noFill/>
          <a:ln>
            <a:noFill/>
          </a:ln>
        </p:spPr>
      </p:pic>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826" y="-190500"/>
            <a:ext cx="9144002" cy="6094499"/>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Shape 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941275"/>
            <a:ext cx="9143997" cy="6857998"/>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190100" y="2194375"/>
            <a:ext cx="931800" cy="518100"/>
          </a:xfrm>
          <a:prstGeom prst="rect">
            <a:avLst/>
          </a:prstGeom>
          <a:noFill/>
          <a:ln>
            <a:noFill/>
          </a:ln>
        </p:spPr>
        <p:txBody>
          <a:bodyPr lIns="91425" tIns="91425" rIns="91425" bIns="91425" anchor="t" anchorCtr="0">
            <a:noAutofit/>
          </a:bodyPr>
          <a:lstStyle/>
          <a:p>
            <a:pPr>
              <a:spcBef>
                <a:spcPts val="0"/>
              </a:spcBef>
              <a:buNone/>
            </a:pPr>
            <a:r>
              <a:rPr lang="en" sz="2400">
                <a:solidFill>
                  <a:srgbClr val="FFFFFF"/>
                </a:solidFill>
                <a:latin typeface="Roboto"/>
                <a:ea typeface="Roboto"/>
                <a:cs typeface="Roboto"/>
                <a:sym typeface="Roboto"/>
              </a:rPr>
              <a:t>Farm</a:t>
            </a:r>
          </a:p>
        </p:txBody>
      </p:sp>
      <p:cxnSp>
        <p:nvCxnSpPr>
          <p:cNvPr id="98" name="Shape 98"/>
          <p:cNvCxnSpPr/>
          <p:nvPr/>
        </p:nvCxnSpPr>
        <p:spPr>
          <a:xfrm>
            <a:off x="1122028" y="2453341"/>
            <a:ext cx="2009399" cy="0"/>
          </a:xfrm>
          <a:prstGeom prst="straightConnector1">
            <a:avLst/>
          </a:prstGeom>
          <a:noFill/>
          <a:ln w="28575" cap="flat" cmpd="sng">
            <a:solidFill>
              <a:schemeClr val="dk2"/>
            </a:solidFill>
            <a:prstDash val="dash"/>
            <a:round/>
            <a:headEnd type="none" w="lg" len="lg"/>
            <a:tailEnd type="none" w="lg" len="lg"/>
          </a:ln>
        </p:spPr>
      </p:cxnSp>
      <p:sp>
        <p:nvSpPr>
          <p:cNvPr id="99" name="Shape 99"/>
          <p:cNvSpPr txBox="1"/>
          <p:nvPr/>
        </p:nvSpPr>
        <p:spPr>
          <a:xfrm>
            <a:off x="1271850" y="2018500"/>
            <a:ext cx="1626300" cy="434699"/>
          </a:xfrm>
          <a:prstGeom prst="rect">
            <a:avLst/>
          </a:prstGeom>
          <a:noFill/>
          <a:ln>
            <a:noFill/>
          </a:ln>
        </p:spPr>
        <p:txBody>
          <a:bodyPr lIns="91425" tIns="91425" rIns="91425" bIns="91425" anchor="t" anchorCtr="0">
            <a:noAutofit/>
          </a:bodyPr>
          <a:lstStyle/>
          <a:p>
            <a:pPr>
              <a:spcBef>
                <a:spcPts val="0"/>
              </a:spcBef>
              <a:buNone/>
            </a:pPr>
            <a:r>
              <a:rPr lang="en" sz="2000">
                <a:solidFill>
                  <a:srgbClr val="CCCCCC"/>
                </a:solidFill>
                <a:latin typeface="Roboto"/>
                <a:ea typeface="Roboto"/>
                <a:cs typeface="Roboto"/>
                <a:sym typeface="Roboto"/>
              </a:rPr>
              <a:t>(processing)</a:t>
            </a:r>
          </a:p>
        </p:txBody>
      </p:sp>
      <p:cxnSp>
        <p:nvCxnSpPr>
          <p:cNvPr id="100" name="Shape 100"/>
          <p:cNvCxnSpPr/>
          <p:nvPr/>
        </p:nvCxnSpPr>
        <p:spPr>
          <a:xfrm>
            <a:off x="3089860" y="2455263"/>
            <a:ext cx="1045199" cy="1045199"/>
          </a:xfrm>
          <a:prstGeom prst="straightConnector1">
            <a:avLst/>
          </a:prstGeom>
          <a:noFill/>
          <a:ln w="19050" cap="flat" cmpd="sng">
            <a:solidFill>
              <a:schemeClr val="dk2"/>
            </a:solidFill>
            <a:prstDash val="dash"/>
            <a:round/>
            <a:headEnd type="none" w="lg" len="lg"/>
            <a:tailEnd type="triangle" w="lg" len="lg"/>
          </a:ln>
        </p:spPr>
      </p:cxnSp>
      <p:cxnSp>
        <p:nvCxnSpPr>
          <p:cNvPr id="101" name="Shape 101"/>
          <p:cNvCxnSpPr/>
          <p:nvPr/>
        </p:nvCxnSpPr>
        <p:spPr>
          <a:xfrm rot="10800000" flipH="1">
            <a:off x="3089863" y="1402141"/>
            <a:ext cx="1051200" cy="1051200"/>
          </a:xfrm>
          <a:prstGeom prst="straightConnector1">
            <a:avLst/>
          </a:prstGeom>
          <a:noFill/>
          <a:ln w="19050" cap="flat" cmpd="sng">
            <a:solidFill>
              <a:schemeClr val="dk2"/>
            </a:solidFill>
            <a:prstDash val="dash"/>
            <a:round/>
            <a:headEnd type="none" w="lg" len="lg"/>
            <a:tailEnd type="triangle" w="lg" len="lg"/>
          </a:ln>
        </p:spPr>
      </p:cxnSp>
      <p:sp>
        <p:nvSpPr>
          <p:cNvPr id="102" name="Shape 102"/>
          <p:cNvSpPr txBox="1"/>
          <p:nvPr/>
        </p:nvSpPr>
        <p:spPr>
          <a:xfrm>
            <a:off x="4135049" y="967350"/>
            <a:ext cx="1564499" cy="434699"/>
          </a:xfrm>
          <a:prstGeom prst="rect">
            <a:avLst/>
          </a:prstGeom>
          <a:noFill/>
          <a:ln>
            <a:noFill/>
          </a:ln>
        </p:spPr>
        <p:txBody>
          <a:bodyPr lIns="91425" tIns="91425" rIns="91425" bIns="91425" anchor="t" anchorCtr="0">
            <a:noAutofit/>
          </a:bodyPr>
          <a:lstStyle/>
          <a:p>
            <a:pPr>
              <a:spcBef>
                <a:spcPts val="0"/>
              </a:spcBef>
              <a:buNone/>
            </a:pPr>
            <a:r>
              <a:rPr lang="en" sz="2000">
                <a:solidFill>
                  <a:srgbClr val="FFFFFF"/>
                </a:solidFill>
                <a:latin typeface="Roboto"/>
                <a:ea typeface="Roboto"/>
                <a:cs typeface="Roboto"/>
                <a:sym typeface="Roboto"/>
              </a:rPr>
              <a:t>Restaurants</a:t>
            </a:r>
          </a:p>
        </p:txBody>
      </p:sp>
      <p:sp>
        <p:nvSpPr>
          <p:cNvPr id="103" name="Shape 103"/>
          <p:cNvSpPr txBox="1"/>
          <p:nvPr/>
        </p:nvSpPr>
        <p:spPr>
          <a:xfrm>
            <a:off x="4135060" y="3344653"/>
            <a:ext cx="1860300" cy="434699"/>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FFFFFF"/>
                </a:solidFill>
                <a:latin typeface="Roboto"/>
                <a:ea typeface="Roboto"/>
                <a:cs typeface="Roboto"/>
                <a:sym typeface="Roboto"/>
              </a:rPr>
              <a:t>Grocery Stores</a:t>
            </a:r>
          </a:p>
        </p:txBody>
      </p:sp>
      <p:cxnSp>
        <p:nvCxnSpPr>
          <p:cNvPr id="104" name="Shape 104"/>
          <p:cNvCxnSpPr/>
          <p:nvPr/>
        </p:nvCxnSpPr>
        <p:spPr>
          <a:xfrm flipH="1">
            <a:off x="5705794" y="2389295"/>
            <a:ext cx="1038900" cy="1045199"/>
          </a:xfrm>
          <a:prstGeom prst="straightConnector1">
            <a:avLst/>
          </a:prstGeom>
          <a:noFill/>
          <a:ln w="19050" cap="flat" cmpd="sng">
            <a:solidFill>
              <a:schemeClr val="dk2"/>
            </a:solidFill>
            <a:prstDash val="dash"/>
            <a:round/>
            <a:headEnd type="none" w="lg" len="lg"/>
            <a:tailEnd type="none" w="lg" len="lg"/>
          </a:ln>
        </p:spPr>
      </p:cxnSp>
      <p:cxnSp>
        <p:nvCxnSpPr>
          <p:cNvPr id="105" name="Shape 105"/>
          <p:cNvCxnSpPr/>
          <p:nvPr/>
        </p:nvCxnSpPr>
        <p:spPr>
          <a:xfrm rot="10800000">
            <a:off x="5699491" y="1336173"/>
            <a:ext cx="1045199" cy="1051200"/>
          </a:xfrm>
          <a:prstGeom prst="straightConnector1">
            <a:avLst/>
          </a:prstGeom>
          <a:noFill/>
          <a:ln w="19050" cap="flat" cmpd="sng">
            <a:solidFill>
              <a:schemeClr val="dk2"/>
            </a:solidFill>
            <a:prstDash val="dash"/>
            <a:round/>
            <a:headEnd type="none" w="lg" len="lg"/>
            <a:tailEnd type="none" w="lg" len="lg"/>
          </a:ln>
        </p:spPr>
      </p:cxnSp>
      <p:cxnSp>
        <p:nvCxnSpPr>
          <p:cNvPr id="106" name="Shape 106"/>
          <p:cNvCxnSpPr/>
          <p:nvPr/>
        </p:nvCxnSpPr>
        <p:spPr>
          <a:xfrm>
            <a:off x="6744693" y="2389295"/>
            <a:ext cx="695100" cy="0"/>
          </a:xfrm>
          <a:prstGeom prst="straightConnector1">
            <a:avLst/>
          </a:prstGeom>
          <a:noFill/>
          <a:ln w="28575" cap="flat" cmpd="sng">
            <a:solidFill>
              <a:schemeClr val="dk2"/>
            </a:solidFill>
            <a:prstDash val="dash"/>
            <a:round/>
            <a:headEnd type="none" w="lg" len="lg"/>
            <a:tailEnd type="triangle" w="lg" len="lg"/>
          </a:ln>
        </p:spPr>
      </p:cxnSp>
      <p:sp>
        <p:nvSpPr>
          <p:cNvPr id="107" name="Shape 107"/>
          <p:cNvSpPr txBox="1"/>
          <p:nvPr/>
        </p:nvSpPr>
        <p:spPr>
          <a:xfrm>
            <a:off x="7444825" y="2130325"/>
            <a:ext cx="1682400" cy="5181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Roboto"/>
                <a:ea typeface="Roboto"/>
                <a:cs typeface="Roboto"/>
                <a:sym typeface="Roboto"/>
              </a:rPr>
              <a:t>Consumer</a:t>
            </a:r>
          </a:p>
        </p:txBody>
      </p:sp>
      <p:sp>
        <p:nvSpPr>
          <p:cNvPr id="108" name="Shape 108"/>
          <p:cNvSpPr txBox="1"/>
          <p:nvPr/>
        </p:nvSpPr>
        <p:spPr>
          <a:xfrm>
            <a:off x="7444825" y="2496025"/>
            <a:ext cx="1682400" cy="518100"/>
          </a:xfrm>
          <a:prstGeom prst="rect">
            <a:avLst/>
          </a:prstGeom>
          <a:noFill/>
          <a:ln>
            <a:noFill/>
          </a:ln>
        </p:spPr>
        <p:txBody>
          <a:bodyPr lIns="91425" tIns="91425" rIns="91425" bIns="91425" anchor="t" anchorCtr="0">
            <a:noAutofit/>
          </a:bodyPr>
          <a:lstStyle/>
          <a:p>
            <a:pPr lvl="0" algn="ctr" rtl="0">
              <a:spcBef>
                <a:spcPts val="0"/>
              </a:spcBef>
              <a:buNone/>
            </a:pPr>
            <a:r>
              <a:rPr lang="en" sz="2000">
                <a:solidFill>
                  <a:srgbClr val="FFFFFF"/>
                </a:solidFill>
                <a:latin typeface="Roboto"/>
                <a:ea typeface="Roboto"/>
                <a:cs typeface="Roboto"/>
                <a:sym typeface="Roboto"/>
              </a:rPr>
              <a:t>(us)</a:t>
            </a:r>
          </a:p>
        </p:txBody>
      </p:sp>
      <p:sp>
        <p:nvSpPr>
          <p:cNvPr id="109" name="Shape 109"/>
          <p:cNvSpPr txBox="1"/>
          <p:nvPr/>
        </p:nvSpPr>
        <p:spPr>
          <a:xfrm rot="-5400000">
            <a:off x="3120138" y="2235999"/>
            <a:ext cx="1626300" cy="434699"/>
          </a:xfrm>
          <a:prstGeom prst="rect">
            <a:avLst/>
          </a:prstGeom>
          <a:noFill/>
          <a:ln>
            <a:noFill/>
          </a:ln>
        </p:spPr>
        <p:txBody>
          <a:bodyPr lIns="91425" tIns="91425" rIns="91425" bIns="91425" anchor="t" anchorCtr="0">
            <a:noAutofit/>
          </a:bodyPr>
          <a:lstStyle/>
          <a:p>
            <a:pPr lvl="0" algn="ctr" rtl="0">
              <a:spcBef>
                <a:spcPts val="0"/>
              </a:spcBef>
              <a:buNone/>
            </a:pPr>
            <a:r>
              <a:rPr lang="en" sz="2000">
                <a:solidFill>
                  <a:srgbClr val="CCCCCC"/>
                </a:solidFill>
                <a:latin typeface="Roboto"/>
                <a:ea typeface="Roboto"/>
                <a:cs typeface="Roboto"/>
                <a:sym typeface="Roboto"/>
              </a:rPr>
              <a:t>distribution</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676125" y="178900"/>
            <a:ext cx="35636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Say</a:t>
            </a:r>
          </a:p>
        </p:txBody>
      </p:sp>
      <p:sp>
        <p:nvSpPr>
          <p:cNvPr id="115" name="Shape 115"/>
          <p:cNvSpPr txBox="1"/>
          <p:nvPr/>
        </p:nvSpPr>
        <p:spPr>
          <a:xfrm>
            <a:off x="-1057275" y="4143350"/>
            <a:ext cx="4326000"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Do</a:t>
            </a:r>
          </a:p>
        </p:txBody>
      </p:sp>
      <p:sp>
        <p:nvSpPr>
          <p:cNvPr id="116" name="Shape 116"/>
          <p:cNvSpPr txBox="1"/>
          <p:nvPr/>
        </p:nvSpPr>
        <p:spPr>
          <a:xfrm>
            <a:off x="5858875" y="237725"/>
            <a:ext cx="4168500"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Think</a:t>
            </a:r>
          </a:p>
        </p:txBody>
      </p:sp>
      <p:sp>
        <p:nvSpPr>
          <p:cNvPr id="117" name="Shape 117"/>
          <p:cNvSpPr txBox="1"/>
          <p:nvPr/>
        </p:nvSpPr>
        <p:spPr>
          <a:xfrm>
            <a:off x="5692525" y="4075900"/>
            <a:ext cx="4501199" cy="751499"/>
          </a:xfrm>
          <a:prstGeom prst="rect">
            <a:avLst/>
          </a:prstGeom>
          <a:noFill/>
          <a:ln>
            <a:noFill/>
          </a:ln>
        </p:spPr>
        <p:txBody>
          <a:bodyPr lIns="91425" tIns="91425" rIns="91425" bIns="91425" anchor="t" anchorCtr="0">
            <a:noAutofit/>
          </a:bodyPr>
          <a:lstStyle/>
          <a:p>
            <a:pPr lvl="0" algn="ctr" rtl="0">
              <a:spcBef>
                <a:spcPts val="0"/>
              </a:spcBef>
              <a:buNone/>
            </a:pPr>
            <a:r>
              <a:rPr lang="en" sz="4800">
                <a:solidFill>
                  <a:srgbClr val="FFFFFF"/>
                </a:solidFill>
                <a:latin typeface="Raleway"/>
                <a:ea typeface="Raleway"/>
                <a:cs typeface="Raleway"/>
                <a:sym typeface="Raleway"/>
              </a:rPr>
              <a:t>Feel</a:t>
            </a:r>
          </a:p>
        </p:txBody>
      </p:sp>
      <p:cxnSp>
        <p:nvCxnSpPr>
          <p:cNvPr id="118" name="Shape 118"/>
          <p:cNvCxnSpPr/>
          <p:nvPr/>
        </p:nvCxnSpPr>
        <p:spPr>
          <a:xfrm rot="10800000">
            <a:off x="4572000" y="436857"/>
            <a:ext cx="0" cy="4271399"/>
          </a:xfrm>
          <a:prstGeom prst="straightConnector1">
            <a:avLst/>
          </a:prstGeom>
          <a:noFill/>
          <a:ln w="9525" cap="flat" cmpd="sng">
            <a:solidFill>
              <a:schemeClr val="dk2"/>
            </a:solidFill>
            <a:prstDash val="solid"/>
            <a:round/>
            <a:headEnd type="none" w="lg" len="lg"/>
            <a:tailEnd type="none" w="lg" len="lg"/>
          </a:ln>
        </p:spPr>
      </p:cxnSp>
      <p:cxnSp>
        <p:nvCxnSpPr>
          <p:cNvPr id="119" name="Shape 119"/>
          <p:cNvCxnSpPr/>
          <p:nvPr/>
        </p:nvCxnSpPr>
        <p:spPr>
          <a:xfrm>
            <a:off x="619350" y="2538025"/>
            <a:ext cx="7905299" cy="0"/>
          </a:xfrm>
          <a:prstGeom prst="straightConnector1">
            <a:avLst/>
          </a:prstGeom>
          <a:noFill/>
          <a:ln w="9525" cap="flat" cmpd="sng">
            <a:solidFill>
              <a:schemeClr val="dk2"/>
            </a:solidFill>
            <a:prstDash val="solid"/>
            <a:round/>
            <a:headEnd type="none" w="lg" len="lg"/>
            <a:tailEnd type="none" w="lg" len="lg"/>
          </a:ln>
        </p:spPr>
      </p:cxnSp>
      <p:sp>
        <p:nvSpPr>
          <p:cNvPr id="120" name="Shape 120"/>
          <p:cNvSpPr txBox="1"/>
          <p:nvPr/>
        </p:nvSpPr>
        <p:spPr>
          <a:xfrm>
            <a:off x="70950" y="998350"/>
            <a:ext cx="4501199" cy="1475699"/>
          </a:xfrm>
          <a:prstGeom prst="rect">
            <a:avLst/>
          </a:prstGeom>
          <a:noFill/>
          <a:ln>
            <a:noFill/>
          </a:ln>
        </p:spPr>
        <p:txBody>
          <a:bodyPr lIns="91425" tIns="91425" rIns="91425" bIns="91425" anchor="t" anchorCtr="0">
            <a:noAutofit/>
          </a:bodyPr>
          <a:lstStyle/>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“People come here to have a real experience...People come here to sit down and be away from technology for an hour</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“Being a small scale farmer, there’s just no way to produce for supermarket prices”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“How do they get to these products if they aren’t being served them at restaurants?”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“It’s about them understanding my needs”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“We can only sell...what’s appealing to the people”</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“Especially in this area right here, [customers] are very socially conscious”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“They can tell they’re getting a better product”</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“Waste is money...it’s about how good you are at your job”</a:t>
            </a:r>
          </a:p>
          <a:p>
            <a:pPr lvl="0" rtl="0">
              <a:spcBef>
                <a:spcPts val="0"/>
              </a:spcBef>
              <a:buNone/>
            </a:pPr>
            <a:endParaRPr sz="1100">
              <a:solidFill>
                <a:schemeClr val="dk1"/>
              </a:solidFill>
              <a:latin typeface="Raleway"/>
              <a:ea typeface="Raleway"/>
              <a:cs typeface="Raleway"/>
              <a:sym typeface="Raleway"/>
            </a:endParaRPr>
          </a:p>
          <a:p>
            <a:pPr>
              <a:spcBef>
                <a:spcPts val="0"/>
              </a:spcBef>
              <a:buNone/>
            </a:pPr>
            <a:endParaRPr/>
          </a:p>
        </p:txBody>
      </p:sp>
      <p:sp>
        <p:nvSpPr>
          <p:cNvPr id="121" name="Shape 121"/>
          <p:cNvSpPr txBox="1"/>
          <p:nvPr/>
        </p:nvSpPr>
        <p:spPr>
          <a:xfrm>
            <a:off x="4642800" y="1025775"/>
            <a:ext cx="4501199" cy="1475699"/>
          </a:xfrm>
          <a:prstGeom prst="rect">
            <a:avLst/>
          </a:prstGeom>
          <a:noFill/>
          <a:ln>
            <a:noFill/>
          </a:ln>
        </p:spPr>
        <p:txBody>
          <a:bodyPr lIns="91425" tIns="91425" rIns="91425" bIns="91425" anchor="t" anchorCtr="0">
            <a:noAutofit/>
          </a:bodyPr>
          <a:lstStyle/>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Only way to consider other distributors is if they are unique.</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Relying on servers to sell more of one food and not another</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Having to be strategic with how to use the limited kitchen space and refrigerator space in terms of food</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It’s not worth it to debate between distributors when there is already one trustworthy one</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Local farm foods are much more nutritious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Stores are using too much industrialized agriculture</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Consumers that are buying local foods are usually more socially aware</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Grocery industry focuses on the quality of food they are bringing in, but ultimately the customer dictates what food is in the store</a:t>
            </a:r>
          </a:p>
          <a:p>
            <a:pPr lvl="0" rtl="0">
              <a:spcBef>
                <a:spcPts val="0"/>
              </a:spcBef>
              <a:buNone/>
            </a:pPr>
            <a:endParaRPr sz="1100">
              <a:solidFill>
                <a:schemeClr val="dk1"/>
              </a:solidFill>
              <a:latin typeface="Raleway"/>
              <a:ea typeface="Raleway"/>
              <a:cs typeface="Raleway"/>
              <a:sym typeface="Raleway"/>
            </a:endParaRPr>
          </a:p>
          <a:p>
            <a:pPr lvl="0" rtl="0">
              <a:spcBef>
                <a:spcPts val="0"/>
              </a:spcBef>
              <a:buNone/>
            </a:pPr>
            <a:endParaRPr/>
          </a:p>
        </p:txBody>
      </p:sp>
      <p:sp>
        <p:nvSpPr>
          <p:cNvPr id="122" name="Shape 122"/>
          <p:cNvSpPr txBox="1"/>
          <p:nvPr/>
        </p:nvSpPr>
        <p:spPr>
          <a:xfrm>
            <a:off x="70950" y="2850350"/>
            <a:ext cx="4501199" cy="1475699"/>
          </a:xfrm>
          <a:prstGeom prst="rect">
            <a:avLst/>
          </a:prstGeom>
          <a:noFill/>
          <a:ln>
            <a:noFill/>
          </a:ln>
        </p:spPr>
        <p:txBody>
          <a:bodyPr lIns="91425" tIns="91425" rIns="91425" bIns="91425" anchor="t" anchorCtr="0">
            <a:noAutofit/>
          </a:bodyPr>
          <a:lstStyle/>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Get food every morning and label it and organize</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People take food home and finish all of plates so not a lot of food left</a:t>
            </a:r>
          </a:p>
          <a:p>
            <a:pPr marL="457200" lvl="0" indent="-279400" rtl="0">
              <a:spcBef>
                <a:spcPts val="0"/>
              </a:spcBef>
              <a:buClr>
                <a:srgbClr val="FFFFFF"/>
              </a:buClr>
              <a:buSzPct val="100000"/>
              <a:buFont typeface="Raleway"/>
              <a:buChar char="●"/>
            </a:pPr>
            <a:r>
              <a:rPr lang="en" sz="800">
                <a:solidFill>
                  <a:srgbClr val="FFFFFF"/>
                </a:solidFill>
                <a:latin typeface="Raleway"/>
                <a:ea typeface="Raleway"/>
                <a:cs typeface="Raleway"/>
                <a:sym typeface="Raleway"/>
              </a:rPr>
              <a:t>Compost</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Look at statistics about what people are buying and not</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Raised dairy goats and chickens</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Would sell out their whole van of milk at farmers market</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Policies about what food to take and what food not to take</a:t>
            </a:r>
          </a:p>
          <a:p>
            <a:pPr marL="457200" lvl="0" indent="-279400" rtl="0">
              <a:lnSpc>
                <a:spcPct val="115000"/>
              </a:lnSpc>
              <a:spcBef>
                <a:spcPts val="0"/>
              </a:spcBef>
              <a:buClr>
                <a:srgbClr val="FFFFFF"/>
              </a:buClr>
              <a:buSzPct val="100000"/>
              <a:buFont typeface="Raleway"/>
              <a:buChar char="●"/>
            </a:pPr>
            <a:r>
              <a:rPr lang="en" sz="800">
                <a:solidFill>
                  <a:srgbClr val="FFFFFF"/>
                </a:solidFill>
                <a:latin typeface="Raleway"/>
                <a:ea typeface="Raleway"/>
                <a:cs typeface="Raleway"/>
                <a:sym typeface="Raleway"/>
              </a:rPr>
              <a:t>Wasting a fair amount of milk</a:t>
            </a:r>
          </a:p>
          <a:p>
            <a:pPr lvl="0" rtl="0">
              <a:spcBef>
                <a:spcPts val="0"/>
              </a:spcBef>
              <a:buNone/>
            </a:pPr>
            <a:endParaRPr sz="800">
              <a:solidFill>
                <a:srgbClr val="FFFFFF"/>
              </a:solidFill>
              <a:latin typeface="Raleway"/>
              <a:ea typeface="Raleway"/>
              <a:cs typeface="Raleway"/>
              <a:sym typeface="Raleway"/>
            </a:endParaRPr>
          </a:p>
          <a:p>
            <a:pPr lvl="0" rtl="0">
              <a:spcBef>
                <a:spcPts val="0"/>
              </a:spcBef>
              <a:buNone/>
            </a:pPr>
            <a:endParaRPr sz="800">
              <a:solidFill>
                <a:srgbClr val="FFFFFF"/>
              </a:solidFill>
              <a:latin typeface="Raleway"/>
              <a:ea typeface="Raleway"/>
              <a:cs typeface="Raleway"/>
              <a:sym typeface="Raleway"/>
            </a:endParaRPr>
          </a:p>
        </p:txBody>
      </p:sp>
      <p:sp>
        <p:nvSpPr>
          <p:cNvPr id="123" name="Shape 123"/>
          <p:cNvSpPr txBox="1"/>
          <p:nvPr/>
        </p:nvSpPr>
        <p:spPr>
          <a:xfrm>
            <a:off x="4572000" y="2900075"/>
            <a:ext cx="4501199" cy="1475699"/>
          </a:xfrm>
          <a:prstGeom prst="rect">
            <a:avLst/>
          </a:prstGeom>
          <a:noFill/>
          <a:ln>
            <a:noFill/>
          </a:ln>
        </p:spPr>
        <p:txBody>
          <a:bodyPr lIns="91425" tIns="91425" rIns="91425" bIns="91425" anchor="t" anchorCtr="0">
            <a:noAutofit/>
          </a:bodyPr>
          <a:lstStyle/>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Certain sense of trust between distributor and restaurant</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Strong dedication to customer</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Want stability in a distributor</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Disappointment in processed foods after trying local flavors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Grocers care about the life of animals and farmers </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They also want to satisfy the consumer</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Frustration in getting local foods from small farms to more consumers</a:t>
            </a:r>
          </a:p>
          <a:p>
            <a:pPr marL="457200" lvl="0" indent="-279400" rtl="0">
              <a:spcBef>
                <a:spcPts val="0"/>
              </a:spcBef>
              <a:buClr>
                <a:schemeClr val="dk1"/>
              </a:buClr>
              <a:buSzPct val="100000"/>
              <a:buFont typeface="Raleway"/>
              <a:buChar char="●"/>
            </a:pPr>
            <a:r>
              <a:rPr lang="en" sz="800">
                <a:solidFill>
                  <a:schemeClr val="dk1"/>
                </a:solidFill>
                <a:latin typeface="Raleway"/>
                <a:ea typeface="Raleway"/>
                <a:cs typeface="Raleway"/>
                <a:sym typeface="Raleway"/>
              </a:rPr>
              <a:t>Mutual care between producers, vendors and consumers about sustainability. </a:t>
            </a:r>
          </a:p>
          <a:p>
            <a:pPr lvl="0" rtl="0">
              <a:spcBef>
                <a:spcPts val="0"/>
              </a:spcBef>
              <a:buNone/>
            </a:pPr>
            <a:endParaRPr sz="1100">
              <a:solidFill>
                <a:schemeClr val="dk1"/>
              </a:solidFill>
              <a:latin typeface="Raleway"/>
              <a:ea typeface="Raleway"/>
              <a:cs typeface="Raleway"/>
              <a:sym typeface="Raleway"/>
            </a:endParaRPr>
          </a:p>
          <a:p>
            <a:pPr lvl="0" rtl="0">
              <a:spcBef>
                <a:spcPts val="0"/>
              </a:spcBef>
              <a:buNone/>
            </a:pPr>
            <a:endParaRP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1010</Words>
  <Application>Microsoft Macintosh PowerPoint</Application>
  <PresentationFormat>On-screen Show (16:9)</PresentationFormat>
  <Paragraphs>99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Raleway</vt:lpstr>
      <vt:lpstr>Roboto</vt:lpstr>
      <vt:lpstr>Average</vt:lpstr>
      <vt:lpstr>Oswald</vt:lpstr>
      <vt:lpstr>slate</vt:lpstr>
      <vt:lpstr>A Clean Plate</vt:lpstr>
      <vt:lpstr>The Team</vt:lpstr>
      <vt:lpstr>Food. </vt:lpstr>
      <vt:lpstr>PowerPoint Presentation</vt:lpstr>
      <vt:lpstr>PowerPoint Presentation</vt:lpstr>
      <vt:lpstr>PowerPoint Presentation</vt:lpstr>
      <vt:lpstr>PowerPoint Presentation</vt:lpstr>
      <vt:lpstr>PowerPoint Presentation</vt:lpstr>
      <vt:lpstr>PowerPoint Presentation</vt:lpstr>
      <vt:lpstr>The Farmer</vt:lpstr>
      <vt:lpstr>PowerPoint Presentation</vt:lpstr>
      <vt:lpstr>PowerPoint Presentation</vt:lpstr>
      <vt:lpstr>The Chef</vt:lpstr>
      <vt:lpstr>PowerPoint Presentation</vt:lpstr>
      <vt:lpstr>PowerPoint Presentation</vt:lpstr>
      <vt:lpstr>The Grocer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Clean Plate</dc:title>
  <cp:lastModifiedBy>Michael Zhu</cp:lastModifiedBy>
  <cp:revision>1</cp:revision>
  <dcterms:modified xsi:type="dcterms:W3CDTF">2015-12-06T00:43:38Z</dcterms:modified>
</cp:coreProperties>
</file>