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44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5434275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cxnSp>
        <p:nvCxnSpPr>
          <p:cNvPr id="9" name="Shape 9"/>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0" name="Shape 10"/>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11" name="Shape 11"/>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400">
                <a:solidFill>
                  <a:schemeClr val="lt1"/>
                </a:solidFill>
              </a:defRPr>
            </a:lvl1pPr>
            <a:lvl2pPr>
              <a:lnSpc>
                <a:spcPct val="100000"/>
              </a:lnSpc>
              <a:spcBef>
                <a:spcPts val="0"/>
              </a:spcBef>
              <a:spcAft>
                <a:spcPts val="0"/>
              </a:spcAft>
              <a:buClr>
                <a:schemeClr val="lt1"/>
              </a:buClr>
              <a:buSzPct val="100000"/>
              <a:buNone/>
              <a:defRPr sz="2400">
                <a:solidFill>
                  <a:schemeClr val="lt1"/>
                </a:solidFill>
              </a:defRPr>
            </a:lvl2pPr>
            <a:lvl3pPr>
              <a:lnSpc>
                <a:spcPct val="100000"/>
              </a:lnSpc>
              <a:spcBef>
                <a:spcPts val="0"/>
              </a:spcBef>
              <a:spcAft>
                <a:spcPts val="0"/>
              </a:spcAft>
              <a:buClr>
                <a:schemeClr val="lt1"/>
              </a:buClr>
              <a:buSzPct val="100000"/>
              <a:buNone/>
              <a:defRPr sz="2400">
                <a:solidFill>
                  <a:schemeClr val="lt1"/>
                </a:solidFill>
              </a:defRPr>
            </a:lvl3pPr>
            <a:lvl4pPr>
              <a:lnSpc>
                <a:spcPct val="100000"/>
              </a:lnSpc>
              <a:spcBef>
                <a:spcPts val="0"/>
              </a:spcBef>
              <a:spcAft>
                <a:spcPts val="0"/>
              </a:spcAft>
              <a:buClr>
                <a:schemeClr val="lt1"/>
              </a:buClr>
              <a:buSzPct val="100000"/>
              <a:buNone/>
              <a:defRPr sz="2400">
                <a:solidFill>
                  <a:schemeClr val="lt1"/>
                </a:solidFill>
              </a:defRPr>
            </a:lvl4pPr>
            <a:lvl5pPr>
              <a:lnSpc>
                <a:spcPct val="100000"/>
              </a:lnSpc>
              <a:spcBef>
                <a:spcPts val="0"/>
              </a:spcBef>
              <a:spcAft>
                <a:spcPts val="0"/>
              </a:spcAft>
              <a:buClr>
                <a:schemeClr val="lt1"/>
              </a:buClr>
              <a:buSzPct val="100000"/>
              <a:buNone/>
              <a:defRPr sz="2400">
                <a:solidFill>
                  <a:schemeClr val="lt1"/>
                </a:solidFill>
              </a:defRPr>
            </a:lvl5pPr>
            <a:lvl6pPr>
              <a:lnSpc>
                <a:spcPct val="100000"/>
              </a:lnSpc>
              <a:spcBef>
                <a:spcPts val="0"/>
              </a:spcBef>
              <a:spcAft>
                <a:spcPts val="0"/>
              </a:spcAft>
              <a:buClr>
                <a:schemeClr val="lt1"/>
              </a:buClr>
              <a:buSzPct val="100000"/>
              <a:buNone/>
              <a:defRPr sz="2400">
                <a:solidFill>
                  <a:schemeClr val="lt1"/>
                </a:solidFill>
              </a:defRPr>
            </a:lvl6pPr>
            <a:lvl7pPr>
              <a:lnSpc>
                <a:spcPct val="100000"/>
              </a:lnSpc>
              <a:spcBef>
                <a:spcPts val="0"/>
              </a:spcBef>
              <a:spcAft>
                <a:spcPts val="0"/>
              </a:spcAft>
              <a:buClr>
                <a:schemeClr val="lt1"/>
              </a:buClr>
              <a:buSzPct val="100000"/>
              <a:buNone/>
              <a:defRPr sz="2400">
                <a:solidFill>
                  <a:schemeClr val="lt1"/>
                </a:solidFill>
              </a:defRPr>
            </a:lvl7pPr>
            <a:lvl8pPr>
              <a:lnSpc>
                <a:spcPct val="100000"/>
              </a:lnSpc>
              <a:spcBef>
                <a:spcPts val="0"/>
              </a:spcBef>
              <a:spcAft>
                <a:spcPts val="0"/>
              </a:spcAft>
              <a:buClr>
                <a:schemeClr val="lt1"/>
              </a:buClr>
              <a:buSzPct val="100000"/>
              <a:buNone/>
              <a:defRPr sz="2400">
                <a:solidFill>
                  <a:schemeClr val="lt1"/>
                </a:solidFill>
              </a:defRPr>
            </a:lvl8pPr>
            <a:lvl9pPr>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49" name="Shape 49"/>
          <p:cNvSpPr txBox="1">
            <a:spLocks noGrp="1"/>
          </p:cNvSpPr>
          <p:nvPr>
            <p:ph type="title"/>
          </p:nvPr>
        </p:nvSpPr>
        <p:spPr>
          <a:xfrm>
            <a:off x="311700" y="991475"/>
            <a:ext cx="8520599" cy="1917899"/>
          </a:xfrm>
          <a:prstGeom prst="rect">
            <a:avLst/>
          </a:prstGeom>
        </p:spPr>
        <p:txBody>
          <a:bodyPr lIns="91425" tIns="91425" rIns="91425" bIns="91425" anchor="ctr" anchorCtr="0"/>
          <a:lstStyle>
            <a:lvl1pPr algn="ctr">
              <a:spcBef>
                <a:spcPts val="0"/>
              </a:spcBef>
              <a:buSzPct val="100000"/>
              <a:defRPr sz="14000" b="1"/>
            </a:lvl1pPr>
            <a:lvl2pPr algn="ctr">
              <a:spcBef>
                <a:spcPts val="0"/>
              </a:spcBef>
              <a:buSzPct val="100000"/>
              <a:defRPr sz="14000" b="1"/>
            </a:lvl2pPr>
            <a:lvl3pPr algn="ctr">
              <a:spcBef>
                <a:spcPts val="0"/>
              </a:spcBef>
              <a:buSzPct val="100000"/>
              <a:defRPr sz="14000" b="1"/>
            </a:lvl3pPr>
            <a:lvl4pPr algn="ctr">
              <a:spcBef>
                <a:spcPts val="0"/>
              </a:spcBef>
              <a:buSzPct val="100000"/>
              <a:defRPr sz="14000" b="1"/>
            </a:lvl4pPr>
            <a:lvl5pPr algn="ctr">
              <a:spcBef>
                <a:spcPts val="0"/>
              </a:spcBef>
              <a:buSzPct val="100000"/>
              <a:defRPr sz="14000" b="1"/>
            </a:lvl5pPr>
            <a:lvl6pPr algn="ctr">
              <a:spcBef>
                <a:spcPts val="0"/>
              </a:spcBef>
              <a:buSzPct val="100000"/>
              <a:defRPr sz="14000" b="1"/>
            </a:lvl6pPr>
            <a:lvl7pPr algn="ctr">
              <a:spcBef>
                <a:spcPts val="0"/>
              </a:spcBef>
              <a:buSzPct val="100000"/>
              <a:defRPr sz="14000" b="1"/>
            </a:lvl7pPr>
            <a:lvl8pPr algn="ctr">
              <a:spcBef>
                <a:spcPts val="0"/>
              </a:spcBef>
              <a:buSzPct val="100000"/>
              <a:defRPr sz="14000" b="1"/>
            </a:lvl8pPr>
            <a:lvl9pPr algn="ctr">
              <a:spcBef>
                <a:spcPts val="0"/>
              </a:spcBef>
              <a:buSzPct val="100000"/>
              <a:defRPr sz="14000" b="1"/>
            </a:lvl9pPr>
          </a:lstStyle>
          <a:p>
            <a:endParaRPr/>
          </a:p>
        </p:txBody>
      </p:sp>
      <p:sp>
        <p:nvSpPr>
          <p:cNvPr id="50" name="Shape 50"/>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cxnSp>
        <p:nvCxnSpPr>
          <p:cNvPr id="14" name="Shape 14"/>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5" name="Shape 15"/>
          <p:cNvSpPr txBox="1">
            <a:spLocks noGrp="1"/>
          </p:cNvSpPr>
          <p:nvPr>
            <p:ph type="title"/>
          </p:nvPr>
        </p:nvSpPr>
        <p:spPr>
          <a:xfrm>
            <a:off x="510450" y="2057400"/>
            <a:ext cx="8123100" cy="778800"/>
          </a:xfrm>
          <a:prstGeom prst="rect">
            <a:avLst/>
          </a:prstGeom>
        </p:spPr>
        <p:txBody>
          <a:bodyPr lIns="91425" tIns="91425" rIns="91425" bIns="91425" anchor="b" anchorCtr="0"/>
          <a:lstStyle>
            <a:lvl1pPr>
              <a:spcBef>
                <a:spcPts val="0"/>
              </a:spcBef>
              <a:buClr>
                <a:schemeClr val="lt1"/>
              </a:buClr>
              <a:buSzPct val="100000"/>
              <a:defRPr sz="3600">
                <a:solidFill>
                  <a:schemeClr val="lt1"/>
                </a:solidFill>
              </a:defRPr>
            </a:lvl1pPr>
            <a:lvl2pPr>
              <a:spcBef>
                <a:spcPts val="0"/>
              </a:spcBef>
              <a:buClr>
                <a:schemeClr val="lt1"/>
              </a:buClr>
              <a:buSzPct val="100000"/>
              <a:defRPr sz="3600">
                <a:solidFill>
                  <a:schemeClr val="lt1"/>
                </a:solidFill>
              </a:defRPr>
            </a:lvl2pPr>
            <a:lvl3pPr>
              <a:spcBef>
                <a:spcPts val="0"/>
              </a:spcBef>
              <a:buClr>
                <a:schemeClr val="lt1"/>
              </a:buClr>
              <a:buSzPct val="100000"/>
              <a:defRPr sz="3600">
                <a:solidFill>
                  <a:schemeClr val="lt1"/>
                </a:solidFill>
              </a:defRPr>
            </a:lvl3pPr>
            <a:lvl4pPr>
              <a:spcBef>
                <a:spcPts val="0"/>
              </a:spcBef>
              <a:buClr>
                <a:schemeClr val="lt1"/>
              </a:buClr>
              <a:buSzPct val="100000"/>
              <a:defRPr sz="3600">
                <a:solidFill>
                  <a:schemeClr val="lt1"/>
                </a:solidFill>
              </a:defRPr>
            </a:lvl4pPr>
            <a:lvl5pPr>
              <a:spcBef>
                <a:spcPts val="0"/>
              </a:spcBef>
              <a:buClr>
                <a:schemeClr val="lt1"/>
              </a:buClr>
              <a:buSzPct val="100000"/>
              <a:defRPr sz="3600">
                <a:solidFill>
                  <a:schemeClr val="lt1"/>
                </a:solidFill>
              </a:defRPr>
            </a:lvl5pPr>
            <a:lvl6pPr>
              <a:spcBef>
                <a:spcPts val="0"/>
              </a:spcBef>
              <a:buClr>
                <a:schemeClr val="lt1"/>
              </a:buClr>
              <a:buSzPct val="100000"/>
              <a:defRPr sz="3600">
                <a:solidFill>
                  <a:schemeClr val="lt1"/>
                </a:solidFill>
              </a:defRPr>
            </a:lvl6pPr>
            <a:lvl7pPr>
              <a:spcBef>
                <a:spcPts val="0"/>
              </a:spcBef>
              <a:buClr>
                <a:schemeClr val="lt1"/>
              </a:buClr>
              <a:buSzPct val="100000"/>
              <a:defRPr sz="3600">
                <a:solidFill>
                  <a:schemeClr val="lt1"/>
                </a:solidFill>
              </a:defRPr>
            </a:lvl7pPr>
            <a:lvl8pPr>
              <a:spcBef>
                <a:spcPts val="0"/>
              </a:spcBef>
              <a:buClr>
                <a:schemeClr val="lt1"/>
              </a:buClr>
              <a:buSzPct val="100000"/>
              <a:defRPr sz="3600">
                <a:solidFill>
                  <a:schemeClr val="lt1"/>
                </a:solidFill>
              </a:defRPr>
            </a:lvl8pPr>
            <a:lvl9pPr>
              <a:spcBef>
                <a:spcPts val="0"/>
              </a:spcBef>
              <a:buClr>
                <a:schemeClr val="lt1"/>
              </a:buClr>
              <a:buSzPct val="100000"/>
              <a:defRPr sz="3600">
                <a:solidFill>
                  <a:schemeClr val="lt1"/>
                </a:solidFill>
              </a:defRPr>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7975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0" name="Shape 40"/>
          <p:cNvSpPr txBox="1">
            <a:spLocks noGrp="1"/>
          </p:cNvSpPr>
          <p:nvPr>
            <p:ph type="title"/>
          </p:nvPr>
        </p:nvSpPr>
        <p:spPr>
          <a:xfrm>
            <a:off x="265500" y="1205825"/>
            <a:ext cx="4045199" cy="1509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65C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subTitle" idx="1"/>
          </p:nvPr>
        </p:nvSpPr>
        <p:spPr>
          <a:xfrm>
            <a:off x="1680300" y="3049450"/>
            <a:ext cx="5933700" cy="909000"/>
          </a:xfrm>
          <a:prstGeom prst="rect">
            <a:avLst/>
          </a:prstGeom>
        </p:spPr>
        <p:txBody>
          <a:bodyPr lIns="91425" tIns="91425" rIns="91425" bIns="91425" anchor="t" anchorCtr="0">
            <a:noAutofit/>
          </a:bodyPr>
          <a:lstStyle/>
          <a:p>
            <a:pPr>
              <a:spcBef>
                <a:spcPts val="0"/>
              </a:spcBef>
              <a:buNone/>
            </a:pPr>
            <a:r>
              <a:rPr lang="en" sz="2200"/>
              <a:t>Brandon Liu, Michael Zhu, Bryan McLellan</a:t>
            </a:r>
          </a:p>
        </p:txBody>
      </p:sp>
      <p:sp>
        <p:nvSpPr>
          <p:cNvPr id="56" name="Shape 56"/>
          <p:cNvSpPr txBox="1">
            <a:spLocks noGrp="1"/>
          </p:cNvSpPr>
          <p:nvPr>
            <p:ph type="subTitle" idx="2"/>
          </p:nvPr>
        </p:nvSpPr>
        <p:spPr>
          <a:xfrm>
            <a:off x="1678425" y="2326250"/>
            <a:ext cx="5933700" cy="540299"/>
          </a:xfrm>
          <a:prstGeom prst="rect">
            <a:avLst/>
          </a:prstGeom>
        </p:spPr>
        <p:txBody>
          <a:bodyPr lIns="91425" tIns="91425" rIns="91425" bIns="91425" anchor="t" anchorCtr="0">
            <a:noAutofit/>
          </a:bodyPr>
          <a:lstStyle/>
          <a:p>
            <a:pPr lvl="0" rtl="0">
              <a:spcBef>
                <a:spcPts val="0"/>
              </a:spcBef>
              <a:buNone/>
            </a:pPr>
            <a:r>
              <a:rPr lang="en" sz="3100" b="1"/>
              <a:t>Medium-fi Prototype</a:t>
            </a:r>
          </a:p>
        </p:txBody>
      </p:sp>
      <p:pic>
        <p:nvPicPr>
          <p:cNvPr id="57" name="Shape 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791575" y="1344725"/>
            <a:ext cx="4316325" cy="981524"/>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Medium-Fi Task Storyboard (Navigate to shelter)</a:t>
            </a:r>
          </a:p>
        </p:txBody>
      </p:sp>
      <p:pic>
        <p:nvPicPr>
          <p:cNvPr id="147" name="Shape 14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81125" y="1231125"/>
            <a:ext cx="1549053" cy="3036149"/>
          </a:xfrm>
          <a:prstGeom prst="rect">
            <a:avLst/>
          </a:prstGeom>
          <a:noFill/>
          <a:ln>
            <a:noFill/>
          </a:ln>
        </p:spPr>
      </p:pic>
      <p:pic>
        <p:nvPicPr>
          <p:cNvPr id="148" name="Shape 14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06074" y="1254601"/>
            <a:ext cx="1628750" cy="3017373"/>
          </a:xfrm>
          <a:prstGeom prst="rect">
            <a:avLst/>
          </a:prstGeom>
          <a:noFill/>
          <a:ln>
            <a:noFill/>
          </a:ln>
        </p:spPr>
      </p:pic>
      <p:pic>
        <p:nvPicPr>
          <p:cNvPr id="149" name="Shape 14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6249" y="1235825"/>
            <a:ext cx="1628749" cy="3036150"/>
          </a:xfrm>
          <a:prstGeom prst="rect">
            <a:avLst/>
          </a:prstGeom>
          <a:noFill/>
          <a:ln>
            <a:noFill/>
          </a:ln>
        </p:spPr>
      </p:pic>
      <p:pic>
        <p:nvPicPr>
          <p:cNvPr id="150" name="Shape 15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186700" y="1221050"/>
            <a:ext cx="1549050" cy="3004875"/>
          </a:xfrm>
          <a:prstGeom prst="rect">
            <a:avLst/>
          </a:prstGeom>
          <a:noFill/>
          <a:ln>
            <a:noFill/>
          </a:ln>
        </p:spPr>
      </p:pic>
      <p:sp>
        <p:nvSpPr>
          <p:cNvPr id="151" name="Shape 151"/>
          <p:cNvSpPr txBox="1"/>
          <p:nvPr/>
        </p:nvSpPr>
        <p:spPr>
          <a:xfrm>
            <a:off x="607225" y="4267200"/>
            <a:ext cx="1262100" cy="572699"/>
          </a:xfrm>
          <a:prstGeom prst="rect">
            <a:avLst/>
          </a:prstGeom>
          <a:noFill/>
          <a:ln>
            <a:noFill/>
          </a:ln>
        </p:spPr>
        <p:txBody>
          <a:bodyPr lIns="91425" tIns="91425" rIns="91425" bIns="91425" anchor="t" anchorCtr="0">
            <a:noAutofit/>
          </a:bodyPr>
          <a:lstStyle/>
          <a:p>
            <a:pPr>
              <a:spcBef>
                <a:spcPts val="0"/>
              </a:spcBef>
              <a:buNone/>
            </a:pPr>
            <a:r>
              <a:rPr lang="en" sz="1200"/>
              <a:t>After picking up food, directed to the shelter</a:t>
            </a:r>
          </a:p>
        </p:txBody>
      </p:sp>
      <p:sp>
        <p:nvSpPr>
          <p:cNvPr id="152" name="Shape 152"/>
          <p:cNvSpPr txBox="1"/>
          <p:nvPr/>
        </p:nvSpPr>
        <p:spPr>
          <a:xfrm>
            <a:off x="2821775" y="4336250"/>
            <a:ext cx="1329599" cy="572699"/>
          </a:xfrm>
          <a:prstGeom prst="rect">
            <a:avLst/>
          </a:prstGeom>
          <a:noFill/>
          <a:ln>
            <a:noFill/>
          </a:ln>
        </p:spPr>
        <p:txBody>
          <a:bodyPr lIns="91425" tIns="91425" rIns="91425" bIns="91425" anchor="t" anchorCtr="0">
            <a:noAutofit/>
          </a:bodyPr>
          <a:lstStyle/>
          <a:p>
            <a:pPr lvl="0" rtl="0">
              <a:spcBef>
                <a:spcPts val="0"/>
              </a:spcBef>
              <a:buNone/>
            </a:pPr>
            <a:r>
              <a:rPr lang="en" sz="1100"/>
              <a:t>Navigation screen</a:t>
            </a:r>
          </a:p>
        </p:txBody>
      </p:sp>
      <p:sp>
        <p:nvSpPr>
          <p:cNvPr id="153" name="Shape 153"/>
          <p:cNvSpPr txBox="1"/>
          <p:nvPr/>
        </p:nvSpPr>
        <p:spPr>
          <a:xfrm>
            <a:off x="5103825" y="4336250"/>
            <a:ext cx="1329599" cy="572699"/>
          </a:xfrm>
          <a:prstGeom prst="rect">
            <a:avLst/>
          </a:prstGeom>
          <a:noFill/>
          <a:ln>
            <a:noFill/>
          </a:ln>
        </p:spPr>
        <p:txBody>
          <a:bodyPr lIns="91425" tIns="91425" rIns="91425" bIns="91425" anchor="t" anchorCtr="0">
            <a:noAutofit/>
          </a:bodyPr>
          <a:lstStyle/>
          <a:p>
            <a:pPr lvl="0" rtl="0">
              <a:spcBef>
                <a:spcPts val="0"/>
              </a:spcBef>
              <a:buNone/>
            </a:pPr>
            <a:r>
              <a:rPr lang="en" sz="1100"/>
              <a:t>Upon arrival at the food bank</a:t>
            </a:r>
          </a:p>
        </p:txBody>
      </p:sp>
      <p:sp>
        <p:nvSpPr>
          <p:cNvPr id="154" name="Shape 154"/>
          <p:cNvSpPr txBox="1"/>
          <p:nvPr/>
        </p:nvSpPr>
        <p:spPr>
          <a:xfrm>
            <a:off x="7385875" y="4225925"/>
            <a:ext cx="1329599" cy="572699"/>
          </a:xfrm>
          <a:prstGeom prst="rect">
            <a:avLst/>
          </a:prstGeom>
          <a:noFill/>
          <a:ln>
            <a:noFill/>
          </a:ln>
        </p:spPr>
        <p:txBody>
          <a:bodyPr lIns="91425" tIns="91425" rIns="91425" bIns="91425" anchor="t" anchorCtr="0">
            <a:noAutofit/>
          </a:bodyPr>
          <a:lstStyle/>
          <a:p>
            <a:pPr lvl="0" rtl="0">
              <a:spcBef>
                <a:spcPts val="0"/>
              </a:spcBef>
              <a:buNone/>
            </a:pPr>
            <a:r>
              <a:rPr lang="en" sz="1100"/>
              <a:t>Delivery confirmation, tap to go to rewards</a:t>
            </a:r>
          </a:p>
        </p:txBody>
      </p:sp>
      <p:sp>
        <p:nvSpPr>
          <p:cNvPr id="155" name="Shape 155"/>
          <p:cNvSpPr/>
          <p:nvPr/>
        </p:nvSpPr>
        <p:spPr>
          <a:xfrm>
            <a:off x="4282700" y="1893100"/>
            <a:ext cx="705900" cy="476400"/>
          </a:xfrm>
          <a:prstGeom prst="wedgeRoundRectCallout">
            <a:avLst>
              <a:gd name="adj1" fmla="val -115262"/>
              <a:gd name="adj2" fmla="val 29975"/>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700"/>
              <a:t>Route information</a:t>
            </a:r>
          </a:p>
        </p:txBody>
      </p:sp>
      <p:cxnSp>
        <p:nvCxnSpPr>
          <p:cNvPr id="156" name="Shape 156"/>
          <p:cNvCxnSpPr>
            <a:stCxn id="149" idx="3"/>
            <a:endCxn id="148" idx="1"/>
          </p:cNvCxnSpPr>
          <p:nvPr/>
        </p:nvCxnSpPr>
        <p:spPr>
          <a:xfrm>
            <a:off x="2104999" y="2753900"/>
            <a:ext cx="601200" cy="9300"/>
          </a:xfrm>
          <a:prstGeom prst="straightConnector1">
            <a:avLst/>
          </a:prstGeom>
          <a:noFill/>
          <a:ln w="28575" cap="flat" cmpd="sng">
            <a:solidFill>
              <a:schemeClr val="dk2"/>
            </a:solidFill>
            <a:prstDash val="solid"/>
            <a:round/>
            <a:headEnd type="none" w="lg" len="lg"/>
            <a:tailEnd type="triangle" w="lg" len="lg"/>
          </a:ln>
        </p:spPr>
      </p:cxnSp>
      <p:cxnSp>
        <p:nvCxnSpPr>
          <p:cNvPr id="157" name="Shape 157"/>
          <p:cNvCxnSpPr/>
          <p:nvPr/>
        </p:nvCxnSpPr>
        <p:spPr>
          <a:xfrm>
            <a:off x="3867500" y="2742287"/>
            <a:ext cx="1556699" cy="42000"/>
          </a:xfrm>
          <a:prstGeom prst="straightConnector1">
            <a:avLst/>
          </a:prstGeom>
          <a:noFill/>
          <a:ln w="28575" cap="flat" cmpd="sng">
            <a:solidFill>
              <a:schemeClr val="dk2"/>
            </a:solidFill>
            <a:prstDash val="solid"/>
            <a:round/>
            <a:headEnd type="none" w="lg" len="lg"/>
            <a:tailEnd type="triangle" w="lg" len="lg"/>
          </a:ln>
        </p:spPr>
      </p:cxnSp>
      <p:cxnSp>
        <p:nvCxnSpPr>
          <p:cNvPr id="158" name="Shape 158"/>
          <p:cNvCxnSpPr/>
          <p:nvPr/>
        </p:nvCxnSpPr>
        <p:spPr>
          <a:xfrm rot="10800000" flipH="1">
            <a:off x="6114850" y="2835774"/>
            <a:ext cx="1542899" cy="42000"/>
          </a:xfrm>
          <a:prstGeom prst="straightConnector1">
            <a:avLst/>
          </a:prstGeom>
          <a:noFill/>
          <a:ln w="28575" cap="flat" cmpd="sng">
            <a:solidFill>
              <a:schemeClr val="dk2"/>
            </a:solidFill>
            <a:prstDash val="solid"/>
            <a:round/>
            <a:headEnd type="none" w="lg" len="lg"/>
            <a:tailEnd type="triangle"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Medium-Fi Task Storyboard (Access Rewards)</a:t>
            </a:r>
          </a:p>
        </p:txBody>
      </p:sp>
      <p:pic>
        <p:nvPicPr>
          <p:cNvPr id="164" name="Shape 16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38400" y="1579001"/>
            <a:ext cx="1493900" cy="2855123"/>
          </a:xfrm>
          <a:prstGeom prst="rect">
            <a:avLst/>
          </a:prstGeom>
          <a:noFill/>
          <a:ln>
            <a:noFill/>
          </a:ln>
        </p:spPr>
      </p:pic>
      <p:pic>
        <p:nvPicPr>
          <p:cNvPr id="165" name="Shape 16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71357" y="1583525"/>
            <a:ext cx="1493891" cy="2879274"/>
          </a:xfrm>
          <a:prstGeom prst="rect">
            <a:avLst/>
          </a:prstGeom>
          <a:noFill/>
          <a:ln>
            <a:noFill/>
          </a:ln>
        </p:spPr>
      </p:pic>
      <p:pic>
        <p:nvPicPr>
          <p:cNvPr id="166" name="Shape 16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549601" y="1583525"/>
            <a:ext cx="1592974" cy="2879276"/>
          </a:xfrm>
          <a:prstGeom prst="rect">
            <a:avLst/>
          </a:prstGeom>
          <a:noFill/>
          <a:ln>
            <a:noFill/>
          </a:ln>
        </p:spPr>
      </p:pic>
      <p:pic>
        <p:nvPicPr>
          <p:cNvPr id="167" name="Shape 16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15274" y="2812476"/>
            <a:ext cx="850774" cy="1650323"/>
          </a:xfrm>
          <a:prstGeom prst="rect">
            <a:avLst/>
          </a:prstGeom>
          <a:noFill/>
          <a:ln>
            <a:noFill/>
          </a:ln>
        </p:spPr>
      </p:pic>
      <p:pic>
        <p:nvPicPr>
          <p:cNvPr id="168" name="Shape 16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42659" y="1017713"/>
            <a:ext cx="850775" cy="1607351"/>
          </a:xfrm>
          <a:prstGeom prst="rect">
            <a:avLst/>
          </a:prstGeom>
          <a:noFill/>
          <a:ln>
            <a:noFill/>
          </a:ln>
        </p:spPr>
      </p:pic>
      <p:sp>
        <p:nvSpPr>
          <p:cNvPr id="169" name="Shape 169"/>
          <p:cNvSpPr txBox="1"/>
          <p:nvPr/>
        </p:nvSpPr>
        <p:spPr>
          <a:xfrm>
            <a:off x="622737" y="4462800"/>
            <a:ext cx="1747799" cy="800099"/>
          </a:xfrm>
          <a:prstGeom prst="rect">
            <a:avLst/>
          </a:prstGeom>
          <a:noFill/>
          <a:ln>
            <a:noFill/>
          </a:ln>
        </p:spPr>
        <p:txBody>
          <a:bodyPr lIns="91425" tIns="91425" rIns="91425" bIns="91425" anchor="t" anchorCtr="0">
            <a:noAutofit/>
          </a:bodyPr>
          <a:lstStyle/>
          <a:p>
            <a:pPr>
              <a:spcBef>
                <a:spcPts val="0"/>
              </a:spcBef>
              <a:buNone/>
            </a:pPr>
            <a:r>
              <a:rPr lang="en" sz="1100"/>
              <a:t>Access from delivery page or navbar</a:t>
            </a:r>
          </a:p>
        </p:txBody>
      </p:sp>
      <p:sp>
        <p:nvSpPr>
          <p:cNvPr id="170" name="Shape 170"/>
          <p:cNvSpPr txBox="1"/>
          <p:nvPr/>
        </p:nvSpPr>
        <p:spPr>
          <a:xfrm>
            <a:off x="2776975" y="4503275"/>
            <a:ext cx="1080599" cy="342600"/>
          </a:xfrm>
          <a:prstGeom prst="rect">
            <a:avLst/>
          </a:prstGeom>
          <a:noFill/>
          <a:ln>
            <a:noFill/>
          </a:ln>
        </p:spPr>
        <p:txBody>
          <a:bodyPr lIns="91425" tIns="91425" rIns="91425" bIns="91425" anchor="t" anchorCtr="0">
            <a:noAutofit/>
          </a:bodyPr>
          <a:lstStyle/>
          <a:p>
            <a:pPr lvl="0" rtl="0">
              <a:spcBef>
                <a:spcPts val="0"/>
              </a:spcBef>
              <a:buNone/>
            </a:pPr>
            <a:r>
              <a:rPr lang="en" sz="1100"/>
              <a:t>Select reward</a:t>
            </a:r>
          </a:p>
        </p:txBody>
      </p:sp>
      <p:sp>
        <p:nvSpPr>
          <p:cNvPr id="171" name="Shape 171"/>
          <p:cNvSpPr txBox="1"/>
          <p:nvPr/>
        </p:nvSpPr>
        <p:spPr>
          <a:xfrm>
            <a:off x="5379700" y="4508025"/>
            <a:ext cx="1080599" cy="342600"/>
          </a:xfrm>
          <a:prstGeom prst="rect">
            <a:avLst/>
          </a:prstGeom>
          <a:noFill/>
          <a:ln>
            <a:noFill/>
          </a:ln>
        </p:spPr>
        <p:txBody>
          <a:bodyPr lIns="91425" tIns="91425" rIns="91425" bIns="91425" anchor="t" anchorCtr="0">
            <a:noAutofit/>
          </a:bodyPr>
          <a:lstStyle/>
          <a:p>
            <a:pPr lvl="0" rtl="0">
              <a:spcBef>
                <a:spcPts val="0"/>
              </a:spcBef>
              <a:buNone/>
            </a:pPr>
            <a:r>
              <a:rPr lang="en" sz="1100"/>
              <a:t>Redeem</a:t>
            </a:r>
          </a:p>
        </p:txBody>
      </p:sp>
      <p:sp>
        <p:nvSpPr>
          <p:cNvPr id="172" name="Shape 172"/>
          <p:cNvSpPr txBox="1"/>
          <p:nvPr/>
        </p:nvSpPr>
        <p:spPr>
          <a:xfrm>
            <a:off x="7679975" y="4508025"/>
            <a:ext cx="1080599" cy="342600"/>
          </a:xfrm>
          <a:prstGeom prst="rect">
            <a:avLst/>
          </a:prstGeom>
          <a:noFill/>
          <a:ln>
            <a:noFill/>
          </a:ln>
        </p:spPr>
        <p:txBody>
          <a:bodyPr lIns="91425" tIns="91425" rIns="91425" bIns="91425" anchor="t" anchorCtr="0">
            <a:noAutofit/>
          </a:bodyPr>
          <a:lstStyle/>
          <a:p>
            <a:pPr lvl="0" rtl="0">
              <a:spcBef>
                <a:spcPts val="0"/>
              </a:spcBef>
              <a:buNone/>
            </a:pPr>
            <a:r>
              <a:rPr lang="en" sz="1100"/>
              <a:t>Scan code</a:t>
            </a:r>
          </a:p>
        </p:txBody>
      </p:sp>
      <p:sp>
        <p:nvSpPr>
          <p:cNvPr id="173" name="Shape 173"/>
          <p:cNvSpPr/>
          <p:nvPr/>
        </p:nvSpPr>
        <p:spPr>
          <a:xfrm>
            <a:off x="4333875" y="2807500"/>
            <a:ext cx="437399" cy="2025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4" name="Shape 174"/>
          <p:cNvSpPr/>
          <p:nvPr/>
        </p:nvSpPr>
        <p:spPr>
          <a:xfrm>
            <a:off x="6683118" y="2801500"/>
            <a:ext cx="437399" cy="2025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5" name="Shape 175"/>
          <p:cNvSpPr/>
          <p:nvPr/>
        </p:nvSpPr>
        <p:spPr>
          <a:xfrm>
            <a:off x="4014675" y="3488525"/>
            <a:ext cx="756600" cy="572699"/>
          </a:xfrm>
          <a:prstGeom prst="wedgeRoundRectCallout">
            <a:avLst>
              <a:gd name="adj1" fmla="val -75479"/>
              <a:gd name="adj2" fmla="val -41684"/>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700"/>
              <a:t>Reward info: Expiration date specifics, </a:t>
            </a:r>
          </a:p>
        </p:txBody>
      </p:sp>
      <p:cxnSp>
        <p:nvCxnSpPr>
          <p:cNvPr id="176" name="Shape 176"/>
          <p:cNvCxnSpPr/>
          <p:nvPr/>
        </p:nvCxnSpPr>
        <p:spPr>
          <a:xfrm>
            <a:off x="1452575" y="1690700"/>
            <a:ext cx="1309799" cy="702600"/>
          </a:xfrm>
          <a:prstGeom prst="straightConnector1">
            <a:avLst/>
          </a:prstGeom>
          <a:noFill/>
          <a:ln w="28575" cap="flat" cmpd="sng">
            <a:solidFill>
              <a:schemeClr val="dk2"/>
            </a:solidFill>
            <a:prstDash val="solid"/>
            <a:round/>
            <a:headEnd type="none" w="lg" len="lg"/>
            <a:tailEnd type="triangle" w="lg" len="lg"/>
          </a:ln>
        </p:spPr>
      </p:cxnSp>
      <p:cxnSp>
        <p:nvCxnSpPr>
          <p:cNvPr id="177" name="Shape 177"/>
          <p:cNvCxnSpPr>
            <a:stCxn id="167" idx="3"/>
          </p:cNvCxnSpPr>
          <p:nvPr/>
        </p:nvCxnSpPr>
        <p:spPr>
          <a:xfrm rot="10800000" flipH="1">
            <a:off x="1666049" y="2536038"/>
            <a:ext cx="1048500" cy="1101600"/>
          </a:xfrm>
          <a:prstGeom prst="straightConnector1">
            <a:avLst/>
          </a:prstGeom>
          <a:noFill/>
          <a:ln w="28575" cap="flat" cmpd="sng">
            <a:solidFill>
              <a:schemeClr val="dk2"/>
            </a:solidFill>
            <a:prstDash val="solid"/>
            <a:round/>
            <a:headEnd type="none" w="lg" len="lg"/>
            <a:tailEnd type="triangle" w="lg" len="lg"/>
          </a:ln>
        </p:spPr>
      </p:cxnSp>
      <p:sp>
        <p:nvSpPr>
          <p:cNvPr id="178" name="Shape 178"/>
          <p:cNvSpPr/>
          <p:nvPr/>
        </p:nvSpPr>
        <p:spPr>
          <a:xfrm>
            <a:off x="6274475" y="3283725"/>
            <a:ext cx="756600" cy="572699"/>
          </a:xfrm>
          <a:prstGeom prst="wedgeRoundRectCallout">
            <a:avLst>
              <a:gd name="adj1" fmla="val -75479"/>
              <a:gd name="adj2" fmla="val -41684"/>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700"/>
              <a:t>Confirm or cancel redemption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Prototyping tools - </a:t>
            </a:r>
            <a:r>
              <a:rPr lang="en">
                <a:solidFill>
                  <a:schemeClr val="accent3"/>
                </a:solidFill>
              </a:rPr>
              <a:t>InvisionApp</a:t>
            </a:r>
          </a:p>
        </p:txBody>
      </p:sp>
      <p:sp>
        <p:nvSpPr>
          <p:cNvPr id="184" name="Shape 184"/>
          <p:cNvSpPr txBox="1">
            <a:spLocks noGrp="1"/>
          </p:cNvSpPr>
          <p:nvPr>
            <p:ph type="body" idx="1"/>
          </p:nvPr>
        </p:nvSpPr>
        <p:spPr>
          <a:xfrm>
            <a:off x="311700" y="1152475"/>
            <a:ext cx="5010299" cy="3416400"/>
          </a:xfrm>
          <a:prstGeom prst="rect">
            <a:avLst/>
          </a:prstGeom>
        </p:spPr>
        <p:txBody>
          <a:bodyPr lIns="91425" tIns="91425" rIns="91425" bIns="91425" anchor="t" anchorCtr="0">
            <a:noAutofit/>
          </a:bodyPr>
          <a:lstStyle/>
          <a:p>
            <a:pPr marL="457200" lvl="0" indent="-228600" rtl="0">
              <a:spcBef>
                <a:spcPts val="0"/>
              </a:spcBef>
              <a:buChar char="-"/>
            </a:pPr>
            <a:r>
              <a:rPr lang="en"/>
              <a:t>Easy, displayable workflow</a:t>
            </a:r>
          </a:p>
          <a:p>
            <a:pPr marL="457200" lvl="0" indent="-228600" rtl="0">
              <a:spcBef>
                <a:spcPts val="0"/>
              </a:spcBef>
              <a:buChar char="-"/>
            </a:pPr>
            <a:r>
              <a:rPr lang="en"/>
              <a:t>Allows you to connect “hot spots” between screens and link your app together with tap actions</a:t>
            </a:r>
          </a:p>
          <a:p>
            <a:pPr marL="457200" lvl="0" indent="-228600" rtl="0">
              <a:spcBef>
                <a:spcPts val="0"/>
              </a:spcBef>
              <a:buChar char="-"/>
            </a:pPr>
            <a:r>
              <a:rPr lang="en"/>
              <a:t>Limited the actions / animations we could take between different layers of our application</a:t>
            </a:r>
          </a:p>
          <a:p>
            <a:pPr marL="457200" lvl="0" indent="-228600" rtl="0">
              <a:spcBef>
                <a:spcPts val="0"/>
              </a:spcBef>
              <a:buChar char="-"/>
            </a:pPr>
            <a:r>
              <a:rPr lang="en"/>
              <a:t>Original plan to use Sketch + Origami</a:t>
            </a:r>
          </a:p>
          <a:p>
            <a:pPr marL="914400" lvl="1" indent="-228600">
              <a:spcBef>
                <a:spcPts val="0"/>
              </a:spcBef>
              <a:buChar char="-"/>
            </a:pPr>
            <a:r>
              <a:rPr lang="en"/>
              <a:t>We used Photoshop + Invision</a:t>
            </a:r>
          </a:p>
        </p:txBody>
      </p:sp>
      <p:pic>
        <p:nvPicPr>
          <p:cNvPr id="185" name="Shape 18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97251" y="285749"/>
            <a:ext cx="3160525" cy="4083851"/>
          </a:xfrm>
          <a:prstGeom prst="rect">
            <a:avLst/>
          </a:prstGeom>
          <a:noFill/>
          <a:ln>
            <a:noFill/>
          </a:ln>
        </p:spPr>
      </p:pic>
      <p:pic>
        <p:nvPicPr>
          <p:cNvPr id="186" name="Shape 18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97252" y="303547"/>
            <a:ext cx="3160525" cy="404825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Current prototype limitations and tradeoffs</a:t>
            </a:r>
          </a:p>
        </p:txBody>
      </p:sp>
      <p:sp>
        <p:nvSpPr>
          <p:cNvPr id="192" name="Shape 192"/>
          <p:cNvSpPr txBox="1">
            <a:spLocks noGrp="1"/>
          </p:cNvSpPr>
          <p:nvPr>
            <p:ph type="body" idx="1"/>
          </p:nvPr>
        </p:nvSpPr>
        <p:spPr>
          <a:xfrm>
            <a:off x="311700" y="1152475"/>
            <a:ext cx="6153300" cy="3416400"/>
          </a:xfrm>
          <a:prstGeom prst="rect">
            <a:avLst/>
          </a:prstGeom>
        </p:spPr>
        <p:txBody>
          <a:bodyPr lIns="91425" tIns="91425" rIns="91425" bIns="91425" anchor="t" anchorCtr="0">
            <a:noAutofit/>
          </a:bodyPr>
          <a:lstStyle/>
          <a:p>
            <a:pPr marL="457200" lvl="0" indent="-228600" rtl="0">
              <a:spcBef>
                <a:spcPts val="0"/>
              </a:spcBef>
              <a:buChar char="-"/>
            </a:pPr>
            <a:r>
              <a:rPr lang="en"/>
              <a:t>Single task flow: only choose Zola</a:t>
            </a:r>
          </a:p>
          <a:p>
            <a:pPr marL="914400" lvl="1" indent="-228600" rtl="0">
              <a:spcBef>
                <a:spcPts val="0"/>
              </a:spcBef>
              <a:buChar char="-"/>
            </a:pPr>
            <a:r>
              <a:rPr lang="en"/>
              <a:t>ease of demonstration, also just medium-fi</a:t>
            </a:r>
          </a:p>
          <a:p>
            <a:pPr marL="457200" lvl="0" indent="-228600" rtl="0">
              <a:spcBef>
                <a:spcPts val="0"/>
              </a:spcBef>
              <a:buChar char="-"/>
            </a:pPr>
            <a:r>
              <a:rPr lang="en"/>
              <a:t>App goes to directly to navigation to the shelter → but the actual app would allow you to pick a shelter to go to, be more flexible</a:t>
            </a:r>
          </a:p>
          <a:p>
            <a:pPr marL="914400" lvl="1" indent="-228600" rtl="0">
              <a:spcBef>
                <a:spcPts val="0"/>
              </a:spcBef>
              <a:buChar char="-"/>
            </a:pPr>
            <a:r>
              <a:rPr lang="en"/>
              <a:t>For simplicity / focusing on the task</a:t>
            </a:r>
          </a:p>
          <a:p>
            <a:pPr marL="457200" lvl="0" indent="-228600" rtl="0">
              <a:spcBef>
                <a:spcPts val="0"/>
              </a:spcBef>
              <a:buChar char="-"/>
            </a:pPr>
            <a:r>
              <a:rPr lang="en"/>
              <a:t>Navbar doesn’t entirely function: Plates Served, Settings, Logout → not essential to user experience with tasks</a:t>
            </a:r>
          </a:p>
          <a:p>
            <a:pPr marL="457200" lvl="0" indent="-228600" rtl="0">
              <a:spcBef>
                <a:spcPts val="0"/>
              </a:spcBef>
              <a:buChar char="-"/>
            </a:pPr>
            <a:r>
              <a:rPr lang="en"/>
              <a:t>Navigation interface uses GoogleMaps API, so we did not flesh it out too much→ easier to follow</a:t>
            </a:r>
          </a:p>
        </p:txBody>
      </p:sp>
      <p:pic>
        <p:nvPicPr>
          <p:cNvPr id="193" name="Shape 19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91340" y="1152475"/>
            <a:ext cx="1871384" cy="3648900"/>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216425"/>
            <a:ext cx="8520599" cy="572699"/>
          </a:xfrm>
          <a:prstGeom prst="rect">
            <a:avLst/>
          </a:prstGeom>
        </p:spPr>
        <p:txBody>
          <a:bodyPr lIns="91425" tIns="91425" rIns="91425" bIns="91425" anchor="t" anchorCtr="0">
            <a:noAutofit/>
          </a:bodyPr>
          <a:lstStyle/>
          <a:p>
            <a:pPr>
              <a:spcBef>
                <a:spcPts val="0"/>
              </a:spcBef>
              <a:buNone/>
            </a:pPr>
            <a:r>
              <a:rPr lang="en"/>
              <a:t>Medium-fi specifics (Wizard of Oz techniques)</a:t>
            </a:r>
          </a:p>
        </p:txBody>
      </p:sp>
      <p:sp>
        <p:nvSpPr>
          <p:cNvPr id="199" name="Shape 199"/>
          <p:cNvSpPr txBox="1">
            <a:spLocks noGrp="1"/>
          </p:cNvSpPr>
          <p:nvPr>
            <p:ph type="body" idx="1"/>
          </p:nvPr>
        </p:nvSpPr>
        <p:spPr>
          <a:xfrm>
            <a:off x="311700" y="1152475"/>
            <a:ext cx="4641299" cy="3416400"/>
          </a:xfrm>
          <a:prstGeom prst="rect">
            <a:avLst/>
          </a:prstGeom>
        </p:spPr>
        <p:txBody>
          <a:bodyPr lIns="91425" tIns="91425" rIns="91425" bIns="91425" anchor="t" anchorCtr="0">
            <a:noAutofit/>
          </a:bodyPr>
          <a:lstStyle/>
          <a:p>
            <a:pPr marL="457200" lvl="0" indent="-228600" rtl="0">
              <a:spcBef>
                <a:spcPts val="0"/>
              </a:spcBef>
              <a:buChar char="-"/>
            </a:pPr>
            <a:r>
              <a:rPr lang="en"/>
              <a:t>Need to tap from the “navigating” to and from restaurants screens</a:t>
            </a:r>
          </a:p>
          <a:p>
            <a:pPr marL="914400" lvl="1" indent="-228600" rtl="0">
              <a:spcBef>
                <a:spcPts val="0"/>
              </a:spcBef>
              <a:buChar char="-"/>
            </a:pPr>
            <a:r>
              <a:rPr lang="en"/>
              <a:t>Real application would simply move user to the next screen</a:t>
            </a:r>
          </a:p>
          <a:p>
            <a:pPr marL="457200" lvl="0" indent="-228600" rtl="0">
              <a:spcBef>
                <a:spcPts val="0"/>
              </a:spcBef>
              <a:buChar char="-"/>
            </a:pPr>
            <a:r>
              <a:rPr lang="en"/>
              <a:t>Also need to manually navigate through “waiting” screens</a:t>
            </a:r>
          </a:p>
          <a:p>
            <a:pPr marL="457200" lvl="0" indent="-228600" rtl="0">
              <a:spcBef>
                <a:spcPts val="0"/>
              </a:spcBef>
              <a:buChar char="-"/>
            </a:pPr>
            <a:r>
              <a:rPr lang="en"/>
              <a:t>Didn’t handcode any features yet, focusing on the user navigation through the application</a:t>
            </a:r>
          </a:p>
        </p:txBody>
      </p:sp>
      <p:pic>
        <p:nvPicPr>
          <p:cNvPr id="200" name="Shape 20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0745" y="1267599"/>
            <a:ext cx="1743053" cy="3416400"/>
          </a:xfrm>
          <a:prstGeom prst="rect">
            <a:avLst/>
          </a:prstGeom>
          <a:noFill/>
          <a:ln>
            <a:noFill/>
          </a:ln>
        </p:spPr>
      </p:pic>
      <p:pic>
        <p:nvPicPr>
          <p:cNvPr id="201" name="Shape 20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39700" y="1272299"/>
            <a:ext cx="1844140" cy="3416399"/>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65C1"/>
        </a:solidFill>
        <a:effectLst/>
      </p:bgPr>
    </p:bg>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2447925" y="1590675"/>
            <a:ext cx="4248150" cy="1962150"/>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285400"/>
            <a:ext cx="8520599" cy="572699"/>
          </a:xfrm>
          <a:prstGeom prst="rect">
            <a:avLst/>
          </a:prstGeom>
        </p:spPr>
        <p:txBody>
          <a:bodyPr lIns="91425" tIns="91425" rIns="91425" bIns="91425" anchor="t" anchorCtr="0">
            <a:noAutofit/>
          </a:bodyPr>
          <a:lstStyle/>
          <a:p>
            <a:pPr lvl="0" algn="ctr" rtl="0">
              <a:spcBef>
                <a:spcPts val="0"/>
              </a:spcBef>
              <a:buNone/>
            </a:pPr>
            <a:r>
              <a:rPr lang="en" sz="3000"/>
              <a:t>Give more. Get more. Waste less.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Mission Statement</a:t>
            </a:r>
          </a:p>
        </p:txBody>
      </p:sp>
      <p:sp>
        <p:nvSpPr>
          <p:cNvPr id="68" name="Shape 6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sz="2400" i="1"/>
              <a:t>Americans waste as much as 40% of all food produced in the United States. And yet 48 million people here live in food insecure households. CleanPlate seeks to empower the average citizen to bridge this gap by taking excess, quality food and produce from restaurants that otherwise would have wasted it and lets you deliver it to nearby homeless shelters and food banks.</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Task Flow Overview</a:t>
            </a:r>
          </a:p>
        </p:txBody>
      </p:sp>
      <p:sp>
        <p:nvSpPr>
          <p:cNvPr id="74" name="Shape 74"/>
          <p:cNvSpPr/>
          <p:nvPr/>
        </p:nvSpPr>
        <p:spPr>
          <a:xfrm>
            <a:off x="1847850" y="2690825"/>
            <a:ext cx="1138200" cy="4764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5" name="Shape 75"/>
          <p:cNvSpPr/>
          <p:nvPr/>
        </p:nvSpPr>
        <p:spPr>
          <a:xfrm>
            <a:off x="4769625" y="2690825"/>
            <a:ext cx="1404900" cy="4764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76" name="Shape 7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6650" y="1559725"/>
            <a:ext cx="1615725" cy="2964673"/>
          </a:xfrm>
          <a:prstGeom prst="rect">
            <a:avLst/>
          </a:prstGeom>
          <a:noFill/>
          <a:ln>
            <a:noFill/>
          </a:ln>
        </p:spPr>
      </p:pic>
      <p:sp>
        <p:nvSpPr>
          <p:cNvPr id="77" name="Shape 77"/>
          <p:cNvSpPr txBox="1"/>
          <p:nvPr/>
        </p:nvSpPr>
        <p:spPr>
          <a:xfrm>
            <a:off x="1804975" y="1726425"/>
            <a:ext cx="1916999" cy="9453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500">
                <a:solidFill>
                  <a:schemeClr val="accent3"/>
                </a:solidFill>
                <a:latin typeface="Proxima Nova"/>
                <a:ea typeface="Proxima Nova"/>
                <a:cs typeface="Proxima Nova"/>
                <a:sym typeface="Proxima Nova"/>
              </a:rPr>
              <a:t>1. Find food (complex)</a:t>
            </a:r>
          </a:p>
        </p:txBody>
      </p:sp>
      <p:pic>
        <p:nvPicPr>
          <p:cNvPr id="78" name="Shape 7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57587" y="1545787"/>
            <a:ext cx="1457234" cy="2992550"/>
          </a:xfrm>
          <a:prstGeom prst="rect">
            <a:avLst/>
          </a:prstGeom>
          <a:noFill/>
          <a:ln>
            <a:noFill/>
          </a:ln>
        </p:spPr>
      </p:pic>
      <p:sp>
        <p:nvSpPr>
          <p:cNvPr id="79" name="Shape 79"/>
          <p:cNvSpPr txBox="1"/>
          <p:nvPr/>
        </p:nvSpPr>
        <p:spPr>
          <a:xfrm>
            <a:off x="4702975" y="1606200"/>
            <a:ext cx="1916999" cy="1321499"/>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500">
                <a:solidFill>
                  <a:schemeClr val="accent3"/>
                </a:solidFill>
                <a:latin typeface="Proxima Nova"/>
                <a:ea typeface="Proxima Nova"/>
                <a:cs typeface="Proxima Nova"/>
                <a:sym typeface="Proxima Nova"/>
              </a:rPr>
              <a:t>2. Navigate to donation center (medium)</a:t>
            </a:r>
          </a:p>
        </p:txBody>
      </p:sp>
      <p:pic>
        <p:nvPicPr>
          <p:cNvPr id="80" name="Shape 8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325809" y="1559724"/>
            <a:ext cx="1615716" cy="2964675"/>
          </a:xfrm>
          <a:prstGeom prst="rect">
            <a:avLst/>
          </a:prstGeom>
          <a:noFill/>
          <a:ln>
            <a:noFill/>
          </a:ln>
        </p:spPr>
      </p:pic>
      <p:sp>
        <p:nvSpPr>
          <p:cNvPr id="81" name="Shape 81"/>
          <p:cNvSpPr txBox="1"/>
          <p:nvPr/>
        </p:nvSpPr>
        <p:spPr>
          <a:xfrm>
            <a:off x="8022450" y="1758600"/>
            <a:ext cx="910499" cy="1321499"/>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500">
                <a:solidFill>
                  <a:schemeClr val="accent3"/>
                </a:solidFill>
                <a:latin typeface="Proxima Nova"/>
                <a:ea typeface="Proxima Nova"/>
                <a:cs typeface="Proxima Nova"/>
                <a:sym typeface="Proxima Nova"/>
              </a:rPr>
              <a:t>3. Access Rewards(simple)</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General changes - annotations </a:t>
            </a:r>
          </a:p>
        </p:txBody>
      </p:sp>
      <p:sp>
        <p:nvSpPr>
          <p:cNvPr id="87" name="Shape 87"/>
          <p:cNvSpPr txBox="1">
            <a:spLocks noGrp="1"/>
          </p:cNvSpPr>
          <p:nvPr>
            <p:ph type="body" idx="1"/>
          </p:nvPr>
        </p:nvSpPr>
        <p:spPr>
          <a:xfrm>
            <a:off x="311700" y="1152475"/>
            <a:ext cx="3284099" cy="3416400"/>
          </a:xfrm>
          <a:prstGeom prst="rect">
            <a:avLst/>
          </a:prstGeom>
        </p:spPr>
        <p:txBody>
          <a:bodyPr lIns="91425" tIns="91425" rIns="91425" bIns="91425" anchor="t" anchorCtr="0">
            <a:noAutofit/>
          </a:bodyPr>
          <a:lstStyle/>
          <a:p>
            <a:pPr marL="457200" lvl="0" indent="-228600" rtl="0">
              <a:spcBef>
                <a:spcPts val="0"/>
              </a:spcBef>
              <a:buChar char="-"/>
            </a:pPr>
            <a:r>
              <a:rPr lang="en"/>
              <a:t>Annotated storyboard with more descriptive user interaction</a:t>
            </a:r>
          </a:p>
          <a:p>
            <a:pPr marL="457200" lvl="0" indent="-228600" rtl="0">
              <a:spcBef>
                <a:spcPts val="0"/>
              </a:spcBef>
              <a:buChar char="-"/>
            </a:pPr>
            <a:r>
              <a:rPr lang="en"/>
              <a:t>Transition screens</a:t>
            </a:r>
          </a:p>
        </p:txBody>
      </p:sp>
      <p:pic>
        <p:nvPicPr>
          <p:cNvPr id="88" name="Shape 8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1600" y="2534246"/>
            <a:ext cx="2775971" cy="1561506"/>
          </a:xfrm>
          <a:prstGeom prst="rect">
            <a:avLst/>
          </a:prstGeom>
          <a:noFill/>
          <a:ln>
            <a:noFill/>
          </a:ln>
        </p:spPr>
      </p:pic>
      <p:pic>
        <p:nvPicPr>
          <p:cNvPr id="89" name="Shape 8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008675" y="1571623"/>
            <a:ext cx="5037674" cy="2833699"/>
          </a:xfrm>
          <a:prstGeom prst="rect">
            <a:avLst/>
          </a:prstGeom>
          <a:noFill/>
          <a:ln>
            <a:noFill/>
          </a:ln>
        </p:spPr>
      </p:pic>
      <p:sp>
        <p:nvSpPr>
          <p:cNvPr id="90" name="Shape 90"/>
          <p:cNvSpPr/>
          <p:nvPr/>
        </p:nvSpPr>
        <p:spPr>
          <a:xfrm>
            <a:off x="3202775" y="3226600"/>
            <a:ext cx="666899" cy="333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91" name="Shape 9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008675" y="1571614"/>
            <a:ext cx="5037674" cy="2833714"/>
          </a:xfrm>
          <a:prstGeom prst="rect">
            <a:avLst/>
          </a:prstGeom>
          <a:noFill/>
          <a:ln>
            <a:noFill/>
          </a:ln>
        </p:spPr>
      </p:pic>
      <p:pic>
        <p:nvPicPr>
          <p:cNvPr id="92" name="Shape 9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008661" y="1571632"/>
            <a:ext cx="5037674" cy="2833692"/>
          </a:xfrm>
          <a:prstGeom prst="rect">
            <a:avLst/>
          </a:prstGeom>
          <a:noFill/>
          <a:ln>
            <a:noFill/>
          </a:ln>
        </p:spPr>
      </p:pic>
      <p:pic>
        <p:nvPicPr>
          <p:cNvPr id="93" name="Shape 9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008648" y="1571618"/>
            <a:ext cx="5037701" cy="2833707"/>
          </a:xfrm>
          <a:prstGeom prst="rect">
            <a:avLst/>
          </a:prstGeom>
          <a:noFill/>
          <a:ln>
            <a:noFill/>
          </a:ln>
        </p:spPr>
      </p:pic>
      <p:pic>
        <p:nvPicPr>
          <p:cNvPr id="94" name="Shape 94"/>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4008660" y="1571625"/>
            <a:ext cx="5037688" cy="28336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Changes (1) - Restaurant info page</a:t>
            </a:r>
          </a:p>
        </p:txBody>
      </p:sp>
      <p:sp>
        <p:nvSpPr>
          <p:cNvPr id="100" name="Shape 100"/>
          <p:cNvSpPr txBox="1">
            <a:spLocks noGrp="1"/>
          </p:cNvSpPr>
          <p:nvPr>
            <p:ph type="body" idx="1"/>
          </p:nvPr>
        </p:nvSpPr>
        <p:spPr>
          <a:xfrm>
            <a:off x="311700" y="1152475"/>
            <a:ext cx="3474600" cy="3416400"/>
          </a:xfrm>
          <a:prstGeom prst="rect">
            <a:avLst/>
          </a:prstGeom>
        </p:spPr>
        <p:txBody>
          <a:bodyPr lIns="91425" tIns="91425" rIns="91425" bIns="91425" anchor="t" anchorCtr="0">
            <a:noAutofit/>
          </a:bodyPr>
          <a:lstStyle/>
          <a:p>
            <a:pPr marL="457200" lvl="0" indent="-228600" rtl="0">
              <a:spcBef>
                <a:spcPts val="0"/>
              </a:spcBef>
              <a:buChar char="-"/>
            </a:pPr>
            <a:r>
              <a:rPr lang="en"/>
              <a:t>Low-fi user testing found that users were confused by this page</a:t>
            </a:r>
          </a:p>
          <a:p>
            <a:pPr marL="457200" lvl="0" indent="-228600" rtl="0">
              <a:spcBef>
                <a:spcPts val="0"/>
              </a:spcBef>
              <a:buChar char="-"/>
            </a:pPr>
            <a:r>
              <a:rPr lang="en"/>
              <a:t>Buttons are now very clear and easy to understand</a:t>
            </a:r>
          </a:p>
          <a:p>
            <a:pPr marL="457200" lvl="0" indent="-228600" rtl="0">
              <a:spcBef>
                <a:spcPts val="0"/>
              </a:spcBef>
              <a:buChar char="-"/>
            </a:pPr>
            <a:r>
              <a:rPr lang="en"/>
              <a:t>Provide more info to the user</a:t>
            </a:r>
          </a:p>
        </p:txBody>
      </p:sp>
      <p:pic>
        <p:nvPicPr>
          <p:cNvPr id="101" name="Shape 10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28503" y="1202526"/>
            <a:ext cx="2009176" cy="3571868"/>
          </a:xfrm>
          <a:prstGeom prst="rect">
            <a:avLst/>
          </a:prstGeom>
          <a:noFill/>
          <a:ln>
            <a:noFill/>
          </a:ln>
        </p:spPr>
      </p:pic>
      <p:pic>
        <p:nvPicPr>
          <p:cNvPr id="102" name="Shape 10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5738363" y="1981765"/>
            <a:ext cx="3562200" cy="2003722"/>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rtl="0">
              <a:lnSpc>
                <a:spcPct val="115000"/>
              </a:lnSpc>
              <a:spcBef>
                <a:spcPts val="0"/>
              </a:spcBef>
              <a:spcAft>
                <a:spcPts val="1600"/>
              </a:spcAft>
              <a:buNone/>
            </a:pPr>
            <a:r>
              <a:rPr lang="en">
                <a:solidFill>
                  <a:srgbClr val="000000"/>
                </a:solidFill>
              </a:rPr>
              <a:t>Changes (2) - Active vs Used Rewards</a:t>
            </a:r>
          </a:p>
        </p:txBody>
      </p:sp>
      <p:sp>
        <p:nvSpPr>
          <p:cNvPr id="108" name="Shape 108"/>
          <p:cNvSpPr txBox="1">
            <a:spLocks noGrp="1"/>
          </p:cNvSpPr>
          <p:nvPr>
            <p:ph type="body" idx="1"/>
          </p:nvPr>
        </p:nvSpPr>
        <p:spPr>
          <a:xfrm>
            <a:off x="311700" y="1152475"/>
            <a:ext cx="3295800" cy="34164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en">
                <a:solidFill>
                  <a:srgbClr val="000000"/>
                </a:solidFill>
              </a:rPr>
              <a:t>Removed clutter from used rewards taking up space</a:t>
            </a:r>
          </a:p>
          <a:p>
            <a:pPr marL="457200" lvl="0" indent="-228600" rtl="0">
              <a:spcBef>
                <a:spcPts val="0"/>
              </a:spcBef>
              <a:buClr>
                <a:srgbClr val="000000"/>
              </a:buClr>
              <a:buChar char="-"/>
            </a:pPr>
            <a:r>
              <a:rPr lang="en">
                <a:solidFill>
                  <a:srgbClr val="000000"/>
                </a:solidFill>
              </a:rPr>
              <a:t>Logos added to design for rewards page</a:t>
            </a:r>
          </a:p>
          <a:p>
            <a:pPr marL="457200" lvl="0" indent="-228600" rtl="0">
              <a:spcBef>
                <a:spcPts val="0"/>
              </a:spcBef>
              <a:buClr>
                <a:srgbClr val="000000"/>
              </a:buClr>
              <a:buChar char="-"/>
            </a:pPr>
            <a:r>
              <a:rPr lang="en">
                <a:solidFill>
                  <a:srgbClr val="000000"/>
                </a:solidFill>
              </a:rPr>
              <a:t>Easier to use (focuses on important info for user)</a:t>
            </a:r>
          </a:p>
        </p:txBody>
      </p:sp>
      <p:pic>
        <p:nvPicPr>
          <p:cNvPr id="109" name="Shape 10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43125" y="1109675"/>
            <a:ext cx="1848300" cy="3306800"/>
          </a:xfrm>
          <a:prstGeom prst="rect">
            <a:avLst/>
          </a:prstGeom>
          <a:noFill/>
          <a:ln>
            <a:noFill/>
          </a:ln>
        </p:spPr>
      </p:pic>
      <p:pic>
        <p:nvPicPr>
          <p:cNvPr id="110" name="Shape 11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5630783" y="1823834"/>
            <a:ext cx="3411831" cy="1919147"/>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Changes (3) - Loading screen</a:t>
            </a:r>
          </a:p>
        </p:txBody>
      </p:sp>
      <p:sp>
        <p:nvSpPr>
          <p:cNvPr id="116" name="Shape 116"/>
          <p:cNvSpPr txBox="1">
            <a:spLocks noGrp="1"/>
          </p:cNvSpPr>
          <p:nvPr>
            <p:ph type="body" idx="1"/>
          </p:nvPr>
        </p:nvSpPr>
        <p:spPr>
          <a:xfrm>
            <a:off x="311700" y="1152475"/>
            <a:ext cx="3367200" cy="3416400"/>
          </a:xfrm>
          <a:prstGeom prst="rect">
            <a:avLst/>
          </a:prstGeom>
        </p:spPr>
        <p:txBody>
          <a:bodyPr lIns="91425" tIns="91425" rIns="91425" bIns="91425" anchor="t" anchorCtr="0">
            <a:noAutofit/>
          </a:bodyPr>
          <a:lstStyle/>
          <a:p>
            <a:pPr marL="457200" lvl="0" indent="-228600" rtl="0">
              <a:spcBef>
                <a:spcPts val="0"/>
              </a:spcBef>
              <a:buChar char="-"/>
            </a:pPr>
            <a:r>
              <a:rPr lang="en"/>
              <a:t>Addition of loading screen when the user opens the app</a:t>
            </a:r>
          </a:p>
          <a:p>
            <a:pPr marL="457200" lvl="0" indent="-228600" rtl="0">
              <a:spcBef>
                <a:spcPts val="0"/>
              </a:spcBef>
              <a:buChar char="-"/>
            </a:pPr>
            <a:r>
              <a:rPr lang="en"/>
              <a:t>Delay between opening the app and loading the home screen</a:t>
            </a:r>
          </a:p>
          <a:p>
            <a:pPr marL="457200" lvl="0" indent="-228600" rtl="0">
              <a:spcBef>
                <a:spcPts val="0"/>
              </a:spcBef>
              <a:buChar char="-"/>
            </a:pPr>
            <a:r>
              <a:rPr lang="en"/>
              <a:t>Also modified our logo</a:t>
            </a:r>
          </a:p>
        </p:txBody>
      </p:sp>
      <p:pic>
        <p:nvPicPr>
          <p:cNvPr id="117" name="Shape 1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37425" y="1152476"/>
            <a:ext cx="1921717" cy="3416399"/>
          </a:xfrm>
          <a:prstGeom prst="rect">
            <a:avLst/>
          </a:prstGeom>
          <a:noFill/>
          <a:ln>
            <a:noFill/>
          </a:ln>
        </p:spPr>
      </p:pic>
      <p:pic>
        <p:nvPicPr>
          <p:cNvPr id="118" name="Shape 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498448" y="1152474"/>
            <a:ext cx="1921724" cy="341643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Medium-Fi Task Storyboard (Find food)</a:t>
            </a:r>
          </a:p>
        </p:txBody>
      </p:sp>
      <p:pic>
        <p:nvPicPr>
          <p:cNvPr id="124" name="Shape 1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82300" y="119078"/>
            <a:ext cx="1110674" cy="2040975"/>
          </a:xfrm>
          <a:prstGeom prst="rect">
            <a:avLst/>
          </a:prstGeom>
          <a:noFill/>
          <a:ln>
            <a:noFill/>
          </a:ln>
        </p:spPr>
      </p:pic>
      <p:pic>
        <p:nvPicPr>
          <p:cNvPr id="125" name="Shape 1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82299" y="2602733"/>
            <a:ext cx="1209849" cy="2299091"/>
          </a:xfrm>
          <a:prstGeom prst="rect">
            <a:avLst/>
          </a:prstGeom>
          <a:noFill/>
          <a:ln>
            <a:noFill/>
          </a:ln>
        </p:spPr>
      </p:pic>
      <p:pic>
        <p:nvPicPr>
          <p:cNvPr id="126" name="Shape 1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29604" y="1017722"/>
            <a:ext cx="798549" cy="1530775"/>
          </a:xfrm>
          <a:prstGeom prst="rect">
            <a:avLst/>
          </a:prstGeom>
          <a:noFill/>
          <a:ln>
            <a:noFill/>
          </a:ln>
        </p:spPr>
      </p:pic>
      <p:pic>
        <p:nvPicPr>
          <p:cNvPr id="127" name="Shape 12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57062" y="3176206"/>
            <a:ext cx="917025" cy="1764918"/>
          </a:xfrm>
          <a:prstGeom prst="rect">
            <a:avLst/>
          </a:prstGeom>
          <a:noFill/>
          <a:ln>
            <a:noFill/>
          </a:ln>
        </p:spPr>
      </p:pic>
      <p:pic>
        <p:nvPicPr>
          <p:cNvPr id="128" name="Shape 12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349750" y="1809750"/>
            <a:ext cx="1633324" cy="3131373"/>
          </a:xfrm>
          <a:prstGeom prst="rect">
            <a:avLst/>
          </a:prstGeom>
          <a:noFill/>
          <a:ln>
            <a:noFill/>
          </a:ln>
        </p:spPr>
      </p:pic>
      <p:pic>
        <p:nvPicPr>
          <p:cNvPr id="129" name="Shape 129"/>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288524" y="1769339"/>
            <a:ext cx="1680174" cy="3167134"/>
          </a:xfrm>
          <a:prstGeom prst="rect">
            <a:avLst/>
          </a:prstGeom>
          <a:noFill/>
          <a:ln>
            <a:noFill/>
          </a:ln>
        </p:spPr>
      </p:pic>
      <p:pic>
        <p:nvPicPr>
          <p:cNvPr id="130" name="Shape 130"/>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206075" y="1733725"/>
            <a:ext cx="1633324" cy="3148075"/>
          </a:xfrm>
          <a:prstGeom prst="rect">
            <a:avLst/>
          </a:prstGeom>
          <a:noFill/>
          <a:ln>
            <a:noFill/>
          </a:ln>
        </p:spPr>
      </p:pic>
      <p:sp>
        <p:nvSpPr>
          <p:cNvPr id="131" name="Shape 131"/>
          <p:cNvSpPr/>
          <p:nvPr/>
        </p:nvSpPr>
        <p:spPr>
          <a:xfrm>
            <a:off x="638175" y="2655100"/>
            <a:ext cx="154800" cy="357299"/>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2" name="Shape 132"/>
          <p:cNvSpPr/>
          <p:nvPr/>
        </p:nvSpPr>
        <p:spPr>
          <a:xfrm>
            <a:off x="1425912" y="3332550"/>
            <a:ext cx="917100" cy="691799"/>
          </a:xfrm>
          <a:prstGeom prst="wedgeRectCallout">
            <a:avLst>
              <a:gd name="adj1" fmla="val 38590"/>
              <a:gd name="adj2" fmla="val -87688"/>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900"/>
              <a:t>Search for and select a restaurant</a:t>
            </a:r>
          </a:p>
        </p:txBody>
      </p:sp>
      <p:sp>
        <p:nvSpPr>
          <p:cNvPr id="133" name="Shape 133"/>
          <p:cNvSpPr/>
          <p:nvPr/>
        </p:nvSpPr>
        <p:spPr>
          <a:xfrm>
            <a:off x="3059262" y="2320475"/>
            <a:ext cx="917100" cy="691799"/>
          </a:xfrm>
          <a:prstGeom prst="wedgeRectCallout">
            <a:avLst>
              <a:gd name="adj1" fmla="val 24571"/>
              <a:gd name="adj2" fmla="val 82701"/>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900"/>
              <a:t>Restaurant information, food information</a:t>
            </a:r>
          </a:p>
        </p:txBody>
      </p:sp>
      <p:sp>
        <p:nvSpPr>
          <p:cNvPr id="134" name="Shape 134"/>
          <p:cNvSpPr/>
          <p:nvPr/>
        </p:nvSpPr>
        <p:spPr>
          <a:xfrm>
            <a:off x="7445925" y="2250434"/>
            <a:ext cx="154800" cy="2619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p:nvPr/>
        </p:nvSpPr>
        <p:spPr>
          <a:xfrm>
            <a:off x="8069087" y="2320475"/>
            <a:ext cx="917100" cy="691799"/>
          </a:xfrm>
          <a:prstGeom prst="wedgeRectCallout">
            <a:avLst>
              <a:gd name="adj1" fmla="val -47038"/>
              <a:gd name="adj2" fmla="val 105074"/>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900"/>
              <a:t>App directs you using GoogleMaps API</a:t>
            </a:r>
          </a:p>
        </p:txBody>
      </p:sp>
      <p:cxnSp>
        <p:nvCxnSpPr>
          <p:cNvPr id="136" name="Shape 136"/>
          <p:cNvCxnSpPr/>
          <p:nvPr/>
        </p:nvCxnSpPr>
        <p:spPr>
          <a:xfrm rot="10800000" flipH="1">
            <a:off x="6477000" y="1547675"/>
            <a:ext cx="1131000" cy="2036099"/>
          </a:xfrm>
          <a:prstGeom prst="straightConnector1">
            <a:avLst/>
          </a:prstGeom>
          <a:noFill/>
          <a:ln w="28575" cap="flat" cmpd="sng">
            <a:solidFill>
              <a:schemeClr val="dk2"/>
            </a:solidFill>
            <a:prstDash val="solid"/>
            <a:round/>
            <a:headEnd type="none" w="lg" len="lg"/>
            <a:tailEnd type="triangle" w="lg" len="lg"/>
          </a:ln>
        </p:spPr>
      </p:cxnSp>
      <p:sp>
        <p:nvSpPr>
          <p:cNvPr id="137" name="Shape 137"/>
          <p:cNvSpPr/>
          <p:nvPr/>
        </p:nvSpPr>
        <p:spPr>
          <a:xfrm>
            <a:off x="1128150" y="1017712"/>
            <a:ext cx="619200" cy="464099"/>
          </a:xfrm>
          <a:prstGeom prst="wedgeRectCallout">
            <a:avLst>
              <a:gd name="adj1" fmla="val -73074"/>
              <a:gd name="adj2" fmla="val 7250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900"/>
              <a:t>Landing page</a:t>
            </a:r>
          </a:p>
        </p:txBody>
      </p:sp>
      <p:cxnSp>
        <p:nvCxnSpPr>
          <p:cNvPr id="138" name="Shape 138"/>
          <p:cNvCxnSpPr>
            <a:stCxn id="127" idx="0"/>
          </p:cNvCxnSpPr>
          <p:nvPr/>
        </p:nvCxnSpPr>
        <p:spPr>
          <a:xfrm rot="10800000" flipH="1">
            <a:off x="715575" y="2849806"/>
            <a:ext cx="1458300" cy="326400"/>
          </a:xfrm>
          <a:prstGeom prst="straightConnector1">
            <a:avLst/>
          </a:prstGeom>
          <a:noFill/>
          <a:ln w="28575" cap="flat" cmpd="sng">
            <a:solidFill>
              <a:schemeClr val="dk2"/>
            </a:solidFill>
            <a:prstDash val="solid"/>
            <a:round/>
            <a:headEnd type="none" w="lg" len="lg"/>
            <a:tailEnd type="triangle" w="lg" len="lg"/>
          </a:ln>
        </p:spPr>
      </p:cxnSp>
      <p:cxnSp>
        <p:nvCxnSpPr>
          <p:cNvPr id="139" name="Shape 139"/>
          <p:cNvCxnSpPr/>
          <p:nvPr/>
        </p:nvCxnSpPr>
        <p:spPr>
          <a:xfrm>
            <a:off x="2636775" y="3621075"/>
            <a:ext cx="855599" cy="14099"/>
          </a:xfrm>
          <a:prstGeom prst="straightConnector1">
            <a:avLst/>
          </a:prstGeom>
          <a:noFill/>
          <a:ln w="28575" cap="flat" cmpd="sng">
            <a:solidFill>
              <a:schemeClr val="dk2"/>
            </a:solidFill>
            <a:prstDash val="solid"/>
            <a:round/>
            <a:headEnd type="none" w="lg" len="lg"/>
            <a:tailEnd type="triangle" w="lg" len="lg"/>
          </a:ln>
        </p:spPr>
      </p:cxnSp>
      <p:cxnSp>
        <p:nvCxnSpPr>
          <p:cNvPr id="140" name="Shape 140"/>
          <p:cNvCxnSpPr/>
          <p:nvPr/>
        </p:nvCxnSpPr>
        <p:spPr>
          <a:xfrm rot="10800000" flipH="1">
            <a:off x="4726425" y="3551099"/>
            <a:ext cx="827399" cy="140100"/>
          </a:xfrm>
          <a:prstGeom prst="straightConnector1">
            <a:avLst/>
          </a:prstGeom>
          <a:noFill/>
          <a:ln w="28575" cap="flat" cmpd="sng">
            <a:solidFill>
              <a:schemeClr val="dk2"/>
            </a:solidFill>
            <a:prstDash val="solid"/>
            <a:round/>
            <a:headEnd type="none" w="lg" len="lg"/>
            <a:tailEnd type="triangle" w="lg" len="lg"/>
          </a:ln>
        </p:spPr>
      </p:cxnSp>
      <p:sp>
        <p:nvSpPr>
          <p:cNvPr id="141" name="Shape 141"/>
          <p:cNvSpPr txBox="1"/>
          <p:nvPr/>
        </p:nvSpPr>
        <p:spPr>
          <a:xfrm>
            <a:off x="2075800" y="1166775"/>
            <a:ext cx="7696799" cy="897899"/>
          </a:xfrm>
          <a:prstGeom prst="rect">
            <a:avLst/>
          </a:prstGeom>
          <a:noFill/>
          <a:ln>
            <a:noFill/>
          </a:ln>
        </p:spPr>
        <p:txBody>
          <a:bodyPr lIns="91425" tIns="91425" rIns="91425" bIns="91425" anchor="t" anchorCtr="0">
            <a:noAutofit/>
          </a:bodyPr>
          <a:lstStyle/>
          <a:p>
            <a:pPr>
              <a:spcBef>
                <a:spcPts val="0"/>
              </a:spcBef>
              <a:buNone/>
            </a:pPr>
            <a:r>
              <a:rPr lang="en"/>
              <a:t>*Selected buttons highlighted in blue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Macintosh PowerPoint</Application>
  <PresentationFormat>On-screen Show (16:9)</PresentationFormat>
  <Paragraphs>61</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Proxima Nova</vt:lpstr>
      <vt:lpstr>spearmint</vt:lpstr>
      <vt:lpstr>PowerPoint Presentation</vt:lpstr>
      <vt:lpstr>Give more. Get more. Waste less.</vt:lpstr>
      <vt:lpstr>Mission Statement</vt:lpstr>
      <vt:lpstr>Task Flow Overview</vt:lpstr>
      <vt:lpstr>General changes - annotations </vt:lpstr>
      <vt:lpstr>Changes (1) - Restaurant info page</vt:lpstr>
      <vt:lpstr>Changes (2) - Active vs Used Rewards</vt:lpstr>
      <vt:lpstr>Changes (3) - Loading screen</vt:lpstr>
      <vt:lpstr>Medium-Fi Task Storyboard (Find food)</vt:lpstr>
      <vt:lpstr>Medium-Fi Task Storyboard (Navigate to shelter)</vt:lpstr>
      <vt:lpstr>Medium-Fi Task Storyboard (Access Rewards)</vt:lpstr>
      <vt:lpstr>Prototyping tools - InvisionApp</vt:lpstr>
      <vt:lpstr>Current prototype limitations and tradeoffs</vt:lpstr>
      <vt:lpstr>Medium-fi specifics (Wizard of Oz techniques)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Zhu</cp:lastModifiedBy>
  <cp:revision>1</cp:revision>
  <dcterms:modified xsi:type="dcterms:W3CDTF">2015-12-06T00:44:15Z</dcterms:modified>
</cp:coreProperties>
</file>