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49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222784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(01) wants distance from restaurant to shelter</a:t>
            </a:r>
          </a:p>
          <a:p>
            <a:pPr marL="457200" lvl="0" indent="-298450" rtl="0">
              <a:lnSpc>
                <a:spcPct val="115000"/>
              </a:lnSpc>
              <a:spcBef>
                <a:spcPts val="0"/>
              </a:spcBef>
              <a:buClr>
                <a:schemeClr val="dk1"/>
              </a:buClr>
              <a:buSzPct val="100000"/>
              <a:buChar char="-"/>
            </a:pPr>
            <a:r>
              <a:rPr lang="en">
                <a:solidFill>
                  <a:schemeClr val="dk1"/>
                </a:solidFill>
              </a:rPr>
              <a:t>(01) doesn’t know where he’s supposed to go at the confirm screen (what shelter / where you’re going / how far is it?) → repeat it on both the confirm (check and x page) and the initial page</a:t>
            </a:r>
          </a:p>
          <a:p>
            <a:pPr marL="457200" lvl="0" indent="-298450" rtl="0">
              <a:lnSpc>
                <a:spcPct val="115000"/>
              </a:lnSpc>
              <a:spcBef>
                <a:spcPts val="0"/>
              </a:spcBef>
              <a:buClr>
                <a:schemeClr val="dk1"/>
              </a:buClr>
              <a:buSzPct val="100000"/>
              <a:buChar char="-"/>
            </a:pPr>
            <a:r>
              <a:rPr lang="en">
                <a:solidFill>
                  <a:schemeClr val="dk1"/>
                </a:solidFill>
              </a:rPr>
              <a:t>(01) when you arrive at the place, you should be able to call the shelter (have a phone number, like Uber when the driver arrives)</a:t>
            </a:r>
          </a:p>
          <a:p>
            <a:pPr lvl="0" rtl="0">
              <a:spcBef>
                <a:spcPts val="0"/>
              </a:spcBef>
              <a:buClr>
                <a:schemeClr val="dk1"/>
              </a:buClr>
              <a:buFont typeface="Arial"/>
              <a:buNone/>
            </a:pPr>
            <a:endParaRPr>
              <a:solidFill>
                <a:schemeClr val="dk1"/>
              </a:solidFill>
            </a:endParaRPr>
          </a:p>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easily accessible</a:t>
            </a:r>
          </a:p>
          <a:p>
            <a:pPr marL="457200" lvl="0" indent="-228600" rtl="0">
              <a:spcBef>
                <a:spcPts val="0"/>
              </a:spcBef>
              <a:buChar char="-"/>
            </a:pPr>
            <a:r>
              <a:rPr lang="en"/>
              <a:t>plan trip on the go (impromptu spirit of this app) → can’t do this through web</a:t>
            </a:r>
          </a:p>
          <a:p>
            <a:pPr marL="457200" lvl="0" indent="-228600" rtl="0">
              <a:spcBef>
                <a:spcPts val="0"/>
              </a:spcBef>
              <a:buChar char="-"/>
            </a:pPr>
            <a:r>
              <a:rPr lang="en"/>
              <a:t>navigation home page (comparisons to google map)</a:t>
            </a:r>
          </a:p>
          <a:p>
            <a:pPr marL="457200" lvl="0" indent="-228600" rtl="0">
              <a:spcBef>
                <a:spcPts val="0"/>
              </a:spcBef>
              <a:buChar char="-"/>
            </a:pPr>
            <a:r>
              <a:rPr lang="en"/>
              <a:t>linear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a:spcBef>
                <a:spcPts val="0"/>
              </a:spcBef>
              <a:buChar char="-"/>
            </a:pPr>
            <a:r>
              <a:rPr lang="en"/>
              <a:t>elaborate on choosing to have the map in the center (gives idea of what’s around you) → as opposed to just having a main page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0" name="Shape 10"/>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2" name="Shape 12"/>
          <p:cNvSpPr txBox="1">
            <a:spLocks noGrp="1"/>
          </p:cNvSpPr>
          <p:nvPr>
            <p:ph type="subTitle" idx="1"/>
          </p:nvPr>
        </p:nvSpPr>
        <p:spPr>
          <a:xfrm>
            <a:off x="3044700" y="3116580"/>
            <a:ext cx="3054600" cy="701399"/>
          </a:xfrm>
          <a:prstGeom prst="rect">
            <a:avLst/>
          </a:prstGeom>
        </p:spPr>
        <p:txBody>
          <a:bodyPr lIns="91425" tIns="91425" rIns="91425" bIns="91425" anchor="t" anchorCtr="0"/>
          <a:lstStyle>
            <a:lvl1pPr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52" name="Shape 52"/>
          <p:cNvSpPr txBox="1">
            <a:spLocks noGrp="1"/>
          </p:cNvSpPr>
          <p:nvPr>
            <p:ph type="title"/>
          </p:nvPr>
        </p:nvSpPr>
        <p:spPr>
          <a:xfrm>
            <a:off x="311700" y="957125"/>
            <a:ext cx="8520599" cy="2128799"/>
          </a:xfrm>
          <a:prstGeom prst="rect">
            <a:avLst/>
          </a:prstGeom>
        </p:spPr>
        <p:txBody>
          <a:bodyPr lIns="91425" tIns="91425" rIns="91425" bIns="91425" anchor="ctr" anchorCtr="0"/>
          <a:lstStyle>
            <a:lvl1pPr algn="ctr">
              <a:spcBef>
                <a:spcPts val="0"/>
              </a:spcBef>
              <a:buClr>
                <a:schemeClr val="lt2"/>
              </a:buClr>
              <a:buSzPct val="100000"/>
              <a:defRPr sz="16000">
                <a:solidFill>
                  <a:schemeClr val="lt2"/>
                </a:solidFill>
              </a:defRPr>
            </a:lvl1pPr>
            <a:lvl2pPr algn="ctr">
              <a:spcBef>
                <a:spcPts val="0"/>
              </a:spcBef>
              <a:buClr>
                <a:schemeClr val="lt2"/>
              </a:buClr>
              <a:buSzPct val="100000"/>
              <a:defRPr sz="16000">
                <a:solidFill>
                  <a:schemeClr val="lt2"/>
                </a:solidFill>
              </a:defRPr>
            </a:lvl2pPr>
            <a:lvl3pPr algn="ctr">
              <a:spcBef>
                <a:spcPts val="0"/>
              </a:spcBef>
              <a:buClr>
                <a:schemeClr val="lt2"/>
              </a:buClr>
              <a:buSzPct val="100000"/>
              <a:defRPr sz="16000">
                <a:solidFill>
                  <a:schemeClr val="lt2"/>
                </a:solidFill>
              </a:defRPr>
            </a:lvl3pPr>
            <a:lvl4pPr algn="ctr">
              <a:spcBef>
                <a:spcPts val="0"/>
              </a:spcBef>
              <a:buClr>
                <a:schemeClr val="lt2"/>
              </a:buClr>
              <a:buSzPct val="100000"/>
              <a:defRPr sz="16000">
                <a:solidFill>
                  <a:schemeClr val="lt2"/>
                </a:solidFill>
              </a:defRPr>
            </a:lvl4pPr>
            <a:lvl5pPr algn="ctr">
              <a:spcBef>
                <a:spcPts val="0"/>
              </a:spcBef>
              <a:buClr>
                <a:schemeClr val="lt2"/>
              </a:buClr>
              <a:buSzPct val="100000"/>
              <a:defRPr sz="16000">
                <a:solidFill>
                  <a:schemeClr val="lt2"/>
                </a:solidFill>
              </a:defRPr>
            </a:lvl5pPr>
            <a:lvl6pPr algn="ctr">
              <a:spcBef>
                <a:spcPts val="0"/>
              </a:spcBef>
              <a:buClr>
                <a:schemeClr val="lt2"/>
              </a:buClr>
              <a:buSzPct val="100000"/>
              <a:defRPr sz="16000">
                <a:solidFill>
                  <a:schemeClr val="lt2"/>
                </a:solidFill>
              </a:defRPr>
            </a:lvl6pPr>
            <a:lvl7pPr algn="ctr">
              <a:spcBef>
                <a:spcPts val="0"/>
              </a:spcBef>
              <a:buClr>
                <a:schemeClr val="lt2"/>
              </a:buClr>
              <a:buSzPct val="100000"/>
              <a:defRPr sz="16000">
                <a:solidFill>
                  <a:schemeClr val="lt2"/>
                </a:solidFill>
              </a:defRPr>
            </a:lvl7pPr>
            <a:lvl8pPr algn="ctr">
              <a:spcBef>
                <a:spcPts val="0"/>
              </a:spcBef>
              <a:buClr>
                <a:schemeClr val="lt2"/>
              </a:buClr>
              <a:buSzPct val="100000"/>
              <a:defRPr sz="16000">
                <a:solidFill>
                  <a:schemeClr val="lt2"/>
                </a:solidFill>
              </a:defRPr>
            </a:lvl8pPr>
            <a:lvl9pPr algn="ctr">
              <a:spcBef>
                <a:spcPts val="0"/>
              </a:spcBef>
              <a:buClr>
                <a:schemeClr val="lt2"/>
              </a:buClr>
              <a:buSzPct val="100000"/>
              <a:defRPr sz="16000">
                <a:solidFill>
                  <a:schemeClr val="lt2"/>
                </a:solidFill>
              </a:defRPr>
            </a:lvl9pPr>
          </a:lstStyle>
          <a:p>
            <a:endParaRPr/>
          </a:p>
        </p:txBody>
      </p:sp>
      <p:sp>
        <p:nvSpPr>
          <p:cNvPr id="53" name="Shape 53"/>
          <p:cNvSpPr txBox="1">
            <a:spLocks noGrp="1"/>
          </p:cNvSpPr>
          <p:nvPr>
            <p:ph type="body" idx="1"/>
          </p:nvPr>
        </p:nvSpPr>
        <p:spPr>
          <a:xfrm>
            <a:off x="311700" y="316200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6" name="Shape 16"/>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txBox="1">
            <a:spLocks noGrp="1"/>
          </p:cNvSpPr>
          <p:nvPr>
            <p:ph type="title"/>
          </p:nvPr>
        </p:nvSpPr>
        <p:spPr>
          <a:xfrm>
            <a:off x="773700" y="1806450"/>
            <a:ext cx="7596600" cy="1530600"/>
          </a:xfrm>
          <a:prstGeom prst="rect">
            <a:avLst/>
          </a:prstGeom>
        </p:spPr>
        <p:txBody>
          <a:bodyPr lIns="91425" tIns="91425" rIns="91425" bIns="91425" anchor="ctr"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21" name="Shape 21"/>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5225"/>
            <a:ext cx="8520599" cy="3354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225225"/>
            <a:ext cx="3999899" cy="3354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225225"/>
            <a:ext cx="3999899" cy="3354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15925"/>
            <a:ext cx="8520599" cy="831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4" name="Shape 34"/>
          <p:cNvSpPr txBox="1">
            <a:spLocks noGrp="1"/>
          </p:cNvSpPr>
          <p:nvPr>
            <p:ph type="body" idx="1"/>
          </p:nvPr>
        </p:nvSpPr>
        <p:spPr>
          <a:xfrm>
            <a:off x="311700" y="1399399"/>
            <a:ext cx="2807999" cy="27849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8" name="Shape 38"/>
          <p:cNvSpPr txBox="1">
            <a:spLocks noGrp="1"/>
          </p:cNvSpPr>
          <p:nvPr>
            <p:ph type="title"/>
          </p:nvPr>
        </p:nvSpPr>
        <p:spPr>
          <a:xfrm>
            <a:off x="490250" y="450150"/>
            <a:ext cx="5878799"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3" name="Shape 43"/>
          <p:cNvSpPr txBox="1">
            <a:spLocks noGrp="1"/>
          </p:cNvSpPr>
          <p:nvPr>
            <p:ph type="title"/>
          </p:nvPr>
        </p:nvSpPr>
        <p:spPr>
          <a:xfrm>
            <a:off x="265500" y="929275"/>
            <a:ext cx="4045199" cy="1786199"/>
          </a:xfrm>
          <a:prstGeom prst="rect">
            <a:avLst/>
          </a:prstGeom>
        </p:spPr>
        <p:txBody>
          <a:bodyPr lIns="91425" tIns="91425" rIns="91425" b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a:endParaRPr/>
          </a:p>
        </p:txBody>
      </p:sp>
      <p:sp>
        <p:nvSpPr>
          <p:cNvPr id="44" name="Shape 44"/>
          <p:cNvSpPr txBox="1">
            <a:spLocks noGrp="1"/>
          </p:cNvSpPr>
          <p:nvPr>
            <p:ph type="subTitle" idx="1"/>
          </p:nvPr>
        </p:nvSpPr>
        <p:spPr>
          <a:xfrm>
            <a:off x="265500" y="2769000"/>
            <a:ext cx="4045199" cy="1574099"/>
          </a:xfrm>
          <a:prstGeom prst="rect">
            <a:avLst/>
          </a:prstGeom>
        </p:spPr>
        <p:txBody>
          <a:bodyPr lIns="91425" tIns="91425" rIns="91425" bIns="91425" anchor="t" anchorCtr="0"/>
          <a:lstStyle>
            <a:lvl1pPr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9500" y="4218925"/>
            <a:ext cx="5998800" cy="598799"/>
          </a:xfrm>
          <a:prstGeom prst="rect">
            <a:avLst/>
          </a:prstGeom>
        </p:spPr>
        <p:txBody>
          <a:bodyPr lIns="91425" tIns="91425" rIns="91425" bIns="91425" anchor="ctr" anchorCtr="0"/>
          <a:lstStyle>
            <a:lvl1pPr>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6" name="Shape 6"/>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044700" y="1444255"/>
            <a:ext cx="3054600" cy="1537199"/>
          </a:xfrm>
          <a:prstGeom prst="rect">
            <a:avLst/>
          </a:prstGeom>
        </p:spPr>
        <p:txBody>
          <a:bodyPr lIns="91425" tIns="91425" rIns="91425" bIns="91425" anchor="b" anchorCtr="0">
            <a:noAutofit/>
          </a:bodyPr>
          <a:lstStyle/>
          <a:p>
            <a:pPr>
              <a:spcBef>
                <a:spcPts val="0"/>
              </a:spcBef>
              <a:buNone/>
            </a:pPr>
            <a:r>
              <a:rPr lang="en"/>
              <a:t>Clean Plate</a:t>
            </a:r>
          </a:p>
        </p:txBody>
      </p:sp>
      <p:pic>
        <p:nvPicPr>
          <p:cNvPr id="59" name="Shape 59"/>
          <p:cNvPicPr preferRelativeResize="0"/>
          <p:nvPr/>
        </p:nvPicPr>
        <p:blipFill rotWithShape="1">
          <a:blip r:embed="rId3" cstate="screen">
            <a:alphaModFix/>
            <a:extLst>
              <a:ext uri="{28A0092B-C50C-407E-A947-70E740481C1C}">
                <a14:useLocalDpi xmlns:a14="http://schemas.microsoft.com/office/drawing/2010/main"/>
              </a:ext>
            </a:extLst>
          </a:blip>
          <a:srcRect r="50231"/>
          <a:stretch/>
        </p:blipFill>
        <p:spPr>
          <a:xfrm>
            <a:off x="2623875" y="1387600"/>
            <a:ext cx="145425" cy="3012275"/>
          </a:xfrm>
          <a:prstGeom prst="rect">
            <a:avLst/>
          </a:prstGeom>
          <a:noFill/>
          <a:ln>
            <a:noFill/>
          </a:ln>
        </p:spPr>
      </p:pic>
      <p:pic>
        <p:nvPicPr>
          <p:cNvPr id="60" name="Shape 60"/>
          <p:cNvPicPr preferRelativeResize="0"/>
          <p:nvPr/>
        </p:nvPicPr>
        <p:blipFill rotWithShape="1">
          <a:blip r:embed="rId3" cstate="screen">
            <a:alphaModFix/>
            <a:extLst>
              <a:ext uri="{28A0092B-C50C-407E-A947-70E740481C1C}">
                <a14:useLocalDpi xmlns:a14="http://schemas.microsoft.com/office/drawing/2010/main"/>
              </a:ext>
            </a:extLst>
          </a:blip>
          <a:srcRect l="33515"/>
          <a:stretch/>
        </p:blipFill>
        <p:spPr>
          <a:xfrm rot="5400000">
            <a:off x="4030500" y="3086725"/>
            <a:ext cx="194274" cy="2752274"/>
          </a:xfrm>
          <a:prstGeom prst="rect">
            <a:avLst/>
          </a:prstGeom>
          <a:noFill/>
          <a:ln>
            <a:noFill/>
          </a:ln>
        </p:spPr>
      </p:pic>
      <p:pic>
        <p:nvPicPr>
          <p:cNvPr id="61" name="Shape 61"/>
          <p:cNvPicPr preferRelativeResize="0"/>
          <p:nvPr/>
        </p:nvPicPr>
        <p:blipFill>
          <a:blip r:embed="rId3">
            <a:alphaModFix/>
          </a:blip>
          <a:stretch>
            <a:fillRect/>
          </a:stretch>
        </p:blipFill>
        <p:spPr>
          <a:xfrm rot="5400000">
            <a:off x="4791700" y="-654099"/>
            <a:ext cx="292200" cy="2873799"/>
          </a:xfrm>
          <a:prstGeom prst="rect">
            <a:avLst/>
          </a:prstGeom>
          <a:noFill/>
          <a:ln>
            <a:noFill/>
          </a:ln>
        </p:spPr>
      </p:pic>
      <p:pic>
        <p:nvPicPr>
          <p:cNvPr id="62" name="Shape 62"/>
          <p:cNvPicPr preferRelativeResize="0"/>
          <p:nvPr/>
        </p:nvPicPr>
        <p:blipFill rotWithShape="1">
          <a:blip r:embed="rId3" cstate="screen">
            <a:alphaModFix/>
            <a:extLst>
              <a:ext uri="{28A0092B-C50C-407E-A947-70E740481C1C}">
                <a14:useLocalDpi xmlns:a14="http://schemas.microsoft.com/office/drawing/2010/main"/>
              </a:ext>
            </a:extLst>
          </a:blip>
          <a:srcRect l="32272" r="50470"/>
          <a:stretch/>
        </p:blipFill>
        <p:spPr>
          <a:xfrm>
            <a:off x="6374700" y="725525"/>
            <a:ext cx="50424" cy="30122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1000"/>
                                        <p:tgtEl>
                                          <p:spTgt spid="60"/>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1000"/>
                                        <p:tgtEl>
                                          <p:spTgt spid="62"/>
                                        </p:tgtEl>
                                      </p:cBhvr>
                                    </p:animEffect>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lvl="0" rtl="0">
              <a:spcBef>
                <a:spcPts val="0"/>
              </a:spcBef>
              <a:buNone/>
            </a:pPr>
            <a:r>
              <a:rPr lang="en"/>
              <a:t>Task Structure and Flow - Navigate (medium)</a:t>
            </a:r>
          </a:p>
        </p:txBody>
      </p:sp>
      <p:pic>
        <p:nvPicPr>
          <p:cNvPr id="138" name="Shape 13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71627" y="1476221"/>
            <a:ext cx="1782025" cy="3205253"/>
          </a:xfrm>
          <a:prstGeom prst="rect">
            <a:avLst/>
          </a:prstGeom>
          <a:noFill/>
          <a:ln>
            <a:noFill/>
          </a:ln>
        </p:spPr>
      </p:pic>
      <p:pic>
        <p:nvPicPr>
          <p:cNvPr id="139" name="Shape 1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613912" y="2187840"/>
            <a:ext cx="3193299" cy="1782025"/>
          </a:xfrm>
          <a:prstGeom prst="rect">
            <a:avLst/>
          </a:prstGeom>
          <a:noFill/>
          <a:ln>
            <a:noFill/>
          </a:ln>
        </p:spPr>
      </p:pic>
      <p:pic>
        <p:nvPicPr>
          <p:cNvPr id="140" name="Shape 1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23700" y="1484733"/>
            <a:ext cx="1782025" cy="3188239"/>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lvl="0" rtl="0">
              <a:spcBef>
                <a:spcPts val="0"/>
              </a:spcBef>
              <a:buNone/>
            </a:pPr>
            <a:r>
              <a:rPr lang="en"/>
              <a:t>Task Structure and Flow - Access rewards (easy)</a:t>
            </a:r>
          </a:p>
        </p:txBody>
      </p:sp>
      <p:pic>
        <p:nvPicPr>
          <p:cNvPr id="146" name="Shape 14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29650" y="1324959"/>
            <a:ext cx="1865999" cy="3338477"/>
          </a:xfrm>
          <a:prstGeom prst="rect">
            <a:avLst/>
          </a:prstGeom>
          <a:noFill/>
          <a:ln>
            <a:noFill/>
          </a:ln>
        </p:spPr>
      </p:pic>
      <p:pic>
        <p:nvPicPr>
          <p:cNvPr id="147" name="Shape 14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91400" y="1338638"/>
            <a:ext cx="1865999" cy="3311100"/>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Experimental Methods</a:t>
            </a:r>
          </a:p>
        </p:txBody>
      </p:sp>
      <p:sp>
        <p:nvSpPr>
          <p:cNvPr id="153" name="Shape 153"/>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marL="457200" lvl="0" indent="-228600" rtl="0">
              <a:spcBef>
                <a:spcPts val="0"/>
              </a:spcBef>
            </a:pPr>
            <a:r>
              <a:rPr lang="en"/>
              <a:t>Test group sample</a:t>
            </a:r>
          </a:p>
          <a:p>
            <a:pPr marL="457200" lvl="0" indent="-228600" rtl="0">
              <a:spcBef>
                <a:spcPts val="0"/>
              </a:spcBef>
            </a:pPr>
            <a:r>
              <a:rPr lang="en"/>
              <a:t>General, non-specific demo of prototype</a:t>
            </a:r>
          </a:p>
          <a:p>
            <a:pPr marL="457200" lvl="0" indent="-228600" rtl="0">
              <a:spcBef>
                <a:spcPts val="0"/>
              </a:spcBef>
            </a:pPr>
            <a:r>
              <a:rPr lang="en"/>
              <a:t>Task-guided script</a:t>
            </a:r>
          </a:p>
          <a:p>
            <a:pPr marL="457200" lvl="0" indent="-228600" rtl="0">
              <a:spcBef>
                <a:spcPts val="0"/>
              </a:spcBef>
            </a:pPr>
            <a:r>
              <a:rPr lang="en"/>
              <a:t>Group member roles</a:t>
            </a:r>
          </a:p>
          <a:p>
            <a:pPr marL="914400" lvl="1" indent="-228600" rtl="0">
              <a:spcBef>
                <a:spcPts val="0"/>
              </a:spcBef>
            </a:pPr>
            <a:r>
              <a:rPr lang="en"/>
              <a:t>Facilitator/Demo</a:t>
            </a:r>
          </a:p>
          <a:p>
            <a:pPr marL="914400" lvl="1" indent="-228600" rtl="0">
              <a:spcBef>
                <a:spcPts val="0"/>
              </a:spcBef>
            </a:pPr>
            <a:r>
              <a:rPr lang="en"/>
              <a:t>Notetaker</a:t>
            </a:r>
          </a:p>
          <a:p>
            <a:pPr marL="914400" lvl="1" indent="-228600" rtl="0">
              <a:spcBef>
                <a:spcPts val="0"/>
              </a:spcBef>
            </a:pPr>
            <a:r>
              <a:rPr lang="en"/>
              <a:t>Observer</a:t>
            </a:r>
          </a:p>
          <a:p>
            <a:pPr marL="457200" lvl="0" indent="-228600" rtl="0">
              <a:spcBef>
                <a:spcPts val="0"/>
              </a:spcBef>
            </a:pPr>
            <a:r>
              <a:rPr lang="en"/>
              <a:t>Log critical incidents/confusion</a:t>
            </a:r>
          </a:p>
          <a:p>
            <a:pPr marL="457200" lvl="0" indent="-228600" rtl="0">
              <a:spcBef>
                <a:spcPts val="0"/>
              </a:spcBef>
            </a:pPr>
            <a:r>
              <a:rPr lang="en"/>
              <a:t>Test</a:t>
            </a:r>
          </a:p>
        </p:txBody>
      </p:sp>
      <p:pic>
        <p:nvPicPr>
          <p:cNvPr id="154" name="Shape 1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847323" y="471200"/>
            <a:ext cx="2363104" cy="4201101"/>
          </a:xfrm>
          <a:prstGeom prst="rect">
            <a:avLst/>
          </a:prstGeom>
          <a:noFill/>
          <a:ln>
            <a:noFill/>
          </a:ln>
        </p:spPr>
      </p:pic>
      <p:sp>
        <p:nvSpPr>
          <p:cNvPr id="155" name="Shape 155"/>
          <p:cNvSpPr/>
          <p:nvPr/>
        </p:nvSpPr>
        <p:spPr>
          <a:xfrm>
            <a:off x="6744325" y="1536225"/>
            <a:ext cx="663600" cy="944399"/>
          </a:xfrm>
          <a:prstGeom prst="ellipse">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Experimental Results</a:t>
            </a:r>
          </a:p>
        </p:txBody>
      </p:sp>
      <p:sp>
        <p:nvSpPr>
          <p:cNvPr id="161" name="Shape 161"/>
          <p:cNvSpPr txBox="1">
            <a:spLocks noGrp="1"/>
          </p:cNvSpPr>
          <p:nvPr>
            <p:ph type="body" idx="1"/>
          </p:nvPr>
        </p:nvSpPr>
        <p:spPr>
          <a:xfrm>
            <a:off x="311700" y="1225225"/>
            <a:ext cx="4388100" cy="3354000"/>
          </a:xfrm>
          <a:prstGeom prst="rect">
            <a:avLst/>
          </a:prstGeom>
        </p:spPr>
        <p:txBody>
          <a:bodyPr lIns="91425" tIns="91425" rIns="91425" bIns="91425" anchor="t" anchorCtr="0">
            <a:noAutofit/>
          </a:bodyPr>
          <a:lstStyle/>
          <a:p>
            <a:pPr marL="457200" lvl="0" indent="-228600" rtl="0">
              <a:spcBef>
                <a:spcPts val="0"/>
              </a:spcBef>
            </a:pPr>
            <a:r>
              <a:rPr lang="en"/>
              <a:t>Largely straightforward functionality</a:t>
            </a:r>
          </a:p>
          <a:p>
            <a:pPr marL="457200" lvl="0" indent="-228600" rtl="0">
              <a:spcBef>
                <a:spcPts val="0"/>
              </a:spcBef>
            </a:pPr>
            <a:r>
              <a:rPr lang="en"/>
              <a:t>Participants completed tasks successfully</a:t>
            </a:r>
          </a:p>
          <a:p>
            <a:pPr marL="457200" lvl="0" indent="-228600" rtl="0">
              <a:spcBef>
                <a:spcPts val="0"/>
              </a:spcBef>
            </a:pPr>
            <a:r>
              <a:rPr lang="en"/>
              <a:t>Parallels to existing applications</a:t>
            </a:r>
          </a:p>
          <a:p>
            <a:pPr marL="457200" lvl="0" indent="-228600" rtl="0">
              <a:spcBef>
                <a:spcPts val="0"/>
              </a:spcBef>
            </a:pPr>
            <a:r>
              <a:rPr lang="en"/>
              <a:t>Navigating to the shelter was successful</a:t>
            </a:r>
          </a:p>
          <a:p>
            <a:pPr marL="457200" lvl="0" indent="-228600" rtl="0">
              <a:spcBef>
                <a:spcPts val="0"/>
              </a:spcBef>
            </a:pPr>
            <a:r>
              <a:rPr lang="en"/>
              <a:t>General application navigation was easy, intuitive with navbar</a:t>
            </a:r>
          </a:p>
        </p:txBody>
      </p:sp>
      <p:pic>
        <p:nvPicPr>
          <p:cNvPr id="162" name="Shape 16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33750" y="491249"/>
            <a:ext cx="3095127" cy="3686594"/>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lvl="0" rtl="0">
              <a:spcBef>
                <a:spcPts val="0"/>
              </a:spcBef>
              <a:buNone/>
            </a:pPr>
            <a:r>
              <a:rPr lang="en"/>
              <a:t>Experimental Results</a:t>
            </a:r>
          </a:p>
        </p:txBody>
      </p:sp>
      <p:sp>
        <p:nvSpPr>
          <p:cNvPr id="168" name="Shape 168"/>
          <p:cNvSpPr txBox="1">
            <a:spLocks noGrp="1"/>
          </p:cNvSpPr>
          <p:nvPr>
            <p:ph type="body" idx="1"/>
          </p:nvPr>
        </p:nvSpPr>
        <p:spPr>
          <a:xfrm>
            <a:off x="311700" y="1225225"/>
            <a:ext cx="3819000" cy="3371999"/>
          </a:xfrm>
          <a:prstGeom prst="rect">
            <a:avLst/>
          </a:prstGeom>
        </p:spPr>
        <p:txBody>
          <a:bodyPr lIns="91425" tIns="91425" rIns="91425" bIns="91425" anchor="t" anchorCtr="0">
            <a:noAutofit/>
          </a:bodyPr>
          <a:lstStyle/>
          <a:p>
            <a:pPr marL="457200" lvl="0" indent="-228600" rtl="0">
              <a:spcBef>
                <a:spcPts val="0"/>
              </a:spcBef>
            </a:pPr>
            <a:r>
              <a:rPr lang="en"/>
              <a:t>Some difficulty with pick-up interface</a:t>
            </a:r>
          </a:p>
          <a:p>
            <a:pPr marL="457200" lvl="0" indent="-228600" rtl="0">
              <a:spcBef>
                <a:spcPts val="0"/>
              </a:spcBef>
            </a:pPr>
            <a:r>
              <a:rPr lang="en"/>
              <a:t>Users want an idea of the time it will take to complete tasks</a:t>
            </a:r>
          </a:p>
          <a:p>
            <a:pPr marL="457200" lvl="0" indent="-228600" rtl="0">
              <a:spcBef>
                <a:spcPts val="0"/>
              </a:spcBef>
            </a:pPr>
            <a:r>
              <a:rPr lang="en"/>
              <a:t>Unclear how to use the rewards → provide coupon code?</a:t>
            </a:r>
          </a:p>
          <a:p>
            <a:pPr marL="457200" lvl="0" indent="-228600" rtl="0">
              <a:spcBef>
                <a:spcPts val="0"/>
              </a:spcBef>
            </a:pPr>
            <a:r>
              <a:rPr lang="en"/>
              <a:t>Not too much interest in stats</a:t>
            </a:r>
          </a:p>
        </p:txBody>
      </p:sp>
      <p:pic>
        <p:nvPicPr>
          <p:cNvPr id="169" name="Shape 16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64537" y="1225226"/>
            <a:ext cx="1759125" cy="3127320"/>
          </a:xfrm>
          <a:prstGeom prst="rect">
            <a:avLst/>
          </a:prstGeom>
          <a:noFill/>
          <a:ln>
            <a:noFill/>
          </a:ln>
        </p:spPr>
      </p:pic>
      <p:pic>
        <p:nvPicPr>
          <p:cNvPr id="170" name="Shape 17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64537" y="1225226"/>
            <a:ext cx="1759125" cy="3127320"/>
          </a:xfrm>
          <a:prstGeom prst="rect">
            <a:avLst/>
          </a:prstGeom>
          <a:noFill/>
          <a:ln>
            <a:noFill/>
          </a:ln>
        </p:spPr>
      </p:pic>
      <p:pic>
        <p:nvPicPr>
          <p:cNvPr id="171" name="Shape 17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21775" y="1284525"/>
            <a:ext cx="4686728" cy="3127323"/>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Feedback and Suggested UI Changes</a:t>
            </a:r>
          </a:p>
        </p:txBody>
      </p:sp>
      <p:sp>
        <p:nvSpPr>
          <p:cNvPr id="177" name="Shape 177"/>
          <p:cNvSpPr txBox="1">
            <a:spLocks noGrp="1"/>
          </p:cNvSpPr>
          <p:nvPr>
            <p:ph type="body" idx="1"/>
          </p:nvPr>
        </p:nvSpPr>
        <p:spPr>
          <a:xfrm>
            <a:off x="311700" y="1225225"/>
            <a:ext cx="5321099" cy="3679800"/>
          </a:xfrm>
          <a:prstGeom prst="rect">
            <a:avLst/>
          </a:prstGeom>
        </p:spPr>
        <p:txBody>
          <a:bodyPr lIns="91425" tIns="91425" rIns="91425" bIns="91425" anchor="t" anchorCtr="0">
            <a:noAutofit/>
          </a:bodyPr>
          <a:lstStyle/>
          <a:p>
            <a:pPr marL="457200" lvl="0" indent="-228600" rtl="0">
              <a:spcBef>
                <a:spcPts val="0"/>
              </a:spcBef>
            </a:pPr>
            <a:r>
              <a:rPr lang="en"/>
              <a:t>Most suggestions from restaurant phase</a:t>
            </a:r>
          </a:p>
          <a:p>
            <a:pPr marL="457200" lvl="0" indent="-228600" rtl="0">
              <a:spcBef>
                <a:spcPts val="0"/>
              </a:spcBef>
            </a:pPr>
            <a:r>
              <a:rPr lang="en"/>
              <a:t>Confused by pick-up screen: Where to go from here? → Label all buttons</a:t>
            </a:r>
          </a:p>
          <a:p>
            <a:pPr marL="457200" lvl="0" indent="-228600" rtl="0">
              <a:spcBef>
                <a:spcPts val="0"/>
              </a:spcBef>
            </a:pPr>
            <a:r>
              <a:rPr lang="en"/>
              <a:t>Keep the information accessible through the process (e.g. how do I call them from this screen?)</a:t>
            </a:r>
          </a:p>
          <a:p>
            <a:pPr marL="457200" lvl="0" indent="-228600" rtl="0">
              <a:spcBef>
                <a:spcPts val="0"/>
              </a:spcBef>
            </a:pPr>
            <a:r>
              <a:rPr lang="en"/>
              <a:t>Account for all user difficulty in finding/delivering food (e.g. Include a phone number for the shelter)</a:t>
            </a:r>
          </a:p>
          <a:p>
            <a:pPr marL="457200" lvl="0" indent="-228600" rtl="0">
              <a:spcBef>
                <a:spcPts val="0"/>
              </a:spcBef>
            </a:pPr>
            <a:r>
              <a:rPr lang="en"/>
              <a:t>Users want more information</a:t>
            </a:r>
          </a:p>
          <a:p>
            <a:pPr marL="457200" lvl="0" indent="-228600" rtl="0">
              <a:spcBef>
                <a:spcPts val="0"/>
              </a:spcBef>
            </a:pPr>
            <a:r>
              <a:rPr lang="en"/>
              <a:t>More social → post results/competition</a:t>
            </a:r>
          </a:p>
        </p:txBody>
      </p:sp>
      <p:pic>
        <p:nvPicPr>
          <p:cNvPr id="178" name="Shape 17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348300" y="1070125"/>
            <a:ext cx="2015577" cy="3583276"/>
          </a:xfrm>
          <a:prstGeom prst="rect">
            <a:avLst/>
          </a:prstGeom>
          <a:noFill/>
          <a:ln>
            <a:noFill/>
          </a:ln>
        </p:spPr>
      </p:pic>
      <p:pic>
        <p:nvPicPr>
          <p:cNvPr id="179" name="Shape 17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348303" y="1034395"/>
            <a:ext cx="2015577" cy="358326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Summary</a:t>
            </a:r>
          </a:p>
        </p:txBody>
      </p:sp>
      <p:sp>
        <p:nvSpPr>
          <p:cNvPr id="185" name="Shape 185"/>
          <p:cNvSpPr txBox="1">
            <a:spLocks noGrp="1"/>
          </p:cNvSpPr>
          <p:nvPr>
            <p:ph type="body" idx="1"/>
          </p:nvPr>
        </p:nvSpPr>
        <p:spPr>
          <a:xfrm>
            <a:off x="311700" y="1225225"/>
            <a:ext cx="8520599" cy="3354000"/>
          </a:xfrm>
          <a:prstGeom prst="rect">
            <a:avLst/>
          </a:prstGeom>
        </p:spPr>
        <p:txBody>
          <a:bodyPr lIns="91425" tIns="91425" rIns="91425" bIns="91425" anchor="t" anchorCtr="0">
            <a:noAutofit/>
          </a:bodyPr>
          <a:lstStyle/>
          <a:p>
            <a:pPr marL="457200" lvl="0" indent="-228600" rtl="0">
              <a:spcBef>
                <a:spcPts val="0"/>
              </a:spcBef>
              <a:buSzPct val="100000"/>
            </a:pPr>
            <a:r>
              <a:rPr lang="en" sz="2400"/>
              <a:t>Give more, waste less.</a:t>
            </a:r>
          </a:p>
          <a:p>
            <a:pPr marL="457200" lvl="0" indent="-228600" rtl="0">
              <a:spcBef>
                <a:spcPts val="0"/>
              </a:spcBef>
              <a:buSzPct val="100000"/>
            </a:pPr>
            <a:r>
              <a:rPr lang="en" sz="2400"/>
              <a:t>Interface choice - mobile application (map in the center)</a:t>
            </a:r>
          </a:p>
          <a:p>
            <a:pPr marL="457200" lvl="0" indent="-228600" rtl="0">
              <a:spcBef>
                <a:spcPts val="0"/>
              </a:spcBef>
              <a:buSzPct val="100000"/>
            </a:pPr>
            <a:r>
              <a:rPr lang="en" sz="2400"/>
              <a:t>Low-fi prototype</a:t>
            </a:r>
          </a:p>
          <a:p>
            <a:pPr marL="457200" lvl="0" indent="-228600" rtl="0">
              <a:spcBef>
                <a:spcPts val="0"/>
              </a:spcBef>
              <a:buSzPct val="100000"/>
            </a:pPr>
            <a:r>
              <a:rPr lang="en" sz="2400"/>
              <a:t>User testing</a:t>
            </a:r>
          </a:p>
          <a:p>
            <a:pPr marL="457200" lvl="0" indent="-228600" rtl="0">
              <a:spcBef>
                <a:spcPts val="0"/>
              </a:spcBef>
              <a:buSzPct val="100000"/>
            </a:pPr>
            <a:r>
              <a:rPr lang="en" sz="2400"/>
              <a:t>Insights: Give users more information about the tasks</a:t>
            </a:r>
          </a:p>
          <a:p>
            <a:pPr marL="457200" lvl="0" indent="-228600" rtl="0">
              <a:spcBef>
                <a:spcPts val="0"/>
              </a:spcBef>
              <a:buSzPct val="100000"/>
            </a:pPr>
            <a:r>
              <a:rPr lang="en" sz="2400"/>
              <a:t>Make it social</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The Team</a:t>
            </a:r>
          </a:p>
        </p:txBody>
      </p:sp>
      <p:sp>
        <p:nvSpPr>
          <p:cNvPr id="68" name="Shape 68"/>
          <p:cNvSpPr txBox="1"/>
          <p:nvPr/>
        </p:nvSpPr>
        <p:spPr>
          <a:xfrm>
            <a:off x="1318650" y="3981250"/>
            <a:ext cx="1781999" cy="671700"/>
          </a:xfrm>
          <a:prstGeom prst="rect">
            <a:avLst/>
          </a:prstGeom>
          <a:noFill/>
          <a:ln>
            <a:noFill/>
          </a:ln>
        </p:spPr>
        <p:txBody>
          <a:bodyPr lIns="91425" tIns="91425" rIns="91425" bIns="91425" anchor="ctr" anchorCtr="0">
            <a:noAutofit/>
          </a:bodyPr>
          <a:lstStyle/>
          <a:p>
            <a:pPr lvl="0" rtl="0">
              <a:spcBef>
                <a:spcPts val="0"/>
              </a:spcBef>
              <a:buNone/>
            </a:pPr>
            <a:r>
              <a:rPr lang="en" sz="1800">
                <a:solidFill>
                  <a:schemeClr val="dk1"/>
                </a:solidFill>
                <a:latin typeface="Economica"/>
                <a:ea typeface="Economica"/>
                <a:cs typeface="Economica"/>
                <a:sym typeface="Economica"/>
              </a:rPr>
              <a:t>Bryan McLellan</a:t>
            </a:r>
          </a:p>
        </p:txBody>
      </p:sp>
      <p:sp>
        <p:nvSpPr>
          <p:cNvPr id="69" name="Shape 69"/>
          <p:cNvSpPr txBox="1"/>
          <p:nvPr/>
        </p:nvSpPr>
        <p:spPr>
          <a:xfrm>
            <a:off x="3985350" y="3981250"/>
            <a:ext cx="1781999" cy="671700"/>
          </a:xfrm>
          <a:prstGeom prst="rect">
            <a:avLst/>
          </a:prstGeom>
          <a:noFill/>
          <a:ln>
            <a:noFill/>
          </a:ln>
        </p:spPr>
        <p:txBody>
          <a:bodyPr lIns="91425" tIns="91425" rIns="91425" bIns="91425" anchor="ctr" anchorCtr="0">
            <a:noAutofit/>
          </a:bodyPr>
          <a:lstStyle/>
          <a:p>
            <a:pPr lvl="0" rtl="0">
              <a:spcBef>
                <a:spcPts val="0"/>
              </a:spcBef>
              <a:buNone/>
            </a:pPr>
            <a:r>
              <a:rPr lang="en" sz="1800">
                <a:solidFill>
                  <a:schemeClr val="dk1"/>
                </a:solidFill>
                <a:latin typeface="Economica"/>
                <a:ea typeface="Economica"/>
                <a:cs typeface="Economica"/>
                <a:sym typeface="Economica"/>
              </a:rPr>
              <a:t>Brandon Liu</a:t>
            </a:r>
          </a:p>
        </p:txBody>
      </p:sp>
      <p:sp>
        <p:nvSpPr>
          <p:cNvPr id="70" name="Shape 70"/>
          <p:cNvSpPr txBox="1"/>
          <p:nvPr/>
        </p:nvSpPr>
        <p:spPr>
          <a:xfrm>
            <a:off x="6531975" y="3981250"/>
            <a:ext cx="1781999" cy="671700"/>
          </a:xfrm>
          <a:prstGeom prst="rect">
            <a:avLst/>
          </a:prstGeom>
          <a:noFill/>
          <a:ln>
            <a:noFill/>
          </a:ln>
        </p:spPr>
        <p:txBody>
          <a:bodyPr lIns="91425" tIns="91425" rIns="91425" bIns="91425" anchor="ctr" anchorCtr="0">
            <a:noAutofit/>
          </a:bodyPr>
          <a:lstStyle/>
          <a:p>
            <a:pPr lvl="0" rtl="0">
              <a:spcBef>
                <a:spcPts val="0"/>
              </a:spcBef>
              <a:buNone/>
            </a:pPr>
            <a:r>
              <a:rPr lang="en" sz="1800">
                <a:solidFill>
                  <a:schemeClr val="dk1"/>
                </a:solidFill>
                <a:latin typeface="Economica"/>
                <a:ea typeface="Economica"/>
                <a:cs typeface="Economica"/>
                <a:sym typeface="Economica"/>
              </a:rPr>
              <a:t>Michael Zhu</a:t>
            </a:r>
          </a:p>
        </p:txBody>
      </p:sp>
      <p:pic>
        <p:nvPicPr>
          <p:cNvPr id="71" name="Shape 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65544" y="1219750"/>
            <a:ext cx="2071123" cy="2761497"/>
          </a:xfrm>
          <a:prstGeom prst="rect">
            <a:avLst/>
          </a:prstGeom>
          <a:noFill/>
          <a:ln>
            <a:noFill/>
          </a:ln>
        </p:spPr>
      </p:pic>
      <p:pic>
        <p:nvPicPr>
          <p:cNvPr id="72" name="Shape 7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592875" y="1243475"/>
            <a:ext cx="1848659" cy="2761497"/>
          </a:xfrm>
          <a:prstGeom prst="rect">
            <a:avLst/>
          </a:prstGeom>
          <a:noFill/>
          <a:ln>
            <a:noFill/>
          </a:ln>
        </p:spPr>
      </p:pic>
      <p:pic>
        <p:nvPicPr>
          <p:cNvPr id="73" name="Shape 7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00925" y="1261450"/>
            <a:ext cx="2071125" cy="2761500"/>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3" cstate="screen">
            <a:alphaModFix/>
            <a:extLst>
              <a:ext uri="{28A0092B-C50C-407E-A947-70E740481C1C}">
                <a14:useLocalDpi xmlns:a14="http://schemas.microsoft.com/office/drawing/2010/main"/>
              </a:ext>
            </a:extLst>
          </a:blip>
          <a:srcRect l="22246" r="20974"/>
          <a:stretch/>
        </p:blipFill>
        <p:spPr>
          <a:xfrm>
            <a:off x="296500" y="900112"/>
            <a:ext cx="4056099" cy="3343275"/>
          </a:xfrm>
          <a:prstGeom prst="rect">
            <a:avLst/>
          </a:prstGeom>
          <a:noFill/>
          <a:ln>
            <a:noFill/>
          </a:ln>
        </p:spPr>
      </p:pic>
      <p:sp>
        <p:nvSpPr>
          <p:cNvPr id="79" name="Shape 79"/>
          <p:cNvSpPr/>
          <p:nvPr/>
        </p:nvSpPr>
        <p:spPr>
          <a:xfrm>
            <a:off x="4276400" y="2429400"/>
            <a:ext cx="747299" cy="284699"/>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80" name="Shape 80"/>
          <p:cNvPicPr preferRelativeResize="0"/>
          <p:nvPr/>
        </p:nvPicPr>
        <p:blipFill>
          <a:blip r:embed="rId4">
            <a:alphaModFix/>
          </a:blip>
          <a:stretch>
            <a:fillRect/>
          </a:stretch>
        </p:blipFill>
        <p:spPr>
          <a:xfrm>
            <a:off x="5159525" y="1861995"/>
            <a:ext cx="3687975" cy="1616574"/>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773700" y="1806450"/>
            <a:ext cx="7596600" cy="1530600"/>
          </a:xfrm>
          <a:prstGeom prst="rect">
            <a:avLst/>
          </a:prstGeom>
        </p:spPr>
        <p:txBody>
          <a:bodyPr lIns="91425" tIns="91425" rIns="91425" bIns="91425" anchor="ctr" anchorCtr="0">
            <a:noAutofit/>
          </a:bodyPr>
          <a:lstStyle/>
          <a:p>
            <a:pPr>
              <a:spcBef>
                <a:spcPts val="0"/>
              </a:spcBef>
              <a:buNone/>
            </a:pPr>
            <a:r>
              <a:rPr lang="en"/>
              <a:t>Give more, Waste less.</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11700" y="1259750"/>
            <a:ext cx="8520599" cy="3204299"/>
          </a:xfrm>
          <a:prstGeom prst="rect">
            <a:avLst/>
          </a:prstGeom>
        </p:spPr>
        <p:txBody>
          <a:bodyPr lIns="91425" tIns="91425" rIns="91425" bIns="91425" anchor="t" anchorCtr="0">
            <a:noAutofit/>
          </a:bodyPr>
          <a:lstStyle/>
          <a:p>
            <a:pPr lvl="0">
              <a:spcBef>
                <a:spcPts val="0"/>
              </a:spcBef>
              <a:spcAft>
                <a:spcPts val="0"/>
              </a:spcAft>
              <a:buClr>
                <a:schemeClr val="dk1"/>
              </a:buClr>
              <a:buSzPct val="45833"/>
              <a:buFont typeface="Arial"/>
              <a:buNone/>
            </a:pPr>
            <a:r>
              <a:rPr lang="en" sz="2400" i="1">
                <a:latin typeface="Arial"/>
                <a:ea typeface="Arial"/>
                <a:cs typeface="Arial"/>
                <a:sym typeface="Arial"/>
              </a:rPr>
              <a:t>Americans waste as much as 40% of all food produced in the United States. And yet 48 million people here live in food insecure households. Clean Plate seeks to empower the average citizen to bridge this gap by taking excess, quality food and produce from restaurants that otherwise would have wasted it and lets you deliver it to nearby homeless shelters and food banks.</a:t>
            </a:r>
          </a:p>
        </p:txBody>
      </p:sp>
      <p:sp>
        <p:nvSpPr>
          <p:cNvPr id="91" name="Shape 91"/>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lvl="0" rtl="0">
              <a:spcBef>
                <a:spcPts val="0"/>
              </a:spcBef>
              <a:buNone/>
            </a:pPr>
            <a:r>
              <a:rPr lang="en"/>
              <a:t>Mission Statement</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a:blip r:embed="rId3" cstate="screen">
            <a:alphaModFix amt="82000"/>
            <a:extLst>
              <a:ext uri="{28A0092B-C50C-407E-A947-70E740481C1C}">
                <a14:useLocalDpi xmlns:a14="http://schemas.microsoft.com/office/drawing/2010/main"/>
              </a:ext>
            </a:extLst>
          </a:blip>
          <a:stretch>
            <a:fillRect/>
          </a:stretch>
        </p:blipFill>
        <p:spPr>
          <a:xfrm>
            <a:off x="5809650" y="2498842"/>
            <a:ext cx="3112473" cy="1663731"/>
          </a:xfrm>
          <a:prstGeom prst="rect">
            <a:avLst/>
          </a:prstGeom>
          <a:noFill/>
          <a:ln>
            <a:noFill/>
          </a:ln>
        </p:spPr>
      </p:pic>
      <p:pic>
        <p:nvPicPr>
          <p:cNvPr id="97" name="Shape 97"/>
          <p:cNvPicPr preferRelativeResize="0"/>
          <p:nvPr/>
        </p:nvPicPr>
        <p:blipFill>
          <a:blip r:embed="rId4">
            <a:alphaModFix amt="87000"/>
          </a:blip>
          <a:stretch>
            <a:fillRect/>
          </a:stretch>
        </p:blipFill>
        <p:spPr>
          <a:xfrm>
            <a:off x="880247" y="2372400"/>
            <a:ext cx="2203349" cy="1650717"/>
          </a:xfrm>
          <a:prstGeom prst="rect">
            <a:avLst/>
          </a:prstGeom>
          <a:noFill/>
          <a:ln>
            <a:noFill/>
          </a:ln>
        </p:spPr>
      </p:pic>
      <p:sp>
        <p:nvSpPr>
          <p:cNvPr id="98" name="Shape 98"/>
          <p:cNvSpPr/>
          <p:nvPr/>
        </p:nvSpPr>
        <p:spPr>
          <a:xfrm rot="10800000">
            <a:off x="5372549" y="2241525"/>
            <a:ext cx="1107300" cy="474299"/>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 name="Shape 99"/>
          <p:cNvSpPr txBox="1">
            <a:spLocks noGrp="1"/>
          </p:cNvSpPr>
          <p:nvPr>
            <p:ph type="ctrTitle"/>
          </p:nvPr>
        </p:nvSpPr>
        <p:spPr>
          <a:xfrm>
            <a:off x="4069700" y="1749225"/>
            <a:ext cx="1126800" cy="1458899"/>
          </a:xfrm>
          <a:prstGeom prst="rect">
            <a:avLst/>
          </a:prstGeom>
        </p:spPr>
        <p:txBody>
          <a:bodyPr lIns="91425" tIns="91425" rIns="91425" bIns="91425" anchor="b" anchorCtr="0">
            <a:noAutofit/>
          </a:bodyPr>
          <a:lstStyle/>
          <a:p>
            <a:pPr lvl="0" rtl="0">
              <a:spcBef>
                <a:spcPts val="0"/>
              </a:spcBef>
              <a:buNone/>
            </a:pPr>
            <a:r>
              <a:rPr lang="en"/>
              <a:t>Clean Plate</a:t>
            </a:r>
          </a:p>
        </p:txBody>
      </p:sp>
      <p:pic>
        <p:nvPicPr>
          <p:cNvPr id="100" name="Shape 10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193350" y="1381887"/>
            <a:ext cx="2203349" cy="936425"/>
          </a:xfrm>
          <a:prstGeom prst="rect">
            <a:avLst/>
          </a:prstGeom>
          <a:noFill/>
          <a:ln>
            <a:noFill/>
          </a:ln>
        </p:spPr>
      </p:pic>
      <p:pic>
        <p:nvPicPr>
          <p:cNvPr id="101" name="Shape 101"/>
          <p:cNvPicPr preferRelativeResize="0"/>
          <p:nvPr/>
        </p:nvPicPr>
        <p:blipFill>
          <a:blip r:embed="rId6" cstate="screen">
            <a:alphaModFix amt="97000"/>
            <a:extLst>
              <a:ext uri="{28A0092B-C50C-407E-A947-70E740481C1C}">
                <a14:useLocalDpi xmlns:a14="http://schemas.microsoft.com/office/drawing/2010/main"/>
              </a:ext>
            </a:extLst>
          </a:blip>
          <a:stretch>
            <a:fillRect/>
          </a:stretch>
        </p:blipFill>
        <p:spPr>
          <a:xfrm>
            <a:off x="172725" y="916275"/>
            <a:ext cx="3112475" cy="1556225"/>
          </a:xfrm>
          <a:prstGeom prst="rect">
            <a:avLst/>
          </a:prstGeom>
          <a:noFill/>
          <a:ln>
            <a:noFill/>
          </a:ln>
        </p:spPr>
      </p:pic>
      <p:sp>
        <p:nvSpPr>
          <p:cNvPr id="102" name="Shape 102"/>
          <p:cNvSpPr/>
          <p:nvPr/>
        </p:nvSpPr>
        <p:spPr>
          <a:xfrm>
            <a:off x="2654050" y="2241525"/>
            <a:ext cx="1107300" cy="474299"/>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p:tgtEl>
                                          <p:spTgt spid="10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1000"/>
                                        <p:tgtEl>
                                          <p:spTgt spid="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Interface</a:t>
            </a:r>
          </a:p>
        </p:txBody>
      </p:sp>
      <p:sp>
        <p:nvSpPr>
          <p:cNvPr id="108" name="Shape 108"/>
          <p:cNvSpPr txBox="1">
            <a:spLocks noGrp="1"/>
          </p:cNvSpPr>
          <p:nvPr>
            <p:ph type="body" idx="1"/>
          </p:nvPr>
        </p:nvSpPr>
        <p:spPr>
          <a:xfrm>
            <a:off x="311700" y="1225225"/>
            <a:ext cx="4017300" cy="3354000"/>
          </a:xfrm>
          <a:prstGeom prst="rect">
            <a:avLst/>
          </a:prstGeom>
        </p:spPr>
        <p:txBody>
          <a:bodyPr lIns="91425" tIns="91425" rIns="91425" bIns="91425" anchor="t" anchorCtr="0">
            <a:noAutofit/>
          </a:bodyPr>
          <a:lstStyle/>
          <a:p>
            <a:pPr marL="457200" lvl="0" indent="-228600" rtl="0">
              <a:spcBef>
                <a:spcPts val="0"/>
              </a:spcBef>
            </a:pPr>
            <a:r>
              <a:rPr lang="en"/>
              <a:t>Mobile Application</a:t>
            </a:r>
          </a:p>
          <a:p>
            <a:pPr marL="457200" lvl="0" indent="-228600" rtl="0">
              <a:spcBef>
                <a:spcPts val="0"/>
              </a:spcBef>
            </a:pPr>
            <a:r>
              <a:rPr lang="en"/>
              <a:t>Food sustainability needs to be as ubiquitous as our phones</a:t>
            </a:r>
          </a:p>
          <a:p>
            <a:pPr marL="457200" lvl="0" indent="-228600" rtl="0">
              <a:spcBef>
                <a:spcPts val="0"/>
              </a:spcBef>
            </a:pPr>
            <a:r>
              <a:rPr lang="en"/>
              <a:t>Specific interface choices?</a:t>
            </a:r>
          </a:p>
        </p:txBody>
      </p:sp>
      <p:pic>
        <p:nvPicPr>
          <p:cNvPr id="109" name="Shape 10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10825" y="2870600"/>
            <a:ext cx="1903450" cy="1903450"/>
          </a:xfrm>
          <a:prstGeom prst="rect">
            <a:avLst/>
          </a:prstGeom>
          <a:noFill/>
          <a:ln>
            <a:noFill/>
          </a:ln>
        </p:spPr>
      </p:pic>
      <p:pic>
        <p:nvPicPr>
          <p:cNvPr id="110" name="Shape 11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09575" y="2803587"/>
            <a:ext cx="2037475" cy="2037475"/>
          </a:xfrm>
          <a:prstGeom prst="rect">
            <a:avLst/>
          </a:prstGeom>
          <a:noFill/>
          <a:ln>
            <a:noFill/>
          </a:ln>
        </p:spPr>
      </p:pic>
      <p:pic>
        <p:nvPicPr>
          <p:cNvPr id="111" name="Shape 11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109100" y="2317725"/>
            <a:ext cx="2646999" cy="2646999"/>
          </a:xfrm>
          <a:prstGeom prst="rect">
            <a:avLst/>
          </a:prstGeom>
          <a:noFill/>
          <a:ln>
            <a:noFill/>
          </a:ln>
        </p:spPr>
      </p:pic>
      <p:pic>
        <p:nvPicPr>
          <p:cNvPr id="112" name="Shape 11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76800" y="2736575"/>
            <a:ext cx="2037475" cy="2037475"/>
          </a:xfrm>
          <a:prstGeom prst="rect">
            <a:avLst/>
          </a:prstGeom>
          <a:noFill/>
          <a:ln>
            <a:noFill/>
          </a:ln>
        </p:spPr>
      </p:pic>
      <p:pic>
        <p:nvPicPr>
          <p:cNvPr id="113" name="Shape 1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716375" y="2739825"/>
            <a:ext cx="2037475" cy="2037475"/>
          </a:xfrm>
          <a:prstGeom prst="rect">
            <a:avLst/>
          </a:prstGeom>
          <a:noFill/>
          <a:ln>
            <a:noFill/>
          </a:ln>
        </p:spPr>
      </p:pic>
      <p:pic>
        <p:nvPicPr>
          <p:cNvPr id="114" name="Shape 114"/>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736721" y="1457143"/>
            <a:ext cx="1903453" cy="338392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a:t>Low-fi Prototype Structure</a:t>
            </a:r>
          </a:p>
        </p:txBody>
      </p:sp>
      <p:pic>
        <p:nvPicPr>
          <p:cNvPr id="120" name="Shape 1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2000" y="1518075"/>
            <a:ext cx="3656599" cy="2742449"/>
          </a:xfrm>
          <a:prstGeom prst="rect">
            <a:avLst/>
          </a:prstGeom>
          <a:noFill/>
          <a:ln>
            <a:noFill/>
          </a:ln>
        </p:spPr>
      </p:pic>
      <p:pic>
        <p:nvPicPr>
          <p:cNvPr id="121" name="Shape 1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96225" y="1518075"/>
            <a:ext cx="3976624" cy="2742449"/>
          </a:xfrm>
          <a:prstGeom prst="rect">
            <a:avLst/>
          </a:prstGeom>
          <a:noFill/>
          <a:ln>
            <a:noFill/>
          </a:ln>
        </p:spPr>
      </p:pic>
      <p:sp>
        <p:nvSpPr>
          <p:cNvPr id="122" name="Shape 122"/>
          <p:cNvSpPr txBox="1"/>
          <p:nvPr/>
        </p:nvSpPr>
        <p:spPr>
          <a:xfrm>
            <a:off x="1494200" y="4346400"/>
            <a:ext cx="1868700" cy="362100"/>
          </a:xfrm>
          <a:prstGeom prst="rect">
            <a:avLst/>
          </a:prstGeom>
          <a:noFill/>
          <a:ln>
            <a:noFill/>
          </a:ln>
        </p:spPr>
        <p:txBody>
          <a:bodyPr lIns="91425" tIns="91425" rIns="91425" bIns="91425" anchor="t" anchorCtr="0">
            <a:noAutofit/>
          </a:bodyPr>
          <a:lstStyle/>
          <a:p>
            <a:pPr>
              <a:spcBef>
                <a:spcPts val="0"/>
              </a:spcBef>
              <a:buNone/>
            </a:pPr>
            <a:r>
              <a:rPr lang="en"/>
              <a:t>BeginningInterface</a:t>
            </a:r>
          </a:p>
        </p:txBody>
      </p:sp>
      <p:sp>
        <p:nvSpPr>
          <p:cNvPr id="123" name="Shape 123"/>
          <p:cNvSpPr txBox="1"/>
          <p:nvPr/>
        </p:nvSpPr>
        <p:spPr>
          <a:xfrm>
            <a:off x="5784075" y="4327725"/>
            <a:ext cx="2519400" cy="362100"/>
          </a:xfrm>
          <a:prstGeom prst="rect">
            <a:avLst/>
          </a:prstGeom>
          <a:noFill/>
          <a:ln>
            <a:noFill/>
          </a:ln>
        </p:spPr>
        <p:txBody>
          <a:bodyPr lIns="91425" tIns="91425" rIns="91425" bIns="91425" anchor="t" anchorCtr="0">
            <a:noAutofit/>
          </a:bodyPr>
          <a:lstStyle/>
          <a:p>
            <a:pPr lvl="0" rtl="0">
              <a:spcBef>
                <a:spcPts val="0"/>
              </a:spcBef>
              <a:buNone/>
            </a:pPr>
            <a:r>
              <a:rPr lang="en"/>
              <a:t>Revised Low-fi Prototype</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315925"/>
            <a:ext cx="8520599" cy="831299"/>
          </a:xfrm>
          <a:prstGeom prst="rect">
            <a:avLst/>
          </a:prstGeom>
        </p:spPr>
        <p:txBody>
          <a:bodyPr lIns="91425" tIns="91425" rIns="91425" bIns="91425" anchor="b" anchorCtr="0">
            <a:noAutofit/>
          </a:bodyPr>
          <a:lstStyle/>
          <a:p>
            <a:pPr>
              <a:spcBef>
                <a:spcPts val="0"/>
              </a:spcBef>
              <a:buNone/>
            </a:pPr>
            <a:r>
              <a:rPr lang="en" sz="4000"/>
              <a:t>Task Structure and Flow - Find food (complex)</a:t>
            </a:r>
          </a:p>
        </p:txBody>
      </p:sp>
      <p:pic>
        <p:nvPicPr>
          <p:cNvPr id="129" name="Shape 1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58875" y="1443049"/>
            <a:ext cx="1577850" cy="2790678"/>
          </a:xfrm>
          <a:prstGeom prst="rect">
            <a:avLst/>
          </a:prstGeom>
          <a:noFill/>
          <a:ln>
            <a:noFill/>
          </a:ln>
        </p:spPr>
      </p:pic>
      <p:pic>
        <p:nvPicPr>
          <p:cNvPr id="130" name="Shape 1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671750" y="1443049"/>
            <a:ext cx="1577850" cy="2811663"/>
          </a:xfrm>
          <a:prstGeom prst="rect">
            <a:avLst/>
          </a:prstGeom>
          <a:noFill/>
          <a:ln>
            <a:noFill/>
          </a:ln>
        </p:spPr>
      </p:pic>
      <p:pic>
        <p:nvPicPr>
          <p:cNvPr id="131" name="Shape 13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364150" y="1438275"/>
            <a:ext cx="1577850" cy="2802463"/>
          </a:xfrm>
          <a:prstGeom prst="rect">
            <a:avLst/>
          </a:prstGeom>
          <a:noFill/>
          <a:ln>
            <a:noFill/>
          </a:ln>
        </p:spPr>
      </p:pic>
      <p:pic>
        <p:nvPicPr>
          <p:cNvPr id="132" name="Shape 13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5400000">
            <a:off x="5444337" y="2076437"/>
            <a:ext cx="2827425" cy="1577850"/>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477</Words>
  <Application>Microsoft Macintosh PowerPoint</Application>
  <PresentationFormat>On-screen Show (16:9)</PresentationFormat>
  <Paragraphs>62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Economica</vt:lpstr>
      <vt:lpstr>Open Sans</vt:lpstr>
      <vt:lpstr>luxe</vt:lpstr>
      <vt:lpstr>Clean Plate</vt:lpstr>
      <vt:lpstr>The Team</vt:lpstr>
      <vt:lpstr>PowerPoint Presentation</vt:lpstr>
      <vt:lpstr>Give more, Waste less.</vt:lpstr>
      <vt:lpstr>Mission Statement</vt:lpstr>
      <vt:lpstr>Clean Plate</vt:lpstr>
      <vt:lpstr>Interface</vt:lpstr>
      <vt:lpstr>Low-fi Prototype Structure</vt:lpstr>
      <vt:lpstr>Task Structure and Flow - Find food (complex)</vt:lpstr>
      <vt:lpstr>Task Structure and Flow - Navigate (medium)</vt:lpstr>
      <vt:lpstr>Task Structure and Flow - Access rewards (easy)</vt:lpstr>
      <vt:lpstr>Experimental Methods</vt:lpstr>
      <vt:lpstr>Experimental Results</vt:lpstr>
      <vt:lpstr>Experimental Results</vt:lpstr>
      <vt:lpstr>Feedback and Suggested UI Changes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Plate</dc:title>
  <cp:lastModifiedBy>Michael Zhu</cp:lastModifiedBy>
  <cp:revision>1</cp:revision>
  <dcterms:modified xsi:type="dcterms:W3CDTF">2015-12-06T00:44:44Z</dcterms:modified>
</cp:coreProperties>
</file>