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Ubuntu"/>
      <p:regular r:id="rId19"/>
      <p:bold r:id="rId20"/>
      <p:italic r:id="rId21"/>
      <p:boldItalic r:id="rId22"/>
    </p:embeddedFont>
    <p:embeddedFont>
      <p:font typeface="Source Code Pro"/>
      <p:regular r:id="rId23"/>
      <p:bold r:id="rId24"/>
    </p:embeddedFont>
    <p:embeddedFont>
      <p:font typeface="Oswald"/>
      <p:regular r:id="rId25"/>
      <p:bold r:id="rId26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Ubuntu-bold.fntdata"/><Relationship Id="rId22" Type="http://schemas.openxmlformats.org/officeDocument/2006/relationships/font" Target="fonts/Ubuntu-boldItalic.fntdata"/><Relationship Id="rId21" Type="http://schemas.openxmlformats.org/officeDocument/2006/relationships/font" Target="fonts/Ubuntu-italic.fntdata"/><Relationship Id="rId24" Type="http://schemas.openxmlformats.org/officeDocument/2006/relationships/font" Target="fonts/SourceCodePro-bold.fntdata"/><Relationship Id="rId23" Type="http://schemas.openxmlformats.org/officeDocument/2006/relationships/font" Target="fonts/SourceCodePro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swald-bold.fntdata"/><Relationship Id="rId25" Type="http://schemas.openxmlformats.org/officeDocument/2006/relationships/font" Target="fonts/Oswal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Ubuntu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Alarm is an interactive experience, Distress Alert is lower level than emergency, Location History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Lines made the old ui too rigid and compartmentalized, white space was filled up with functionality of log, alarm clock moved up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Two screens condensed into 1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 rot="10800000">
            <a:off x="4226100" y="2933549"/>
            <a:ext cx="691799" cy="3885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-25" y="0"/>
            <a:ext cx="9144000" cy="31241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 txBox="1"/>
          <p:nvPr>
            <p:ph type="ctrTitle"/>
          </p:nvPr>
        </p:nvSpPr>
        <p:spPr>
          <a:xfrm>
            <a:off x="411175" y="644300"/>
            <a:ext cx="8282399" cy="21090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411175" y="3398250"/>
            <a:ext cx="8282399" cy="12605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Shape 51"/>
          <p:cNvCxnSpPr/>
          <p:nvPr/>
        </p:nvCxnSpPr>
        <p:spPr>
          <a:xfrm>
            <a:off x="413275" y="2988275"/>
            <a:ext cx="910499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52" name="Shape 52"/>
          <p:cNvSpPr txBox="1"/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SzPct val="100000"/>
              <a:defRPr sz="12000"/>
            </a:lvl1pPr>
            <a:lvl2pPr>
              <a:spcBef>
                <a:spcPts val="0"/>
              </a:spcBef>
              <a:buSzPct val="100000"/>
              <a:defRPr sz="12000"/>
            </a:lvl2pPr>
            <a:lvl3pPr>
              <a:spcBef>
                <a:spcPts val="0"/>
              </a:spcBef>
              <a:buSzPct val="100000"/>
              <a:defRPr sz="12000"/>
            </a:lvl3pPr>
            <a:lvl4pPr>
              <a:spcBef>
                <a:spcPts val="0"/>
              </a:spcBef>
              <a:buSzPct val="100000"/>
              <a:defRPr sz="12000"/>
            </a:lvl4pPr>
            <a:lvl5pPr>
              <a:spcBef>
                <a:spcPts val="0"/>
              </a:spcBef>
              <a:buSzPct val="100000"/>
              <a:defRPr sz="12000"/>
            </a:lvl5pPr>
            <a:lvl6pPr>
              <a:spcBef>
                <a:spcPts val="0"/>
              </a:spcBef>
              <a:buSzPct val="100000"/>
              <a:defRPr sz="12000"/>
            </a:lvl6pPr>
            <a:lvl7pPr>
              <a:spcBef>
                <a:spcPts val="0"/>
              </a:spcBef>
              <a:buSzPct val="100000"/>
              <a:defRPr sz="12000"/>
            </a:lvl7pPr>
            <a:lvl8pPr>
              <a:spcBef>
                <a:spcPts val="0"/>
              </a:spcBef>
              <a:buSzPct val="100000"/>
              <a:defRPr sz="12000"/>
            </a:lvl8pPr>
            <a:lvl9pPr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" name="Shape 16"/>
          <p:cNvSpPr txBox="1"/>
          <p:nvPr>
            <p:ph type="title"/>
          </p:nvPr>
        </p:nvSpPr>
        <p:spPr>
          <a:xfrm>
            <a:off x="430800" y="1889700"/>
            <a:ext cx="8282399" cy="15165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1pPr>
            <a:lvl2pPr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2pPr>
            <a:lvl3pPr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3pPr>
            <a:lvl4pPr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4pPr>
            <a:lvl5pPr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5pPr>
            <a:lvl6pPr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6pPr>
            <a:lvl7pPr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7pPr>
            <a:lvl8pPr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8pPr>
            <a:lvl9pPr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hape 19"/>
          <p:cNvCxnSpPr/>
          <p:nvPr/>
        </p:nvCxnSpPr>
        <p:spPr>
          <a:xfrm>
            <a:off x="429200" y="1275577"/>
            <a:ext cx="614099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20" name="Shape 20"/>
          <p:cNvSpPr txBox="1"/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311700" y="1468825"/>
            <a:ext cx="8520599" cy="3099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hape 24"/>
          <p:cNvCxnSpPr/>
          <p:nvPr/>
        </p:nvCxnSpPr>
        <p:spPr>
          <a:xfrm>
            <a:off x="429200" y="1275577"/>
            <a:ext cx="614099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25" name="Shape 25"/>
          <p:cNvSpPr txBox="1"/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311700" y="1468825"/>
            <a:ext cx="3999899" cy="3099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2" type="body"/>
          </p:nvPr>
        </p:nvSpPr>
        <p:spPr>
          <a:xfrm>
            <a:off x="4832400" y="1468825"/>
            <a:ext cx="3999899" cy="3099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hape 33"/>
          <p:cNvCxnSpPr/>
          <p:nvPr/>
        </p:nvCxnSpPr>
        <p:spPr>
          <a:xfrm>
            <a:off x="418675" y="1457787"/>
            <a:ext cx="614099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34" name="Shape 34"/>
          <p:cNvSpPr txBox="1"/>
          <p:nvPr>
            <p:ph type="title"/>
          </p:nvPr>
        </p:nvSpPr>
        <p:spPr>
          <a:xfrm>
            <a:off x="311700" y="6318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311700" y="1618203"/>
            <a:ext cx="2807999" cy="295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x="490250" y="528900"/>
            <a:ext cx="5678099" cy="40856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4572000" y="175"/>
            <a:ext cx="4572000" cy="51434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2" name="Shape 42"/>
          <p:cNvCxnSpPr/>
          <p:nvPr/>
        </p:nvCxnSpPr>
        <p:spPr>
          <a:xfrm>
            <a:off x="5029675" y="4495500"/>
            <a:ext cx="577199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43" name="Shape 43"/>
          <p:cNvSpPr txBox="1"/>
          <p:nvPr>
            <p:ph type="title"/>
          </p:nvPr>
        </p:nvSpPr>
        <p:spPr>
          <a:xfrm>
            <a:off x="265500" y="1078750"/>
            <a:ext cx="4045199" cy="17892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1pPr>
            <a:lvl2pPr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2pPr>
            <a:lvl3pPr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3pPr>
            <a:lvl4pPr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4pPr>
            <a:lvl5pPr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5pPr>
            <a:lvl6pPr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6pPr>
            <a:lvl7pPr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7pPr>
            <a:lvl8pPr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8pPr>
            <a:lvl9pPr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" type="subTitle"/>
          </p:nvPr>
        </p:nvSpPr>
        <p:spPr>
          <a:xfrm>
            <a:off x="265500" y="2921400"/>
            <a:ext cx="4045199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C9DAF8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311700" y="1468825"/>
            <a:ext cx="8520599" cy="30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3.jpg"/><Relationship Id="rId4" Type="http://schemas.openxmlformats.org/officeDocument/2006/relationships/image" Target="../media/image0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9.jpg"/><Relationship Id="rId4" Type="http://schemas.openxmlformats.org/officeDocument/2006/relationships/image" Target="../media/image05.jpg"/><Relationship Id="rId5" Type="http://schemas.openxmlformats.org/officeDocument/2006/relationships/image" Target="../media/image0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7.jpg"/><Relationship Id="rId4" Type="http://schemas.openxmlformats.org/officeDocument/2006/relationships/image" Target="../media/image06.jpg"/><Relationship Id="rId5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8.png"/><Relationship Id="rId4" Type="http://schemas.openxmlformats.org/officeDocument/2006/relationships/image" Target="../media/image04.png"/><Relationship Id="rId5" Type="http://schemas.openxmlformats.org/officeDocument/2006/relationships/image" Target="../media/image13.png"/><Relationship Id="rId6" Type="http://schemas.openxmlformats.org/officeDocument/2006/relationships/image" Target="../media/image10.png"/><Relationship Id="rId7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Relationship Id="rId4" Type="http://schemas.openxmlformats.org/officeDocument/2006/relationships/image" Target="../media/image16.jpg"/><Relationship Id="rId5" Type="http://schemas.openxmlformats.org/officeDocument/2006/relationships/image" Target="../media/image14.png"/><Relationship Id="rId6" Type="http://schemas.openxmlformats.org/officeDocument/2006/relationships/image" Target="../media/image0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Relationship Id="rId4" Type="http://schemas.openxmlformats.org/officeDocument/2006/relationships/image" Target="../media/image12.png"/><Relationship Id="rId5" Type="http://schemas.openxmlformats.org/officeDocument/2006/relationships/image" Target="../media/image08.png"/><Relationship Id="rId6" Type="http://schemas.openxmlformats.org/officeDocument/2006/relationships/image" Target="../media/image0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idx="1" type="subTitle"/>
          </p:nvPr>
        </p:nvSpPr>
        <p:spPr>
          <a:xfrm>
            <a:off x="411175" y="3398250"/>
            <a:ext cx="8282399" cy="12605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 sz="3000">
                <a:solidFill>
                  <a:schemeClr val="accent3"/>
                </a:solidFill>
                <a:latin typeface="Ubuntu"/>
                <a:ea typeface="Ubuntu"/>
                <a:cs typeface="Ubuntu"/>
                <a:sym typeface="Ubuntu"/>
              </a:rPr>
              <a:t>Medium-Fi </a:t>
            </a:r>
            <a:r>
              <a:rPr lang="en" sz="3000">
                <a:solidFill>
                  <a:srgbClr val="990000"/>
                </a:solidFill>
                <a:latin typeface="Ubuntu"/>
                <a:ea typeface="Ubuntu"/>
                <a:cs typeface="Ubuntu"/>
                <a:sym typeface="Ubuntu"/>
              </a:rPr>
              <a:t>Prototyping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59" name="Shape 59"/>
          <p:cNvPicPr preferRelativeResize="0"/>
          <p:nvPr/>
        </p:nvPicPr>
        <p:blipFill rotWithShape="1">
          <a:blip r:embed="rId3">
            <a:alphaModFix/>
          </a:blip>
          <a:srcRect b="42248" l="20399" r="20576" t="26305"/>
          <a:stretch/>
        </p:blipFill>
        <p:spPr>
          <a:xfrm>
            <a:off x="1873287" y="1123275"/>
            <a:ext cx="5397424" cy="1616599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Shape 60"/>
          <p:cNvSpPr txBox="1"/>
          <p:nvPr/>
        </p:nvSpPr>
        <p:spPr>
          <a:xfrm>
            <a:off x="1771800" y="4189700"/>
            <a:ext cx="5600399" cy="6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chemeClr val="accent3"/>
                </a:solidFill>
                <a:latin typeface="Ubuntu"/>
                <a:ea typeface="Ubuntu"/>
                <a:cs typeface="Ubuntu"/>
                <a:sym typeface="Ubuntu"/>
              </a:rPr>
              <a:t>Isaiah B.-S., Larry L.</a:t>
            </a:r>
            <a:r>
              <a:rPr lang="en">
                <a:solidFill>
                  <a:srgbClr val="990000"/>
                </a:solidFill>
                <a:latin typeface="Ubuntu"/>
                <a:ea typeface="Ubuntu"/>
                <a:cs typeface="Ubuntu"/>
                <a:sym typeface="Ubuntu"/>
              </a:rPr>
              <a:t>, Manuel R., Jacqueline L. 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200">
                <a:solidFill>
                  <a:schemeClr val="dk1"/>
                </a:solidFill>
              </a:rPr>
              <a:t>Tools Used</a:t>
            </a:r>
          </a:p>
        </p:txBody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311700" y="1468825"/>
            <a:ext cx="8520599" cy="309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000">
                <a:latin typeface="Oswald"/>
                <a:ea typeface="Oswald"/>
                <a:cs typeface="Oswald"/>
                <a:sym typeface="Oswald"/>
              </a:rPr>
              <a:t>Marvel </a:t>
            </a:r>
          </a:p>
          <a:p>
            <a:pPr indent="-228600" lvl="0" marL="914400" rtl="0">
              <a:spcBef>
                <a:spcPts val="0"/>
              </a:spcBef>
              <a:buSzPct val="100000"/>
              <a:buFont typeface="Oswald"/>
            </a:pPr>
            <a:r>
              <a:rPr lang="en" sz="2000">
                <a:latin typeface="Oswald"/>
                <a:ea typeface="Oswald"/>
                <a:cs typeface="Oswald"/>
                <a:sym typeface="Oswald"/>
              </a:rPr>
              <a:t>Captures the feel of usense</a:t>
            </a:r>
          </a:p>
          <a:p>
            <a:pPr indent="-228600" lvl="0" marL="914400" rtl="0">
              <a:spcBef>
                <a:spcPts val="0"/>
              </a:spcBef>
              <a:buSzPct val="100000"/>
              <a:buFont typeface="Oswald"/>
            </a:pPr>
            <a:r>
              <a:rPr lang="en" sz="2000">
                <a:latin typeface="Oswald"/>
                <a:ea typeface="Oswald"/>
                <a:cs typeface="Oswald"/>
                <a:sym typeface="Oswald"/>
              </a:rPr>
              <a:t>Guides users when they get lost </a:t>
            </a:r>
          </a:p>
          <a:p>
            <a:pPr indent="-228600" lvl="0" marL="914400" rtl="0">
              <a:spcBef>
                <a:spcPts val="0"/>
              </a:spcBef>
              <a:buSzPct val="100000"/>
              <a:buFont typeface="Oswald"/>
            </a:pPr>
            <a:r>
              <a:rPr lang="en" sz="2000">
                <a:latin typeface="Oswald"/>
                <a:ea typeface="Oswald"/>
                <a:cs typeface="Oswald"/>
                <a:sym typeface="Oswald"/>
              </a:rPr>
              <a:t>Works on multiple platforms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>
              <a:latin typeface="Oswald"/>
              <a:ea typeface="Oswald"/>
              <a:cs typeface="Oswald"/>
              <a:sym typeface="Oswald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>
              <a:spcBef>
                <a:spcPts val="0"/>
              </a:spcBef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 </a:t>
            </a:r>
          </a:p>
        </p:txBody>
      </p:sp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1950" y="1928375"/>
            <a:ext cx="1286750" cy="128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200">
                <a:solidFill>
                  <a:schemeClr val="dk1"/>
                </a:solidFill>
              </a:rPr>
              <a:t>Tradeoffs/Limitations</a:t>
            </a:r>
          </a:p>
        </p:txBody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311700" y="1468825"/>
            <a:ext cx="8520599" cy="309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SzPct val="100000"/>
              <a:buFont typeface="Oswald"/>
            </a:pPr>
            <a:r>
              <a:rPr lang="en" sz="2000">
                <a:latin typeface="Oswald"/>
                <a:ea typeface="Oswald"/>
                <a:cs typeface="Oswald"/>
                <a:sym typeface="Oswald"/>
              </a:rPr>
              <a:t>No user text input </a:t>
            </a:r>
          </a:p>
          <a:p>
            <a:pPr indent="-228600" lvl="0" marL="457200" rtl="0">
              <a:spcBef>
                <a:spcPts val="0"/>
              </a:spcBef>
              <a:buSzPct val="100000"/>
              <a:buFont typeface="Oswald"/>
            </a:pPr>
            <a:r>
              <a:rPr lang="en" sz="2000">
                <a:latin typeface="Oswald"/>
                <a:ea typeface="Oswald"/>
                <a:cs typeface="Oswald"/>
                <a:sym typeface="Oswald"/>
              </a:rPr>
              <a:t>No gestures (swiping) </a:t>
            </a:r>
          </a:p>
          <a:p>
            <a:pPr indent="-228600" lvl="0" marL="457200" rtl="0">
              <a:spcBef>
                <a:spcPts val="0"/>
              </a:spcBef>
              <a:buSzPct val="100000"/>
              <a:buFont typeface="Oswald"/>
            </a:pPr>
            <a:r>
              <a:rPr lang="en" sz="2000">
                <a:latin typeface="Oswald"/>
                <a:ea typeface="Oswald"/>
                <a:cs typeface="Oswald"/>
                <a:sym typeface="Oswald"/>
              </a:rPr>
              <a:t>Missing some functionality screens (heart rate)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200">
                <a:solidFill>
                  <a:schemeClr val="dk1"/>
                </a:solidFill>
              </a:rPr>
              <a:t>Hand-Coded Features</a:t>
            </a:r>
          </a:p>
        </p:txBody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311700" y="1468825"/>
            <a:ext cx="8520599" cy="309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SzPct val="100000"/>
              <a:buFont typeface="Oswald"/>
            </a:pPr>
            <a:r>
              <a:rPr lang="en" sz="2000">
                <a:latin typeface="Oswald"/>
                <a:ea typeface="Oswald"/>
                <a:cs typeface="Oswald"/>
                <a:sym typeface="Oswald"/>
              </a:rPr>
              <a:t>User information is already entered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>
              <a:latin typeface="Oswald"/>
              <a:ea typeface="Oswald"/>
              <a:cs typeface="Oswald"/>
              <a:sym typeface="Oswald"/>
            </a:endParaRPr>
          </a:p>
          <a:p>
            <a:pPr lvl="0">
              <a:spcBef>
                <a:spcPts val="0"/>
              </a:spcBef>
              <a:buClr>
                <a:srgbClr val="000000"/>
              </a:buClr>
              <a:buFont typeface="Oswald"/>
              <a:buNone/>
            </a:pPr>
            <a:r>
              <a:t/>
            </a:r>
            <a:endParaRPr sz="20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Link to Website </a:t>
            </a:r>
          </a:p>
        </p:txBody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311700" y="1468825"/>
            <a:ext cx="8520599" cy="309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http://web.stanford.edu/class/cs147/projects/sharing/iba/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>
                <a:solidFill>
                  <a:schemeClr val="dk1"/>
                </a:solidFill>
              </a:rPr>
              <a:t>Mission Statement</a:t>
            </a:r>
          </a:p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311700" y="1468825"/>
            <a:ext cx="8520599" cy="309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000">
                <a:latin typeface="Oswald"/>
                <a:ea typeface="Oswald"/>
                <a:cs typeface="Oswald"/>
                <a:sym typeface="Oswald"/>
              </a:rPr>
              <a:t>“usense’s mission is to give </a:t>
            </a:r>
          </a:p>
          <a:p>
            <a:pPr rtl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000">
                <a:latin typeface="Oswald"/>
                <a:ea typeface="Oswald"/>
                <a:cs typeface="Oswald"/>
                <a:sym typeface="Oswald"/>
              </a:rPr>
              <a:t>people the tools to care for their loved ones </a:t>
            </a:r>
          </a:p>
          <a:p>
            <a:pPr rtl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000">
                <a:latin typeface="Oswald"/>
                <a:ea typeface="Oswald"/>
                <a:cs typeface="Oswald"/>
                <a:sym typeface="Oswald"/>
              </a:rPr>
              <a:t>despite the barrier of distance.”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000">
              <a:latin typeface="Oswald"/>
              <a:ea typeface="Oswald"/>
              <a:cs typeface="Oswald"/>
              <a:sym typeface="Oswald"/>
            </a:endParaRPr>
          </a:p>
          <a:p>
            <a:pPr rtl="0" algn="ctr">
              <a:spcBef>
                <a:spcPts val="0"/>
              </a:spcBef>
              <a:buNone/>
            </a:pPr>
            <a:r>
              <a:rPr lang="en" sz="2000">
                <a:latin typeface="Oswald"/>
                <a:ea typeface="Oswald"/>
                <a:cs typeface="Oswald"/>
                <a:sym typeface="Oswald"/>
              </a:rPr>
              <a:t>usense - “Care from anywhere”  </a:t>
            </a:r>
          </a:p>
          <a:p>
            <a:pPr>
              <a:spcBef>
                <a:spcPts val="0"/>
              </a:spcBef>
              <a:buNone/>
            </a:pPr>
            <a:r>
              <a:rPr lang="en" sz="2000">
                <a:latin typeface="Oswald"/>
                <a:ea typeface="Oswald"/>
                <a:cs typeface="Oswald"/>
                <a:sym typeface="Oswald"/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>
                <a:solidFill>
                  <a:schemeClr val="dk1"/>
                </a:solidFill>
              </a:rPr>
              <a:t>Task Overview</a:t>
            </a:r>
          </a:p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311700" y="1468825"/>
            <a:ext cx="8520599" cy="309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000">
                <a:latin typeface="Oswald"/>
                <a:ea typeface="Oswald"/>
                <a:cs typeface="Oswald"/>
                <a:sym typeface="Oswald"/>
              </a:rPr>
              <a:t>Setting an Alarm - Moderate</a:t>
            </a:r>
          </a:p>
          <a:p>
            <a:pPr rtl="0">
              <a:spcBef>
                <a:spcPts val="0"/>
              </a:spcBef>
              <a:buNone/>
            </a:pPr>
            <a:r>
              <a:rPr lang="en" sz="2000">
                <a:latin typeface="Oswald"/>
                <a:ea typeface="Oswald"/>
                <a:cs typeface="Oswald"/>
                <a:sym typeface="Oswald"/>
              </a:rPr>
              <a:t>Dealing with a Distress Alert - Simple </a:t>
            </a:r>
          </a:p>
          <a:p>
            <a:pPr>
              <a:spcBef>
                <a:spcPts val="0"/>
              </a:spcBef>
              <a:buNone/>
            </a:pPr>
            <a:r>
              <a:rPr lang="en" sz="2000">
                <a:latin typeface="Oswald"/>
                <a:ea typeface="Oswald"/>
                <a:cs typeface="Oswald"/>
                <a:sym typeface="Oswald"/>
              </a:rPr>
              <a:t>Checking Location History - Moderate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Revised UI Design: Home Screen</a:t>
            </a:r>
          </a:p>
        </p:txBody>
      </p:sp>
      <p:pic>
        <p:nvPicPr>
          <p:cNvPr id="78" name="Shape 78"/>
          <p:cNvPicPr preferRelativeResize="0"/>
          <p:nvPr/>
        </p:nvPicPr>
        <p:blipFill rotWithShape="1">
          <a:blip r:embed="rId3">
            <a:alphaModFix/>
          </a:blip>
          <a:srcRect b="5740" l="7692" r="21859" t="14202"/>
          <a:stretch/>
        </p:blipFill>
        <p:spPr>
          <a:xfrm>
            <a:off x="1223975" y="1287025"/>
            <a:ext cx="2316136" cy="352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Shape 79"/>
          <p:cNvPicPr preferRelativeResize="0"/>
          <p:nvPr/>
        </p:nvPicPr>
        <p:blipFill rotWithShape="1">
          <a:blip r:embed="rId4">
            <a:alphaModFix/>
          </a:blip>
          <a:srcRect b="16246" l="41518" r="41831" t="29833"/>
          <a:stretch/>
        </p:blipFill>
        <p:spPr>
          <a:xfrm>
            <a:off x="5388850" y="1156100"/>
            <a:ext cx="2009450" cy="365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Revised UI Design: Emergency screen </a:t>
            </a:r>
          </a:p>
        </p:txBody>
      </p:sp>
      <p:pic>
        <p:nvPicPr>
          <p:cNvPr id="85" name="Shape 85"/>
          <p:cNvPicPr preferRelativeResize="0"/>
          <p:nvPr/>
        </p:nvPicPr>
        <p:blipFill rotWithShape="1">
          <a:blip r:embed="rId3">
            <a:alphaModFix/>
          </a:blip>
          <a:srcRect b="0" l="2479" r="14580" t="0"/>
          <a:stretch/>
        </p:blipFill>
        <p:spPr>
          <a:xfrm>
            <a:off x="311700" y="1358025"/>
            <a:ext cx="2022375" cy="325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 rotWithShape="1">
          <a:blip r:embed="rId4">
            <a:alphaModFix/>
          </a:blip>
          <a:srcRect b="0" l="0" r="15290" t="0"/>
          <a:stretch/>
        </p:blipFill>
        <p:spPr>
          <a:xfrm>
            <a:off x="2537639" y="1358025"/>
            <a:ext cx="2089885" cy="328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 rotWithShape="1">
          <a:blip r:embed="rId5">
            <a:alphaModFix/>
          </a:blip>
          <a:srcRect b="0" l="0" r="0" t="4141"/>
          <a:stretch/>
        </p:blipFill>
        <p:spPr>
          <a:xfrm>
            <a:off x="6134049" y="952761"/>
            <a:ext cx="2387125" cy="4068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Revised UI Design: GPS</a:t>
            </a:r>
          </a:p>
        </p:txBody>
      </p:sp>
      <p:pic>
        <p:nvPicPr>
          <p:cNvPr id="93" name="Shape 93"/>
          <p:cNvPicPr preferRelativeResize="0"/>
          <p:nvPr/>
        </p:nvPicPr>
        <p:blipFill rotWithShape="1">
          <a:blip r:embed="rId3">
            <a:alphaModFix/>
          </a:blip>
          <a:srcRect b="0" l="3998" r="9255" t="0"/>
          <a:stretch/>
        </p:blipFill>
        <p:spPr>
          <a:xfrm>
            <a:off x="406625" y="1530500"/>
            <a:ext cx="2057399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/>
          <p:cNvPicPr preferRelativeResize="0"/>
          <p:nvPr/>
        </p:nvPicPr>
        <p:blipFill rotWithShape="1">
          <a:blip r:embed="rId4">
            <a:alphaModFix/>
          </a:blip>
          <a:srcRect b="0" l="0" r="18367" t="0"/>
          <a:stretch/>
        </p:blipFill>
        <p:spPr>
          <a:xfrm>
            <a:off x="2828025" y="1535250"/>
            <a:ext cx="1936024" cy="316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/>
          <p:cNvPicPr preferRelativeResize="0"/>
          <p:nvPr/>
        </p:nvPicPr>
        <p:blipFill rotWithShape="1">
          <a:blip r:embed="rId5">
            <a:alphaModFix/>
          </a:blip>
          <a:srcRect b="0" l="0" r="0" t="4141"/>
          <a:stretch/>
        </p:blipFill>
        <p:spPr>
          <a:xfrm>
            <a:off x="5988450" y="508499"/>
            <a:ext cx="2460925" cy="4193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Task #1: Setting an Alarm</a:t>
            </a:r>
          </a:p>
        </p:txBody>
      </p:sp>
      <p:sp>
        <p:nvSpPr>
          <p:cNvPr id="101" name="Shape 101"/>
          <p:cNvSpPr/>
          <p:nvPr/>
        </p:nvSpPr>
        <p:spPr>
          <a:xfrm>
            <a:off x="2672050" y="2648400"/>
            <a:ext cx="666899" cy="294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93C47D"/>
              </a:solidFill>
            </a:endParaRPr>
          </a:p>
        </p:txBody>
      </p:sp>
      <p:sp>
        <p:nvSpPr>
          <p:cNvPr id="102" name="Shape 102"/>
          <p:cNvSpPr/>
          <p:nvPr/>
        </p:nvSpPr>
        <p:spPr>
          <a:xfrm>
            <a:off x="5876887" y="2648400"/>
            <a:ext cx="666899" cy="294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3" name="Shape 103"/>
          <p:cNvPicPr preferRelativeResize="0"/>
          <p:nvPr/>
        </p:nvPicPr>
        <p:blipFill rotWithShape="1">
          <a:blip r:embed="rId3">
            <a:alphaModFix/>
          </a:blip>
          <a:srcRect b="0" l="0" r="0" t="4141"/>
          <a:stretch/>
        </p:blipFill>
        <p:spPr>
          <a:xfrm>
            <a:off x="160230" y="1142837"/>
            <a:ext cx="2270219" cy="3868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56612" y="3160024"/>
            <a:ext cx="537598" cy="537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 rotWithShape="1">
          <a:blip r:embed="rId5">
            <a:alphaModFix/>
          </a:blip>
          <a:srcRect b="0" l="0" r="0" t="4141"/>
          <a:stretch/>
        </p:blipFill>
        <p:spPr>
          <a:xfrm>
            <a:off x="6713562" y="1109825"/>
            <a:ext cx="2270199" cy="3868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 rotWithShape="1">
          <a:blip r:embed="rId6">
            <a:alphaModFix/>
          </a:blip>
          <a:srcRect b="0" l="0" r="0" t="3947"/>
          <a:stretch/>
        </p:blipFill>
        <p:spPr>
          <a:xfrm>
            <a:off x="3436887" y="1139027"/>
            <a:ext cx="2270224" cy="3876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 rotWithShape="1">
          <a:blip r:embed="rId7">
            <a:alphaModFix/>
          </a:blip>
          <a:srcRect b="0" l="0" r="0" t="3947"/>
          <a:stretch/>
        </p:blipFill>
        <p:spPr>
          <a:xfrm>
            <a:off x="3436900" y="1106000"/>
            <a:ext cx="2270224" cy="3876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8762" y="2526899"/>
            <a:ext cx="537598" cy="537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Task #2: Dealing with a Distress Alert</a:t>
            </a:r>
          </a:p>
        </p:txBody>
      </p:sp>
      <p:pic>
        <p:nvPicPr>
          <p:cNvPr id="114" name="Shape 114"/>
          <p:cNvPicPr preferRelativeResize="0"/>
          <p:nvPr/>
        </p:nvPicPr>
        <p:blipFill rotWithShape="1">
          <a:blip r:embed="rId3">
            <a:alphaModFix/>
          </a:blip>
          <a:srcRect b="5461" l="37205" r="38550" t="18254"/>
          <a:stretch/>
        </p:blipFill>
        <p:spPr>
          <a:xfrm>
            <a:off x="311700" y="1056337"/>
            <a:ext cx="2216874" cy="3921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 rotWithShape="1">
          <a:blip r:embed="rId4">
            <a:alphaModFix/>
          </a:blip>
          <a:srcRect b="5093" l="37631" r="38762" t="17734"/>
          <a:stretch/>
        </p:blipFill>
        <p:spPr>
          <a:xfrm>
            <a:off x="3492737" y="1056350"/>
            <a:ext cx="2158525" cy="3967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 rotWithShape="1">
          <a:blip r:embed="rId5">
            <a:alphaModFix/>
          </a:blip>
          <a:srcRect b="0" l="0" r="0" t="4187"/>
          <a:stretch/>
        </p:blipFill>
        <p:spPr>
          <a:xfrm>
            <a:off x="6625681" y="1079150"/>
            <a:ext cx="2302369" cy="3921849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/>
          <p:nvPr/>
        </p:nvSpPr>
        <p:spPr>
          <a:xfrm>
            <a:off x="2672050" y="2648400"/>
            <a:ext cx="666899" cy="294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93C47D"/>
              </a:solidFill>
            </a:endParaRPr>
          </a:p>
        </p:txBody>
      </p:sp>
      <p:sp>
        <p:nvSpPr>
          <p:cNvPr id="118" name="Shape 118"/>
          <p:cNvSpPr/>
          <p:nvPr/>
        </p:nvSpPr>
        <p:spPr>
          <a:xfrm>
            <a:off x="5805025" y="2648400"/>
            <a:ext cx="666899" cy="294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9" name="Shape 1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25187" y="4747925"/>
            <a:ext cx="537598" cy="537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13687" y="4793375"/>
            <a:ext cx="537598" cy="537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Task #3: Checking Location History</a:t>
            </a:r>
          </a:p>
        </p:txBody>
      </p:sp>
      <p:pic>
        <p:nvPicPr>
          <p:cNvPr id="126" name="Shape 126"/>
          <p:cNvPicPr preferRelativeResize="0"/>
          <p:nvPr/>
        </p:nvPicPr>
        <p:blipFill rotWithShape="1">
          <a:blip r:embed="rId3">
            <a:alphaModFix/>
          </a:blip>
          <a:srcRect b="0" l="0" r="0" t="4141"/>
          <a:stretch/>
        </p:blipFill>
        <p:spPr>
          <a:xfrm>
            <a:off x="3436887" y="1106025"/>
            <a:ext cx="2270224" cy="3868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/>
          <p:cNvPicPr preferRelativeResize="0"/>
          <p:nvPr/>
        </p:nvPicPr>
        <p:blipFill rotWithShape="1">
          <a:blip r:embed="rId4">
            <a:alphaModFix/>
          </a:blip>
          <a:srcRect b="0" l="0" r="0" t="4141"/>
          <a:stretch/>
        </p:blipFill>
        <p:spPr>
          <a:xfrm>
            <a:off x="6713600" y="1106025"/>
            <a:ext cx="2270224" cy="3868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 rotWithShape="1">
          <a:blip r:embed="rId5">
            <a:alphaModFix/>
          </a:blip>
          <a:srcRect b="0" l="0" r="0" t="4141"/>
          <a:stretch/>
        </p:blipFill>
        <p:spPr>
          <a:xfrm>
            <a:off x="160230" y="1142837"/>
            <a:ext cx="2270219" cy="3868873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Shape 129"/>
          <p:cNvSpPr/>
          <p:nvPr/>
        </p:nvSpPr>
        <p:spPr>
          <a:xfrm>
            <a:off x="2672050" y="2648400"/>
            <a:ext cx="666899" cy="294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93C47D"/>
              </a:solidFill>
            </a:endParaRPr>
          </a:p>
        </p:txBody>
      </p:sp>
      <p:sp>
        <p:nvSpPr>
          <p:cNvPr id="130" name="Shape 130"/>
          <p:cNvSpPr/>
          <p:nvPr/>
        </p:nvSpPr>
        <p:spPr>
          <a:xfrm>
            <a:off x="5876887" y="2648400"/>
            <a:ext cx="666899" cy="294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1" name="Shape 1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46887" y="2884674"/>
            <a:ext cx="537598" cy="537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39312" y="1367824"/>
            <a:ext cx="537598" cy="537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dern-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1AFD1"/>
      </a:accent5>
      <a:accent6>
        <a:srgbClr val="F8E71C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