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Playfair Display"/>
      <p:regular r:id="rId21"/>
      <p:bold r:id="rId22"/>
      <p:italic r:id="rId23"/>
      <p:boldItalic r:id="rId24"/>
    </p:embeddedFont>
    <p:embeddedFont>
      <p:font typeface="Lato"/>
      <p:regular r:id="rId25"/>
      <p:bold r:id="rId26"/>
      <p:italic r:id="rId27"/>
      <p:boldItalic r:id="rId28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PlayfairDisplay-bold.fntdata"/><Relationship Id="rId21" Type="http://schemas.openxmlformats.org/officeDocument/2006/relationships/font" Target="fonts/PlayfairDisplay-regular.fntdata"/><Relationship Id="rId24" Type="http://schemas.openxmlformats.org/officeDocument/2006/relationships/font" Target="fonts/PlayfairDisplay-boldItalic.fntdata"/><Relationship Id="rId23" Type="http://schemas.openxmlformats.org/officeDocument/2006/relationships/font" Target="fonts/PlayfairDisplay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-bold.fntdata"/><Relationship Id="rId25" Type="http://schemas.openxmlformats.org/officeDocument/2006/relationships/font" Target="fonts/Lato-regular.fntdata"/><Relationship Id="rId28" Type="http://schemas.openxmlformats.org/officeDocument/2006/relationships/font" Target="fonts/Lato-boldItalic.fntdata"/><Relationship Id="rId27" Type="http://schemas.openxmlformats.org/officeDocument/2006/relationships/font" Target="fonts/La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Moved for better life/opportunity. Emphasized his sense of independence and hard work to earn his living.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So here basically pick on of the most interesting inferences we made and make a comment about it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Say that this is what our map looked after we finish it, maybe make a comment about how we did it and what was easy and what was hard to do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And here say some of the needs and insights we came up with and comment on them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Mention how she feels like multiple places are her home, US versus home in China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Likes to share images and videos with parents so they know she’s doing well.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Misses the culture and community at home in Mexico (not available in the United States) 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Feels like a foreigner despite being in the States for 20~ years.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His home was in the Philippines, he’s made the US his new home. Multiple families/sense of home. Connected to both places. 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Best of both worlds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2749050" y="748800"/>
            <a:ext cx="3645899" cy="36458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 txBox="1"/>
          <p:nvPr>
            <p:ph type="ctrTitle"/>
          </p:nvPr>
        </p:nvSpPr>
        <p:spPr>
          <a:xfrm>
            <a:off x="3096250" y="1627200"/>
            <a:ext cx="2951399" cy="15843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3096362" y="3266930"/>
            <a:ext cx="2951399" cy="7013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" name="Shape 49"/>
          <p:cNvSpPr txBox="1"/>
          <p:nvPr>
            <p:ph type="title"/>
          </p:nvPr>
        </p:nvSpPr>
        <p:spPr>
          <a:xfrm>
            <a:off x="311700" y="1233100"/>
            <a:ext cx="8520599" cy="1610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1pPr>
            <a:lvl2pPr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2pPr>
            <a:lvl3pPr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3pPr>
            <a:lvl4pPr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4pPr>
            <a:lvl5pPr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5pPr>
            <a:lvl6pPr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6pPr>
            <a:lvl7pPr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7pPr>
            <a:lvl8pPr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8pPr>
            <a:lvl9pPr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311700" y="2919450"/>
            <a:ext cx="8520599" cy="10715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title"/>
          </p:nvPr>
        </p:nvSpPr>
        <p:spPr>
          <a:xfrm>
            <a:off x="509550" y="1423875"/>
            <a:ext cx="8124900" cy="17981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" name="Shape 19"/>
          <p:cNvSpPr txBox="1"/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5" name="Shape 25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311700" y="1391377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dk2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4572000" y="-25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9" name="Shape 3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0" name="Shape 40"/>
          <p:cNvSpPr txBox="1"/>
          <p:nvPr>
            <p:ph type="title"/>
          </p:nvPr>
        </p:nvSpPr>
        <p:spPr>
          <a:xfrm>
            <a:off x="265500" y="1107950"/>
            <a:ext cx="4045199" cy="1683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4200"/>
            </a:lvl1pPr>
            <a:lvl2pPr algn="ctr">
              <a:spcBef>
                <a:spcPts val="0"/>
              </a:spcBef>
              <a:buSzPct val="100000"/>
              <a:defRPr sz="4200"/>
            </a:lvl2pPr>
            <a:lvl3pPr algn="ctr">
              <a:spcBef>
                <a:spcPts val="0"/>
              </a:spcBef>
              <a:buSzPct val="100000"/>
              <a:defRPr sz="4200"/>
            </a:lvl3pPr>
            <a:lvl4pPr algn="ctr">
              <a:spcBef>
                <a:spcPts val="0"/>
              </a:spcBef>
              <a:buSzPct val="100000"/>
              <a:defRPr sz="4200"/>
            </a:lvl4pPr>
            <a:lvl5pPr algn="ctr">
              <a:spcBef>
                <a:spcPts val="0"/>
              </a:spcBef>
              <a:buSzPct val="100000"/>
              <a:defRPr sz="4200"/>
            </a:lvl5pPr>
            <a:lvl6pPr algn="ctr">
              <a:spcBef>
                <a:spcPts val="0"/>
              </a:spcBef>
              <a:buSzPct val="100000"/>
              <a:defRPr sz="4200"/>
            </a:lvl6pPr>
            <a:lvl7pPr algn="ctr">
              <a:spcBef>
                <a:spcPts val="0"/>
              </a:spcBef>
              <a:buSzPct val="100000"/>
              <a:defRPr sz="4200"/>
            </a:lvl7pPr>
            <a:lvl8pPr algn="ctr">
              <a:spcBef>
                <a:spcPts val="0"/>
              </a:spcBef>
              <a:buSzPct val="100000"/>
              <a:defRPr sz="4200"/>
            </a:lvl8pPr>
            <a:lvl9pPr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1" name="Shape 41"/>
          <p:cNvSpPr txBox="1"/>
          <p:nvPr>
            <p:ph idx="1" type="subTitle"/>
          </p:nvPr>
        </p:nvSpPr>
        <p:spPr>
          <a:xfrm>
            <a:off x="265500" y="2845200"/>
            <a:ext cx="4045199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42" name="Shape 42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idx="1" type="body"/>
          </p:nvPr>
        </p:nvSpPr>
        <p:spPr>
          <a:xfrm>
            <a:off x="319500" y="4230575"/>
            <a:ext cx="5998800" cy="5987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490250" y="4681009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1.jpg"/><Relationship Id="rId4" Type="http://schemas.openxmlformats.org/officeDocument/2006/relationships/image" Target="../media/image0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4.jpg"/><Relationship Id="rId4" Type="http://schemas.openxmlformats.org/officeDocument/2006/relationships/image" Target="../media/image0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ctrTitle"/>
          </p:nvPr>
        </p:nvSpPr>
        <p:spPr>
          <a:xfrm>
            <a:off x="3096250" y="1627200"/>
            <a:ext cx="2951399" cy="1584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 Family</a:t>
            </a:r>
          </a:p>
        </p:txBody>
      </p:sp>
      <p:sp>
        <p:nvSpPr>
          <p:cNvPr id="56" name="Shape 56"/>
          <p:cNvSpPr txBox="1"/>
          <p:nvPr>
            <p:ph idx="1" type="subTitle"/>
          </p:nvPr>
        </p:nvSpPr>
        <p:spPr>
          <a:xfrm>
            <a:off x="3096362" y="3266930"/>
            <a:ext cx="2951399" cy="7013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CS 147, TA Sarah Nader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Interview Results (cont.)</a:t>
            </a:r>
          </a:p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Participant 5- Artemio, a male janitor working at Trancos in his mid 30’s 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Unlike the other participants, Artemio expressed a sense of security in the United States. While he’s been able to cultivate a new home in the States, he still misses not being able to care for his elderly parents. 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Surprises</a:t>
            </a:r>
          </a:p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2"/>
              </a:buClr>
              <a:buSzPct val="45833"/>
              <a:buFont typeface="Arial"/>
              <a:buNone/>
            </a:pPr>
            <a:r>
              <a:rPr lang="en" sz="2400"/>
              <a:t>“I miss my parents most when I am in someplace nice like here, I wish they are here with me to share the memory.”</a:t>
            </a:r>
          </a:p>
          <a:p>
            <a:pPr lvl="0" rtl="0">
              <a:spcBef>
                <a:spcPts val="0"/>
              </a:spcBef>
              <a:buClr>
                <a:schemeClr val="dk2"/>
              </a:buClr>
              <a:buSzPct val="45833"/>
              <a:buFont typeface="Arial"/>
              <a:buNone/>
            </a:pPr>
            <a:r>
              <a:rPr lang="en" sz="2400"/>
              <a:t>“I was feeling excited and very sad because I got to see my family but my mother was dead.”</a:t>
            </a:r>
          </a:p>
          <a:p>
            <a:pPr lvl="0">
              <a:spcBef>
                <a:spcPts val="0"/>
              </a:spcBef>
              <a:buClr>
                <a:schemeClr val="dk2"/>
              </a:buClr>
              <a:buFont typeface="Arial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Inferences</a:t>
            </a:r>
          </a:p>
        </p:txBody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325" y="1110150"/>
            <a:ext cx="4388072" cy="3291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Shape 1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28150" y="1110150"/>
            <a:ext cx="4388072" cy="3291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Empathy Map</a:t>
            </a:r>
          </a:p>
        </p:txBody>
      </p:sp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650" y="964900"/>
            <a:ext cx="6515147" cy="406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Needs and Insights</a:t>
            </a:r>
          </a:p>
        </p:txBody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*Upload image*</a:t>
            </a:r>
          </a:p>
        </p:txBody>
      </p:sp>
      <p:pic>
        <p:nvPicPr>
          <p:cNvPr id="138" name="Shape 1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700" y="978025"/>
            <a:ext cx="3987375" cy="4020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Shape 1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2825" y="978025"/>
            <a:ext cx="3987375" cy="40209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Wrap Up	</a:t>
            </a:r>
          </a:p>
        </p:txBody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We found a couple main points. 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Common themes: missing family, where they are now is their new home, but still maintain ties to their own home. 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Home away from home - stay connected to their family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Home is where the stomach is - missing home-cooked meals 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Introduction	</a:t>
            </a:r>
          </a:p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lang="en" u="sng"/>
              <a:t>Team Members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Isaiah Brandt-Sims, Jacqueline Lin, Manuel Torres Rojo, and Larry Lam </a:t>
            </a:r>
          </a:p>
          <a:p>
            <a:pPr rtl="0">
              <a:spcBef>
                <a:spcPts val="0"/>
              </a:spcBef>
              <a:buNone/>
            </a:pPr>
            <a:r>
              <a:rPr b="1" lang="en" u="sng"/>
              <a:t>The Problem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Missing Home 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Methodology		</a:t>
            </a:r>
          </a:p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000"/>
              <a:t>Young adults to middle-age adults</a:t>
            </a:r>
          </a:p>
          <a:p>
            <a:pPr rtl="0">
              <a:spcBef>
                <a:spcPts val="0"/>
              </a:spcBef>
              <a:buNone/>
            </a:pPr>
            <a:r>
              <a:rPr lang="en" sz="2000"/>
              <a:t>Living away from home, both domestic and international</a:t>
            </a:r>
          </a:p>
          <a:p>
            <a:pPr rtl="0">
              <a:spcBef>
                <a:spcPts val="0"/>
              </a:spcBef>
              <a:buNone/>
            </a:pPr>
            <a:r>
              <a:rPr lang="en" sz="2000"/>
              <a:t>Traveling, recently moved out, moved out for years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 Participants</a:t>
            </a:r>
          </a:p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3879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A Chinese woman in her mid 20’s showing her relatives around campus.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A 31 year old mexican janitor who moved to the US on his own.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 A 60 year old Filipino man who has been in the US for 20 plus years.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A 40 year old Mexican who has created a family in the US.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 Questions</a:t>
            </a:r>
          </a:p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/>
              <a:t>Tell me about the last time you thought about home.</a:t>
            </a:r>
          </a:p>
          <a:p>
            <a:pPr lvl="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/>
              <a:t>When was the last time you were home?</a:t>
            </a:r>
          </a:p>
          <a:p>
            <a:pPr lvl="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/>
              <a:t>What things did you not miss about home?</a:t>
            </a:r>
          </a:p>
          <a:p>
            <a:pPr lvl="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/>
              <a:t>What places do you consider your home?</a:t>
            </a:r>
          </a:p>
          <a:p>
            <a:pPr lvl="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/>
              <a:t>How do you make your current living situation feel like home?</a:t>
            </a:r>
          </a:p>
          <a:p>
            <a:pPr lvl="0" rtl="0">
              <a:spcBef>
                <a:spcPts val="0"/>
              </a:spcBef>
              <a:buClr>
                <a:srgbClr val="000000"/>
              </a:buClr>
              <a:buSzPct val="45833"/>
              <a:buFont typeface="Arial"/>
              <a:buNone/>
            </a:pPr>
            <a:r>
              <a:rPr lang="en" sz="2400"/>
              <a:t>What is something on you that reminds you of home?</a:t>
            </a:r>
          </a:p>
          <a:p>
            <a:pPr lvl="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z="2400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Interview Results</a:t>
            </a:r>
          </a:p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/>
              <a:t>Participant 1 - Asian Woman in her mid 20’s</a:t>
            </a:r>
          </a:p>
          <a:p>
            <a:pPr rtl="0">
              <a:spcBef>
                <a:spcPts val="0"/>
              </a:spcBef>
              <a:buNone/>
            </a:pPr>
            <a:r>
              <a:rPr lang="en" sz="2400"/>
              <a:t>This interviewee was showing her relatives around campus. She works and lives around Stanford, so her sense of home has changed over the years. </a:t>
            </a:r>
          </a:p>
          <a:p>
            <a:pPr rtl="0">
              <a:spcBef>
                <a:spcPts val="0"/>
              </a:spcBef>
              <a:buNone/>
            </a:pPr>
            <a:r>
              <a:rPr lang="en" sz="2400"/>
              <a:t>Hometown-Zhejiang, China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Interview Results (cont.)</a:t>
            </a:r>
          </a:p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Participant 2 - Chelsea, an asian woman  in her late 20’s vacationing in California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Our second interviewee was on campus as part of her vacation to the states. When asked about what she missed about home, she expressed a strong connection of her missing her parents and missing home. 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8175" y="2747625"/>
            <a:ext cx="1080599" cy="1080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Interview Results (cont.)</a:t>
            </a:r>
          </a:p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Participant 3 - Everardo, a male Janitor of the Humanities House in his late 40’s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Our third interviewee emphasized a strong connection with his mother when asked about feelings of home. For him, Mexico and his family there are what tie him back to home. 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311700" y="391350"/>
            <a:ext cx="8520599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Interview Results (cont.)</a:t>
            </a:r>
          </a:p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Participant 4 - Mel, a male Janitor working at Soto in his early 60’s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Despite having lived in the United States for 26 years, Mel still associated the Philippines as his home. With a lot of family still in the Philippines, Mel plans to split his time between here and the Philippines. 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