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288000" cy="25603200"/>
  <p:notesSz cx="6858000" cy="9144000"/>
  <p:defaultTextStyle>
    <a:defPPr>
      <a:defRPr lang="en-US"/>
    </a:defPPr>
    <a:lvl1pPr marL="0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4008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8016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2024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6033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70041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4049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8057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2065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01A1"/>
    <a:srgbClr val="353535"/>
    <a:srgbClr val="F99E0B"/>
    <a:srgbClr val="FFA600"/>
    <a:srgbClr val="9A5C00"/>
    <a:srgbClr val="FFAD00"/>
    <a:srgbClr val="610D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746" autoAdjust="0"/>
  </p:normalViewPr>
  <p:slideViewPr>
    <p:cSldViewPr snapToGrid="0" snapToObjects="1">
      <p:cViewPr>
        <p:scale>
          <a:sx n="41" d="100"/>
          <a:sy n="41" d="100"/>
        </p:scale>
        <p:origin x="-2408" y="1384"/>
      </p:cViewPr>
      <p:guideLst>
        <p:guide orient="horz" pos="8064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953589"/>
            <a:ext cx="1554480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4508480"/>
            <a:ext cx="1280160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3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4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3828627"/>
            <a:ext cx="8229600" cy="8155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3828627"/>
            <a:ext cx="24384000" cy="8155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16452429"/>
            <a:ext cx="15544800" cy="5085080"/>
          </a:xfrm>
        </p:spPr>
        <p:txBody>
          <a:bodyPr anchor="t"/>
          <a:lstStyle>
            <a:lvl1pPr algn="l">
              <a:defRPr sz="1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10851730"/>
            <a:ext cx="15544800" cy="5600698"/>
          </a:xfr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54008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50801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6202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501603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2700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52404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7780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1003206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2302049"/>
            <a:ext cx="16306800" cy="63083440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40400" y="22302049"/>
            <a:ext cx="16306800" cy="63083440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5315"/>
            <a:ext cx="16459200" cy="426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731088"/>
            <a:ext cx="8080376" cy="2388445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4900" b="1"/>
            </a:lvl3pPr>
            <a:lvl4pPr marL="3762024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5" indent="0">
              <a:buNone/>
              <a:defRPr sz="4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8119533"/>
            <a:ext cx="8080376" cy="14751475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5731088"/>
            <a:ext cx="8083550" cy="2388445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4900" b="1"/>
            </a:lvl3pPr>
            <a:lvl4pPr marL="3762024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5" indent="0">
              <a:buNone/>
              <a:defRPr sz="4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8119533"/>
            <a:ext cx="8083550" cy="14751475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6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19387"/>
            <a:ext cx="6016626" cy="4338320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1019388"/>
            <a:ext cx="10223500" cy="21851622"/>
          </a:xfrm>
        </p:spPr>
        <p:txBody>
          <a:bodyPr/>
          <a:lstStyle>
            <a:lvl1pPr>
              <a:defRPr sz="8800"/>
            </a:lvl1pPr>
            <a:lvl2pPr>
              <a:defRPr sz="77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5357708"/>
            <a:ext cx="6016626" cy="17513302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4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5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17922240"/>
            <a:ext cx="10972800" cy="2115822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2287693"/>
            <a:ext cx="10972800" cy="15361920"/>
          </a:xfrm>
        </p:spPr>
        <p:txBody>
          <a:bodyPr/>
          <a:lstStyle>
            <a:lvl1pPr marL="0" indent="0">
              <a:buNone/>
              <a:defRPr sz="8800"/>
            </a:lvl1pPr>
            <a:lvl2pPr marL="1254008" indent="0">
              <a:buNone/>
              <a:defRPr sz="7700"/>
            </a:lvl2pPr>
            <a:lvl3pPr marL="2508016" indent="0">
              <a:buNone/>
              <a:defRPr sz="6600"/>
            </a:lvl3pPr>
            <a:lvl4pPr marL="3762024" indent="0">
              <a:buNone/>
              <a:defRPr sz="5500"/>
            </a:lvl4pPr>
            <a:lvl5pPr marL="5016033" indent="0">
              <a:buNone/>
              <a:defRPr sz="5500"/>
            </a:lvl5pPr>
            <a:lvl6pPr marL="6270041" indent="0">
              <a:buNone/>
              <a:defRPr sz="5500"/>
            </a:lvl6pPr>
            <a:lvl7pPr marL="7524049" indent="0">
              <a:buNone/>
              <a:defRPr sz="5500"/>
            </a:lvl7pPr>
            <a:lvl8pPr marL="8778057" indent="0">
              <a:buNone/>
              <a:defRPr sz="5500"/>
            </a:lvl8pPr>
            <a:lvl9pPr marL="10032065" indent="0">
              <a:buNone/>
              <a:defRPr sz="5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20038062"/>
            <a:ext cx="10972800" cy="3004818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4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5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025315"/>
            <a:ext cx="16459200" cy="4267200"/>
          </a:xfrm>
          <a:prstGeom prst="rect">
            <a:avLst/>
          </a:prstGeom>
        </p:spPr>
        <p:txBody>
          <a:bodyPr vert="horz" lIns="250802" tIns="125401" rIns="250802" bIns="1254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974082"/>
            <a:ext cx="16459200" cy="16896929"/>
          </a:xfrm>
          <a:prstGeom prst="rect">
            <a:avLst/>
          </a:prstGeom>
        </p:spPr>
        <p:txBody>
          <a:bodyPr vert="horz" lIns="250802" tIns="125401" rIns="250802" bIns="1254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23730375"/>
            <a:ext cx="4267200" cy="1363133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2BAA-4492-654F-98A2-4C0600989A2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23730375"/>
            <a:ext cx="5791200" cy="1363133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23730375"/>
            <a:ext cx="4267200" cy="1363133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5E96-917F-8C49-8502-DBA0703D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1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0506" indent="-940506" algn="l" defTabSz="1254008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63" indent="-783755" algn="l" defTabSz="1254008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indent="-627004" algn="l" defTabSz="1254008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029" indent="-627004" algn="l" defTabSz="1254008" rtl="0" eaLnBrk="1" latinLnBrk="0" hangingPunct="1">
        <a:spcBef>
          <a:spcPct val="20000"/>
        </a:spcBef>
        <a:buFont typeface="Arial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037" indent="-627004" algn="l" defTabSz="1254008" rtl="0" eaLnBrk="1" latinLnBrk="0" hangingPunct="1">
        <a:spcBef>
          <a:spcPct val="20000"/>
        </a:spcBef>
        <a:buFont typeface="Arial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7045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1053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5061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9069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4008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8016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2024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6033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70041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4049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8057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2065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128919" y="-1527104"/>
            <a:ext cx="17111400" cy="2317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0" dirty="0" smtClean="0">
                <a:solidFill>
                  <a:srgbClr val="FFFFFF"/>
                </a:solidFill>
                <a:latin typeface="Avenir Heavy"/>
                <a:cs typeface="Avenir Heavy"/>
              </a:rPr>
              <a:t>Q</a:t>
            </a:r>
            <a:endParaRPr lang="en-US" sz="150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18" name="Picture 17" descr="PeoplePur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" y="16462592"/>
            <a:ext cx="18281214" cy="9140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548" y="259702"/>
            <a:ext cx="17854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FF"/>
                </a:solidFill>
                <a:latin typeface="Avenir Heavy"/>
                <a:cs typeface="Avenir Heavy"/>
              </a:rPr>
              <a:t>Locally Synchronized Social Radio</a:t>
            </a:r>
            <a:endParaRPr lang="en-US" sz="88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28" y="6511259"/>
            <a:ext cx="619314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venir Heavy"/>
                <a:cs typeface="Avenir Heavy"/>
              </a:rPr>
              <a:t>i</a:t>
            </a:r>
            <a:r>
              <a:rPr lang="en-US" sz="6000" dirty="0" smtClean="0">
                <a:solidFill>
                  <a:schemeClr val="bg1"/>
                </a:solidFill>
                <a:latin typeface="Avenir Heavy"/>
                <a:cs typeface="Avenir Heavy"/>
              </a:rPr>
              <a:t>s a crowd-powered radio queue which synchronizes a shared musical experience across many neighboring speakers.</a:t>
            </a:r>
            <a:endParaRPr lang="en-US" sz="6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52287" y="16495925"/>
            <a:ext cx="64539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Avenir Heavy"/>
                <a:cs typeface="Avenir Heavy"/>
              </a:rPr>
              <a:t>Key Features</a:t>
            </a:r>
            <a:endParaRPr lang="en-US" sz="8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111" y="23340537"/>
            <a:ext cx="3455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venir Heavy"/>
                <a:cs typeface="Avenir Heavy"/>
              </a:rPr>
              <a:t>Alec A. Sam T. </a:t>
            </a:r>
            <a:r>
              <a:rPr lang="en-US" sz="240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Yvan</a:t>
            </a:r>
            <a:r>
              <a:rPr lang="en-US" sz="2400" dirty="0" smtClean="0">
                <a:solidFill>
                  <a:srgbClr val="FFFFFF"/>
                </a:solidFill>
                <a:latin typeface="Avenir Heavy"/>
                <a:cs typeface="Avenir Heavy"/>
              </a:rPr>
              <a:t> Q.</a:t>
            </a:r>
            <a:endParaRPr lang="en-US" sz="24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16" name="TextBox 15"/>
          <p:cNvSpPr txBox="1"/>
          <p:nvPr/>
        </p:nvSpPr>
        <p:spPr>
          <a:xfrm rot="21599942">
            <a:off x="4836115" y="23340472"/>
            <a:ext cx="894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  <a:latin typeface="Avenir Heavy"/>
                <a:cs typeface="Avenir Heavy"/>
              </a:rPr>
              <a:t>hci.stanford.edu</a:t>
            </a:r>
            <a:r>
              <a:rPr lang="en-US" sz="2400" dirty="0">
                <a:solidFill>
                  <a:srgbClr val="FFFFFF"/>
                </a:solidFill>
                <a:latin typeface="Avenir Heavy"/>
                <a:cs typeface="Avenir Heavy"/>
              </a:rPr>
              <a:t>/courses/cs147/2015/au/projects</a:t>
            </a:r>
            <a:r>
              <a:rPr lang="en-US" sz="2400" dirty="0" smtClean="0">
                <a:solidFill>
                  <a:srgbClr val="FFFFFF"/>
                </a:solidFill>
                <a:latin typeface="Avenir Heavy"/>
                <a:cs typeface="Avenir Heavy"/>
              </a:rPr>
              <a:t>/sharing/q/</a:t>
            </a:r>
            <a:endParaRPr lang="en-US" sz="24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17" name="TextBox 16"/>
          <p:cNvSpPr txBox="1"/>
          <p:nvPr/>
        </p:nvSpPr>
        <p:spPr>
          <a:xfrm rot="399">
            <a:off x="14353099" y="23340353"/>
            <a:ext cx="316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venir Heavy"/>
                <a:cs typeface="Avenir Heavy"/>
              </a:rPr>
              <a:t>CS147 Autumn 2015</a:t>
            </a:r>
            <a:endParaRPr lang="en-US" sz="24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469" y="2029105"/>
            <a:ext cx="169360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Avenir Heavy"/>
                <a:cs typeface="Avenir Heavy"/>
              </a:rPr>
              <a:t>Needfinding</a:t>
            </a:r>
            <a:r>
              <a:rPr lang="en-US" dirty="0" smtClean="0">
                <a:solidFill>
                  <a:schemeClr val="bg1"/>
                </a:solidFill>
                <a:latin typeface="Avenir Heavy"/>
                <a:cs typeface="Avenir Heavy"/>
              </a:rPr>
              <a:t>: People want a way to effortlessly discover and keep track of music recommendations from friends</a:t>
            </a:r>
            <a:endParaRPr lang="en-US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05703" y="17453462"/>
            <a:ext cx="163265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Avenir Heavy"/>
                <a:cs typeface="Avenir Heavy"/>
              </a:rPr>
              <a:t>★</a:t>
            </a:r>
            <a:endParaRPr lang="en-US" sz="25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9835908" y="15173439"/>
            <a:ext cx="30365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Avenir Heavy"/>
                <a:cs typeface="Avenir Heavy"/>
              </a:rPr>
              <a:t>‹›</a:t>
            </a:r>
            <a:endParaRPr lang="en-US" sz="25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2798" y="15947712"/>
            <a:ext cx="15087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>
                <a:solidFill>
                  <a:srgbClr val="FFFFFF"/>
                </a:solidFill>
                <a:latin typeface="Avenir Heavy"/>
                <a:cs typeface="Avenir Heavy"/>
              </a:rPr>
              <a:t>+</a:t>
            </a:r>
            <a:endParaRPr lang="en-US" sz="40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291503" y="10317520"/>
            <a:ext cx="3533277" cy="4831832"/>
          </a:xfrm>
          <a:prstGeom prst="rect">
            <a:avLst/>
          </a:prstGeom>
          <a:ln>
            <a:noFill/>
          </a:ln>
          <a:effectLst>
            <a:outerShdw blurRad="412750" dist="38100" dir="5400000" sx="104000" sy="104000" algn="tl" rotWithShape="0">
              <a:scrgbClr r="0" g="0" b="0">
                <a:alpha val="43000"/>
              </a:sc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7386" y="10286541"/>
            <a:ext cx="2697762" cy="4865607"/>
          </a:xfrm>
          <a:prstGeom prst="rect">
            <a:avLst/>
          </a:prstGeom>
          <a:ln>
            <a:noFill/>
          </a:ln>
          <a:effectLst>
            <a:outerShdw blurRad="419100" dist="38100" dir="5400000" sx="104000" sy="104000" algn="t" rotWithShape="0">
              <a:prstClr val="black">
                <a:alpha val="55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503" y="5381592"/>
            <a:ext cx="5542286" cy="3137313"/>
          </a:xfrm>
          <a:prstGeom prst="rect">
            <a:avLst/>
          </a:prstGeom>
          <a:ln>
            <a:noFill/>
          </a:ln>
          <a:effectLst>
            <a:outerShdw blurRad="419100" dist="38100" dir="5400000" sx="104000" sy="104000" algn="t" rotWithShape="0">
              <a:prstClr val="black">
                <a:alpha val="55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3789" y="4327326"/>
            <a:ext cx="3104388" cy="4191580"/>
          </a:xfrm>
          <a:prstGeom prst="rect">
            <a:avLst/>
          </a:prstGeom>
          <a:ln>
            <a:noFill/>
          </a:ln>
          <a:effectLst>
            <a:outerShdw blurRad="419100" dist="38100" dir="5400000" sx="104000" sy="104000" algn="t" rotWithShape="0">
              <a:prstClr val="black">
                <a:alpha val="55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88113" y="14621445"/>
            <a:ext cx="347981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dirty="0" smtClean="0">
                <a:solidFill>
                  <a:srgbClr val="FFFFFF"/>
                </a:solidFill>
                <a:latin typeface="Avenir Heavy"/>
                <a:cs typeface="Avenir Heavy"/>
              </a:rPr>
              <a:t>‣</a:t>
            </a:r>
            <a:endParaRPr lang="en-US" sz="60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3261" y="3996261"/>
            <a:ext cx="8622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FFFF"/>
                </a:solidFill>
                <a:latin typeface="Avenir Heavy"/>
                <a:cs typeface="Avenir Heavy"/>
              </a:rPr>
              <a:t>Countless Ideas</a:t>
            </a:r>
            <a:endParaRPr lang="en-US" sz="8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357" y="21349190"/>
            <a:ext cx="2279634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Tune 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6044" y="21429763"/>
            <a:ext cx="296580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Share old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favorites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61672" y="21349190"/>
            <a:ext cx="277918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venir Heavy"/>
                <a:cs typeface="Avenir Heavy"/>
              </a:rPr>
              <a:t>Star new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venir Heavy"/>
                <a:cs typeface="Avenir Heavy"/>
              </a:rPr>
              <a:t>ones</a:t>
            </a:r>
            <a:endParaRPr lang="en-US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43749" y="15377088"/>
            <a:ext cx="61892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venir Heavy"/>
                <a:cs typeface="Avenir Heavy"/>
              </a:rPr>
              <a:t>Designing </a:t>
            </a:r>
            <a:r>
              <a:rPr lang="en-US" sz="8000" dirty="0" smtClean="0">
                <a:solidFill>
                  <a:schemeClr val="bg1"/>
                </a:solidFill>
                <a:latin typeface="Avenir Heavy"/>
                <a:cs typeface="Avenir Heavy"/>
              </a:rPr>
              <a:t>Q</a:t>
            </a:r>
            <a:endParaRPr lang="en-US" sz="8000" dirty="0"/>
          </a:p>
        </p:txBody>
      </p:sp>
      <p:sp>
        <p:nvSpPr>
          <p:cNvPr id="33" name="TextBox 32"/>
          <p:cNvSpPr txBox="1"/>
          <p:nvPr/>
        </p:nvSpPr>
        <p:spPr>
          <a:xfrm>
            <a:off x="9291502" y="9014555"/>
            <a:ext cx="8646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Avenir Heavy"/>
                <a:cs typeface="Avenir Heavy"/>
              </a:rPr>
              <a:t>Constant Refinement</a:t>
            </a:r>
            <a:endParaRPr lang="en-US" sz="66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7304" y="10283745"/>
            <a:ext cx="2750873" cy="4865606"/>
          </a:xfrm>
          <a:prstGeom prst="rect">
            <a:avLst/>
          </a:prstGeom>
          <a:ln>
            <a:noFill/>
          </a:ln>
          <a:effectLst>
            <a:outerShdw blurRad="419100" dist="38100" dir="5400000" sx="104000" sy="104000" algn="t" rotWithShape="0">
              <a:prstClr val="black">
                <a:alpha val="55000"/>
              </a:prstClr>
            </a:outerShdw>
          </a:effectLst>
        </p:spPr>
      </p:pic>
      <p:pic>
        <p:nvPicPr>
          <p:cNvPr id="12" name="Picture 11" descr="12318521_10206623704689385_338466185_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99" y="17986308"/>
            <a:ext cx="2865873" cy="5086925"/>
          </a:xfrm>
          <a:prstGeom prst="rect">
            <a:avLst/>
          </a:prstGeom>
          <a:effectLst>
            <a:outerShdw blurRad="412750" dist="38100" dir="5400000" sx="104000" sy="104000" algn="tl" rotWithShape="0">
              <a:scrgbClr r="0" g="0" b="0">
                <a:alpha val="43000"/>
              </a:scrgbClr>
            </a:outerShdw>
          </a:effectLst>
        </p:spPr>
      </p:pic>
      <p:pic>
        <p:nvPicPr>
          <p:cNvPr id="19" name="Picture 18" descr="12351310_10206623705049394_752021886_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60" y="17986307"/>
            <a:ext cx="2890465" cy="5130575"/>
          </a:xfrm>
          <a:prstGeom prst="rect">
            <a:avLst/>
          </a:prstGeom>
          <a:effectLst>
            <a:outerShdw blurRad="412750" dist="38100" dir="5400000" sx="104000" sy="104000" algn="tl" rotWithShape="0">
              <a:scrgbClr r="0" g="0" b="0">
                <a:alpha val="43000"/>
              </a:scrgbClr>
            </a:outerShdw>
          </a:effectLst>
        </p:spPr>
      </p:pic>
      <p:pic>
        <p:nvPicPr>
          <p:cNvPr id="27" name="Picture 26" descr="12325844_10206623787411453_1045516383_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580" y="17979699"/>
            <a:ext cx="2869597" cy="5093534"/>
          </a:xfrm>
          <a:prstGeom prst="rect">
            <a:avLst/>
          </a:prstGeom>
          <a:effectLst>
            <a:outerShdw blurRad="428625" dist="38100" dir="5400000" sx="104000" sy="104000" algn="tl" rotWithShape="0">
              <a:prstClr val="black">
                <a:alpha val="5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4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89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Alec</dc:creator>
  <cp:lastModifiedBy>Yvan Quinn</cp:lastModifiedBy>
  <cp:revision>47</cp:revision>
  <dcterms:created xsi:type="dcterms:W3CDTF">2015-12-01T08:28:34Z</dcterms:created>
  <dcterms:modified xsi:type="dcterms:W3CDTF">2015-12-04T21:30:04Z</dcterms:modified>
</cp:coreProperties>
</file>