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Raleway"/>
      <p:regular r:id="rId24"/>
      <p:bold r:id="rId25"/>
    </p:embeddedFont>
    <p:embeddedFont>
      <p:font typeface="Lobster"/>
      <p:regular r:id="rId26"/>
    </p:embeddedFont>
    <p:embeddedFont>
      <p:font typeface="Permanent Marker"/>
      <p:regular r:id="rId27"/>
    </p:embeddedFont>
    <p:embeddedFont>
      <p:font typeface="Quicksand"/>
      <p:regular r:id="rId28"/>
      <p:bold r:id="rId29"/>
    </p:embeddedFont>
    <p:embeddedFont>
      <p:font typeface="Source Sans Pro"/>
      <p:regular r:id="rId30"/>
      <p:bold r:id="rId31"/>
      <p:italic r:id="rId32"/>
      <p:boldItalic r:id="rId3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bster-regular.fntdata"/><Relationship Id="rId25" Type="http://schemas.openxmlformats.org/officeDocument/2006/relationships/font" Target="fonts/Raleway-bold.fntdata"/><Relationship Id="rId28" Type="http://schemas.openxmlformats.org/officeDocument/2006/relationships/font" Target="fonts/Quicksand-regular.fntdata"/><Relationship Id="rId27" Type="http://schemas.openxmlformats.org/officeDocument/2006/relationships/font" Target="fonts/PermanentMark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804798" y="1600200"/>
            <a:ext cx="3656999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82201" y="1600200"/>
            <a:ext cx="3656999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89283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re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yellow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re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1557300" y="2187325"/>
            <a:ext cx="60293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557300" y="3558146"/>
            <a:ext cx="6029399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rtl="0" algn="ctr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rtl="0" algn="ctr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557300" y="2187325"/>
            <a:ext cx="60293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57300" y="3558146"/>
            <a:ext cx="6029399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rtl="0" algn="ctr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rtl="0" algn="ctr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yellow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1557300" y="2187325"/>
            <a:ext cx="60293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557300" y="3558146"/>
            <a:ext cx="6029399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rtl="0" algn="ctr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rtl="0" algn="ctr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rtl="0" algn="ctr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yellow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x="1104300" y="3034800"/>
            <a:ext cx="6935400" cy="1093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i="1" sz="2400"/>
            </a:lvl1pPr>
            <a:lvl2pPr rtl="0" algn="ctr">
              <a:spcBef>
                <a:spcPts val="0"/>
              </a:spcBef>
              <a:defRPr i="1"/>
            </a:lvl2pPr>
            <a:lvl3pPr rtl="0" algn="ctr">
              <a:spcBef>
                <a:spcPts val="0"/>
              </a:spcBef>
              <a:defRPr i="1"/>
            </a:lvl3pPr>
            <a:lvl4pPr rtl="0" algn="ctr">
              <a:spcBef>
                <a:spcPts val="0"/>
              </a:spcBef>
              <a:buSzPct val="100000"/>
              <a:defRPr i="1" sz="2400"/>
            </a:lvl4pPr>
            <a:lvl5pPr rtl="0" algn="ctr">
              <a:spcBef>
                <a:spcPts val="0"/>
              </a:spcBef>
              <a:buSzPct val="100000"/>
              <a:defRPr i="1" sz="2400"/>
            </a:lvl5pPr>
            <a:lvl6pPr rtl="0" algn="ctr">
              <a:spcBef>
                <a:spcPts val="0"/>
              </a:spcBef>
              <a:buSzPct val="100000"/>
              <a:defRPr i="1" sz="2400"/>
            </a:lvl6pPr>
            <a:lvl7pPr rtl="0" algn="ctr">
              <a:spcBef>
                <a:spcPts val="0"/>
              </a:spcBef>
              <a:buSzPct val="100000"/>
              <a:defRPr i="1" sz="2400"/>
            </a:lvl7pPr>
            <a:lvl8pPr rtl="0" algn="ctr">
              <a:spcBef>
                <a:spcPts val="0"/>
              </a:spcBef>
              <a:buSzPct val="100000"/>
              <a:defRPr i="1" sz="2400"/>
            </a:lvl8pPr>
            <a:lvl9pPr algn="ctr">
              <a:spcBef>
                <a:spcPts val="0"/>
              </a:spcBef>
              <a:buSzPct val="100000"/>
              <a:defRPr i="1" sz="2400"/>
            </a:lvl9pPr>
          </a:lstStyle>
          <a:p/>
        </p:txBody>
      </p:sp>
      <p:sp>
        <p:nvSpPr>
          <p:cNvPr id="24" name="Shape 24"/>
          <p:cNvSpPr txBox="1"/>
          <p:nvPr/>
        </p:nvSpPr>
        <p:spPr>
          <a:xfrm>
            <a:off x="3593400" y="1711768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re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1104300" y="3034800"/>
            <a:ext cx="6935400" cy="1093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i="1" sz="2400"/>
            </a:lvl1pPr>
            <a:lvl2pPr rtl="0" algn="ctr">
              <a:spcBef>
                <a:spcPts val="0"/>
              </a:spcBef>
              <a:defRPr i="1"/>
            </a:lvl2pPr>
            <a:lvl3pPr rtl="0" algn="ctr">
              <a:spcBef>
                <a:spcPts val="0"/>
              </a:spcBef>
              <a:defRPr i="1"/>
            </a:lvl3pPr>
            <a:lvl4pPr rtl="0" algn="ctr">
              <a:spcBef>
                <a:spcPts val="0"/>
              </a:spcBef>
              <a:buSzPct val="100000"/>
              <a:defRPr i="1" sz="2400"/>
            </a:lvl4pPr>
            <a:lvl5pPr rtl="0" algn="ctr">
              <a:spcBef>
                <a:spcPts val="0"/>
              </a:spcBef>
              <a:buSzPct val="100000"/>
              <a:defRPr i="1" sz="2400"/>
            </a:lvl5pPr>
            <a:lvl6pPr rtl="0" algn="ctr">
              <a:spcBef>
                <a:spcPts val="0"/>
              </a:spcBef>
              <a:buSzPct val="100000"/>
              <a:defRPr i="1" sz="2400"/>
            </a:lvl6pPr>
            <a:lvl7pPr rtl="0" algn="ctr">
              <a:spcBef>
                <a:spcPts val="0"/>
              </a:spcBef>
              <a:buSzPct val="100000"/>
              <a:defRPr i="1" sz="2400"/>
            </a:lvl7pPr>
            <a:lvl8pPr rtl="0" algn="ctr">
              <a:spcBef>
                <a:spcPts val="0"/>
              </a:spcBef>
              <a:buSzPct val="100000"/>
              <a:defRPr i="1" sz="2400"/>
            </a:lvl8pPr>
            <a:lvl9pPr rtl="0" algn="ctr">
              <a:spcBef>
                <a:spcPts val="0"/>
              </a:spcBef>
              <a:buSzPct val="100000"/>
              <a:defRPr i="1" sz="2400"/>
            </a:lvl9pPr>
          </a:lstStyle>
          <a:p/>
        </p:txBody>
      </p:sp>
      <p:sp>
        <p:nvSpPr>
          <p:cNvPr id="27" name="Shape 27"/>
          <p:cNvSpPr txBox="1"/>
          <p:nvPr/>
        </p:nvSpPr>
        <p:spPr>
          <a:xfrm>
            <a:off x="3593400" y="1322830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1104300" y="3034800"/>
            <a:ext cx="6935400" cy="1093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i="1" sz="2400"/>
            </a:lvl1pPr>
            <a:lvl2pPr rtl="0" algn="ctr">
              <a:spcBef>
                <a:spcPts val="0"/>
              </a:spcBef>
              <a:defRPr i="1"/>
            </a:lvl2pPr>
            <a:lvl3pPr rtl="0" algn="ctr">
              <a:spcBef>
                <a:spcPts val="0"/>
              </a:spcBef>
              <a:defRPr i="1"/>
            </a:lvl3pPr>
            <a:lvl4pPr rtl="0" algn="ctr">
              <a:spcBef>
                <a:spcPts val="0"/>
              </a:spcBef>
              <a:buSzPct val="100000"/>
              <a:defRPr i="1" sz="2400"/>
            </a:lvl4pPr>
            <a:lvl5pPr rtl="0" algn="ctr">
              <a:spcBef>
                <a:spcPts val="0"/>
              </a:spcBef>
              <a:buSzPct val="100000"/>
              <a:defRPr i="1" sz="2400"/>
            </a:lvl5pPr>
            <a:lvl6pPr rtl="0" algn="ctr">
              <a:spcBef>
                <a:spcPts val="0"/>
              </a:spcBef>
              <a:buSzPct val="100000"/>
              <a:defRPr i="1" sz="2400"/>
            </a:lvl6pPr>
            <a:lvl7pPr rtl="0" algn="ctr">
              <a:spcBef>
                <a:spcPts val="0"/>
              </a:spcBef>
              <a:buSzPct val="100000"/>
              <a:defRPr i="1" sz="2400"/>
            </a:lvl7pPr>
            <a:lvl8pPr rtl="0" algn="ctr">
              <a:spcBef>
                <a:spcPts val="0"/>
              </a:spcBef>
              <a:buSzPct val="100000"/>
              <a:defRPr i="1" sz="2400"/>
            </a:lvl8pPr>
            <a:lvl9pPr rtl="0" algn="ctr">
              <a:spcBef>
                <a:spcPts val="0"/>
              </a:spcBef>
              <a:buSzPct val="100000"/>
              <a:defRPr i="1" sz="2400"/>
            </a:lvl9pPr>
          </a:lstStyle>
          <a:p/>
        </p:txBody>
      </p:sp>
      <p:sp>
        <p:nvSpPr>
          <p:cNvPr id="30" name="Shape 30"/>
          <p:cNvSpPr txBox="1"/>
          <p:nvPr/>
        </p:nvSpPr>
        <p:spPr>
          <a:xfrm>
            <a:off x="3593400" y="1711768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859CB1"/>
              </a:buClr>
              <a:buSzPct val="100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23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x="879900" y="2046150"/>
            <a:ext cx="7384200" cy="24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500">
                <a:latin typeface="Lobster"/>
                <a:ea typeface="Lobster"/>
                <a:cs typeface="Lobster"/>
                <a:sym typeface="Lobster"/>
              </a:rPr>
              <a:t>Joynus</a:t>
            </a:r>
            <a:r>
              <a:rPr lang="en" sz="105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4500"/>
              <a:t>Medium-Fi Prototyping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Bernardo V. Bronwyn E. Clark P. Hilary 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95250" y="-30150"/>
            <a:ext cx="91440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Find and Join Soccer Event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924" y="1199325"/>
            <a:ext cx="1552074" cy="27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725" y="3908791"/>
            <a:ext cx="1552074" cy="275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370" y="22918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8270" y="23001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370" y="50350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8270" y="50433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42368">
            <a:off x="2197875" y="1402349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79014">
            <a:off x="4443687" y="22192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0783" y="1205875"/>
            <a:ext cx="1552074" cy="273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976536">
            <a:off x="5177088" y="3720875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72730" y="1187646"/>
            <a:ext cx="1552074" cy="277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590146">
            <a:off x="7795050" y="16619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50927" y="3936971"/>
            <a:ext cx="1552075" cy="27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599555">
            <a:off x="2275075" y="62504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40792" y="3945657"/>
            <a:ext cx="1552074" cy="26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39248">
            <a:off x="3388012" y="3987525"/>
            <a:ext cx="449749" cy="44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95250" y="-30150"/>
            <a:ext cx="91440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Find and Join Soccer Event (2)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924" y="1199325"/>
            <a:ext cx="1552074" cy="27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725" y="3908791"/>
            <a:ext cx="1552074" cy="275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370" y="22918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8270" y="23001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370" y="50350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8270" y="50433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42368">
            <a:off x="907775" y="13853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79014">
            <a:off x="4443687" y="22192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0927" y="3936971"/>
            <a:ext cx="1552075" cy="27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599555">
            <a:off x="2275075" y="62504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40792" y="3945657"/>
            <a:ext cx="1552074" cy="26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39248">
            <a:off x="3388012" y="3987525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19762" y="1211984"/>
            <a:ext cx="1552075" cy="270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79014">
            <a:off x="4443687" y="27115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72732" y="1182041"/>
            <a:ext cx="1552075" cy="276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590146">
            <a:off x="7812025" y="3546224"/>
            <a:ext cx="449749" cy="44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95250" y="-30150"/>
            <a:ext cx="91440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Find and Join Soccer Event (3)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87" y="3945641"/>
            <a:ext cx="1552074" cy="275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70" y="22918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270" y="23001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370" y="50350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79014">
            <a:off x="4443687" y="22192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0677" y="1124709"/>
            <a:ext cx="1552075" cy="27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599555">
            <a:off x="7454825" y="3438212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0930" y="3973832"/>
            <a:ext cx="1552074" cy="26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739248">
            <a:off x="798150" y="4015700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0924" y="1150601"/>
            <a:ext cx="1552075" cy="274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900887">
            <a:off x="1440475" y="320412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40792" y="1160179"/>
            <a:ext cx="1552074" cy="273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900887">
            <a:off x="3793700" y="2913799"/>
            <a:ext cx="449749" cy="44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-85250" y="-30150"/>
            <a:ext cx="93815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Create Netflix &amp; chill event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8" y="1976311"/>
            <a:ext cx="2101992" cy="370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32837">
            <a:off x="1204940" y="5230176"/>
            <a:ext cx="609117" cy="55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79017">
            <a:off x="4553976" y="3433847"/>
            <a:ext cx="609101" cy="6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32842">
            <a:off x="2396659" y="5104635"/>
            <a:ext cx="609103" cy="50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5280" y="1952891"/>
            <a:ext cx="2101994" cy="374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115" y="4427157"/>
            <a:ext cx="609103" cy="6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3754" y="1963680"/>
            <a:ext cx="2101994" cy="37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6806" y="1968273"/>
            <a:ext cx="2101994" cy="370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61678" y="3522462"/>
            <a:ext cx="609100" cy="6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1041" y="3522474"/>
            <a:ext cx="609100" cy="6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0428" y="3522487"/>
            <a:ext cx="609100" cy="6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32837">
            <a:off x="2423440" y="5077776"/>
            <a:ext cx="609117" cy="55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4294967295" type="ctrTitle"/>
          </p:nvPr>
        </p:nvSpPr>
        <p:spPr>
          <a:xfrm>
            <a:off x="685800" y="2723699"/>
            <a:ext cx="77724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Overview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Tool Use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833112" y="2553725"/>
            <a:ext cx="5496600" cy="387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Helpful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Adobe Illustrator integration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Scrollable container for map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Side menu &amp; pages with multiple states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Not helpful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Information storage 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Simulating notifications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Typing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312" y="1371600"/>
            <a:ext cx="3215376" cy="1024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6644162" y="2706100"/>
            <a:ext cx="1147635" cy="1024309"/>
          </a:xfrm>
          <a:custGeom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 rot="10799871">
            <a:off x="6644154" y="4801616"/>
            <a:ext cx="1147635" cy="1024309"/>
          </a:xfrm>
          <a:custGeom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Limitations / Trade offs 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911700" y="1371600"/>
            <a:ext cx="7320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900">
                <a:latin typeface="Quicksand"/>
                <a:ea typeface="Quicksand"/>
                <a:cs typeface="Quicksand"/>
                <a:sym typeface="Quicksand"/>
              </a:rPr>
              <a:t>Map = screenshot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1900">
                <a:latin typeface="Quicksand"/>
                <a:ea typeface="Quicksand"/>
                <a:cs typeface="Quicksand"/>
                <a:sym typeface="Quicksand"/>
              </a:rPr>
              <a:t>No use of API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9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900">
                <a:latin typeface="Quicksand"/>
                <a:ea typeface="Quicksand"/>
                <a:cs typeface="Quicksand"/>
                <a:sym typeface="Quicksand"/>
              </a:rPr>
              <a:t>Login, settings, &amp; notifications unimplemented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1900">
                <a:latin typeface="Quicksand"/>
                <a:ea typeface="Quicksand"/>
                <a:cs typeface="Quicksand"/>
                <a:sym typeface="Quicksand"/>
              </a:rPr>
              <a:t>Irrelevant to UI experience for now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9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900">
                <a:latin typeface="Quicksand"/>
                <a:ea typeface="Quicksand"/>
                <a:cs typeface="Quicksand"/>
                <a:sym typeface="Quicksand"/>
              </a:rPr>
              <a:t>No viewing others’ profiles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900">
                <a:latin typeface="Quicksand"/>
                <a:ea typeface="Quicksand"/>
                <a:cs typeface="Quicksand"/>
                <a:sym typeface="Quicksand"/>
              </a:rPr>
              <a:t>One event creatable (location predetermined)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900">
                <a:latin typeface="Quicksand"/>
                <a:ea typeface="Quicksand"/>
                <a:cs typeface="Quicksand"/>
                <a:sym typeface="Quicksand"/>
              </a:rPr>
              <a:t>One interest selectable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1900">
                <a:latin typeface="Quicksand"/>
                <a:ea typeface="Quicksand"/>
                <a:cs typeface="Quicksand"/>
                <a:sym typeface="Quicksand"/>
              </a:rPr>
              <a:t>Not necessary for our task flows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9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900">
                <a:latin typeface="Quicksand"/>
                <a:ea typeface="Quicksand"/>
                <a:cs typeface="Quicksand"/>
                <a:sym typeface="Quicksand"/>
              </a:rPr>
              <a:t>Limit on number events to join and categories to select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1900">
                <a:latin typeface="Quicksand"/>
                <a:ea typeface="Quicksand"/>
                <a:cs typeface="Quicksand"/>
                <a:sym typeface="Quicksand"/>
              </a:rPr>
              <a:t>Limitations on data storage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Shape 221"/>
          <p:cNvSpPr/>
          <p:nvPr/>
        </p:nvSpPr>
        <p:spPr>
          <a:xfrm rot="-539023">
            <a:off x="7202714" y="1770176"/>
            <a:ext cx="1224431" cy="2175194"/>
          </a:xfrm>
          <a:custGeom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Oz Techniques &amp; Hard coded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759300" y="1752600"/>
            <a:ext cx="7320600" cy="414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Oz-like touch response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User believes they select where to place their marker, but it is predefined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i="1" lang="en" sz="2000">
                <a:latin typeface="Quicksand"/>
                <a:ea typeface="Quicksand"/>
                <a:cs typeface="Quicksand"/>
                <a:sym typeface="Quicksand"/>
              </a:rPr>
              <a:t>Why: Inability to track where user taps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Hard coded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Search and create are auto filled to streamline task flow 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Map with preset events 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Quicksand"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Category selected in interests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2000">
                <a:latin typeface="Quicksand"/>
                <a:ea typeface="Quicksand"/>
                <a:cs typeface="Quicksand"/>
                <a:sym typeface="Quicksand"/>
              </a:rPr>
              <a:t>Why: No typing and minimal data storage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7151575" y="2680950"/>
            <a:ext cx="1417938" cy="1142998"/>
          </a:xfrm>
          <a:custGeom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5A500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2499159" y="2161409"/>
            <a:ext cx="4145684" cy="2535186"/>
          </a:xfrm>
          <a:custGeom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3349950" y="2995500"/>
            <a:ext cx="2291699" cy="132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That’s All!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Intro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911700" y="1524000"/>
            <a:ext cx="7320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Value Proposition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Connect through spontaneous events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Problem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People long to connect with strangers but find it hard to take the first step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Solution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Provide a service that connects nearby strangers through shared experiences and events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7427900" y="1780200"/>
            <a:ext cx="1159199" cy="1142979"/>
          </a:xfrm>
          <a:custGeom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Tasks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911700" y="1524000"/>
            <a:ext cx="7320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Simple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Add “sports” to your interests to be notified about sport events in your area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Medium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Find and join a soccer 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Quicksand"/>
                <a:ea typeface="Quicksand"/>
                <a:cs typeface="Quicksand"/>
                <a:sym typeface="Quicksand"/>
              </a:rPr>
              <a:t>Complex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Create a “Netflix &amp; Chill” 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Shape 63"/>
          <p:cNvSpPr/>
          <p:nvPr/>
        </p:nvSpPr>
        <p:spPr>
          <a:xfrm rot="656029">
            <a:off x="6695375" y="3845823"/>
            <a:ext cx="1647379" cy="1406540"/>
          </a:xfrm>
          <a:custGeom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4294967295" type="ctrTitle"/>
          </p:nvPr>
        </p:nvSpPr>
        <p:spPr>
          <a:xfrm>
            <a:off x="685800" y="2723699"/>
            <a:ext cx="77724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Major Design Changes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Change 1: Navigation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06900" y="1143000"/>
            <a:ext cx="8840100" cy="7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   Navigation bar			 Navigation drawer (with search on top)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i="1"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225" y="1717675"/>
            <a:ext cx="3054649" cy="3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900" y="1717675"/>
            <a:ext cx="2728789" cy="3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5850" y="3258912"/>
            <a:ext cx="819225" cy="8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069450" y="5780250"/>
            <a:ext cx="73206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Rationale:</a:t>
            </a: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 Less clutter, only keep most frequently used and most relevant buttons on screen at all times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Change 2: Listing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987900" y="1143000"/>
            <a:ext cx="8051100" cy="7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   List on profile					    Separate Calendar List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i="1"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250" y="3258912"/>
            <a:ext cx="819225" cy="8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99212" y="5856450"/>
            <a:ext cx="7617299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Rationale:</a:t>
            </a: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 Allows user to form an intuitive itinerary of events rather than a scattered assortment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0875" y="1869225"/>
            <a:ext cx="2543675" cy="391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075" y="1869225"/>
            <a:ext cx="2707643" cy="391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Change 3: Creating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445100" y="1143000"/>
            <a:ext cx="7320600" cy="7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   “Create”					             “Place on Map”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i="1"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850" y="3258912"/>
            <a:ext cx="819225" cy="8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917050" y="5627850"/>
            <a:ext cx="73206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Rationale:</a:t>
            </a: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 Explicitly indicate what the user should do on the next screen to reduce confusion. Place “create” icon directly on map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800" y="1717675"/>
            <a:ext cx="2680927" cy="3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b="0" l="7510" r="10320" t="15268"/>
          <a:stretch/>
        </p:blipFill>
        <p:spPr>
          <a:xfrm>
            <a:off x="5439625" y="1717686"/>
            <a:ext cx="2826008" cy="390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4294967295" type="ctrTitle"/>
          </p:nvPr>
        </p:nvSpPr>
        <p:spPr>
          <a:xfrm>
            <a:off x="685800" y="2723699"/>
            <a:ext cx="77724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Medium-Fi Task Flows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Add Sports to Interests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924" y="1199325"/>
            <a:ext cx="1552074" cy="27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762" y="1211984"/>
            <a:ext cx="1552075" cy="270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724" y="1181289"/>
            <a:ext cx="1552075" cy="276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0924" y="3932364"/>
            <a:ext cx="1552074" cy="275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8925" y="3908788"/>
            <a:ext cx="1552074" cy="275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2725" y="3908791"/>
            <a:ext cx="1552074" cy="275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37370" y="22918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8270" y="23001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37370" y="50350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8270" y="5043350"/>
            <a:ext cx="548000" cy="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242368">
            <a:off x="931375" y="1383299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779014">
            <a:off x="4443687" y="2219274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242368">
            <a:off x="7384725" y="2390475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2107549" y="4294949"/>
            <a:ext cx="449749" cy="4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3448486">
            <a:off x="3879099" y="6322999"/>
            <a:ext cx="449750" cy="4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