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Economica"/>
      <p:regular r:id="rId19"/>
      <p:bold r:id="rId20"/>
      <p:italic r:id="rId21"/>
      <p:boldItalic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bold.fntdata"/><Relationship Id="rId22" Type="http://schemas.openxmlformats.org/officeDocument/2006/relationships/font" Target="fonts/Economica-boldItalic.fntdata"/><Relationship Id="rId21" Type="http://schemas.openxmlformats.org/officeDocument/2006/relationships/font" Target="fonts/Economica-italic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Economica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Susan seemed friendly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In what situations do you share meals with people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Best meal had recently and why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How to find food when traveling (and why)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When he shares food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Interactions with customers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Willing to open up home?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Meet others in a new place?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relatively un busy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girls very different from david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When do you share meals? --- DAVID, MICA &amp; DANIELA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Shared meals with strangers?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Process of searching for new food places?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Adding locals to your party?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Current favorite restaurant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only to less privleedged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buChar char="-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Shares food w/family, friends,</a:t>
            </a:r>
          </a:p>
          <a:p>
            <a:pPr indent="-228600" lvl="1" marL="9144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buChar char="-"/>
            </a:pPr>
            <a:r>
              <a:rPr lang="en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occasionally gives to homeless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with strangers, meal sharing starts with communal tables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har char="-"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Technology limiting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Coho is current favorite restaurant - good people watching, variety of people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traveling with local perferred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Relies on referrals from friends/locals when going to new cities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Loves showing off his family’s food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Has experienced hospitatlity in foreign places, would love to give back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Surprised that he was so easy tot alk to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noted that dining hall has more people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Misses home cooked food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Indonesian food hard to find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Has had conversation with strangers while traveling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Surprised that thai cafe girl sporadically had meal with man but wasn’t a date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Surprised that girls were hesitant and introverted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Other contradictions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744012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0" name="Shape 10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044700" y="3116580"/>
            <a:ext cx="3054600" cy="701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 txBox="1"/>
          <p:nvPr>
            <p:ph type="title"/>
          </p:nvPr>
        </p:nvSpPr>
        <p:spPr>
          <a:xfrm>
            <a:off x="311700" y="957125"/>
            <a:ext cx="8520599" cy="212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3162000"/>
            <a:ext cx="85205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 flipH="1">
            <a:off x="7595937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6" name="Shape 16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" name="Shape 17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3000"/>
            </a:lvl1pPr>
            <a:lvl2pPr>
              <a:spcBef>
                <a:spcPts val="0"/>
              </a:spcBef>
              <a:buSzPct val="100000"/>
              <a:defRPr sz="3000"/>
            </a:lvl2pPr>
            <a:lvl3pPr>
              <a:spcBef>
                <a:spcPts val="0"/>
              </a:spcBef>
              <a:buSzPct val="100000"/>
              <a:defRPr sz="3000"/>
            </a:lvl3pPr>
            <a:lvl4pPr>
              <a:spcBef>
                <a:spcPts val="0"/>
              </a:spcBef>
              <a:buSzPct val="100000"/>
              <a:defRPr sz="3000"/>
            </a:lvl4pPr>
            <a:lvl5pPr>
              <a:spcBef>
                <a:spcPts val="0"/>
              </a:spcBef>
              <a:buSzPct val="100000"/>
              <a:defRPr sz="3000"/>
            </a:lvl5pPr>
            <a:lvl6pPr>
              <a:spcBef>
                <a:spcPts val="0"/>
              </a:spcBef>
              <a:buSzPct val="100000"/>
              <a:defRPr sz="3000"/>
            </a:lvl6pPr>
            <a:lvl7pPr>
              <a:spcBef>
                <a:spcPts val="0"/>
              </a:spcBef>
              <a:buSzPct val="100000"/>
              <a:defRPr sz="3000"/>
            </a:lvl7pPr>
            <a:lvl8pPr>
              <a:spcBef>
                <a:spcPts val="0"/>
              </a:spcBef>
              <a:buSzPct val="100000"/>
              <a:defRPr sz="3000"/>
            </a:lvl8pPr>
            <a:lvl9pPr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99399"/>
            <a:ext cx="2807999" cy="2784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490250" y="450150"/>
            <a:ext cx="5878799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2" name="Shape 4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" name="Shape 43"/>
          <p:cNvSpPr txBox="1"/>
          <p:nvPr>
            <p:ph type="title"/>
          </p:nvPr>
        </p:nvSpPr>
        <p:spPr>
          <a:xfrm>
            <a:off x="265500" y="929275"/>
            <a:ext cx="4045199" cy="1786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subTitle"/>
          </p:nvPr>
        </p:nvSpPr>
        <p:spPr>
          <a:xfrm>
            <a:off x="265500" y="2769000"/>
            <a:ext cx="4045199" cy="15740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" type="body"/>
          </p:nvPr>
        </p:nvSpPr>
        <p:spPr>
          <a:xfrm>
            <a:off x="319500" y="42189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6.png"/><Relationship Id="rId4" Type="http://schemas.openxmlformats.org/officeDocument/2006/relationships/image" Target="../media/image05.png"/><Relationship Id="rId5" Type="http://schemas.openxmlformats.org/officeDocument/2006/relationships/image" Target="../media/image03.png"/><Relationship Id="rId6" Type="http://schemas.openxmlformats.org/officeDocument/2006/relationships/image" Target="../media/image0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Needfinding Results</a:t>
            </a:r>
          </a:p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3044700" y="3116580"/>
            <a:ext cx="3054600" cy="701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Bronwyn Early, Bernardo Velez, Clark Pang, Hilary Sun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Analysis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11700" y="1225225"/>
            <a:ext cx="8520599" cy="3713099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Say: 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/>
              <a:t>Students relied on apps for finding food, but all preferred local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/>
              <a:t>Meeting people is a great part of traveling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/>
              <a:t>Generally gregarious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/>
              <a:t>Willing to engage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Think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/>
              <a:t>Meals create connection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/>
              <a:t>People and experiences are more meaningful than the food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Feel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/>
              <a:t>Food can feel like home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/>
              <a:t>Feels like best meal experiences involve connection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Analysis II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Questions: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Why are people so distrusting of strangers?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What could make an app more personal?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Why is sharing a meal so valued?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What value does genuine spontaenous interaction with strangers have over a “filtered” sense of reality (through an app)?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Needs and Insights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311700" y="907025"/>
            <a:ext cx="8520599" cy="3672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400"/>
              <a:t>Needs:</a:t>
            </a:r>
          </a:p>
          <a:p>
            <a:pPr indent="-317500" lvl="0" marL="457200" rtl="0">
              <a:spcBef>
                <a:spcPts val="0"/>
              </a:spcBef>
              <a:buSzPct val="100000"/>
              <a:buChar char="-"/>
            </a:pPr>
            <a:r>
              <a:rPr lang="en" sz="1400"/>
              <a:t>way to find the best local food when traveling</a:t>
            </a:r>
          </a:p>
          <a:p>
            <a:pPr indent="-317500" lvl="0" marL="457200" rtl="0">
              <a:spcBef>
                <a:spcPts val="0"/>
              </a:spcBef>
              <a:buSzPct val="100000"/>
              <a:buChar char="-"/>
            </a:pPr>
            <a:r>
              <a:rPr lang="en" sz="1400"/>
              <a:t>Smaller groups to eat with</a:t>
            </a:r>
          </a:p>
          <a:p>
            <a:pPr indent="-317500" lvl="0" marL="457200" rtl="0">
              <a:spcBef>
                <a:spcPts val="0"/>
              </a:spcBef>
              <a:buSzPct val="100000"/>
              <a:buChar char="-"/>
            </a:pPr>
            <a:r>
              <a:rPr lang="en" sz="1400"/>
              <a:t>familiarity in order to take the first step</a:t>
            </a:r>
          </a:p>
          <a:p>
            <a:pPr indent="-317500" lvl="0" marL="457200" rtl="0">
              <a:spcBef>
                <a:spcPts val="0"/>
              </a:spcBef>
              <a:buSzPct val="100000"/>
              <a:buChar char="-"/>
            </a:pPr>
            <a:r>
              <a:rPr lang="en" sz="1400"/>
              <a:t>find traveling people in their area</a:t>
            </a:r>
          </a:p>
          <a:p>
            <a:pPr indent="-317500" lvl="0" marL="457200" rtl="0">
              <a:spcBef>
                <a:spcPts val="0"/>
              </a:spcBef>
              <a:buSzPct val="100000"/>
              <a:buChar char="-"/>
            </a:pPr>
            <a:r>
              <a:rPr lang="en" sz="1400"/>
              <a:t>to eat!</a:t>
            </a:r>
          </a:p>
          <a:p>
            <a:pPr rtl="0">
              <a:spcBef>
                <a:spcPts val="0"/>
              </a:spcBef>
              <a:buNone/>
            </a:pPr>
            <a:r>
              <a:rPr lang="en" sz="1400"/>
              <a:t>We all are craving human connection</a:t>
            </a:r>
          </a:p>
          <a:p>
            <a:pPr rtl="0">
              <a:spcBef>
                <a:spcPts val="0"/>
              </a:spcBef>
              <a:buNone/>
            </a:pPr>
            <a:r>
              <a:rPr lang="en" sz="1400"/>
              <a:t>Insights</a:t>
            </a:r>
          </a:p>
          <a:p>
            <a:pPr indent="-317500" lvl="0" marL="457200" rtl="0">
              <a:spcBef>
                <a:spcPts val="0"/>
              </a:spcBef>
              <a:buSzPct val="100000"/>
              <a:buChar char="-"/>
            </a:pPr>
            <a:r>
              <a:rPr lang="en" sz="1400"/>
              <a:t>People gravitate towards food they gew up with</a:t>
            </a:r>
          </a:p>
          <a:p>
            <a:pPr indent="-317500" lvl="0" marL="457200" rtl="0">
              <a:spcBef>
                <a:spcPts val="0"/>
              </a:spcBef>
              <a:buSzPct val="100000"/>
              <a:buChar char="-"/>
            </a:pPr>
            <a:r>
              <a:rPr lang="en" sz="1400"/>
              <a:t>Initial conversations erase the strangeness</a:t>
            </a:r>
          </a:p>
          <a:p>
            <a:pPr indent="-317500" lvl="0" marL="457200" rtl="0">
              <a:spcBef>
                <a:spcPts val="0"/>
              </a:spcBef>
              <a:buSzPct val="100000"/>
              <a:buChar char="-"/>
            </a:pPr>
            <a:r>
              <a:rPr lang="en" sz="1400"/>
              <a:t>Restaurants with smaller staff grow more relationships</a:t>
            </a:r>
          </a:p>
          <a:p>
            <a:pPr indent="-317500" lvl="0" marL="457200" rtl="0">
              <a:spcBef>
                <a:spcPts val="0"/>
              </a:spcBef>
              <a:buSzPct val="100000"/>
              <a:buChar char="-"/>
            </a:pPr>
            <a:r>
              <a:rPr lang="en" sz="1400"/>
              <a:t>System of trust might be important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Summary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Universal value in sharing meals with others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People seem most receptive to meeting new people when traveling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Element of distrust when interacting with strangers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Most people have a set routine, but if prompted, are receptive to alternatives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Most find it unsettling to make the first leap, but agree the leap would be a positive experience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Who we are / What we’re about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Focusing on meals, travel, getting to know strangers, and ways for meals to bring people together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6000" y="1377625"/>
            <a:ext cx="1977425" cy="214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2450" y="1377625"/>
            <a:ext cx="2309850" cy="214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47225" y="1377624"/>
            <a:ext cx="2175224" cy="214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699" y="1377625"/>
            <a:ext cx="2202550" cy="214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idx="4294967295"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Needfinding Methodology: Visitors at Main Quad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9500" y="4218925"/>
            <a:ext cx="8337899" cy="598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Travelers most often visit main quad - sought immediate tourists’ perspective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2350" y="1189800"/>
            <a:ext cx="5893351" cy="298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24925" y="686150"/>
            <a:ext cx="5744100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Needfinding Methodology: Restaurant Employee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258800" y="1596725"/>
            <a:ext cx="5149200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Watches meals take place far more than the average user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Extreme example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Justin of Jazen Tea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Have interacted with a lot as customer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7300" y="192775"/>
            <a:ext cx="2551925" cy="46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4294967295"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Needfinding Methodology: Locals at a restaurant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5110800" y="1147225"/>
            <a:ext cx="3721499" cy="36506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those already eating in a restaurant will be thinking about meals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Coho unique place for interaction with strangers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Busyness a factor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University worker atypical worker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96150"/>
            <a:ext cx="4599526" cy="315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Middle aged, white woman, short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Former peace corps member, journalist, works with Stanford students now (not sure what capacity)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Meeting people very important when traveling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Frequently eats street food while traveling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Loves the idea of sharing meals with others at home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Life as a single woman presents unique challenges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Unafraid of interactions with strangers;, but is also atypical user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Surprises: saw the value of interacting with strangers abroad but wouldn’t extend same hospitality</a:t>
            </a:r>
          </a:p>
        </p:txBody>
      </p:sp>
      <p:sp>
        <p:nvSpPr>
          <p:cNvPr id="96" name="Shape 96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Interview Results: Susan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Interview Results: Justin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1225225"/>
            <a:ext cx="5733899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Worker at Jazen Tea, chain Vietnamese cafe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Vietnamese, mid-20’s, from Hawaii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In work environment: relaxed, joking,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When traveling, asks locals whenever possible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Hasn’t been out of country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Prizes interacting with customers, forming relationships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Surprises: mom’s birthday was “family oriented” but mostly described food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5590" y="-201875"/>
            <a:ext cx="289321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5182625" y="1225225"/>
            <a:ext cx="3649799" cy="33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From Singapore, started working in Public Affairs Office at Stanford last week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Shares meals as much as possible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Remember a meal because of who you were with, not what you ate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Would be happy to add strangers to party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Good for stomach &amp; soul</a:t>
            </a:r>
          </a:p>
        </p:txBody>
      </p:sp>
      <p:sp>
        <p:nvSpPr>
          <p:cNvPr id="109" name="Shape 109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Interview Results: David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25800"/>
            <a:ext cx="4599526" cy="315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969150"/>
            <a:ext cx="8520599" cy="36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Mica &amp; Danielle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Filipino, freshmen and junior. Humbio &amp; undecided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Always happy to share food with friends, found stranger idea “weird”</a:t>
            </a:r>
          </a:p>
          <a:p>
            <a:pPr indent="-228600" lvl="1" marL="914400" rtl="0">
              <a:spcBef>
                <a:spcPts val="0"/>
              </a:spcBef>
              <a:buChar char="-"/>
            </a:pPr>
            <a:r>
              <a:rPr lang="en"/>
              <a:t>someone who “looks normal” would be acceptable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Have always traveled with others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If meeting a local in new place, safety of top concern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Jenny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Indonesian, eating at Thai cafe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Ultimately preferrs dining hall to eating out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Would be happy to interact with more locals when traveling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Misses home and meals associated</a:t>
            </a:r>
          </a:p>
        </p:txBody>
      </p:sp>
      <p:sp>
        <p:nvSpPr>
          <p:cNvPr id="116" name="Shape 116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Interview Results: Students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