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1"/>
  </p:notesMasterIdLst>
  <p:sldIdLst>
    <p:sldId id="256" r:id="rId2"/>
    <p:sldId id="308" r:id="rId3"/>
    <p:sldId id="314" r:id="rId4"/>
    <p:sldId id="268" r:id="rId5"/>
    <p:sldId id="315" r:id="rId6"/>
    <p:sldId id="260" r:id="rId7"/>
    <p:sldId id="341" r:id="rId8"/>
    <p:sldId id="261" r:id="rId9"/>
    <p:sldId id="340" r:id="rId10"/>
    <p:sldId id="335" r:id="rId11"/>
    <p:sldId id="330" r:id="rId12"/>
    <p:sldId id="344" r:id="rId13"/>
    <p:sldId id="317" r:id="rId14"/>
    <p:sldId id="322" r:id="rId15"/>
    <p:sldId id="320" r:id="rId16"/>
    <p:sldId id="318" r:id="rId17"/>
    <p:sldId id="325" r:id="rId18"/>
    <p:sldId id="326" r:id="rId19"/>
    <p:sldId id="324" r:id="rId20"/>
    <p:sldId id="323" r:id="rId21"/>
    <p:sldId id="319" r:id="rId22"/>
    <p:sldId id="316" r:id="rId23"/>
    <p:sldId id="327" r:id="rId24"/>
    <p:sldId id="328" r:id="rId25"/>
    <p:sldId id="331" r:id="rId26"/>
    <p:sldId id="332" r:id="rId27"/>
    <p:sldId id="337" r:id="rId28"/>
    <p:sldId id="338" r:id="rId29"/>
    <p:sldId id="345" r:id="rId30"/>
  </p:sldIdLst>
  <p:sldSz cx="9144000" cy="514826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eorgia" panose="02040502050405020303" pitchFamily="18" charset="0"/>
      <p:regular r:id="rId36"/>
      <p:bold r:id="rId37"/>
      <p:italic r:id="rId38"/>
      <p:boldItalic r:id="rId39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16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9F2"/>
    <a:srgbClr val="747679"/>
    <a:srgbClr val="E2E2E4"/>
    <a:srgbClr val="C6C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1885AA-C08F-4191-B4B0-53312580E706}">
  <a:tblStyle styleId="{A61885AA-C08F-4191-B4B0-53312580E70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F3FC"/>
          </a:solidFill>
        </a:fill>
      </a:tcStyle>
    </a:wholeTbl>
    <a:band1H>
      <a:tcStyle>
        <a:tcBdr/>
        <a:fill>
          <a:solidFill>
            <a:srgbClr val="CAE6FA"/>
          </a:solidFill>
        </a:fill>
      </a:tcStyle>
    </a:band1H>
    <a:band1V>
      <a:tcStyle>
        <a:tcBdr/>
        <a:fill>
          <a:solidFill>
            <a:srgbClr val="CAE6F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8926B35C-5A2B-418B-88CB-A34DAB3249C4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F3FC"/>
          </a:solidFill>
        </a:fill>
      </a:tcStyle>
    </a:wholeTbl>
    <a:band1H>
      <a:tcStyle>
        <a:tcBdr/>
        <a:fill>
          <a:solidFill>
            <a:srgbClr val="CAE6FA"/>
          </a:solidFill>
        </a:fill>
      </a:tcStyle>
    </a:band1H>
    <a:band1V>
      <a:tcStyle>
        <a:tcBdr/>
        <a:fill>
          <a:solidFill>
            <a:srgbClr val="CAE6F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0219F3B2-2C60-4486-AC11-6ECCF3012F24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F3FC"/>
          </a:solidFill>
        </a:fill>
      </a:tcStyle>
    </a:wholeTbl>
    <a:band1H>
      <a:tcStyle>
        <a:tcBdr/>
        <a:fill>
          <a:solidFill>
            <a:srgbClr val="CAE6FA"/>
          </a:solidFill>
        </a:fill>
      </a:tcStyle>
    </a:band1H>
    <a:band1V>
      <a:tcStyle>
        <a:tcBdr/>
        <a:fill>
          <a:solidFill>
            <a:srgbClr val="CAE6F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76D79166-B573-4269-8E30-360A8FC0A83F}" styleName="Table_3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F3FC"/>
          </a:solidFill>
        </a:fill>
      </a:tcStyle>
    </a:wholeTbl>
    <a:band1H>
      <a:tcStyle>
        <a:tcBdr/>
        <a:fill>
          <a:solidFill>
            <a:srgbClr val="CAE6FA"/>
          </a:solidFill>
        </a:fill>
      </a:tcStyle>
    </a:band1H>
    <a:band1V>
      <a:tcStyle>
        <a:tcBdr/>
        <a:fill>
          <a:solidFill>
            <a:srgbClr val="CAE6F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00B9F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00B9F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00B9F2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B9F2"/>
          </a:solidFill>
        </a:fill>
      </a:tcStyle>
    </a:firstRow>
  </a:tblStyle>
  <a:tblStyle styleId="{2C1C18B5-8BA8-4FBD-AE05-C2F937420DB7}" styleName="Table_4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F3FC"/>
          </a:solidFill>
        </a:fill>
      </a:tcStyle>
    </a:wholeTbl>
    <a:band1H>
      <a:tcStyle>
        <a:tcBdr/>
        <a:fill>
          <a:solidFill>
            <a:srgbClr val="CAE6FA"/>
          </a:solidFill>
        </a:fill>
      </a:tcStyle>
    </a:band1H>
    <a:band1V>
      <a:tcStyle>
        <a:tcBdr/>
        <a:fill>
          <a:solidFill>
            <a:srgbClr val="CAE6F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36" y="456"/>
      </p:cViewPr>
      <p:guideLst>
        <p:guide pos="2880"/>
        <p:guide orient="horz" pos="16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36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36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36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36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36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31521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3163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7367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64196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6165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0703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2070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89973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22040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3094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79163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2015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83159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2202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20104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31732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06498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643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91121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57471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439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Shape 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34438" y="1944689"/>
            <a:ext cx="1261426" cy="126142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5"/>
          <p:cNvSpPr/>
          <p:nvPr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2542243" y="3096450"/>
            <a:ext cx="5293655" cy="948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/>
              <a:buNone/>
              <a:defRPr sz="2000" b="0" i="0" u="none" strike="noStrike" cap="none" baseline="0">
                <a:solidFill>
                  <a:srgbClr val="AAABA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  <a:defRPr sz="1600" b="0" i="0" u="none" strike="noStrike" cap="none" baseline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  <a:defRPr sz="1400" b="0" i="0" u="none" strike="noStrike" cap="none" baseline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  <a:defRPr sz="1200" b="0" i="0" u="none" strike="noStrike" cap="none" baseline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2532381" y="1585065"/>
            <a:ext cx="6375399" cy="14108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A3B3C"/>
              </a:buClr>
              <a:buFont typeface="Calibri"/>
              <a:buNone/>
              <a:defRPr sz="4800" baseline="0">
                <a:solidFill>
                  <a:srgbClr val="3A3B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1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" name="Shape 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88719" y="1146494"/>
            <a:ext cx="2872739" cy="2872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plash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6" name="Shape 176"/>
          <p:cNvGrpSpPr/>
          <p:nvPr/>
        </p:nvGrpSpPr>
        <p:grpSpPr>
          <a:xfrm>
            <a:off x="1234438" y="1936578"/>
            <a:ext cx="6660143" cy="1269537"/>
            <a:chOff x="1234438" y="1936578"/>
            <a:chExt cx="6660143" cy="1269537"/>
          </a:xfrm>
        </p:grpSpPr>
        <p:pic>
          <p:nvPicPr>
            <p:cNvPr id="177" name="Shape 177"/>
            <p:cNvPicPr preferRelativeResize="0"/>
            <p:nvPr/>
          </p:nvPicPr>
          <p:blipFill rotWithShape="1">
            <a:blip r:embed="rId2">
              <a:alphaModFix/>
            </a:blip>
            <a:srcRect l="21198"/>
            <a:stretch/>
          </p:blipFill>
          <p:spPr>
            <a:xfrm>
              <a:off x="2646044" y="1936578"/>
              <a:ext cx="5248538" cy="1262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Shape 17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34438" y="1944689"/>
              <a:ext cx="1261426" cy="12614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 3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89609" y="1138291"/>
            <a:ext cx="2870978" cy="287097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2532380" y="1391286"/>
            <a:ext cx="5201920" cy="17839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Font typeface="Arial"/>
              <a:buNone/>
              <a:defRPr sz="40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>
                <a:solidFill>
                  <a:schemeClr val="dk1"/>
                </a:solidFill>
              </a:defRPr>
            </a:lvl2pPr>
            <a:lvl3pPr marL="91440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>
                <a:solidFill>
                  <a:schemeClr val="dk1"/>
                </a:solidFill>
              </a:defRPr>
            </a:lvl3pPr>
            <a:lvl4pPr marL="137160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>
                <a:solidFill>
                  <a:schemeClr val="dk1"/>
                </a:solidFill>
              </a:defRPr>
            </a:lvl4pPr>
            <a:lvl5pPr marL="182880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0">
                <a:solidFill>
                  <a:schemeClr val="dk1"/>
                </a:solidFill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2"/>
          </p:nvPr>
        </p:nvSpPr>
        <p:spPr>
          <a:xfrm>
            <a:off x="2532380" y="3291089"/>
            <a:ext cx="5186679" cy="9603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DA5120"/>
              </a:buClr>
              <a:buFont typeface="Calibri"/>
              <a:buNone/>
              <a:defRPr sz="2400">
                <a:solidFill>
                  <a:srgbClr val="DA51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1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92261" y="1135640"/>
            <a:ext cx="2876280" cy="287628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2532380" y="1391286"/>
            <a:ext cx="5201920" cy="17839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27497"/>
              </a:buClr>
              <a:buFont typeface="Arial"/>
              <a:buNone/>
              <a:defRPr sz="4000">
                <a:solidFill>
                  <a:srgbClr val="F27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>
                <a:solidFill>
                  <a:schemeClr val="dk1"/>
                </a:solidFill>
              </a:defRPr>
            </a:lvl2pPr>
            <a:lvl3pPr marL="91440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>
                <a:solidFill>
                  <a:schemeClr val="dk1"/>
                </a:solidFill>
              </a:defRPr>
            </a:lvl3pPr>
            <a:lvl4pPr marL="137160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>
                <a:solidFill>
                  <a:schemeClr val="dk1"/>
                </a:solidFill>
              </a:defRPr>
            </a:lvl4pPr>
            <a:lvl5pPr marL="182880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0">
                <a:solidFill>
                  <a:schemeClr val="dk1"/>
                </a:solidFill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body" idx="2"/>
          </p:nvPr>
        </p:nvSpPr>
        <p:spPr>
          <a:xfrm>
            <a:off x="2532380" y="3291089"/>
            <a:ext cx="5186679" cy="9603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B0004B"/>
              </a:buClr>
              <a:buFont typeface="Calibri"/>
              <a:buNone/>
              <a:defRPr sz="2400">
                <a:solidFill>
                  <a:srgbClr val="B000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1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 4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hape 1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92261" y="1135640"/>
            <a:ext cx="2876280" cy="287628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2532380" y="1391286"/>
            <a:ext cx="5201920" cy="17839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8EC03F"/>
              </a:buClr>
              <a:buFont typeface="Arial"/>
              <a:buNone/>
              <a:defRPr sz="4000">
                <a:solidFill>
                  <a:srgbClr val="8EC0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>
                <a:solidFill>
                  <a:schemeClr val="dk1"/>
                </a:solidFill>
              </a:defRPr>
            </a:lvl2pPr>
            <a:lvl3pPr marL="91440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>
                <a:solidFill>
                  <a:schemeClr val="dk1"/>
                </a:solidFill>
              </a:defRPr>
            </a:lvl3pPr>
            <a:lvl4pPr marL="137160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>
                <a:solidFill>
                  <a:schemeClr val="dk1"/>
                </a:solidFill>
              </a:defRPr>
            </a:lvl4pPr>
            <a:lvl5pPr marL="182880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0">
                <a:solidFill>
                  <a:schemeClr val="dk1"/>
                </a:solidFill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body" idx="2"/>
          </p:nvPr>
        </p:nvSpPr>
        <p:spPr>
          <a:xfrm>
            <a:off x="2532380" y="3291089"/>
            <a:ext cx="5186679" cy="9603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906E"/>
              </a:buClr>
              <a:buFont typeface="Calibri"/>
              <a:buNone/>
              <a:defRPr sz="2400">
                <a:solidFill>
                  <a:srgbClr val="00906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1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 No 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43932" y="58844"/>
            <a:ext cx="7961867" cy="7245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3A3B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43932" y="1125537"/>
            <a:ext cx="7961867" cy="37955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101600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0238" indent="-714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Calibri"/>
              <a:buChar char="‒"/>
              <a:defRPr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87438" indent="-841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Calibri"/>
              <a:buChar char="‒"/>
              <a:defRPr sz="1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44638" indent="-968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Calibri"/>
              <a:buChar char="‒"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 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2532380" y="1391286"/>
            <a:ext cx="5201920" cy="17839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4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>
                <a:solidFill>
                  <a:schemeClr val="dk1"/>
                </a:solidFill>
              </a:defRPr>
            </a:lvl2pPr>
            <a:lvl3pPr marL="91440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>
                <a:solidFill>
                  <a:schemeClr val="dk1"/>
                </a:solidFill>
              </a:defRPr>
            </a:lvl3pPr>
            <a:lvl4pPr marL="137160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>
                <a:solidFill>
                  <a:schemeClr val="dk1"/>
                </a:solidFill>
              </a:defRPr>
            </a:lvl4pPr>
            <a:lvl5pPr marL="182880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0">
                <a:solidFill>
                  <a:schemeClr val="dk1"/>
                </a:solidFill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2532380" y="3291089"/>
            <a:ext cx="5186679" cy="9603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4784"/>
              </a:buClr>
              <a:buFont typeface="Calibri"/>
              <a:buNone/>
              <a:defRPr sz="2400">
                <a:solidFill>
                  <a:srgbClr val="0047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1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6" name="Shape 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91378" y="1136523"/>
            <a:ext cx="2874513" cy="2874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343932" y="56321"/>
            <a:ext cx="7961867" cy="7245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3A3B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with Caption 5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3276600" y="0"/>
            <a:ext cx="5867400" cy="5148263"/>
          </a:xfrm>
          <a:prstGeom prst="rect">
            <a:avLst/>
          </a:prstGeom>
          <a:solidFill>
            <a:srgbClr val="621A6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3810000" y="743637"/>
            <a:ext cx="4876799" cy="28601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pic" idx="2"/>
          </p:nvPr>
        </p:nvSpPr>
        <p:spPr>
          <a:xfrm>
            <a:off x="0" y="0"/>
            <a:ext cx="3276600" cy="5148263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3" name="Shape 43"/>
          <p:cNvGrpSpPr/>
          <p:nvPr/>
        </p:nvGrpSpPr>
        <p:grpSpPr>
          <a:xfrm>
            <a:off x="7763209" y="3869530"/>
            <a:ext cx="999790" cy="989807"/>
            <a:chOff x="1444625" y="4492625"/>
            <a:chExt cx="1112837" cy="1101725"/>
          </a:xfrm>
        </p:grpSpPr>
        <p:sp>
          <p:nvSpPr>
            <p:cNvPr id="44" name="Shape 44"/>
            <p:cNvSpPr/>
            <p:nvPr/>
          </p:nvSpPr>
          <p:spPr>
            <a:xfrm>
              <a:off x="1444625" y="5008562"/>
              <a:ext cx="69849" cy="68263"/>
            </a:xfrm>
            <a:custGeom>
              <a:avLst/>
              <a:gdLst/>
              <a:ahLst/>
              <a:cxnLst/>
              <a:rect l="0" t="0" r="0" b="0"/>
              <a:pathLst>
                <a:path w="19" h="18" extrusionOk="0">
                  <a:moveTo>
                    <a:pt x="10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19" y="4"/>
                    <a:pt x="19" y="9"/>
                  </a:cubicBezTo>
                  <a:cubicBezTo>
                    <a:pt x="19" y="14"/>
                    <a:pt x="15" y="18"/>
                    <a:pt x="1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Shape 45"/>
            <p:cNvSpPr/>
            <p:nvPr/>
          </p:nvSpPr>
          <p:spPr>
            <a:xfrm>
              <a:off x="1462087" y="4492625"/>
              <a:ext cx="1095375" cy="1101725"/>
            </a:xfrm>
            <a:custGeom>
              <a:avLst/>
              <a:gdLst/>
              <a:ahLst/>
              <a:cxnLst/>
              <a:rect l="0" t="0" r="0" b="0"/>
              <a:pathLst>
                <a:path w="292" h="294" extrusionOk="0">
                  <a:moveTo>
                    <a:pt x="145" y="294"/>
                  </a:moveTo>
                  <a:cubicBezTo>
                    <a:pt x="75" y="294"/>
                    <a:pt x="15" y="244"/>
                    <a:pt x="1" y="176"/>
                  </a:cubicBezTo>
                  <a:cubicBezTo>
                    <a:pt x="0" y="172"/>
                    <a:pt x="3" y="168"/>
                    <a:pt x="7" y="167"/>
                  </a:cubicBezTo>
                  <a:cubicBezTo>
                    <a:pt x="10" y="167"/>
                    <a:pt x="14" y="169"/>
                    <a:pt x="15" y="173"/>
                  </a:cubicBezTo>
                  <a:cubicBezTo>
                    <a:pt x="27" y="235"/>
                    <a:pt x="82" y="280"/>
                    <a:pt x="145" y="280"/>
                  </a:cubicBezTo>
                  <a:cubicBezTo>
                    <a:pt x="218" y="280"/>
                    <a:pt x="278" y="220"/>
                    <a:pt x="278" y="147"/>
                  </a:cubicBezTo>
                  <a:cubicBezTo>
                    <a:pt x="278" y="74"/>
                    <a:pt x="218" y="14"/>
                    <a:pt x="145" y="14"/>
                  </a:cubicBezTo>
                  <a:cubicBezTo>
                    <a:pt x="82" y="14"/>
                    <a:pt x="27" y="59"/>
                    <a:pt x="15" y="121"/>
                  </a:cubicBezTo>
                  <a:cubicBezTo>
                    <a:pt x="14" y="124"/>
                    <a:pt x="10" y="127"/>
                    <a:pt x="7" y="126"/>
                  </a:cubicBezTo>
                  <a:cubicBezTo>
                    <a:pt x="3" y="125"/>
                    <a:pt x="0" y="122"/>
                    <a:pt x="1" y="118"/>
                  </a:cubicBezTo>
                  <a:cubicBezTo>
                    <a:pt x="15" y="50"/>
                    <a:pt x="75" y="0"/>
                    <a:pt x="145" y="0"/>
                  </a:cubicBezTo>
                  <a:cubicBezTo>
                    <a:pt x="226" y="0"/>
                    <a:pt x="292" y="66"/>
                    <a:pt x="292" y="147"/>
                  </a:cubicBezTo>
                  <a:cubicBezTo>
                    <a:pt x="292" y="228"/>
                    <a:pt x="226" y="294"/>
                    <a:pt x="145" y="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Shape 46"/>
            <p:cNvSpPr/>
            <p:nvPr/>
          </p:nvSpPr>
          <p:spPr>
            <a:xfrm>
              <a:off x="1766886" y="4799012"/>
              <a:ext cx="215899" cy="220663"/>
            </a:xfrm>
            <a:custGeom>
              <a:avLst/>
              <a:gdLst/>
              <a:ahLst/>
              <a:cxnLst/>
              <a:rect l="0" t="0" r="0" b="0"/>
              <a:pathLst>
                <a:path w="58" h="59" extrusionOk="0">
                  <a:moveTo>
                    <a:pt x="29" y="59"/>
                  </a:moveTo>
                  <a:cubicBezTo>
                    <a:pt x="13" y="59"/>
                    <a:pt x="0" y="46"/>
                    <a:pt x="0" y="30"/>
                  </a:cubicBezTo>
                  <a:cubicBezTo>
                    <a:pt x="0" y="14"/>
                    <a:pt x="13" y="0"/>
                    <a:pt x="29" y="0"/>
                  </a:cubicBezTo>
                  <a:cubicBezTo>
                    <a:pt x="45" y="0"/>
                    <a:pt x="58" y="14"/>
                    <a:pt x="58" y="30"/>
                  </a:cubicBezTo>
                  <a:cubicBezTo>
                    <a:pt x="58" y="46"/>
                    <a:pt x="45" y="59"/>
                    <a:pt x="29" y="59"/>
                  </a:cubicBezTo>
                  <a:close/>
                  <a:moveTo>
                    <a:pt x="29" y="14"/>
                  </a:moveTo>
                  <a:cubicBezTo>
                    <a:pt x="20" y="14"/>
                    <a:pt x="14" y="21"/>
                    <a:pt x="14" y="30"/>
                  </a:cubicBezTo>
                  <a:cubicBezTo>
                    <a:pt x="14" y="38"/>
                    <a:pt x="20" y="45"/>
                    <a:pt x="29" y="45"/>
                  </a:cubicBezTo>
                  <a:cubicBezTo>
                    <a:pt x="37" y="45"/>
                    <a:pt x="44" y="38"/>
                    <a:pt x="44" y="30"/>
                  </a:cubicBezTo>
                  <a:cubicBezTo>
                    <a:pt x="44" y="21"/>
                    <a:pt x="37" y="14"/>
                    <a:pt x="29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Shape 47"/>
            <p:cNvSpPr/>
            <p:nvPr/>
          </p:nvSpPr>
          <p:spPr>
            <a:xfrm>
              <a:off x="1717675" y="5002212"/>
              <a:ext cx="311150" cy="220663"/>
            </a:xfrm>
            <a:custGeom>
              <a:avLst/>
              <a:gdLst/>
              <a:ahLst/>
              <a:cxnLst/>
              <a:rect l="0" t="0" r="0" b="0"/>
              <a:pathLst>
                <a:path w="83" h="59" extrusionOk="0">
                  <a:moveTo>
                    <a:pt x="76" y="59"/>
                  </a:moveTo>
                  <a:cubicBezTo>
                    <a:pt x="7" y="59"/>
                    <a:pt x="7" y="59"/>
                    <a:pt x="7" y="59"/>
                  </a:cubicBezTo>
                  <a:cubicBezTo>
                    <a:pt x="3" y="59"/>
                    <a:pt x="0" y="56"/>
                    <a:pt x="0" y="5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7"/>
                    <a:pt x="1" y="15"/>
                    <a:pt x="2" y="1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6" y="0"/>
                    <a:pt x="21" y="0"/>
                    <a:pt x="23" y="3"/>
                  </a:cubicBezTo>
                  <a:cubicBezTo>
                    <a:pt x="26" y="6"/>
                    <a:pt x="26" y="11"/>
                    <a:pt x="23" y="1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7" y="11"/>
                    <a:pt x="57" y="7"/>
                    <a:pt x="60" y="4"/>
                  </a:cubicBezTo>
                  <a:cubicBezTo>
                    <a:pt x="62" y="1"/>
                    <a:pt x="67" y="1"/>
                    <a:pt x="70" y="3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3" y="15"/>
                    <a:pt x="83" y="17"/>
                    <a:pt x="83" y="19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3" y="56"/>
                    <a:pt x="80" y="59"/>
                    <a:pt x="76" y="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Shape 48"/>
            <p:cNvSpPr/>
            <p:nvPr/>
          </p:nvSpPr>
          <p:spPr>
            <a:xfrm>
              <a:off x="2024061" y="4799012"/>
              <a:ext cx="217486" cy="220663"/>
            </a:xfrm>
            <a:custGeom>
              <a:avLst/>
              <a:gdLst/>
              <a:ahLst/>
              <a:cxnLst/>
              <a:rect l="0" t="0" r="0" b="0"/>
              <a:pathLst>
                <a:path w="58" h="59" extrusionOk="0">
                  <a:moveTo>
                    <a:pt x="29" y="59"/>
                  </a:moveTo>
                  <a:cubicBezTo>
                    <a:pt x="13" y="59"/>
                    <a:pt x="0" y="46"/>
                    <a:pt x="0" y="30"/>
                  </a:cubicBezTo>
                  <a:cubicBezTo>
                    <a:pt x="0" y="14"/>
                    <a:pt x="13" y="0"/>
                    <a:pt x="29" y="0"/>
                  </a:cubicBezTo>
                  <a:cubicBezTo>
                    <a:pt x="45" y="0"/>
                    <a:pt x="58" y="14"/>
                    <a:pt x="58" y="30"/>
                  </a:cubicBezTo>
                  <a:cubicBezTo>
                    <a:pt x="58" y="46"/>
                    <a:pt x="45" y="59"/>
                    <a:pt x="29" y="59"/>
                  </a:cubicBezTo>
                  <a:close/>
                  <a:moveTo>
                    <a:pt x="29" y="14"/>
                  </a:moveTo>
                  <a:cubicBezTo>
                    <a:pt x="21" y="14"/>
                    <a:pt x="14" y="21"/>
                    <a:pt x="14" y="30"/>
                  </a:cubicBezTo>
                  <a:cubicBezTo>
                    <a:pt x="14" y="38"/>
                    <a:pt x="21" y="45"/>
                    <a:pt x="29" y="45"/>
                  </a:cubicBezTo>
                  <a:cubicBezTo>
                    <a:pt x="38" y="45"/>
                    <a:pt x="44" y="38"/>
                    <a:pt x="44" y="30"/>
                  </a:cubicBezTo>
                  <a:cubicBezTo>
                    <a:pt x="44" y="21"/>
                    <a:pt x="38" y="14"/>
                    <a:pt x="29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2051050" y="5005387"/>
              <a:ext cx="239712" cy="217488"/>
            </a:xfrm>
            <a:custGeom>
              <a:avLst/>
              <a:gdLst/>
              <a:ahLst/>
              <a:cxnLst/>
              <a:rect l="0" t="0" r="0" b="0"/>
              <a:pathLst>
                <a:path w="64" h="58" extrusionOk="0">
                  <a:moveTo>
                    <a:pt x="57" y="58"/>
                  </a:moveTo>
                  <a:cubicBezTo>
                    <a:pt x="7" y="58"/>
                    <a:pt x="7" y="58"/>
                    <a:pt x="7" y="58"/>
                  </a:cubicBezTo>
                  <a:cubicBezTo>
                    <a:pt x="4" y="58"/>
                    <a:pt x="0" y="55"/>
                    <a:pt x="0" y="51"/>
                  </a:cubicBezTo>
                  <a:cubicBezTo>
                    <a:pt x="0" y="48"/>
                    <a:pt x="4" y="44"/>
                    <a:pt x="7" y="4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38" y="10"/>
                    <a:pt x="38" y="6"/>
                    <a:pt x="40" y="3"/>
                  </a:cubicBezTo>
                  <a:cubicBezTo>
                    <a:pt x="43" y="0"/>
                    <a:pt x="47" y="0"/>
                    <a:pt x="50" y="2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3" y="14"/>
                    <a:pt x="64" y="16"/>
                    <a:pt x="64" y="18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64" y="55"/>
                    <a:pt x="61" y="58"/>
                    <a:pt x="57" y="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Shape 50"/>
          <p:cNvSpPr txBox="1"/>
          <p:nvPr/>
        </p:nvSpPr>
        <p:spPr>
          <a:xfrm>
            <a:off x="6787443" y="3795498"/>
            <a:ext cx="2356555" cy="1352763"/>
          </a:xfrm>
          <a:prstGeom prst="rect">
            <a:avLst/>
          </a:prstGeom>
          <a:solidFill>
            <a:srgbClr val="621A6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with Caption 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3276600" y="0"/>
            <a:ext cx="5867400" cy="5148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810000" y="743637"/>
            <a:ext cx="4876799" cy="28601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pic" idx="2"/>
          </p:nvPr>
        </p:nvSpPr>
        <p:spPr>
          <a:xfrm>
            <a:off x="0" y="0"/>
            <a:ext cx="3276600" cy="5148263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5" name="Shape 55"/>
          <p:cNvGrpSpPr/>
          <p:nvPr/>
        </p:nvGrpSpPr>
        <p:grpSpPr>
          <a:xfrm>
            <a:off x="7391400" y="4047842"/>
            <a:ext cx="1386840" cy="804391"/>
            <a:chOff x="1371600" y="1069975"/>
            <a:chExt cx="1874838" cy="1087438"/>
          </a:xfrm>
        </p:grpSpPr>
        <p:sp>
          <p:nvSpPr>
            <p:cNvPr id="56" name="Shape 56"/>
            <p:cNvSpPr/>
            <p:nvPr/>
          </p:nvSpPr>
          <p:spPr>
            <a:xfrm>
              <a:off x="2522538" y="1081087"/>
              <a:ext cx="723899" cy="1076324"/>
            </a:xfrm>
            <a:custGeom>
              <a:avLst/>
              <a:gdLst/>
              <a:ahLst/>
              <a:cxnLst/>
              <a:rect l="0" t="0" r="0" b="0"/>
              <a:pathLst>
                <a:path w="193" h="287" extrusionOk="0">
                  <a:moveTo>
                    <a:pt x="81" y="287"/>
                  </a:moveTo>
                  <a:cubicBezTo>
                    <a:pt x="12" y="287"/>
                    <a:pt x="12" y="287"/>
                    <a:pt x="12" y="287"/>
                  </a:cubicBezTo>
                  <a:cubicBezTo>
                    <a:pt x="7" y="287"/>
                    <a:pt x="3" y="283"/>
                    <a:pt x="3" y="278"/>
                  </a:cubicBezTo>
                  <a:cubicBezTo>
                    <a:pt x="3" y="273"/>
                    <a:pt x="7" y="269"/>
                    <a:pt x="12" y="269"/>
                  </a:cubicBezTo>
                  <a:cubicBezTo>
                    <a:pt x="81" y="269"/>
                    <a:pt x="81" y="269"/>
                    <a:pt x="81" y="269"/>
                  </a:cubicBezTo>
                  <a:cubicBezTo>
                    <a:pt x="121" y="269"/>
                    <a:pt x="156" y="243"/>
                    <a:pt x="167" y="206"/>
                  </a:cubicBezTo>
                  <a:cubicBezTo>
                    <a:pt x="167" y="203"/>
                    <a:pt x="174" y="173"/>
                    <a:pt x="164" y="147"/>
                  </a:cubicBezTo>
                  <a:cubicBezTo>
                    <a:pt x="152" y="114"/>
                    <a:pt x="118" y="91"/>
                    <a:pt x="81" y="91"/>
                  </a:cubicBezTo>
                  <a:cubicBezTo>
                    <a:pt x="77" y="91"/>
                    <a:pt x="74" y="89"/>
                    <a:pt x="73" y="85"/>
                  </a:cubicBezTo>
                  <a:cubicBezTo>
                    <a:pt x="64" y="53"/>
                    <a:pt x="39" y="28"/>
                    <a:pt x="8" y="19"/>
                  </a:cubicBezTo>
                  <a:cubicBezTo>
                    <a:pt x="3" y="17"/>
                    <a:pt x="0" y="13"/>
                    <a:pt x="2" y="8"/>
                  </a:cubicBezTo>
                  <a:cubicBezTo>
                    <a:pt x="3" y="3"/>
                    <a:pt x="8" y="0"/>
                    <a:pt x="13" y="2"/>
                  </a:cubicBezTo>
                  <a:cubicBezTo>
                    <a:pt x="48" y="12"/>
                    <a:pt x="76" y="39"/>
                    <a:pt x="88" y="74"/>
                  </a:cubicBezTo>
                  <a:cubicBezTo>
                    <a:pt x="130" y="76"/>
                    <a:pt x="166" y="102"/>
                    <a:pt x="181" y="141"/>
                  </a:cubicBezTo>
                  <a:cubicBezTo>
                    <a:pt x="193" y="173"/>
                    <a:pt x="184" y="209"/>
                    <a:pt x="184" y="210"/>
                  </a:cubicBezTo>
                  <a:cubicBezTo>
                    <a:pt x="184" y="210"/>
                    <a:pt x="184" y="211"/>
                    <a:pt x="184" y="211"/>
                  </a:cubicBezTo>
                  <a:cubicBezTo>
                    <a:pt x="171" y="256"/>
                    <a:pt x="128" y="287"/>
                    <a:pt x="81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Shape 57"/>
            <p:cNvSpPr/>
            <p:nvPr/>
          </p:nvSpPr>
          <p:spPr>
            <a:xfrm>
              <a:off x="1371600" y="1085850"/>
              <a:ext cx="1000125" cy="1071563"/>
            </a:xfrm>
            <a:custGeom>
              <a:avLst/>
              <a:gdLst/>
              <a:ahLst/>
              <a:cxnLst/>
              <a:rect l="0" t="0" r="0" b="0"/>
              <a:pathLst>
                <a:path w="267" h="286" extrusionOk="0">
                  <a:moveTo>
                    <a:pt x="257" y="286"/>
                  </a:moveTo>
                  <a:cubicBezTo>
                    <a:pt x="79" y="286"/>
                    <a:pt x="79" y="286"/>
                    <a:pt x="79" y="286"/>
                  </a:cubicBezTo>
                  <a:cubicBezTo>
                    <a:pt x="35" y="286"/>
                    <a:pt x="0" y="250"/>
                    <a:pt x="0" y="207"/>
                  </a:cubicBezTo>
                  <a:cubicBezTo>
                    <a:pt x="0" y="163"/>
                    <a:pt x="35" y="127"/>
                    <a:pt x="79" y="127"/>
                  </a:cubicBezTo>
                  <a:cubicBezTo>
                    <a:pt x="80" y="127"/>
                    <a:pt x="80" y="127"/>
                    <a:pt x="81" y="127"/>
                  </a:cubicBezTo>
                  <a:cubicBezTo>
                    <a:pt x="92" y="85"/>
                    <a:pt x="130" y="56"/>
                    <a:pt x="174" y="56"/>
                  </a:cubicBezTo>
                  <a:cubicBezTo>
                    <a:pt x="178" y="56"/>
                    <a:pt x="183" y="56"/>
                    <a:pt x="187" y="57"/>
                  </a:cubicBezTo>
                  <a:cubicBezTo>
                    <a:pt x="201" y="30"/>
                    <a:pt x="226" y="10"/>
                    <a:pt x="255" y="1"/>
                  </a:cubicBezTo>
                  <a:cubicBezTo>
                    <a:pt x="260" y="0"/>
                    <a:pt x="264" y="2"/>
                    <a:pt x="266" y="7"/>
                  </a:cubicBezTo>
                  <a:cubicBezTo>
                    <a:pt x="267" y="12"/>
                    <a:pt x="265" y="17"/>
                    <a:pt x="260" y="18"/>
                  </a:cubicBezTo>
                  <a:cubicBezTo>
                    <a:pt x="234" y="26"/>
                    <a:pt x="212" y="45"/>
                    <a:pt x="200" y="70"/>
                  </a:cubicBezTo>
                  <a:cubicBezTo>
                    <a:pt x="199" y="74"/>
                    <a:pt x="194" y="76"/>
                    <a:pt x="190" y="75"/>
                  </a:cubicBezTo>
                  <a:cubicBezTo>
                    <a:pt x="185" y="74"/>
                    <a:pt x="179" y="74"/>
                    <a:pt x="174" y="74"/>
                  </a:cubicBezTo>
                  <a:cubicBezTo>
                    <a:pt x="136" y="74"/>
                    <a:pt x="103" y="101"/>
                    <a:pt x="96" y="138"/>
                  </a:cubicBezTo>
                  <a:cubicBezTo>
                    <a:pt x="95" y="143"/>
                    <a:pt x="91" y="146"/>
                    <a:pt x="86" y="145"/>
                  </a:cubicBezTo>
                  <a:cubicBezTo>
                    <a:pt x="84" y="145"/>
                    <a:pt x="81" y="145"/>
                    <a:pt x="79" y="145"/>
                  </a:cubicBezTo>
                  <a:cubicBezTo>
                    <a:pt x="45" y="145"/>
                    <a:pt x="17" y="172"/>
                    <a:pt x="17" y="207"/>
                  </a:cubicBezTo>
                  <a:cubicBezTo>
                    <a:pt x="17" y="241"/>
                    <a:pt x="45" y="268"/>
                    <a:pt x="79" y="268"/>
                  </a:cubicBezTo>
                  <a:cubicBezTo>
                    <a:pt x="257" y="268"/>
                    <a:pt x="257" y="268"/>
                    <a:pt x="257" y="268"/>
                  </a:cubicBezTo>
                  <a:cubicBezTo>
                    <a:pt x="262" y="268"/>
                    <a:pt x="266" y="272"/>
                    <a:pt x="266" y="277"/>
                  </a:cubicBezTo>
                  <a:cubicBezTo>
                    <a:pt x="266" y="282"/>
                    <a:pt x="262" y="286"/>
                    <a:pt x="257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Shape 58"/>
            <p:cNvSpPr/>
            <p:nvPr/>
          </p:nvSpPr>
          <p:spPr>
            <a:xfrm>
              <a:off x="2413000" y="2085975"/>
              <a:ext cx="71437" cy="7143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2413000" y="1069975"/>
              <a:ext cx="71437" cy="7143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Shape 60"/>
          <p:cNvSpPr txBox="1"/>
          <p:nvPr/>
        </p:nvSpPr>
        <p:spPr>
          <a:xfrm>
            <a:off x="6787443" y="3795498"/>
            <a:ext cx="2356555" cy="1352763"/>
          </a:xfrm>
          <a:prstGeom prst="rect">
            <a:avLst/>
          </a:prstGeom>
          <a:solidFill>
            <a:srgbClr val="00B9F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43932" y="61120"/>
            <a:ext cx="7961867" cy="7245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3A3B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rtl="0">
              <a:spcBef>
                <a:spcPts val="0"/>
              </a:spcBef>
              <a:defRPr sz="440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43932" y="745331"/>
            <a:ext cx="7961867" cy="3050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  <a:defRPr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1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/>
        </p:nvSpPr>
        <p:spPr>
          <a:xfrm>
            <a:off x="457200" y="1044034"/>
            <a:ext cx="1143000" cy="6864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600" b="0" i="0" u="none" strike="noStrike" cap="none" baseline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1483359" y="1255995"/>
            <a:ext cx="6593839" cy="20548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lnSpc>
                <a:spcPct val="100000"/>
              </a:lnSpc>
              <a:spcBef>
                <a:spcPts val="0"/>
              </a:spcBef>
              <a:buClr>
                <a:srgbClr val="3A3B3C"/>
              </a:buClr>
              <a:buFont typeface="Georgia"/>
              <a:buNone/>
              <a:defRPr sz="3400" i="1">
                <a:solidFill>
                  <a:srgbClr val="3A3B3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rtl="0">
              <a:spcBef>
                <a:spcPts val="0"/>
              </a:spcBef>
              <a:defRPr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1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2"/>
          </p:nvPr>
        </p:nvSpPr>
        <p:spPr>
          <a:xfrm>
            <a:off x="1483359" y="3412330"/>
            <a:ext cx="4536440" cy="2059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rgbClr val="00B9F2"/>
              </a:buClr>
              <a:buFont typeface="Calibri"/>
              <a:buNone/>
              <a:defRPr sz="1800" b="1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1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3"/>
          </p:nvPr>
        </p:nvSpPr>
        <p:spPr>
          <a:xfrm>
            <a:off x="1483359" y="3677866"/>
            <a:ext cx="4536440" cy="3432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accent3"/>
              </a:buClr>
              <a:buFont typeface="Calibri"/>
              <a:buNone/>
              <a:defRPr sz="1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1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conte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343932" y="60960"/>
            <a:ext cx="7963932" cy="7245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2400" b="0" i="0" u="none" strike="noStrike" cap="none" baseline="0">
                <a:solidFill>
                  <a:srgbClr val="3A3B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343932" y="1126330"/>
            <a:ext cx="7961867" cy="37867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101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000" b="0" i="0" u="none" strike="noStrike" cap="none" baseline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0238" marR="0" indent="-714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Calibri"/>
              <a:buChar char="–"/>
              <a:defRPr sz="1600" b="0" i="0" u="none" strike="noStrike" cap="none" baseline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87438" marR="0" indent="-841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Calibri"/>
              <a:buChar char="‒"/>
              <a:defRPr sz="1400" b="0" i="0" u="none" strike="noStrike" cap="none" baseline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44638" marR="0" indent="-968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Calibri"/>
              <a:buChar char="–"/>
              <a:defRPr sz="1200" b="0" i="0" u="none" strike="noStrike" cap="none" baseline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/>
          <p:nvPr/>
        </p:nvSpPr>
        <p:spPr>
          <a:xfrm>
            <a:off x="7995293" y="4860130"/>
            <a:ext cx="1008663" cy="2740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00" b="0" i="0" u="none" strike="noStrike" cap="none" baseline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 u="none" strike="noStrike" cap="none" baseline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60" r:id="rId7"/>
    <p:sldLayoutId id="2147483661" r:id="rId8"/>
    <p:sldLayoutId id="2147483664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subTitle" idx="1"/>
          </p:nvPr>
        </p:nvSpPr>
        <p:spPr>
          <a:xfrm>
            <a:off x="2542250" y="3096449"/>
            <a:ext cx="5293500" cy="154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30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/>
              <a:t>Albert Tomasso</a:t>
            </a: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/>
              <a:t>Audrey </a:t>
            </a:r>
            <a:r>
              <a:rPr lang="en-US" dirty="0" err="1"/>
              <a:t>Proulx</a:t>
            </a:r>
            <a:endParaRPr lang="en-US" dirty="0"/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/>
              <a:t>Ian </a:t>
            </a:r>
            <a:r>
              <a:rPr lang="en-US" dirty="0" err="1"/>
              <a:t>Proulx</a:t>
            </a:r>
            <a:endParaRPr lang="en-US" dirty="0"/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/>
              <a:t>Sean Klein</a:t>
            </a:r>
          </a:p>
        </p:txBody>
      </p:sp>
      <p:sp>
        <p:nvSpPr>
          <p:cNvPr id="197" name="Shape 197"/>
          <p:cNvSpPr txBox="1">
            <a:spLocks noGrp="1"/>
          </p:cNvSpPr>
          <p:nvPr>
            <p:ph type="body" idx="2"/>
          </p:nvPr>
        </p:nvSpPr>
        <p:spPr>
          <a:xfrm>
            <a:off x="2532381" y="1585065"/>
            <a:ext cx="6375399" cy="14108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/>
              <a:t>Music Sharing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28" y="95533"/>
            <a:ext cx="2796184" cy="4963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763" t="20595" r="29231" b="14107"/>
          <a:stretch/>
        </p:blipFill>
        <p:spPr>
          <a:xfrm>
            <a:off x="3289111" y="40943"/>
            <a:ext cx="5707494" cy="48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7619"/>
          <a:stretch/>
        </p:blipFill>
        <p:spPr>
          <a:xfrm>
            <a:off x="694835" y="207634"/>
            <a:ext cx="7758508" cy="472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0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525" y="894384"/>
            <a:ext cx="1104900" cy="1191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492759" y="2217085"/>
            <a:ext cx="3583942" cy="7125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accent1"/>
              </a:buClr>
              <a:buSzPct val="25000"/>
            </a:pPr>
            <a:r>
              <a:rPr lang="en-US" i="0" dirty="0" smtClean="0"/>
              <a:t>Quality of music</a:t>
            </a:r>
            <a:endParaRPr lang="en-US" i="0" dirty="0"/>
          </a:p>
        </p:txBody>
      </p:sp>
      <p:sp>
        <p:nvSpPr>
          <p:cNvPr id="5" name="Shape 297"/>
          <p:cNvSpPr txBox="1">
            <a:spLocks noGrp="1"/>
          </p:cNvSpPr>
          <p:nvPr>
            <p:ph type="body" idx="1"/>
          </p:nvPr>
        </p:nvSpPr>
        <p:spPr>
          <a:xfrm>
            <a:off x="5356859" y="1167095"/>
            <a:ext cx="3583942" cy="2846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accent1"/>
              </a:buClr>
              <a:buSzPct val="25000"/>
            </a:pPr>
            <a:r>
              <a:rPr lang="en-US" i="0" dirty="0" smtClean="0"/>
              <a:t>Buzz</a:t>
            </a:r>
          </a:p>
          <a:p>
            <a:pPr lvl="0">
              <a:buClr>
                <a:schemeClr val="accent1"/>
              </a:buClr>
              <a:buSzPct val="25000"/>
            </a:pPr>
            <a:r>
              <a:rPr lang="en-US" b="1" i="0" dirty="0" smtClean="0">
                <a:solidFill>
                  <a:srgbClr val="00B9F2"/>
                </a:solidFill>
              </a:rPr>
              <a:t>+</a:t>
            </a:r>
          </a:p>
          <a:p>
            <a:pPr lvl="0">
              <a:buClr>
                <a:schemeClr val="accent1"/>
              </a:buClr>
              <a:buSzPct val="25000"/>
            </a:pPr>
            <a:r>
              <a:rPr lang="en-US" i="0" dirty="0" smtClean="0"/>
              <a:t>Funding</a:t>
            </a:r>
          </a:p>
          <a:p>
            <a:pPr lvl="0">
              <a:buClr>
                <a:schemeClr val="accent1"/>
              </a:buClr>
              <a:buSzPct val="25000"/>
            </a:pPr>
            <a:r>
              <a:rPr lang="en-US" b="1" i="0" dirty="0" smtClean="0">
                <a:solidFill>
                  <a:srgbClr val="00B9F2"/>
                </a:solidFill>
              </a:rPr>
              <a:t>+</a:t>
            </a:r>
          </a:p>
          <a:p>
            <a:pPr lvl="0">
              <a:buClr>
                <a:schemeClr val="accent1"/>
              </a:buClr>
              <a:buSzPct val="25000"/>
            </a:pPr>
            <a:r>
              <a:rPr lang="en-US" i="0" dirty="0" smtClean="0"/>
              <a:t>Connections</a:t>
            </a:r>
            <a:endParaRPr lang="en-US" i="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0" y="574675"/>
            <a:ext cx="0" cy="38608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8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343932" y="-79871"/>
            <a:ext cx="7961867" cy="724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3A3B3C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1676400" y="2320106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Additional </a:t>
            </a:r>
            <a:r>
              <a:rPr lang="en-US" sz="2000" b="0" i="0" u="none" strike="noStrike" cap="none" baseline="0" dirty="0" err="1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Needfinding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1676400" y="3020842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747679"/>
                </a:solidFill>
                <a:latin typeface="Calibri"/>
                <a:ea typeface="Calibri"/>
                <a:cs typeface="Calibri"/>
                <a:sym typeface="Calibri"/>
              </a:rPr>
              <a:t>Revised</a:t>
            </a:r>
            <a:r>
              <a:rPr lang="en-US" sz="2000" b="0" i="0" u="none" strike="noStrike" cap="none" dirty="0" smtClean="0">
                <a:solidFill>
                  <a:srgbClr val="747679"/>
                </a:solidFill>
                <a:latin typeface="Calibri"/>
                <a:ea typeface="Calibri"/>
                <a:cs typeface="Calibri"/>
                <a:sym typeface="Calibri"/>
              </a:rPr>
              <a:t> Points of View</a:t>
            </a:r>
            <a:endParaRPr lang="en-US" sz="2000" b="0" i="0" u="none" strike="noStrike" cap="none" baseline="0" dirty="0">
              <a:solidFill>
                <a:srgbClr val="7476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1676400" y="3721576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How Might We</a:t>
            </a:r>
            <a:r>
              <a:rPr lang="en-US" sz="2000" b="0" i="0" u="none" strike="noStrike" cap="none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 Statements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990600" y="2229604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209" name="Shape 209"/>
          <p:cNvSpPr/>
          <p:nvPr/>
        </p:nvSpPr>
        <p:spPr>
          <a:xfrm>
            <a:off x="990600" y="2934453"/>
            <a:ext cx="533399" cy="533399"/>
          </a:xfrm>
          <a:prstGeom prst="ellipse">
            <a:avLst/>
          </a:prstGeom>
          <a:solidFill>
            <a:srgbClr val="00B9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210" name="Shape 210"/>
          <p:cNvSpPr/>
          <p:nvPr/>
        </p:nvSpPr>
        <p:spPr>
          <a:xfrm>
            <a:off x="990600" y="3639303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1676400" y="1628712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Initial Point</a:t>
            </a:r>
            <a:r>
              <a:rPr lang="en-US" sz="2000" b="0" i="0" u="none" strike="noStrike" cap="none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 of View</a:t>
            </a:r>
            <a:endParaRPr lang="en-US" sz="2000" b="0" i="0" u="none" strike="noStrike" cap="none" baseline="0" dirty="0" smtClean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990600" y="1524754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3" name="Shape 206"/>
          <p:cNvSpPr txBox="1"/>
          <p:nvPr/>
        </p:nvSpPr>
        <p:spPr>
          <a:xfrm>
            <a:off x="1682880" y="4418719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Experience Prototypes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210"/>
          <p:cNvSpPr/>
          <p:nvPr/>
        </p:nvSpPr>
        <p:spPr>
          <a:xfrm>
            <a:off x="997080" y="4336446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lang="en-US" sz="2800" b="1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202"/>
          <p:cNvSpPr txBox="1"/>
          <p:nvPr/>
        </p:nvSpPr>
        <p:spPr>
          <a:xfrm>
            <a:off x="1676400" y="926931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</a:p>
        </p:txBody>
      </p:sp>
      <p:sp>
        <p:nvSpPr>
          <p:cNvPr id="16" name="Shape 207"/>
          <p:cNvSpPr/>
          <p:nvPr/>
        </p:nvSpPr>
        <p:spPr>
          <a:xfrm>
            <a:off x="990600" y="819903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3158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525" y="894384"/>
            <a:ext cx="1104900" cy="1191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32458" y="1255995"/>
            <a:ext cx="8194042" cy="2055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accent1"/>
              </a:buClr>
              <a:buSzPct val="25000"/>
            </a:pPr>
            <a:r>
              <a:rPr lang="en-US" dirty="0"/>
              <a:t>Consumers need an easy way to find quality music from new artists that matches their taste, in a way that feels like an adventure </a:t>
            </a:r>
            <a:r>
              <a:rPr lang="en-US" dirty="0" smtClean="0"/>
              <a:t>instead of a </a:t>
            </a:r>
            <a:r>
              <a:rPr lang="en-US" dirty="0"/>
              <a:t>chore.</a:t>
            </a:r>
          </a:p>
        </p:txBody>
      </p:sp>
      <p:sp>
        <p:nvSpPr>
          <p:cNvPr id="298" name="Shape 298"/>
          <p:cNvSpPr txBox="1">
            <a:spLocks noGrp="1"/>
          </p:cNvSpPr>
          <p:nvPr>
            <p:ph type="body" idx="2"/>
          </p:nvPr>
        </p:nvSpPr>
        <p:spPr>
          <a:xfrm>
            <a:off x="632459" y="688585"/>
            <a:ext cx="4536299" cy="567410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400" dirty="0" smtClean="0"/>
              <a:t>Revised Point of View: Consumer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31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525" y="894384"/>
            <a:ext cx="1104900" cy="1191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32458" y="1255995"/>
            <a:ext cx="7571742" cy="2055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accent1"/>
              </a:buClr>
              <a:buSzPct val="25000"/>
            </a:pPr>
            <a:r>
              <a:rPr lang="en-US" dirty="0"/>
              <a:t>Independent artists need an alternative </a:t>
            </a:r>
            <a:r>
              <a:rPr lang="en-US" dirty="0" smtClean="0"/>
              <a:t>career path to </a:t>
            </a:r>
            <a:r>
              <a:rPr lang="en-US" dirty="0"/>
              <a:t>the time spent networking, cultivating their image, and raising capital, so they can focus on creating quality music.</a:t>
            </a:r>
            <a:endParaRPr lang="en-US" dirty="0"/>
          </a:p>
        </p:txBody>
      </p:sp>
      <p:sp>
        <p:nvSpPr>
          <p:cNvPr id="298" name="Shape 298"/>
          <p:cNvSpPr txBox="1">
            <a:spLocks noGrp="1"/>
          </p:cNvSpPr>
          <p:nvPr>
            <p:ph type="body" idx="2"/>
          </p:nvPr>
        </p:nvSpPr>
        <p:spPr>
          <a:xfrm>
            <a:off x="632459" y="688585"/>
            <a:ext cx="4536299" cy="567410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400" dirty="0" smtClean="0"/>
              <a:t>Revised Point of View: Artists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908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343932" y="-79871"/>
            <a:ext cx="7961867" cy="724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3A3B3C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1676400" y="2320106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Additional </a:t>
            </a:r>
            <a:r>
              <a:rPr lang="en-US" sz="2000" b="0" i="0" u="none" strike="noStrike" cap="none" baseline="0" dirty="0" err="1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Needfinding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1676400" y="3020842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Revised</a:t>
            </a:r>
            <a:r>
              <a:rPr lang="en-US" sz="2000" b="0" i="0" u="none" strike="noStrike" cap="none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 Points of View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1676400" y="3721576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747679"/>
                </a:solidFill>
                <a:latin typeface="Calibri"/>
                <a:ea typeface="Calibri"/>
                <a:cs typeface="Calibri"/>
                <a:sym typeface="Calibri"/>
              </a:rPr>
              <a:t>How Might We</a:t>
            </a:r>
            <a:r>
              <a:rPr lang="en-US" sz="2000" b="0" i="0" u="none" strike="noStrike" cap="none" dirty="0" smtClean="0">
                <a:solidFill>
                  <a:srgbClr val="747679"/>
                </a:solidFill>
                <a:latin typeface="Calibri"/>
                <a:ea typeface="Calibri"/>
                <a:cs typeface="Calibri"/>
                <a:sym typeface="Calibri"/>
              </a:rPr>
              <a:t> Statements</a:t>
            </a:r>
            <a:endParaRPr lang="en-US" sz="2000" b="0" i="0" u="none" strike="noStrike" cap="none" baseline="0" dirty="0">
              <a:solidFill>
                <a:srgbClr val="7476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990600" y="2229604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209" name="Shape 209"/>
          <p:cNvSpPr/>
          <p:nvPr/>
        </p:nvSpPr>
        <p:spPr>
          <a:xfrm>
            <a:off x="990600" y="2934453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210" name="Shape 210"/>
          <p:cNvSpPr/>
          <p:nvPr/>
        </p:nvSpPr>
        <p:spPr>
          <a:xfrm>
            <a:off x="990600" y="3639303"/>
            <a:ext cx="533399" cy="533399"/>
          </a:xfrm>
          <a:prstGeom prst="ellipse">
            <a:avLst/>
          </a:prstGeom>
          <a:solidFill>
            <a:srgbClr val="00B9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1676400" y="1628712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Initial Point</a:t>
            </a:r>
            <a:r>
              <a:rPr lang="en-US" sz="2000" b="0" i="0" u="none" strike="noStrike" cap="none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 of View</a:t>
            </a:r>
            <a:endParaRPr lang="en-US" sz="2000" b="0" i="0" u="none" strike="noStrike" cap="none" baseline="0" dirty="0" smtClean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990600" y="1524754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3" name="Shape 206"/>
          <p:cNvSpPr txBox="1"/>
          <p:nvPr/>
        </p:nvSpPr>
        <p:spPr>
          <a:xfrm>
            <a:off x="1682880" y="4418719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Experience Prototypes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210"/>
          <p:cNvSpPr/>
          <p:nvPr/>
        </p:nvSpPr>
        <p:spPr>
          <a:xfrm>
            <a:off x="997080" y="4336446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lang="en-US" sz="2800" b="1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202"/>
          <p:cNvSpPr txBox="1"/>
          <p:nvPr/>
        </p:nvSpPr>
        <p:spPr>
          <a:xfrm>
            <a:off x="1676400" y="926931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</a:p>
        </p:txBody>
      </p:sp>
      <p:sp>
        <p:nvSpPr>
          <p:cNvPr id="16" name="Shape 207"/>
          <p:cNvSpPr/>
          <p:nvPr/>
        </p:nvSpPr>
        <p:spPr>
          <a:xfrm>
            <a:off x="990600" y="819903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24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525" y="894384"/>
            <a:ext cx="1104900" cy="1191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32458" y="1255995"/>
            <a:ext cx="6911611" cy="2055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accent1"/>
              </a:buClr>
              <a:buSzPct val="25000"/>
            </a:pPr>
            <a:r>
              <a:rPr lang="en-US" dirty="0" smtClean="0"/>
              <a:t>Artists need a way to share music with their target audience without getting lost in the online clutter.</a:t>
            </a:r>
            <a:endParaRPr lang="en-US" dirty="0"/>
          </a:p>
        </p:txBody>
      </p:sp>
      <p:sp>
        <p:nvSpPr>
          <p:cNvPr id="298" name="Shape 298"/>
          <p:cNvSpPr txBox="1">
            <a:spLocks noGrp="1"/>
          </p:cNvSpPr>
          <p:nvPr>
            <p:ph type="body" idx="2"/>
          </p:nvPr>
        </p:nvSpPr>
        <p:spPr>
          <a:xfrm>
            <a:off x="632459" y="688585"/>
            <a:ext cx="4536299" cy="205799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400" dirty="0" smtClean="0"/>
              <a:t>Initial Point of View: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38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245" y="854124"/>
            <a:ext cx="1104900" cy="1191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535178" y="1190335"/>
            <a:ext cx="8194042" cy="13348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accent1"/>
              </a:buClr>
              <a:buSzPct val="25000"/>
            </a:pPr>
            <a:r>
              <a:rPr lang="en-US" sz="2400" dirty="0" smtClean="0"/>
              <a:t>POV: Artists </a:t>
            </a:r>
            <a:r>
              <a:rPr lang="en-US" sz="2400" dirty="0"/>
              <a:t>need a way to share music with their target audience without getting lost in the online clutter.</a:t>
            </a:r>
          </a:p>
        </p:txBody>
      </p:sp>
      <p:sp>
        <p:nvSpPr>
          <p:cNvPr id="5" name="Shape 297"/>
          <p:cNvSpPr txBox="1">
            <a:spLocks noGrp="1"/>
          </p:cNvSpPr>
          <p:nvPr>
            <p:ph type="body" idx="1"/>
          </p:nvPr>
        </p:nvSpPr>
        <p:spPr>
          <a:xfrm>
            <a:off x="1299720" y="2214440"/>
            <a:ext cx="7747000" cy="12459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accent1"/>
              </a:buClr>
              <a:buSzPct val="25000"/>
            </a:pPr>
            <a:r>
              <a:rPr lang="en-US" b="1" i="0" dirty="0"/>
              <a:t>HMW help </a:t>
            </a:r>
            <a:r>
              <a:rPr lang="en-US" b="1" i="0" dirty="0" smtClean="0">
                <a:solidFill>
                  <a:srgbClr val="00B9F2"/>
                </a:solidFill>
              </a:rPr>
              <a:t>up-and-coming </a:t>
            </a:r>
            <a:r>
              <a:rPr lang="en-US" b="1" i="0" dirty="0">
                <a:solidFill>
                  <a:srgbClr val="00B9F2"/>
                </a:solidFill>
              </a:rPr>
              <a:t>artists </a:t>
            </a:r>
            <a:r>
              <a:rPr lang="en-US" b="1" i="0" dirty="0"/>
              <a:t>share music content in multiple forms </a:t>
            </a:r>
            <a:r>
              <a:rPr lang="en-US" b="1" i="0" dirty="0">
                <a:solidFill>
                  <a:srgbClr val="00B9F2"/>
                </a:solidFill>
              </a:rPr>
              <a:t>beyond a studio album</a:t>
            </a:r>
            <a:r>
              <a:rPr lang="en-US" b="1" i="0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6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245" y="854124"/>
            <a:ext cx="1104900" cy="1191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535178" y="685368"/>
            <a:ext cx="8194042" cy="13348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accent1"/>
              </a:buClr>
              <a:buSzPct val="25000"/>
            </a:pPr>
            <a:r>
              <a:rPr lang="en-US" sz="2400" dirty="0" smtClean="0"/>
              <a:t>POV: Artists </a:t>
            </a:r>
            <a:r>
              <a:rPr lang="en-US" sz="2400" dirty="0"/>
              <a:t>need a way to share music with their target audience without getting lost in the online clutter.</a:t>
            </a:r>
          </a:p>
        </p:txBody>
      </p:sp>
      <p:sp>
        <p:nvSpPr>
          <p:cNvPr id="5" name="Shape 297"/>
          <p:cNvSpPr txBox="1">
            <a:spLocks noGrp="1"/>
          </p:cNvSpPr>
          <p:nvPr>
            <p:ph type="body" idx="1"/>
          </p:nvPr>
        </p:nvSpPr>
        <p:spPr>
          <a:xfrm>
            <a:off x="1299720" y="1709474"/>
            <a:ext cx="7747000" cy="23478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accent1"/>
              </a:buClr>
              <a:buSzPct val="25000"/>
            </a:pPr>
            <a:r>
              <a:rPr lang="en-US" b="1" i="0" dirty="0"/>
              <a:t>HMW help new artists </a:t>
            </a:r>
            <a:r>
              <a:rPr lang="en-US" b="1" i="0" dirty="0" smtClean="0"/>
              <a:t>with limited resources develop </a:t>
            </a:r>
            <a:r>
              <a:rPr lang="en-US" b="1" i="0" dirty="0"/>
              <a:t>high quality and </a:t>
            </a:r>
            <a:r>
              <a:rPr lang="en-US" b="1" i="0" dirty="0">
                <a:solidFill>
                  <a:srgbClr val="00B9F2"/>
                </a:solidFill>
              </a:rPr>
              <a:t>personalized means of connecting</a:t>
            </a:r>
            <a:r>
              <a:rPr lang="en-US" b="1" i="0" dirty="0"/>
              <a:t> with potential target audiences?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4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/>
        </p:nvSpPr>
        <p:spPr>
          <a:xfrm>
            <a:off x="1676400" y="926931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343932" y="-79871"/>
            <a:ext cx="7961867" cy="724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3A3B3C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1676400" y="2320106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Additional </a:t>
            </a:r>
            <a:r>
              <a:rPr lang="en-US" sz="2000" b="0" i="0" u="none" strike="noStrike" cap="none" baseline="0" dirty="0" err="1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Needfinding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1676400" y="3020842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Revised</a:t>
            </a:r>
            <a:r>
              <a:rPr lang="en-US" sz="2000" b="0" i="0" u="none" strike="noStrike" cap="none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 Points of View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1676400" y="3721576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How Might We</a:t>
            </a:r>
            <a:r>
              <a:rPr lang="en-US" sz="2000" b="0" i="0" u="none" strike="noStrike" cap="none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 Statements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990600" y="819903"/>
            <a:ext cx="533399" cy="5333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208" name="Shape 208"/>
          <p:cNvSpPr/>
          <p:nvPr/>
        </p:nvSpPr>
        <p:spPr>
          <a:xfrm>
            <a:off x="990600" y="2229604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209" name="Shape 209"/>
          <p:cNvSpPr/>
          <p:nvPr/>
        </p:nvSpPr>
        <p:spPr>
          <a:xfrm>
            <a:off x="990600" y="2934453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210" name="Shape 210"/>
          <p:cNvSpPr/>
          <p:nvPr/>
        </p:nvSpPr>
        <p:spPr>
          <a:xfrm>
            <a:off x="990600" y="3639303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1676400" y="1628712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Initial Point</a:t>
            </a:r>
            <a:r>
              <a:rPr lang="en-US" sz="2000" b="0" i="0" u="none" strike="noStrike" cap="none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 of View</a:t>
            </a:r>
            <a:endParaRPr lang="en-US" sz="2000" b="0" i="0" u="none" strike="noStrike" cap="none" baseline="0" dirty="0" smtClean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990600" y="1524754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3" name="Shape 206"/>
          <p:cNvSpPr txBox="1"/>
          <p:nvPr/>
        </p:nvSpPr>
        <p:spPr>
          <a:xfrm>
            <a:off x="1682880" y="4418719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Experience Prototypes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210"/>
          <p:cNvSpPr/>
          <p:nvPr/>
        </p:nvSpPr>
        <p:spPr>
          <a:xfrm>
            <a:off x="997080" y="4336446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lang="en-US" sz="2800" b="1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829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525" y="795756"/>
            <a:ext cx="1104900" cy="1191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535178" y="1131967"/>
            <a:ext cx="8194042" cy="13348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accent1"/>
              </a:buClr>
              <a:buSzPct val="25000"/>
            </a:pPr>
            <a:r>
              <a:rPr lang="en-US" sz="2400" dirty="0" smtClean="0"/>
              <a:t>POV: Consumers </a:t>
            </a:r>
            <a:r>
              <a:rPr lang="en-US" sz="2400" dirty="0"/>
              <a:t>need an easy way to find quality music from new artists that matches their taste, in a way that feels like an adventure </a:t>
            </a:r>
            <a:r>
              <a:rPr lang="en-US" sz="2400" dirty="0" smtClean="0"/>
              <a:t>instead of a </a:t>
            </a:r>
            <a:r>
              <a:rPr lang="en-US" sz="2400" dirty="0"/>
              <a:t>chore.</a:t>
            </a:r>
          </a:p>
        </p:txBody>
      </p:sp>
      <p:sp>
        <p:nvSpPr>
          <p:cNvPr id="5" name="Shape 297"/>
          <p:cNvSpPr txBox="1">
            <a:spLocks noGrp="1"/>
          </p:cNvSpPr>
          <p:nvPr>
            <p:ph type="body" idx="1"/>
          </p:nvPr>
        </p:nvSpPr>
        <p:spPr>
          <a:xfrm>
            <a:off x="1299721" y="2681367"/>
            <a:ext cx="7429500" cy="12459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accent1"/>
              </a:buClr>
              <a:buSzPct val="25000"/>
            </a:pPr>
            <a:r>
              <a:rPr lang="en-US" b="1" i="0" dirty="0" smtClean="0"/>
              <a:t>HMW </a:t>
            </a:r>
            <a:r>
              <a:rPr lang="en-US" b="1" i="0" dirty="0"/>
              <a:t>make </a:t>
            </a:r>
            <a:r>
              <a:rPr lang="en-US" b="1" i="0" dirty="0">
                <a:solidFill>
                  <a:srgbClr val="00B9F2"/>
                </a:solidFill>
              </a:rPr>
              <a:t>music discovery </a:t>
            </a:r>
            <a:r>
              <a:rPr lang="en-US" b="1" i="0" dirty="0"/>
              <a:t>feel more like a </a:t>
            </a:r>
            <a:r>
              <a:rPr lang="en-US" b="1" i="0" dirty="0">
                <a:solidFill>
                  <a:srgbClr val="00B9F2"/>
                </a:solidFill>
              </a:rPr>
              <a:t>game</a:t>
            </a:r>
            <a:r>
              <a:rPr lang="en-US" b="1" i="0" dirty="0"/>
              <a:t> than a chore?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08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343932" y="-79871"/>
            <a:ext cx="7961867" cy="724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3A3B3C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1676400" y="2320106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Additional </a:t>
            </a:r>
            <a:r>
              <a:rPr lang="en-US" sz="2000" b="0" i="0" u="none" strike="noStrike" cap="none" baseline="0" dirty="0" err="1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Needfinding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1676400" y="3020842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Revised</a:t>
            </a:r>
            <a:r>
              <a:rPr lang="en-US" sz="2000" b="0" i="0" u="none" strike="noStrike" cap="none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 Points of View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1676400" y="3721576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How Might We</a:t>
            </a:r>
            <a:r>
              <a:rPr lang="en-US" sz="2000" b="0" i="0" u="none" strike="noStrike" cap="none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 Statements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990600" y="2229604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209" name="Shape 209"/>
          <p:cNvSpPr/>
          <p:nvPr/>
        </p:nvSpPr>
        <p:spPr>
          <a:xfrm>
            <a:off x="990600" y="2934453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210" name="Shape 210"/>
          <p:cNvSpPr/>
          <p:nvPr/>
        </p:nvSpPr>
        <p:spPr>
          <a:xfrm>
            <a:off x="990600" y="3639303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1676400" y="1628712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Initial Point</a:t>
            </a:r>
            <a:r>
              <a:rPr lang="en-US" sz="2000" b="0" i="0" u="none" strike="noStrike" cap="none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 of View</a:t>
            </a:r>
            <a:endParaRPr lang="en-US" sz="2000" b="0" i="0" u="none" strike="noStrike" cap="none" baseline="0" dirty="0" smtClean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990600" y="1524754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3" name="Shape 206"/>
          <p:cNvSpPr txBox="1"/>
          <p:nvPr/>
        </p:nvSpPr>
        <p:spPr>
          <a:xfrm>
            <a:off x="1682880" y="4418719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747679"/>
                </a:solidFill>
                <a:latin typeface="Calibri"/>
                <a:ea typeface="Calibri"/>
                <a:cs typeface="Calibri"/>
                <a:sym typeface="Calibri"/>
              </a:rPr>
              <a:t>Experience Prototypes</a:t>
            </a:r>
            <a:endParaRPr lang="en-US" sz="2000" b="0" i="0" u="none" strike="noStrike" cap="none" baseline="0" dirty="0">
              <a:solidFill>
                <a:srgbClr val="7476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210"/>
          <p:cNvSpPr/>
          <p:nvPr/>
        </p:nvSpPr>
        <p:spPr>
          <a:xfrm>
            <a:off x="997080" y="4336446"/>
            <a:ext cx="533399" cy="533399"/>
          </a:xfrm>
          <a:prstGeom prst="ellipse">
            <a:avLst/>
          </a:prstGeom>
          <a:solidFill>
            <a:srgbClr val="00B9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lang="en-US" sz="2800" b="1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202"/>
          <p:cNvSpPr txBox="1"/>
          <p:nvPr/>
        </p:nvSpPr>
        <p:spPr>
          <a:xfrm>
            <a:off x="1676400" y="926931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</a:p>
        </p:txBody>
      </p:sp>
      <p:sp>
        <p:nvSpPr>
          <p:cNvPr id="16" name="Shape 207"/>
          <p:cNvSpPr/>
          <p:nvPr/>
        </p:nvSpPr>
        <p:spPr>
          <a:xfrm>
            <a:off x="990600" y="819903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9485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771629" y="1704280"/>
            <a:ext cx="7600742" cy="3231058"/>
            <a:chOff x="-1" y="1142999"/>
            <a:chExt cx="8943976" cy="38020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566459" y="1618191"/>
              <a:ext cx="3801532" cy="285114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17169" y="1618256"/>
              <a:ext cx="3802064" cy="285154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75193" y="1618192"/>
              <a:ext cx="3801534" cy="285115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654100" y="139841"/>
            <a:ext cx="8207696" cy="13942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buClr>
                <a:srgbClr val="00B9F2"/>
              </a:buClr>
              <a:buSzPct val="25000"/>
            </a:pPr>
            <a:r>
              <a:rPr lang="en-US" sz="2400" dirty="0" smtClean="0">
                <a:solidFill>
                  <a:srgbClr val="00B9F2"/>
                </a:solidFill>
                <a:latin typeface="Calibri"/>
                <a:sym typeface="Calibri"/>
              </a:rPr>
              <a:t>Experience </a:t>
            </a:r>
            <a:r>
              <a:rPr lang="en-US" sz="2400" dirty="0">
                <a:solidFill>
                  <a:srgbClr val="00B9F2"/>
                </a:solidFill>
                <a:latin typeface="Calibri"/>
                <a:sym typeface="Calibri"/>
              </a:rPr>
              <a:t>Prototype: </a:t>
            </a:r>
            <a:r>
              <a:rPr lang="en-US" sz="2400" b="1" dirty="0">
                <a:solidFill>
                  <a:srgbClr val="00B9F2"/>
                </a:solidFill>
                <a:latin typeface="Calibri"/>
                <a:sym typeface="Calibri"/>
              </a:rPr>
              <a:t>Template app-building for </a:t>
            </a:r>
            <a:r>
              <a:rPr lang="en-US" sz="2400" b="1" dirty="0" smtClean="0">
                <a:solidFill>
                  <a:srgbClr val="00B9F2"/>
                </a:solidFill>
                <a:latin typeface="Calibri"/>
                <a:sym typeface="Calibri"/>
              </a:rPr>
              <a:t>musicians</a:t>
            </a:r>
          </a:p>
          <a:p>
            <a:pPr lvl="0">
              <a:lnSpc>
                <a:spcPct val="90000"/>
              </a:lnSpc>
              <a:spcBef>
                <a:spcPts val="600"/>
              </a:spcBef>
              <a:buClr>
                <a:srgbClr val="00B9F2"/>
              </a:buClr>
              <a:buSzPct val="25000"/>
            </a:pPr>
            <a:r>
              <a:rPr lang="en-US" sz="2000" dirty="0">
                <a:latin typeface="Calibri"/>
                <a:sym typeface="Calibri"/>
              </a:rPr>
              <a:t>Assumptions:</a:t>
            </a:r>
          </a:p>
          <a:p>
            <a:pPr marL="228600" lvl="0" indent="-101600">
              <a:buClr>
                <a:srgbClr val="00B9F2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747679"/>
                </a:solidFill>
                <a:latin typeface="Calibri"/>
                <a:sym typeface="Calibri"/>
              </a:rPr>
              <a:t>Artists need and might pay for a service to streamline their digital publicity</a:t>
            </a:r>
            <a:endParaRPr lang="en-US" sz="2000" dirty="0">
              <a:solidFill>
                <a:srgbClr val="747679"/>
              </a:solidFill>
              <a:latin typeface="Calibri"/>
              <a:sym typeface="Calibri"/>
            </a:endParaRPr>
          </a:p>
          <a:p>
            <a:pPr marL="228600" lvl="0" indent="-101600">
              <a:buClr>
                <a:srgbClr val="00B9F2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747679"/>
                </a:solidFill>
                <a:latin typeface="Calibri"/>
                <a:sym typeface="Calibri"/>
              </a:rPr>
              <a:t>Fans want to engage with artists through such a digital app or interface</a:t>
            </a:r>
            <a:endParaRPr lang="en-US" sz="2000" dirty="0">
              <a:solidFill>
                <a:srgbClr val="747679"/>
              </a:solidFill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661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56433" y="95780"/>
            <a:ext cx="489301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rgbClr val="00B9F2"/>
              </a:buClr>
              <a:buSzPct val="25000"/>
            </a:pPr>
            <a:r>
              <a:rPr lang="en-US" sz="2400" dirty="0" smtClean="0">
                <a:solidFill>
                  <a:srgbClr val="00B9F2"/>
                </a:solidFill>
                <a:latin typeface="Calibri"/>
                <a:sym typeface="Calibri"/>
              </a:rPr>
              <a:t>Experience </a:t>
            </a:r>
            <a:r>
              <a:rPr lang="en-US" sz="2400" dirty="0">
                <a:solidFill>
                  <a:srgbClr val="00B9F2"/>
                </a:solidFill>
                <a:latin typeface="Calibri"/>
                <a:sym typeface="Calibri"/>
              </a:rPr>
              <a:t>Prototype: </a:t>
            </a:r>
            <a:r>
              <a:rPr lang="en-US" sz="2400" dirty="0" smtClean="0">
                <a:solidFill>
                  <a:srgbClr val="00B9F2"/>
                </a:solidFill>
                <a:latin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B9F2"/>
                </a:solidFill>
                <a:latin typeface="Calibri"/>
                <a:sym typeface="Calibri"/>
              </a:rPr>
            </a:br>
            <a:r>
              <a:rPr lang="en-US" sz="2400" b="1" dirty="0" smtClean="0">
                <a:solidFill>
                  <a:srgbClr val="00B9F2"/>
                </a:solidFill>
                <a:latin typeface="Calibri"/>
                <a:sym typeface="Calibri"/>
              </a:rPr>
              <a:t>Template </a:t>
            </a:r>
            <a:r>
              <a:rPr lang="en-US" sz="2400" b="1" dirty="0">
                <a:solidFill>
                  <a:srgbClr val="00B9F2"/>
                </a:solidFill>
                <a:latin typeface="Calibri"/>
                <a:sym typeface="Calibri"/>
              </a:rPr>
              <a:t>app-building for musicians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3534" y="643532"/>
            <a:ext cx="5148266" cy="386120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056434" y="852577"/>
            <a:ext cx="4705430" cy="4098801"/>
          </a:xfrm>
        </p:spPr>
        <p:txBody>
          <a:bodyPr/>
          <a:lstStyle/>
          <a:p>
            <a:pPr marL="127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Things that worked: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Simple interface, easy to use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747679"/>
                </a:solidFill>
              </a:rPr>
              <a:t>Accessible to non-technical people</a:t>
            </a:r>
            <a:endParaRPr lang="en-US" dirty="0" smtClean="0">
              <a:solidFill>
                <a:srgbClr val="747679"/>
              </a:solidFill>
            </a:endParaRPr>
          </a:p>
          <a:p>
            <a:pPr marL="127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Things that </a:t>
            </a:r>
            <a:r>
              <a:rPr lang="en-US" dirty="0" smtClean="0">
                <a:solidFill>
                  <a:schemeClr val="tx1"/>
                </a:solidFill>
              </a:rPr>
              <a:t>didn’t </a:t>
            </a:r>
            <a:r>
              <a:rPr lang="en-US" dirty="0" smtClean="0">
                <a:solidFill>
                  <a:schemeClr val="tx1"/>
                </a:solidFill>
              </a:rPr>
              <a:t>work: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Still unclear whether artists would be receptive</a:t>
            </a:r>
          </a:p>
          <a:p>
            <a:pPr marL="127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Surprises: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Suggestion that </a:t>
            </a:r>
            <a:r>
              <a:rPr lang="en-US" b="1" dirty="0" smtClean="0"/>
              <a:t>users </a:t>
            </a:r>
            <a:r>
              <a:rPr lang="en-US" dirty="0" smtClean="0"/>
              <a:t>could recommend new features or customization</a:t>
            </a:r>
          </a:p>
          <a:p>
            <a:pPr marL="127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New </a:t>
            </a:r>
            <a:r>
              <a:rPr lang="en-US" dirty="0" smtClean="0">
                <a:solidFill>
                  <a:schemeClr val="tx1"/>
                </a:solidFill>
              </a:rPr>
              <a:t>Learnings: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Could be useful for agents as well in scouting new artists. Need to asses this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89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912644" y="194555"/>
            <a:ext cx="7579602" cy="1702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rgbClr val="00B9F2"/>
              </a:buClr>
              <a:buSzPct val="25000"/>
            </a:pPr>
            <a:r>
              <a:rPr lang="en-US" sz="2400" dirty="0" smtClean="0">
                <a:solidFill>
                  <a:srgbClr val="00B9F2"/>
                </a:solidFill>
                <a:latin typeface="Calibri"/>
                <a:sym typeface="Calibri"/>
              </a:rPr>
              <a:t>Experience Prototype: </a:t>
            </a:r>
            <a:r>
              <a:rPr lang="en-US" sz="2400" b="1" dirty="0" smtClean="0">
                <a:solidFill>
                  <a:srgbClr val="00B9F2"/>
                </a:solidFill>
                <a:latin typeface="Calibri"/>
                <a:sym typeface="Calibri"/>
              </a:rPr>
              <a:t>Twitch for </a:t>
            </a:r>
            <a:r>
              <a:rPr lang="en-US" sz="2400" b="1" dirty="0" smtClean="0">
                <a:solidFill>
                  <a:srgbClr val="00B9F2"/>
                </a:solidFill>
                <a:latin typeface="Calibri"/>
                <a:sym typeface="Calibri"/>
              </a:rPr>
              <a:t>Musicians</a:t>
            </a:r>
          </a:p>
          <a:p>
            <a:pPr lvl="0">
              <a:lnSpc>
                <a:spcPct val="90000"/>
              </a:lnSpc>
              <a:spcBef>
                <a:spcPts val="600"/>
              </a:spcBef>
              <a:buClr>
                <a:srgbClr val="00B9F2"/>
              </a:buClr>
              <a:buSzPct val="25000"/>
            </a:pPr>
            <a:r>
              <a:rPr lang="en-US" sz="2000" dirty="0" smtClean="0">
                <a:solidFill>
                  <a:schemeClr val="tx1"/>
                </a:solidFill>
                <a:latin typeface="Calibri"/>
                <a:sym typeface="Calibri"/>
              </a:rPr>
              <a:t>Assumptions:</a:t>
            </a:r>
          </a:p>
          <a:p>
            <a:pPr marL="228600" lvl="0" indent="-101600">
              <a:buClr>
                <a:srgbClr val="00B9F2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747679"/>
                </a:solidFill>
                <a:latin typeface="Calibri"/>
                <a:sym typeface="Calibri"/>
              </a:rPr>
              <a:t>Fans have a need for an </a:t>
            </a:r>
            <a:r>
              <a:rPr lang="en-US" sz="2000" b="1" dirty="0" smtClean="0">
                <a:solidFill>
                  <a:srgbClr val="747679"/>
                </a:solidFill>
                <a:latin typeface="Calibri"/>
                <a:sym typeface="Calibri"/>
              </a:rPr>
              <a:t>authentic, two-way relationship </a:t>
            </a:r>
            <a:r>
              <a:rPr lang="en-US" sz="2000" dirty="0" smtClean="0">
                <a:solidFill>
                  <a:srgbClr val="747679"/>
                </a:solidFill>
                <a:latin typeface="Calibri"/>
                <a:sym typeface="Calibri"/>
              </a:rPr>
              <a:t>with artists</a:t>
            </a:r>
          </a:p>
          <a:p>
            <a:pPr marL="228600" lvl="0" indent="-101600">
              <a:buClr>
                <a:srgbClr val="00B9F2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747679"/>
                </a:solidFill>
                <a:latin typeface="Calibri"/>
                <a:sym typeface="Calibri"/>
              </a:rPr>
              <a:t>A model of unprecedented success in the gaming world could translate to an even broader audience in the music world</a:t>
            </a:r>
            <a:endParaRPr lang="en-US" sz="2000" dirty="0">
              <a:solidFill>
                <a:srgbClr val="747679"/>
              </a:solidFill>
              <a:latin typeface="Calibri"/>
              <a:sym typeface="Calibri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26183" y="2095098"/>
            <a:ext cx="8291634" cy="2749277"/>
            <a:chOff x="0" y="1999621"/>
            <a:chExt cx="9496095" cy="31486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393042" y="2396971"/>
              <a:ext cx="3144333" cy="235825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39463" y="2396971"/>
              <a:ext cx="3144333" cy="23582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80"/>
            <a:stretch/>
          </p:blipFill>
          <p:spPr>
            <a:xfrm rot="5400000">
              <a:off x="1924308" y="2582417"/>
              <a:ext cx="3143650" cy="198804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741034" y="2393202"/>
              <a:ext cx="3148641" cy="2361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829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3533" y="642739"/>
            <a:ext cx="5148263" cy="38611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56433" y="95780"/>
            <a:ext cx="489301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B9F2"/>
              </a:buClr>
              <a:buSzPct val="25000"/>
            </a:pPr>
            <a:r>
              <a:rPr lang="en-US" sz="2400" dirty="0" smtClean="0">
                <a:solidFill>
                  <a:srgbClr val="00B9F2"/>
                </a:solidFill>
                <a:latin typeface="Calibri"/>
                <a:sym typeface="Calibri"/>
              </a:rPr>
              <a:t>Experience </a:t>
            </a:r>
            <a:r>
              <a:rPr lang="en-US" sz="2400" dirty="0">
                <a:solidFill>
                  <a:srgbClr val="00B9F2"/>
                </a:solidFill>
                <a:latin typeface="Calibri"/>
                <a:sym typeface="Calibri"/>
              </a:rPr>
              <a:t>Prototype: </a:t>
            </a:r>
            <a:r>
              <a:rPr lang="en-US" sz="2400" dirty="0" smtClean="0">
                <a:solidFill>
                  <a:srgbClr val="00B9F2"/>
                </a:solidFill>
                <a:latin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B9F2"/>
                </a:solidFill>
                <a:latin typeface="Calibri"/>
                <a:sym typeface="Calibri"/>
              </a:rPr>
            </a:br>
            <a:r>
              <a:rPr lang="en-US" sz="2400" b="1" dirty="0">
                <a:solidFill>
                  <a:srgbClr val="00B9F2"/>
                </a:solidFill>
                <a:latin typeface="Calibri"/>
                <a:sym typeface="Calibri"/>
              </a:rPr>
              <a:t>Twitch for </a:t>
            </a:r>
            <a:r>
              <a:rPr lang="en-US" sz="2400" b="1" dirty="0" smtClean="0">
                <a:solidFill>
                  <a:srgbClr val="00B9F2"/>
                </a:solidFill>
                <a:latin typeface="Calibri"/>
                <a:sym typeface="Calibri"/>
              </a:rPr>
              <a:t>Musicians</a:t>
            </a:r>
            <a:endParaRPr lang="en-US" sz="2400" b="1" dirty="0">
              <a:solidFill>
                <a:srgbClr val="00B9F2"/>
              </a:solidFill>
              <a:latin typeface="Calibri"/>
              <a:sym typeface="Calibri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056434" y="774753"/>
            <a:ext cx="4705430" cy="4294891"/>
          </a:xfrm>
        </p:spPr>
        <p:txBody>
          <a:bodyPr/>
          <a:lstStyle/>
          <a:p>
            <a:pPr marL="127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Things that worked: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Ability to add comments, communicate directly with the artist in </a:t>
            </a:r>
            <a:r>
              <a:rPr lang="en-US" dirty="0" err="1" smtClean="0"/>
              <a:t>realtime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747679"/>
                </a:solidFill>
              </a:rPr>
              <a:t>Ability to participate in experiences that would otherwise be missed</a:t>
            </a:r>
            <a:endParaRPr lang="en-US" dirty="0" smtClean="0">
              <a:solidFill>
                <a:srgbClr val="747679"/>
              </a:solidFill>
            </a:endParaRPr>
          </a:p>
          <a:p>
            <a:pPr marL="127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Things that </a:t>
            </a:r>
            <a:r>
              <a:rPr lang="en-US" dirty="0" smtClean="0">
                <a:solidFill>
                  <a:schemeClr val="tx1"/>
                </a:solidFill>
              </a:rPr>
              <a:t>didn’t work: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Need more options for searching</a:t>
            </a:r>
            <a:endParaRPr lang="en-US" dirty="0"/>
          </a:p>
          <a:p>
            <a:pPr marL="127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Surprises: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“Donate” vs. “Support”</a:t>
            </a:r>
          </a:p>
          <a:p>
            <a:pPr marL="127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New </a:t>
            </a:r>
            <a:r>
              <a:rPr lang="en-US" dirty="0" smtClean="0">
                <a:solidFill>
                  <a:schemeClr val="tx1"/>
                </a:solidFill>
              </a:rPr>
              <a:t>Learnings: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Fans have a need for an </a:t>
            </a:r>
            <a:r>
              <a:rPr lang="en-US" b="1" dirty="0" smtClean="0"/>
              <a:t>authentic, two-way relationship</a:t>
            </a:r>
            <a:r>
              <a:rPr lang="en-US" dirty="0" smtClean="0"/>
              <a:t> with artists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Live concerts + Oculus Rift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62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2590" y="477275"/>
            <a:ext cx="8858855" cy="4192127"/>
            <a:chOff x="142590" y="477275"/>
            <a:chExt cx="8858855" cy="419212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943" y="477275"/>
              <a:ext cx="5589502" cy="419212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381426" y="1001292"/>
              <a:ext cx="4192126" cy="3144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65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50742" y="220115"/>
            <a:ext cx="5634876" cy="13942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buClr>
                <a:srgbClr val="00B9F2"/>
              </a:buClr>
              <a:buSzPct val="25000"/>
            </a:pPr>
            <a:r>
              <a:rPr lang="en-US" sz="2400" dirty="0" smtClean="0">
                <a:solidFill>
                  <a:srgbClr val="00B9F2"/>
                </a:solidFill>
                <a:latin typeface="Calibri"/>
                <a:sym typeface="Calibri"/>
              </a:rPr>
              <a:t>Experience Prototype: </a:t>
            </a:r>
            <a:r>
              <a:rPr lang="en-US" sz="2400" b="1" dirty="0" smtClean="0">
                <a:solidFill>
                  <a:srgbClr val="00B9F2"/>
                </a:solidFill>
                <a:latin typeface="Calibri"/>
                <a:sym typeface="Calibri"/>
              </a:rPr>
              <a:t>Music with </a:t>
            </a:r>
            <a:r>
              <a:rPr lang="en-US" sz="2400" b="1" dirty="0" smtClean="0">
                <a:solidFill>
                  <a:srgbClr val="00B9F2"/>
                </a:solidFill>
                <a:latin typeface="Calibri"/>
                <a:sym typeface="Calibri"/>
              </a:rPr>
              <a:t>Friends</a:t>
            </a:r>
          </a:p>
          <a:p>
            <a:pPr lvl="0">
              <a:lnSpc>
                <a:spcPct val="90000"/>
              </a:lnSpc>
              <a:spcBef>
                <a:spcPts val="600"/>
              </a:spcBef>
              <a:buClr>
                <a:srgbClr val="00B9F2"/>
              </a:buClr>
              <a:buSzPct val="25000"/>
            </a:pPr>
            <a:r>
              <a:rPr lang="en-US" sz="2000" dirty="0">
                <a:latin typeface="Calibri"/>
                <a:sym typeface="Calibri"/>
              </a:rPr>
              <a:t>Assumptions:</a:t>
            </a:r>
          </a:p>
          <a:p>
            <a:pPr marL="228600" lvl="0" indent="-101600">
              <a:buClr>
                <a:srgbClr val="00B9F2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747679"/>
                </a:solidFill>
                <a:latin typeface="Calibri"/>
                <a:sym typeface="Calibri"/>
              </a:rPr>
              <a:t>Music sharing is a </a:t>
            </a:r>
            <a:r>
              <a:rPr lang="en-US" sz="2000" b="1" dirty="0" smtClean="0">
                <a:solidFill>
                  <a:srgbClr val="747679"/>
                </a:solidFill>
                <a:latin typeface="Calibri"/>
                <a:sym typeface="Calibri"/>
              </a:rPr>
              <a:t>social activity</a:t>
            </a:r>
            <a:endParaRPr lang="en-US" sz="2000" b="1" dirty="0">
              <a:solidFill>
                <a:srgbClr val="747679"/>
              </a:solidFill>
              <a:latin typeface="Calibri"/>
              <a:sym typeface="Calibri"/>
            </a:endParaRPr>
          </a:p>
          <a:p>
            <a:pPr marL="228600" lvl="0" indent="-101600">
              <a:buClr>
                <a:srgbClr val="00B9F2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747679"/>
                </a:solidFill>
                <a:latin typeface="Calibri"/>
                <a:sym typeface="Calibri"/>
              </a:rPr>
              <a:t>Gamification could be a successful incentive</a:t>
            </a:r>
            <a:endParaRPr lang="en-US" sz="2000" dirty="0">
              <a:solidFill>
                <a:srgbClr val="747679"/>
              </a:solidFill>
              <a:latin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0803"/>
          <a:stretch/>
        </p:blipFill>
        <p:spPr>
          <a:xfrm>
            <a:off x="9494180" y="1809822"/>
            <a:ext cx="4309009" cy="237801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930" y="1809822"/>
            <a:ext cx="8828971" cy="2378012"/>
            <a:chOff x="149930" y="1809822"/>
            <a:chExt cx="8828971" cy="237801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14" b="10999"/>
            <a:stretch/>
          </p:blipFill>
          <p:spPr>
            <a:xfrm>
              <a:off x="149930" y="1809822"/>
              <a:ext cx="4320470" cy="237801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15" b="10998"/>
            <a:stretch/>
          </p:blipFill>
          <p:spPr>
            <a:xfrm>
              <a:off x="4668181" y="1809822"/>
              <a:ext cx="4310720" cy="2372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315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6434" y="776378"/>
            <a:ext cx="4705430" cy="3795552"/>
          </a:xfrm>
        </p:spPr>
        <p:txBody>
          <a:bodyPr/>
          <a:lstStyle/>
          <a:p>
            <a:pPr marL="127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Things that worked: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Social aspect was </a:t>
            </a:r>
            <a:r>
              <a:rPr lang="en-US" b="1" dirty="0" smtClean="0"/>
              <a:t>fun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747679"/>
                </a:solidFill>
              </a:rPr>
              <a:t>Participants shared a variety of songs</a:t>
            </a:r>
            <a:endParaRPr lang="en-US" dirty="0" smtClean="0">
              <a:solidFill>
                <a:srgbClr val="747679"/>
              </a:solidFill>
            </a:endParaRPr>
          </a:p>
          <a:p>
            <a:pPr marL="127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Things that </a:t>
            </a:r>
            <a:r>
              <a:rPr lang="en-US" dirty="0" smtClean="0">
                <a:solidFill>
                  <a:schemeClr val="tx1"/>
                </a:solidFill>
              </a:rPr>
              <a:t>didn’t work: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Unclear how compelling it would be without the face-to-face interaction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Points system was hard to keep track of</a:t>
            </a:r>
            <a:endParaRPr lang="en-US" dirty="0"/>
          </a:p>
          <a:p>
            <a:pPr marL="127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Surprises: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Some participants struggled to find obscure/novel music to share</a:t>
            </a:r>
            <a:endParaRPr lang="en-US" dirty="0"/>
          </a:p>
          <a:p>
            <a:pPr marL="127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New Learnings: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Gamification is promising but needs to be further developed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t="15614" r="55755" b="10803"/>
          <a:stretch/>
        </p:blipFill>
        <p:spPr>
          <a:xfrm>
            <a:off x="-12700" y="0"/>
            <a:ext cx="3850992" cy="5148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2642" y="101600"/>
            <a:ext cx="489301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rgbClr val="00B9F2"/>
              </a:buClr>
              <a:buSzPct val="25000"/>
            </a:pPr>
            <a:r>
              <a:rPr lang="en-US" sz="2400" dirty="0" smtClean="0">
                <a:solidFill>
                  <a:srgbClr val="00B9F2"/>
                </a:solidFill>
                <a:latin typeface="Calibri"/>
                <a:sym typeface="Calibri"/>
              </a:rPr>
              <a:t>Experience Prototype: </a:t>
            </a:r>
            <a:br>
              <a:rPr lang="en-US" sz="2400" dirty="0" smtClean="0">
                <a:solidFill>
                  <a:srgbClr val="00B9F2"/>
                </a:solidFill>
                <a:latin typeface="Calibri"/>
                <a:sym typeface="Calibri"/>
              </a:rPr>
            </a:br>
            <a:r>
              <a:rPr lang="en-US" sz="2400" b="1" dirty="0">
                <a:solidFill>
                  <a:srgbClr val="00B9F2"/>
                </a:solidFill>
                <a:latin typeface="Calibri"/>
                <a:sym typeface="Calibri"/>
              </a:rPr>
              <a:t>Music with Friends</a:t>
            </a:r>
            <a:endParaRPr lang="en-US" sz="2400" b="1" dirty="0">
              <a:solidFill>
                <a:srgbClr val="00B9F2"/>
              </a:solidFill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19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subTitle" idx="1"/>
          </p:nvPr>
        </p:nvSpPr>
        <p:spPr>
          <a:xfrm>
            <a:off x="2542250" y="3096449"/>
            <a:ext cx="5293500" cy="154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30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/>
              <a:t>Albert Tomasso</a:t>
            </a: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/>
              <a:t>Audrey </a:t>
            </a:r>
            <a:r>
              <a:rPr lang="en-US" dirty="0" err="1"/>
              <a:t>Proulx</a:t>
            </a:r>
            <a:endParaRPr lang="en-US" dirty="0"/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/>
              <a:t>Ian </a:t>
            </a:r>
            <a:r>
              <a:rPr lang="en-US" dirty="0" err="1"/>
              <a:t>Proulx</a:t>
            </a:r>
            <a:endParaRPr lang="en-US" dirty="0"/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/>
              <a:t>Sean Klein</a:t>
            </a:r>
          </a:p>
        </p:txBody>
      </p:sp>
      <p:sp>
        <p:nvSpPr>
          <p:cNvPr id="197" name="Shape 197"/>
          <p:cNvSpPr txBox="1">
            <a:spLocks noGrp="1"/>
          </p:cNvSpPr>
          <p:nvPr>
            <p:ph type="body" idx="2"/>
          </p:nvPr>
        </p:nvSpPr>
        <p:spPr>
          <a:xfrm>
            <a:off x="2532381" y="1585065"/>
            <a:ext cx="6375399" cy="14108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/>
              <a:t>Music Sharing</a:t>
            </a:r>
          </a:p>
        </p:txBody>
      </p:sp>
    </p:spTree>
    <p:extLst>
      <p:ext uri="{BB962C8B-B14F-4D97-AF65-F5344CB8AC3E}">
        <p14:creationId xmlns:p14="http://schemas.microsoft.com/office/powerpoint/2010/main" val="222793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/>
        </p:nvSpPr>
        <p:spPr>
          <a:xfrm>
            <a:off x="1676400" y="926931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343932" y="-79871"/>
            <a:ext cx="7961867" cy="724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3A3B3C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1676400" y="2320106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Additional </a:t>
            </a:r>
            <a:r>
              <a:rPr lang="en-US" sz="2000" b="0" i="0" u="none" strike="noStrike" cap="none" baseline="0" dirty="0" err="1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Needfinding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1676400" y="3020842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Revised</a:t>
            </a:r>
            <a:r>
              <a:rPr lang="en-US" sz="2000" b="0" i="0" u="none" strike="noStrike" cap="none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 Points of View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1676400" y="3721576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How Might We</a:t>
            </a:r>
            <a:r>
              <a:rPr lang="en-US" sz="2000" b="0" i="0" u="none" strike="noStrike" cap="none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 Statements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990600" y="819903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208" name="Shape 208"/>
          <p:cNvSpPr/>
          <p:nvPr/>
        </p:nvSpPr>
        <p:spPr>
          <a:xfrm>
            <a:off x="990600" y="2229604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209" name="Shape 209"/>
          <p:cNvSpPr/>
          <p:nvPr/>
        </p:nvSpPr>
        <p:spPr>
          <a:xfrm>
            <a:off x="990600" y="2934453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210" name="Shape 210"/>
          <p:cNvSpPr/>
          <p:nvPr/>
        </p:nvSpPr>
        <p:spPr>
          <a:xfrm>
            <a:off x="990600" y="3639303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1676400" y="1628712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747679"/>
                </a:solidFill>
                <a:latin typeface="Calibri"/>
                <a:ea typeface="Calibri"/>
                <a:cs typeface="Calibri"/>
                <a:sym typeface="Calibri"/>
              </a:rPr>
              <a:t>Initial Point</a:t>
            </a:r>
            <a:r>
              <a:rPr lang="en-US" sz="2000" b="0" i="0" u="none" strike="noStrike" cap="none" dirty="0" smtClean="0">
                <a:solidFill>
                  <a:srgbClr val="747679"/>
                </a:solidFill>
                <a:latin typeface="Calibri"/>
                <a:ea typeface="Calibri"/>
                <a:cs typeface="Calibri"/>
                <a:sym typeface="Calibri"/>
              </a:rPr>
              <a:t> of View</a:t>
            </a:r>
            <a:endParaRPr lang="en-US" sz="2000" b="0" i="0" u="none" strike="noStrike" cap="none" baseline="0" dirty="0" smtClean="0">
              <a:solidFill>
                <a:srgbClr val="7476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990600" y="1524754"/>
            <a:ext cx="533399" cy="533399"/>
          </a:xfrm>
          <a:prstGeom prst="ellipse">
            <a:avLst/>
          </a:prstGeom>
          <a:solidFill>
            <a:srgbClr val="00B9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3" name="Shape 206"/>
          <p:cNvSpPr txBox="1"/>
          <p:nvPr/>
        </p:nvSpPr>
        <p:spPr>
          <a:xfrm>
            <a:off x="1682880" y="4418719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Experience Prototypes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210"/>
          <p:cNvSpPr/>
          <p:nvPr/>
        </p:nvSpPr>
        <p:spPr>
          <a:xfrm>
            <a:off x="997080" y="4336446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lang="en-US" sz="2800" b="1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7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525" y="894384"/>
            <a:ext cx="1104900" cy="1191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32458" y="1255995"/>
            <a:ext cx="7119470" cy="2055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accent1"/>
              </a:buClr>
              <a:buSzPct val="25000"/>
            </a:pPr>
            <a:r>
              <a:rPr lang="en-US" dirty="0" smtClean="0"/>
              <a:t>Artists need a way to </a:t>
            </a:r>
            <a:r>
              <a:rPr lang="en-US" dirty="0" smtClean="0"/>
              <a:t>push music to their </a:t>
            </a:r>
            <a:r>
              <a:rPr lang="en-US" dirty="0" smtClean="0"/>
              <a:t>target audience without getting lost in the online clutter.</a:t>
            </a:r>
          </a:p>
        </p:txBody>
      </p:sp>
      <p:sp>
        <p:nvSpPr>
          <p:cNvPr id="298" name="Shape 298"/>
          <p:cNvSpPr txBox="1">
            <a:spLocks noGrp="1"/>
          </p:cNvSpPr>
          <p:nvPr>
            <p:ph type="body" idx="2"/>
          </p:nvPr>
        </p:nvSpPr>
        <p:spPr>
          <a:xfrm>
            <a:off x="632459" y="688585"/>
            <a:ext cx="4536299" cy="205799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400" dirty="0" smtClean="0"/>
              <a:t>Initial Point of View: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343932" y="-79871"/>
            <a:ext cx="7961867" cy="724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3A3B3C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1676400" y="2320106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747679"/>
                </a:solidFill>
                <a:latin typeface="Calibri"/>
                <a:ea typeface="Calibri"/>
                <a:cs typeface="Calibri"/>
                <a:sym typeface="Calibri"/>
              </a:rPr>
              <a:t>Additional </a:t>
            </a:r>
            <a:r>
              <a:rPr lang="en-US" sz="2000" b="0" i="0" u="none" strike="noStrike" cap="none" baseline="0" dirty="0" err="1" smtClean="0">
                <a:solidFill>
                  <a:srgbClr val="747679"/>
                </a:solidFill>
                <a:latin typeface="Calibri"/>
                <a:ea typeface="Calibri"/>
                <a:cs typeface="Calibri"/>
                <a:sym typeface="Calibri"/>
              </a:rPr>
              <a:t>Needfinding</a:t>
            </a:r>
            <a:endParaRPr lang="en-US" sz="2000" b="0" i="0" u="none" strike="noStrike" cap="none" baseline="0" dirty="0">
              <a:solidFill>
                <a:srgbClr val="7476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1676400" y="3020842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Revised</a:t>
            </a:r>
            <a:r>
              <a:rPr lang="en-US" sz="2000" b="0" i="0" u="none" strike="noStrike" cap="none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 Points of View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1676400" y="3721576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How Might We</a:t>
            </a:r>
            <a:r>
              <a:rPr lang="en-US" sz="2000" b="0" i="0" u="none" strike="noStrike" cap="none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 Statements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990600" y="2229604"/>
            <a:ext cx="533399" cy="533399"/>
          </a:xfrm>
          <a:prstGeom prst="ellipse">
            <a:avLst/>
          </a:prstGeom>
          <a:solidFill>
            <a:srgbClr val="00B9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209" name="Shape 209"/>
          <p:cNvSpPr/>
          <p:nvPr/>
        </p:nvSpPr>
        <p:spPr>
          <a:xfrm>
            <a:off x="990600" y="2934453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210" name="Shape 210"/>
          <p:cNvSpPr/>
          <p:nvPr/>
        </p:nvSpPr>
        <p:spPr>
          <a:xfrm>
            <a:off x="990600" y="3639303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1676400" y="1628712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Initial Point</a:t>
            </a:r>
            <a:r>
              <a:rPr lang="en-US" sz="2000" b="0" i="0" u="none" strike="noStrike" cap="none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 of View</a:t>
            </a:r>
            <a:endParaRPr lang="en-US" sz="2000" b="0" i="0" u="none" strike="noStrike" cap="none" baseline="0" dirty="0" smtClean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990600" y="1524754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3" name="Shape 206"/>
          <p:cNvSpPr txBox="1"/>
          <p:nvPr/>
        </p:nvSpPr>
        <p:spPr>
          <a:xfrm>
            <a:off x="1682880" y="4418719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Experience Prototypes</a:t>
            </a:r>
            <a:endParaRPr lang="en-US" sz="2000" b="0" i="0" u="none" strike="noStrike" cap="none" baseline="0" dirty="0">
              <a:solidFill>
                <a:srgbClr val="C6C8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210"/>
          <p:cNvSpPr/>
          <p:nvPr/>
        </p:nvSpPr>
        <p:spPr>
          <a:xfrm>
            <a:off x="997080" y="4336446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lang="en-US" sz="2800" b="1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202"/>
          <p:cNvSpPr txBox="1"/>
          <p:nvPr/>
        </p:nvSpPr>
        <p:spPr>
          <a:xfrm>
            <a:off x="1676400" y="926931"/>
            <a:ext cx="6629400" cy="361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 dirty="0">
                <a:solidFill>
                  <a:srgbClr val="C6C8C9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</a:p>
        </p:txBody>
      </p:sp>
      <p:sp>
        <p:nvSpPr>
          <p:cNvPr id="16" name="Shape 207"/>
          <p:cNvSpPr/>
          <p:nvPr/>
        </p:nvSpPr>
        <p:spPr>
          <a:xfrm>
            <a:off x="990600" y="819903"/>
            <a:ext cx="533399" cy="533399"/>
          </a:xfrm>
          <a:prstGeom prst="ellipse">
            <a:avLst/>
          </a:prstGeom>
          <a:solidFill>
            <a:srgbClr val="E2E2E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7926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/>
        </p:nvSpPr>
        <p:spPr>
          <a:xfrm>
            <a:off x="4004351" y="524879"/>
            <a:ext cx="4800600" cy="31746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CHRISTINA DONG</a:t>
            </a:r>
            <a:endParaRPr lang="en-US" sz="3000" b="1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000" b="0" i="0" u="none" strike="noStrike" cap="non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Journalism &amp;</a:t>
            </a:r>
            <a:r>
              <a:rPr lang="en-US" sz="30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PR student</a:t>
            </a:r>
            <a:endParaRPr lang="en-US" sz="3000" b="0" i="0" u="none" strike="noStrike" cap="none" baseline="0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000" b="0" i="0" u="none" strike="noStrike" cap="non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Extre</a:t>
            </a:r>
            <a:r>
              <a:rPr lang="en-US" sz="3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 music consumer</a:t>
            </a:r>
            <a:endParaRPr lang="en-US" sz="30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5"/>
          <a:stretch/>
        </p:blipFill>
        <p:spPr>
          <a:xfrm>
            <a:off x="-38100" y="0"/>
            <a:ext cx="3485106" cy="5148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1521458" y="1065495"/>
            <a:ext cx="7119470" cy="14443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accent1"/>
              </a:buClr>
              <a:buSzPct val="25000"/>
            </a:pPr>
            <a:r>
              <a:rPr lang="en-US" sz="2800" dirty="0"/>
              <a:t>I need to find new music. I get really bored hearing the same thing over and over </a:t>
            </a:r>
            <a:r>
              <a:rPr lang="en-US" sz="2800" dirty="0" smtClean="0"/>
              <a:t>again—it’s </a:t>
            </a:r>
            <a:r>
              <a:rPr lang="en-US" sz="2800" dirty="0"/>
              <a:t>like ‘not this </a:t>
            </a:r>
            <a:r>
              <a:rPr lang="en-US" sz="2800" dirty="0" smtClean="0"/>
              <a:t>again’</a:t>
            </a:r>
            <a:endParaRPr lang="en-US" sz="2800" dirty="0" smtClean="0"/>
          </a:p>
        </p:txBody>
      </p:sp>
      <p:sp>
        <p:nvSpPr>
          <p:cNvPr id="6" name="Shape 297"/>
          <p:cNvSpPr txBox="1">
            <a:spLocks noGrp="1"/>
          </p:cNvSpPr>
          <p:nvPr>
            <p:ph type="body" idx="1"/>
          </p:nvPr>
        </p:nvSpPr>
        <p:spPr>
          <a:xfrm>
            <a:off x="1521458" y="2945095"/>
            <a:ext cx="7279642" cy="11570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accent1"/>
              </a:buClr>
              <a:buSzPct val="25000"/>
            </a:pPr>
            <a:r>
              <a:rPr lang="en-US" sz="2800" dirty="0"/>
              <a:t>I have FOMO if I don’t follow my favorite artists [on social media], but I don’t really do anything with that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06964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pic" idx="2"/>
          </p:nvPr>
        </p:nvSpPr>
        <p:spPr>
          <a:xfrm>
            <a:off x="0" y="0"/>
            <a:ext cx="3276600" cy="5148263"/>
          </a:xfrm>
          <a:prstGeom prst="rect">
            <a:avLst/>
          </a:prstGeom>
          <a:noFill/>
          <a:ln>
            <a:noFill/>
          </a:ln>
        </p:spPr>
      </p:sp>
      <p:sp>
        <p:nvSpPr>
          <p:cNvPr id="245" name="Shape 245"/>
          <p:cNvSpPr txBox="1"/>
          <p:nvPr/>
        </p:nvSpPr>
        <p:spPr>
          <a:xfrm>
            <a:off x="3826932" y="524879"/>
            <a:ext cx="4800600" cy="31746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BROOKE TOMLINSON</a:t>
            </a:r>
            <a:endParaRPr lang="en-US" sz="3000" b="1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000" b="0" i="0" u="none" strike="noStrike" cap="non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Professional singer/ songwriter</a:t>
            </a:r>
            <a:r>
              <a:rPr lang="en-US" sz="30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trying to make it in Los Angeles</a:t>
            </a:r>
            <a:endParaRPr lang="en-US" sz="30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https://ideagirlconsulting.files.wordpress.com/2013/02/brooke-tomlinson-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342947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1521458" y="1065495"/>
            <a:ext cx="7119470" cy="14443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accent1"/>
              </a:buClr>
              <a:buSzPct val="25000"/>
            </a:pPr>
            <a:r>
              <a:rPr lang="en-US" sz="2800" dirty="0"/>
              <a:t>They don’t really sign you unless you have a major internet following already</a:t>
            </a:r>
            <a:endParaRPr lang="en-US" sz="2800" dirty="0" smtClean="0"/>
          </a:p>
        </p:txBody>
      </p:sp>
      <p:sp>
        <p:nvSpPr>
          <p:cNvPr id="6" name="Shape 297"/>
          <p:cNvSpPr txBox="1">
            <a:spLocks noGrp="1"/>
          </p:cNvSpPr>
          <p:nvPr>
            <p:ph type="body" idx="1"/>
          </p:nvPr>
        </p:nvSpPr>
        <p:spPr>
          <a:xfrm>
            <a:off x="1521458" y="2602195"/>
            <a:ext cx="7279642" cy="18555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accent1"/>
              </a:buClr>
              <a:buSzPct val="25000"/>
            </a:pPr>
            <a:r>
              <a:rPr lang="en-US" sz="2800" dirty="0"/>
              <a:t>As an artist, I wish I didn’t have to think about “oh my Instagram,” because that feels very superficial. But that’s like really important now, unlike 5 years ago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57828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X_16x9_Corporate_Template_White">
  <a:themeElements>
    <a:clrScheme name="Box">
      <a:dk1>
        <a:srgbClr val="000000"/>
      </a:dk1>
      <a:lt1>
        <a:srgbClr val="FFFFFF"/>
      </a:lt1>
      <a:dk2>
        <a:srgbClr val="00325B"/>
      </a:dk2>
      <a:lt2>
        <a:srgbClr val="747679"/>
      </a:lt2>
      <a:accent1>
        <a:srgbClr val="00B9F2"/>
      </a:accent1>
      <a:accent2>
        <a:srgbClr val="006CC4"/>
      </a:accent2>
      <a:accent3>
        <a:srgbClr val="747679"/>
      </a:accent3>
      <a:accent4>
        <a:srgbClr val="FDA515"/>
      </a:accent4>
      <a:accent5>
        <a:srgbClr val="349545"/>
      </a:accent5>
      <a:accent6>
        <a:srgbClr val="A638B2"/>
      </a:accent6>
      <a:hlink>
        <a:srgbClr val="A2BB39"/>
      </a:hlink>
      <a:folHlink>
        <a:srgbClr val="3495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817</Words>
  <Application>Microsoft Office PowerPoint</Application>
  <PresentationFormat>Custom</PresentationFormat>
  <Paragraphs>163</Paragraphs>
  <Slides>29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Calibri</vt:lpstr>
      <vt:lpstr>Arial</vt:lpstr>
      <vt:lpstr>Georgia</vt:lpstr>
      <vt:lpstr>BOX_16x9_Corporate_Template_White</vt:lpstr>
      <vt:lpstr>PowerPoint Presentation</vt:lpstr>
      <vt:lpstr>Agenda</vt:lpstr>
      <vt:lpstr>Agenda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 Tomasso</dc:creator>
  <cp:lastModifiedBy>Albert Tomasso</cp:lastModifiedBy>
  <cp:revision>53</cp:revision>
  <dcterms:modified xsi:type="dcterms:W3CDTF">2015-10-10T01:53:53Z</dcterms:modified>
</cp:coreProperties>
</file>