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309" r:id="rId18"/>
    <p:sldId id="275" r:id="rId19"/>
    <p:sldId id="314" r:id="rId20"/>
    <p:sldId id="315" r:id="rId21"/>
  </p:sldIdLst>
  <p:sldSz cx="9144000" cy="514826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7ED5909-21E6-429B-A2F8-4A35F75F04E0}">
  <a:tblStyle styleId="{C7ED5909-21E6-429B-A2F8-4A35F75F04E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3FC"/>
          </a:solidFill>
        </a:fill>
      </a:tcStyle>
    </a:wholeTbl>
    <a:band1H>
      <a:tcStyle>
        <a:tcBdr/>
        <a:fill>
          <a:solidFill>
            <a:srgbClr val="CAE6FA"/>
          </a:solidFill>
        </a:fill>
      </a:tcStyle>
    </a:band1H>
    <a:band1V>
      <a:tcStyle>
        <a:tcBdr/>
        <a:fill>
          <a:solidFill>
            <a:srgbClr val="CAE6F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0D2EC75E-D2CD-4C09-A1EC-6B3F28F0635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3FC"/>
          </a:solidFill>
        </a:fill>
      </a:tcStyle>
    </a:wholeTbl>
    <a:band1H>
      <a:tcStyle>
        <a:tcBdr/>
        <a:fill>
          <a:solidFill>
            <a:srgbClr val="CAE6FA"/>
          </a:solidFill>
        </a:fill>
      </a:tcStyle>
    </a:band1H>
    <a:band1V>
      <a:tcStyle>
        <a:tcBdr/>
        <a:fill>
          <a:solidFill>
            <a:srgbClr val="CAE6F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7F1F1D0A-0703-4AC2-B860-F7952141CE40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3FC"/>
          </a:solidFill>
        </a:fill>
      </a:tcStyle>
    </a:wholeTbl>
    <a:band1H>
      <a:tcStyle>
        <a:tcBdr/>
        <a:fill>
          <a:solidFill>
            <a:srgbClr val="CAE6FA"/>
          </a:solidFill>
        </a:fill>
      </a:tcStyle>
    </a:band1H>
    <a:band1V>
      <a:tcStyle>
        <a:tcBdr/>
        <a:fill>
          <a:solidFill>
            <a:srgbClr val="CAE6F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1A441460-CBD2-40F8-A852-E81F9A40D912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3FC"/>
          </a:solidFill>
        </a:fill>
      </a:tcStyle>
    </a:wholeTbl>
    <a:band1H>
      <a:tcStyle>
        <a:tcBdr/>
        <a:fill>
          <a:solidFill>
            <a:srgbClr val="CAE6FA"/>
          </a:solidFill>
        </a:fill>
      </a:tcStyle>
    </a:band1H>
    <a:band1V>
      <a:tcStyle>
        <a:tcBdr/>
        <a:fill>
          <a:solidFill>
            <a:srgbClr val="CAE6F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00B9F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00B9F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B9F2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B9F2"/>
          </a:solidFill>
        </a:fill>
      </a:tcStyle>
    </a:firstRow>
  </a:tblStyle>
  <a:tblStyle styleId="{207E2C56-A861-4998-9BF2-6DD72E7D101A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3FC"/>
          </a:solidFill>
        </a:fill>
      </a:tcStyle>
    </a:wholeTbl>
    <a:band1H>
      <a:tcStyle>
        <a:tcBdr/>
        <a:fill>
          <a:solidFill>
            <a:srgbClr val="CAE6FA"/>
          </a:solidFill>
        </a:fill>
      </a:tcStyle>
    </a:band1H>
    <a:band1V>
      <a:tcStyle>
        <a:tcBdr/>
        <a:fill>
          <a:solidFill>
            <a:srgbClr val="CAE6F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208" y="-104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928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End on 5:00</a:t>
            </a:r>
            <a:endParaRPr dirty="0"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End on 7</a:t>
            </a:r>
            <a:endParaRPr dirty="0"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End on 9</a:t>
            </a:r>
            <a:endParaRPr dirty="0"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End on 2:00</a:t>
            </a:r>
            <a:endParaRPr dirty="0"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4438" y="1944689"/>
            <a:ext cx="1261426" cy="12614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542243" y="3096450"/>
            <a:ext cx="5293655" cy="948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None/>
              <a:defRPr sz="2000" b="0" i="0" u="none" strike="noStrike" cap="none" baseline="0">
                <a:solidFill>
                  <a:srgbClr val="AAABA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1600" b="0" i="0" u="none" strike="noStrike" cap="none" baseline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1400" b="0" i="0" u="none" strike="noStrike" cap="none" baseline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1200" b="0" i="0" u="none" strike="noStrike" cap="none" baseline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2532381" y="1585065"/>
            <a:ext cx="6375399" cy="14108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A3B3C"/>
              </a:buClr>
              <a:buFont typeface="Calibri"/>
              <a:buNone/>
              <a:defRPr sz="4800" baseline="0">
                <a:solidFill>
                  <a:srgbClr val="3A3B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8719" y="1146494"/>
            <a:ext cx="2872739" cy="2872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43932" y="61120"/>
            <a:ext cx="7961867" cy="724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3A3B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43932" y="745331"/>
            <a:ext cx="7961867" cy="305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57200" y="1044034"/>
            <a:ext cx="1143000" cy="6864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6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483359" y="1255995"/>
            <a:ext cx="6593839" cy="20548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Clr>
                <a:srgbClr val="3A3B3C"/>
              </a:buClr>
              <a:buFont typeface="Georgia"/>
              <a:buNone/>
              <a:defRPr sz="3400" i="1">
                <a:solidFill>
                  <a:srgbClr val="3A3B3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0"/>
              </a:spcBef>
              <a:defRPr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1483359" y="3412330"/>
            <a:ext cx="4536440" cy="20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00B9F2"/>
              </a:buClr>
              <a:buFont typeface="Calibri"/>
              <a:buNone/>
              <a:defRPr sz="1800" b="1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1483359" y="3677866"/>
            <a:ext cx="4536440" cy="343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accent3"/>
              </a:buClr>
              <a:buFont typeface="Calibri"/>
              <a:buNone/>
              <a:defRPr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/ Sub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43932" y="61120"/>
            <a:ext cx="7961867" cy="724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3A3B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43932" y="745331"/>
            <a:ext cx="7961867" cy="305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plash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Shape 176"/>
          <p:cNvGrpSpPr/>
          <p:nvPr/>
        </p:nvGrpSpPr>
        <p:grpSpPr>
          <a:xfrm>
            <a:off x="1234438" y="1936578"/>
            <a:ext cx="6660143" cy="1269537"/>
            <a:chOff x="1234438" y="1936578"/>
            <a:chExt cx="6660143" cy="1269537"/>
          </a:xfrm>
        </p:grpSpPr>
        <p:pic>
          <p:nvPicPr>
            <p:cNvPr id="177" name="Shape 177"/>
            <p:cNvPicPr preferRelativeResize="0"/>
            <p:nvPr/>
          </p:nvPicPr>
          <p:blipFill rotWithShape="1">
            <a:blip r:embed="rId2">
              <a:alphaModFix/>
            </a:blip>
            <a:srcRect l="21198"/>
            <a:stretch/>
          </p:blipFill>
          <p:spPr>
            <a:xfrm>
              <a:off x="2646044" y="1936578"/>
              <a:ext cx="5248538" cy="1262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Shape 17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34438" y="1944689"/>
              <a:ext cx="1261426" cy="1261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gue 3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9609" y="1138291"/>
            <a:ext cx="2870978" cy="287097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2532380" y="1391286"/>
            <a:ext cx="5201920" cy="17839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4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>
                <a:solidFill>
                  <a:schemeClr val="dk1"/>
                </a:solidFill>
              </a:defRPr>
            </a:lvl2pPr>
            <a:lvl3pPr marL="91440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>
                <a:solidFill>
                  <a:schemeClr val="dk1"/>
                </a:solidFill>
              </a:defRPr>
            </a:lvl3pPr>
            <a:lvl4pPr marL="137160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>
                <a:solidFill>
                  <a:schemeClr val="dk1"/>
                </a:solidFill>
              </a:defRPr>
            </a:lvl4pPr>
            <a:lvl5pPr marL="182880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2532380" y="3291089"/>
            <a:ext cx="5186679" cy="960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A5120"/>
              </a:buClr>
              <a:buFont typeface="Calibri"/>
              <a:buNone/>
              <a:defRPr sz="2400">
                <a:solidFill>
                  <a:srgbClr val="DA51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gue 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92261" y="1135640"/>
            <a:ext cx="2876280" cy="2876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532380" y="1391286"/>
            <a:ext cx="5201920" cy="17839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7497"/>
              </a:buClr>
              <a:buFont typeface="Arial"/>
              <a:buNone/>
              <a:defRPr sz="4000">
                <a:solidFill>
                  <a:srgbClr val="F27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>
                <a:solidFill>
                  <a:schemeClr val="dk1"/>
                </a:solidFill>
              </a:defRPr>
            </a:lvl2pPr>
            <a:lvl3pPr marL="91440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>
                <a:solidFill>
                  <a:schemeClr val="dk1"/>
                </a:solidFill>
              </a:defRPr>
            </a:lvl3pPr>
            <a:lvl4pPr marL="137160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>
                <a:solidFill>
                  <a:schemeClr val="dk1"/>
                </a:solidFill>
              </a:defRPr>
            </a:lvl4pPr>
            <a:lvl5pPr marL="182880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2532380" y="3291089"/>
            <a:ext cx="5186679" cy="960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0004B"/>
              </a:buClr>
              <a:buFont typeface="Calibri"/>
              <a:buNone/>
              <a:defRPr sz="2400">
                <a:solidFill>
                  <a:srgbClr val="B000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gue 4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92261" y="1135640"/>
            <a:ext cx="2876280" cy="2876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2532380" y="1391286"/>
            <a:ext cx="5201920" cy="17839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EC03F"/>
              </a:buClr>
              <a:buFont typeface="Arial"/>
              <a:buNone/>
              <a:defRPr sz="4000">
                <a:solidFill>
                  <a:srgbClr val="8EC0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>
                <a:solidFill>
                  <a:schemeClr val="dk1"/>
                </a:solidFill>
              </a:defRPr>
            </a:lvl2pPr>
            <a:lvl3pPr marL="91440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>
                <a:solidFill>
                  <a:schemeClr val="dk1"/>
                </a:solidFill>
              </a:defRPr>
            </a:lvl3pPr>
            <a:lvl4pPr marL="137160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>
                <a:solidFill>
                  <a:schemeClr val="dk1"/>
                </a:solidFill>
              </a:defRPr>
            </a:lvl4pPr>
            <a:lvl5pPr marL="182880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2532380" y="3291089"/>
            <a:ext cx="5186679" cy="960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906E"/>
              </a:buClr>
              <a:buFont typeface="Calibri"/>
              <a:buNone/>
              <a:defRPr sz="2400">
                <a:solidFill>
                  <a:srgbClr val="0090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43932" y="60960"/>
            <a:ext cx="7963932" cy="724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3A3B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7772400" y="3203364"/>
            <a:ext cx="2133599" cy="27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-4118" y="0"/>
            <a:ext cx="9148118" cy="51482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No 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43932" y="58844"/>
            <a:ext cx="7961867" cy="724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3A3B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43932" y="1125537"/>
            <a:ext cx="7961867" cy="37955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30238" indent="-7143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libri"/>
              <a:buChar char="‒"/>
              <a:defRPr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7438" indent="-8413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libri"/>
              <a:buChar char="‒"/>
              <a:defRPr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4638" indent="-9683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libri"/>
              <a:buChar char="‒"/>
              <a:defRPr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gue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532380" y="1391286"/>
            <a:ext cx="5201920" cy="17839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>
                <a:solidFill>
                  <a:schemeClr val="dk1"/>
                </a:solidFill>
              </a:defRPr>
            </a:lvl2pPr>
            <a:lvl3pPr marL="91440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>
                <a:solidFill>
                  <a:schemeClr val="dk1"/>
                </a:solidFill>
              </a:defRPr>
            </a:lvl3pPr>
            <a:lvl4pPr marL="137160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>
                <a:solidFill>
                  <a:schemeClr val="dk1"/>
                </a:solidFill>
              </a:defRPr>
            </a:lvl4pPr>
            <a:lvl5pPr marL="182880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2532380" y="3291089"/>
            <a:ext cx="5186679" cy="960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4784"/>
              </a:buClr>
              <a:buFont typeface="Calibri"/>
              <a:buNone/>
              <a:defRPr sz="2400">
                <a:solidFill>
                  <a:srgbClr val="0047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91378" y="1136523"/>
            <a:ext cx="2874513" cy="2874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43932" y="56321"/>
            <a:ext cx="7961867" cy="724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3A3B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with Caption 5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276600" y="0"/>
            <a:ext cx="5867400" cy="5148263"/>
          </a:xfrm>
          <a:prstGeom prst="rect">
            <a:avLst/>
          </a:prstGeom>
          <a:solidFill>
            <a:srgbClr val="621A6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810000" y="743637"/>
            <a:ext cx="4876799" cy="28601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0" y="0"/>
            <a:ext cx="3276600" cy="5148263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3" name="Shape 43"/>
          <p:cNvGrpSpPr/>
          <p:nvPr/>
        </p:nvGrpSpPr>
        <p:grpSpPr>
          <a:xfrm>
            <a:off x="7763209" y="3869530"/>
            <a:ext cx="999790" cy="989807"/>
            <a:chOff x="1444625" y="4492625"/>
            <a:chExt cx="1112837" cy="1101725"/>
          </a:xfrm>
        </p:grpSpPr>
        <p:sp>
          <p:nvSpPr>
            <p:cNvPr id="44" name="Shape 44"/>
            <p:cNvSpPr/>
            <p:nvPr/>
          </p:nvSpPr>
          <p:spPr>
            <a:xfrm>
              <a:off x="1444625" y="5008562"/>
              <a:ext cx="69849" cy="68263"/>
            </a:xfrm>
            <a:custGeom>
              <a:avLst/>
              <a:gdLst/>
              <a:ahLst/>
              <a:cxnLst/>
              <a:rect l="0" t="0" r="0" b="0"/>
              <a:pathLst>
                <a:path w="19" h="18" extrusionOk="0">
                  <a:moveTo>
                    <a:pt x="10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8"/>
                    <a:pt x="1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1462087" y="4492625"/>
              <a:ext cx="1095375" cy="1101725"/>
            </a:xfrm>
            <a:custGeom>
              <a:avLst/>
              <a:gdLst/>
              <a:ahLst/>
              <a:cxnLst/>
              <a:rect l="0" t="0" r="0" b="0"/>
              <a:pathLst>
                <a:path w="292" h="294" extrusionOk="0">
                  <a:moveTo>
                    <a:pt x="145" y="294"/>
                  </a:moveTo>
                  <a:cubicBezTo>
                    <a:pt x="75" y="294"/>
                    <a:pt x="15" y="244"/>
                    <a:pt x="1" y="176"/>
                  </a:cubicBezTo>
                  <a:cubicBezTo>
                    <a:pt x="0" y="172"/>
                    <a:pt x="3" y="168"/>
                    <a:pt x="7" y="167"/>
                  </a:cubicBezTo>
                  <a:cubicBezTo>
                    <a:pt x="10" y="167"/>
                    <a:pt x="14" y="169"/>
                    <a:pt x="15" y="173"/>
                  </a:cubicBezTo>
                  <a:cubicBezTo>
                    <a:pt x="27" y="235"/>
                    <a:pt x="82" y="280"/>
                    <a:pt x="145" y="280"/>
                  </a:cubicBezTo>
                  <a:cubicBezTo>
                    <a:pt x="218" y="280"/>
                    <a:pt x="278" y="220"/>
                    <a:pt x="278" y="147"/>
                  </a:cubicBezTo>
                  <a:cubicBezTo>
                    <a:pt x="278" y="74"/>
                    <a:pt x="218" y="14"/>
                    <a:pt x="145" y="14"/>
                  </a:cubicBezTo>
                  <a:cubicBezTo>
                    <a:pt x="82" y="14"/>
                    <a:pt x="27" y="59"/>
                    <a:pt x="15" y="121"/>
                  </a:cubicBezTo>
                  <a:cubicBezTo>
                    <a:pt x="14" y="124"/>
                    <a:pt x="10" y="127"/>
                    <a:pt x="7" y="126"/>
                  </a:cubicBezTo>
                  <a:cubicBezTo>
                    <a:pt x="3" y="125"/>
                    <a:pt x="0" y="122"/>
                    <a:pt x="1" y="118"/>
                  </a:cubicBezTo>
                  <a:cubicBezTo>
                    <a:pt x="15" y="50"/>
                    <a:pt x="75" y="0"/>
                    <a:pt x="145" y="0"/>
                  </a:cubicBezTo>
                  <a:cubicBezTo>
                    <a:pt x="226" y="0"/>
                    <a:pt x="292" y="66"/>
                    <a:pt x="292" y="147"/>
                  </a:cubicBezTo>
                  <a:cubicBezTo>
                    <a:pt x="292" y="228"/>
                    <a:pt x="226" y="294"/>
                    <a:pt x="145" y="2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1766886" y="4799012"/>
              <a:ext cx="215899" cy="220663"/>
            </a:xfrm>
            <a:custGeom>
              <a:avLst/>
              <a:gdLst/>
              <a:ahLst/>
              <a:cxnLst/>
              <a:rect l="0" t="0" r="0" b="0"/>
              <a:pathLst>
                <a:path w="58" h="59" extrusionOk="0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5" y="0"/>
                    <a:pt x="58" y="14"/>
                    <a:pt x="58" y="30"/>
                  </a:cubicBezTo>
                  <a:cubicBezTo>
                    <a:pt x="58" y="46"/>
                    <a:pt x="45" y="59"/>
                    <a:pt x="29" y="59"/>
                  </a:cubicBezTo>
                  <a:close/>
                  <a:moveTo>
                    <a:pt x="29" y="14"/>
                  </a:moveTo>
                  <a:cubicBezTo>
                    <a:pt x="20" y="14"/>
                    <a:pt x="14" y="21"/>
                    <a:pt x="14" y="30"/>
                  </a:cubicBezTo>
                  <a:cubicBezTo>
                    <a:pt x="14" y="38"/>
                    <a:pt x="20" y="45"/>
                    <a:pt x="29" y="45"/>
                  </a:cubicBezTo>
                  <a:cubicBezTo>
                    <a:pt x="37" y="45"/>
                    <a:pt x="44" y="38"/>
                    <a:pt x="44" y="30"/>
                  </a:cubicBezTo>
                  <a:cubicBezTo>
                    <a:pt x="44" y="21"/>
                    <a:pt x="37" y="14"/>
                    <a:pt x="29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1717675" y="5002212"/>
              <a:ext cx="311150" cy="220663"/>
            </a:xfrm>
            <a:custGeom>
              <a:avLst/>
              <a:gdLst/>
              <a:ahLst/>
              <a:cxnLst/>
              <a:rect l="0" t="0" r="0" b="0"/>
              <a:pathLst>
                <a:path w="83" h="59" extrusionOk="0">
                  <a:moveTo>
                    <a:pt x="76" y="59"/>
                  </a:moveTo>
                  <a:cubicBezTo>
                    <a:pt x="7" y="59"/>
                    <a:pt x="7" y="59"/>
                    <a:pt x="7" y="59"/>
                  </a:cubicBezTo>
                  <a:cubicBezTo>
                    <a:pt x="3" y="59"/>
                    <a:pt x="0" y="56"/>
                    <a:pt x="0" y="5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1" y="15"/>
                    <a:pt x="2" y="1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6" y="0"/>
                    <a:pt x="21" y="0"/>
                    <a:pt x="23" y="3"/>
                  </a:cubicBezTo>
                  <a:cubicBezTo>
                    <a:pt x="26" y="6"/>
                    <a:pt x="26" y="11"/>
                    <a:pt x="23" y="1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7" y="11"/>
                    <a:pt x="57" y="7"/>
                    <a:pt x="60" y="4"/>
                  </a:cubicBezTo>
                  <a:cubicBezTo>
                    <a:pt x="62" y="1"/>
                    <a:pt x="67" y="1"/>
                    <a:pt x="70" y="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3" y="15"/>
                    <a:pt x="83" y="17"/>
                    <a:pt x="83" y="19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6"/>
                    <a:pt x="80" y="59"/>
                    <a:pt x="76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2024061" y="4799012"/>
              <a:ext cx="217486" cy="220663"/>
            </a:xfrm>
            <a:custGeom>
              <a:avLst/>
              <a:gdLst/>
              <a:ahLst/>
              <a:cxnLst/>
              <a:rect l="0" t="0" r="0" b="0"/>
              <a:pathLst>
                <a:path w="58" h="59" extrusionOk="0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5" y="0"/>
                    <a:pt x="58" y="14"/>
                    <a:pt x="58" y="30"/>
                  </a:cubicBezTo>
                  <a:cubicBezTo>
                    <a:pt x="58" y="46"/>
                    <a:pt x="45" y="59"/>
                    <a:pt x="29" y="59"/>
                  </a:cubicBezTo>
                  <a:close/>
                  <a:moveTo>
                    <a:pt x="29" y="14"/>
                  </a:moveTo>
                  <a:cubicBezTo>
                    <a:pt x="21" y="14"/>
                    <a:pt x="14" y="21"/>
                    <a:pt x="14" y="30"/>
                  </a:cubicBezTo>
                  <a:cubicBezTo>
                    <a:pt x="14" y="38"/>
                    <a:pt x="21" y="45"/>
                    <a:pt x="29" y="45"/>
                  </a:cubicBezTo>
                  <a:cubicBezTo>
                    <a:pt x="38" y="45"/>
                    <a:pt x="44" y="38"/>
                    <a:pt x="44" y="30"/>
                  </a:cubicBezTo>
                  <a:cubicBezTo>
                    <a:pt x="44" y="21"/>
                    <a:pt x="38" y="14"/>
                    <a:pt x="29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2051050" y="5005387"/>
              <a:ext cx="239712" cy="217488"/>
            </a:xfrm>
            <a:custGeom>
              <a:avLst/>
              <a:gdLst/>
              <a:ahLst/>
              <a:cxnLst/>
              <a:rect l="0" t="0" r="0" b="0"/>
              <a:pathLst>
                <a:path w="64" h="58" extrusionOk="0">
                  <a:moveTo>
                    <a:pt x="57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4" y="58"/>
                    <a:pt x="0" y="55"/>
                    <a:pt x="0" y="51"/>
                  </a:cubicBezTo>
                  <a:cubicBezTo>
                    <a:pt x="0" y="48"/>
                    <a:pt x="4" y="44"/>
                    <a:pt x="7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8" y="10"/>
                    <a:pt x="38" y="6"/>
                    <a:pt x="40" y="3"/>
                  </a:cubicBezTo>
                  <a:cubicBezTo>
                    <a:pt x="43" y="0"/>
                    <a:pt x="47" y="0"/>
                    <a:pt x="50" y="2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3" y="14"/>
                    <a:pt x="64" y="16"/>
                    <a:pt x="64" y="18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5"/>
                    <a:pt x="61" y="58"/>
                    <a:pt x="57" y="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Shape 50"/>
          <p:cNvSpPr txBox="1"/>
          <p:nvPr/>
        </p:nvSpPr>
        <p:spPr>
          <a:xfrm>
            <a:off x="6787443" y="3795498"/>
            <a:ext cx="2356555" cy="1352763"/>
          </a:xfrm>
          <a:prstGeom prst="rect">
            <a:avLst/>
          </a:prstGeom>
          <a:solidFill>
            <a:srgbClr val="621A6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with Caption 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276600" y="0"/>
            <a:ext cx="5867400" cy="5148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810000" y="743637"/>
            <a:ext cx="4876799" cy="28601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idx="2"/>
          </p:nvPr>
        </p:nvSpPr>
        <p:spPr>
          <a:xfrm>
            <a:off x="0" y="0"/>
            <a:ext cx="3276600" cy="5148263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5" name="Shape 55"/>
          <p:cNvGrpSpPr/>
          <p:nvPr/>
        </p:nvGrpSpPr>
        <p:grpSpPr>
          <a:xfrm>
            <a:off x="7391400" y="4047842"/>
            <a:ext cx="1386840" cy="804391"/>
            <a:chOff x="1371600" y="1069975"/>
            <a:chExt cx="1874838" cy="1087438"/>
          </a:xfrm>
        </p:grpSpPr>
        <p:sp>
          <p:nvSpPr>
            <p:cNvPr id="56" name="Shape 56"/>
            <p:cNvSpPr/>
            <p:nvPr/>
          </p:nvSpPr>
          <p:spPr>
            <a:xfrm>
              <a:off x="2522538" y="1081087"/>
              <a:ext cx="723899" cy="1076324"/>
            </a:xfrm>
            <a:custGeom>
              <a:avLst/>
              <a:gdLst/>
              <a:ahLst/>
              <a:cxnLst/>
              <a:rect l="0" t="0" r="0" b="0"/>
              <a:pathLst>
                <a:path w="193" h="287" extrusionOk="0">
                  <a:moveTo>
                    <a:pt x="81" y="287"/>
                  </a:moveTo>
                  <a:cubicBezTo>
                    <a:pt x="12" y="287"/>
                    <a:pt x="12" y="287"/>
                    <a:pt x="12" y="287"/>
                  </a:cubicBezTo>
                  <a:cubicBezTo>
                    <a:pt x="7" y="287"/>
                    <a:pt x="3" y="283"/>
                    <a:pt x="3" y="278"/>
                  </a:cubicBezTo>
                  <a:cubicBezTo>
                    <a:pt x="3" y="273"/>
                    <a:pt x="7" y="269"/>
                    <a:pt x="12" y="269"/>
                  </a:cubicBezTo>
                  <a:cubicBezTo>
                    <a:pt x="81" y="269"/>
                    <a:pt x="81" y="269"/>
                    <a:pt x="81" y="269"/>
                  </a:cubicBezTo>
                  <a:cubicBezTo>
                    <a:pt x="121" y="269"/>
                    <a:pt x="156" y="243"/>
                    <a:pt x="167" y="206"/>
                  </a:cubicBezTo>
                  <a:cubicBezTo>
                    <a:pt x="167" y="203"/>
                    <a:pt x="174" y="173"/>
                    <a:pt x="164" y="147"/>
                  </a:cubicBezTo>
                  <a:cubicBezTo>
                    <a:pt x="152" y="114"/>
                    <a:pt x="118" y="91"/>
                    <a:pt x="81" y="91"/>
                  </a:cubicBezTo>
                  <a:cubicBezTo>
                    <a:pt x="77" y="91"/>
                    <a:pt x="74" y="89"/>
                    <a:pt x="73" y="85"/>
                  </a:cubicBezTo>
                  <a:cubicBezTo>
                    <a:pt x="64" y="53"/>
                    <a:pt x="39" y="28"/>
                    <a:pt x="8" y="19"/>
                  </a:cubicBezTo>
                  <a:cubicBezTo>
                    <a:pt x="3" y="17"/>
                    <a:pt x="0" y="13"/>
                    <a:pt x="2" y="8"/>
                  </a:cubicBezTo>
                  <a:cubicBezTo>
                    <a:pt x="3" y="3"/>
                    <a:pt x="8" y="0"/>
                    <a:pt x="13" y="2"/>
                  </a:cubicBezTo>
                  <a:cubicBezTo>
                    <a:pt x="48" y="12"/>
                    <a:pt x="76" y="39"/>
                    <a:pt x="88" y="74"/>
                  </a:cubicBezTo>
                  <a:cubicBezTo>
                    <a:pt x="130" y="76"/>
                    <a:pt x="166" y="102"/>
                    <a:pt x="181" y="141"/>
                  </a:cubicBezTo>
                  <a:cubicBezTo>
                    <a:pt x="193" y="173"/>
                    <a:pt x="184" y="209"/>
                    <a:pt x="184" y="210"/>
                  </a:cubicBezTo>
                  <a:cubicBezTo>
                    <a:pt x="184" y="210"/>
                    <a:pt x="184" y="211"/>
                    <a:pt x="184" y="211"/>
                  </a:cubicBezTo>
                  <a:cubicBezTo>
                    <a:pt x="171" y="256"/>
                    <a:pt x="128" y="287"/>
                    <a:pt x="81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1371600" y="1085850"/>
              <a:ext cx="1000125" cy="1071563"/>
            </a:xfrm>
            <a:custGeom>
              <a:avLst/>
              <a:gdLst/>
              <a:ahLst/>
              <a:cxnLst/>
              <a:rect l="0" t="0" r="0" b="0"/>
              <a:pathLst>
                <a:path w="267" h="286" extrusionOk="0">
                  <a:moveTo>
                    <a:pt x="257" y="286"/>
                  </a:moveTo>
                  <a:cubicBezTo>
                    <a:pt x="79" y="286"/>
                    <a:pt x="79" y="286"/>
                    <a:pt x="79" y="286"/>
                  </a:cubicBezTo>
                  <a:cubicBezTo>
                    <a:pt x="35" y="286"/>
                    <a:pt x="0" y="250"/>
                    <a:pt x="0" y="207"/>
                  </a:cubicBezTo>
                  <a:cubicBezTo>
                    <a:pt x="0" y="163"/>
                    <a:pt x="35" y="127"/>
                    <a:pt x="79" y="127"/>
                  </a:cubicBezTo>
                  <a:cubicBezTo>
                    <a:pt x="80" y="127"/>
                    <a:pt x="80" y="127"/>
                    <a:pt x="81" y="127"/>
                  </a:cubicBezTo>
                  <a:cubicBezTo>
                    <a:pt x="92" y="85"/>
                    <a:pt x="130" y="56"/>
                    <a:pt x="174" y="56"/>
                  </a:cubicBezTo>
                  <a:cubicBezTo>
                    <a:pt x="178" y="56"/>
                    <a:pt x="183" y="56"/>
                    <a:pt x="187" y="57"/>
                  </a:cubicBezTo>
                  <a:cubicBezTo>
                    <a:pt x="201" y="30"/>
                    <a:pt x="226" y="10"/>
                    <a:pt x="255" y="1"/>
                  </a:cubicBezTo>
                  <a:cubicBezTo>
                    <a:pt x="260" y="0"/>
                    <a:pt x="264" y="2"/>
                    <a:pt x="266" y="7"/>
                  </a:cubicBezTo>
                  <a:cubicBezTo>
                    <a:pt x="267" y="12"/>
                    <a:pt x="265" y="17"/>
                    <a:pt x="260" y="18"/>
                  </a:cubicBezTo>
                  <a:cubicBezTo>
                    <a:pt x="234" y="26"/>
                    <a:pt x="212" y="45"/>
                    <a:pt x="200" y="70"/>
                  </a:cubicBezTo>
                  <a:cubicBezTo>
                    <a:pt x="199" y="74"/>
                    <a:pt x="194" y="76"/>
                    <a:pt x="190" y="75"/>
                  </a:cubicBezTo>
                  <a:cubicBezTo>
                    <a:pt x="185" y="74"/>
                    <a:pt x="179" y="74"/>
                    <a:pt x="174" y="74"/>
                  </a:cubicBezTo>
                  <a:cubicBezTo>
                    <a:pt x="136" y="74"/>
                    <a:pt x="103" y="101"/>
                    <a:pt x="96" y="138"/>
                  </a:cubicBezTo>
                  <a:cubicBezTo>
                    <a:pt x="95" y="143"/>
                    <a:pt x="91" y="146"/>
                    <a:pt x="86" y="145"/>
                  </a:cubicBezTo>
                  <a:cubicBezTo>
                    <a:pt x="84" y="145"/>
                    <a:pt x="81" y="145"/>
                    <a:pt x="79" y="145"/>
                  </a:cubicBezTo>
                  <a:cubicBezTo>
                    <a:pt x="45" y="145"/>
                    <a:pt x="17" y="172"/>
                    <a:pt x="17" y="207"/>
                  </a:cubicBezTo>
                  <a:cubicBezTo>
                    <a:pt x="17" y="241"/>
                    <a:pt x="45" y="268"/>
                    <a:pt x="79" y="268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62" y="268"/>
                    <a:pt x="266" y="272"/>
                    <a:pt x="266" y="277"/>
                  </a:cubicBezTo>
                  <a:cubicBezTo>
                    <a:pt x="266" y="282"/>
                    <a:pt x="262" y="286"/>
                    <a:pt x="257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2413000" y="2085975"/>
              <a:ext cx="71437" cy="7143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2413000" y="1069975"/>
              <a:ext cx="71437" cy="7143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Shape 60"/>
          <p:cNvSpPr txBox="1"/>
          <p:nvPr/>
        </p:nvSpPr>
        <p:spPr>
          <a:xfrm>
            <a:off x="6787443" y="3795498"/>
            <a:ext cx="2356555" cy="1352763"/>
          </a:xfrm>
          <a:prstGeom prst="rect">
            <a:avLst/>
          </a:prstGeom>
          <a:solidFill>
            <a:srgbClr val="00B9F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with Caption 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3276600" y="0"/>
            <a:ext cx="5867400" cy="51482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810000" y="743637"/>
            <a:ext cx="4876799" cy="28601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0" y="0"/>
            <a:ext cx="3276600" cy="5148263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5" name="Shape 65"/>
          <p:cNvGrpSpPr/>
          <p:nvPr/>
        </p:nvGrpSpPr>
        <p:grpSpPr>
          <a:xfrm>
            <a:off x="8001000" y="3698967"/>
            <a:ext cx="761999" cy="1161163"/>
            <a:chOff x="1070222" y="628650"/>
            <a:chExt cx="682376" cy="1039830"/>
          </a:xfrm>
        </p:grpSpPr>
        <p:grpSp>
          <p:nvGrpSpPr>
            <p:cNvPr id="66" name="Shape 66"/>
            <p:cNvGrpSpPr/>
            <p:nvPr/>
          </p:nvGrpSpPr>
          <p:grpSpPr>
            <a:xfrm>
              <a:off x="1070222" y="628650"/>
              <a:ext cx="682376" cy="1032393"/>
              <a:chOff x="-693737" y="4340225"/>
              <a:chExt cx="1042988" cy="1577975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-88900" y="5037137"/>
                <a:ext cx="438150" cy="881062"/>
              </a:xfrm>
              <a:custGeom>
                <a:avLst/>
                <a:gdLst/>
                <a:ahLst/>
                <a:cxnLst/>
                <a:rect l="0" t="0" r="0" b="0"/>
                <a:pathLst>
                  <a:path w="117" h="235" extrusionOk="0">
                    <a:moveTo>
                      <a:pt x="86" y="235"/>
                    </a:moveTo>
                    <a:cubicBezTo>
                      <a:pt x="12" y="235"/>
                      <a:pt x="12" y="235"/>
                      <a:pt x="12" y="235"/>
                    </a:cubicBezTo>
                    <a:cubicBezTo>
                      <a:pt x="8" y="235"/>
                      <a:pt x="5" y="232"/>
                      <a:pt x="5" y="228"/>
                    </a:cubicBezTo>
                    <a:cubicBezTo>
                      <a:pt x="5" y="224"/>
                      <a:pt x="8" y="221"/>
                      <a:pt x="12" y="221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95" y="221"/>
                      <a:pt x="103" y="213"/>
                      <a:pt x="103" y="204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3" y="22"/>
                      <a:pt x="95" y="14"/>
                      <a:pt x="8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103" y="0"/>
                      <a:pt x="117" y="14"/>
                      <a:pt x="117" y="31"/>
                    </a:cubicBezTo>
                    <a:cubicBezTo>
                      <a:pt x="117" y="204"/>
                      <a:pt x="117" y="204"/>
                      <a:pt x="117" y="204"/>
                    </a:cubicBezTo>
                    <a:cubicBezTo>
                      <a:pt x="117" y="221"/>
                      <a:pt x="103" y="235"/>
                      <a:pt x="86" y="2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-693737" y="5037137"/>
                <a:ext cx="454025" cy="881062"/>
              </a:xfrm>
              <a:custGeom>
                <a:avLst/>
                <a:gdLst/>
                <a:ahLst/>
                <a:cxnLst/>
                <a:rect l="0" t="0" r="0" b="0"/>
                <a:pathLst>
                  <a:path w="121" h="235" extrusionOk="0">
                    <a:moveTo>
                      <a:pt x="114" y="235"/>
                    </a:moveTo>
                    <a:cubicBezTo>
                      <a:pt x="32" y="235"/>
                      <a:pt x="32" y="235"/>
                      <a:pt x="32" y="235"/>
                    </a:cubicBezTo>
                    <a:cubicBezTo>
                      <a:pt x="14" y="235"/>
                      <a:pt x="0" y="221"/>
                      <a:pt x="0" y="20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6" y="0"/>
                      <a:pt x="120" y="3"/>
                      <a:pt x="120" y="7"/>
                    </a:cubicBezTo>
                    <a:cubicBezTo>
                      <a:pt x="120" y="11"/>
                      <a:pt x="116" y="14"/>
                      <a:pt x="113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22" y="14"/>
                      <a:pt x="14" y="22"/>
                      <a:pt x="14" y="31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4" y="213"/>
                      <a:pt x="22" y="221"/>
                      <a:pt x="32" y="221"/>
                    </a:cubicBezTo>
                    <a:cubicBezTo>
                      <a:pt x="114" y="221"/>
                      <a:pt x="114" y="221"/>
                      <a:pt x="114" y="221"/>
                    </a:cubicBezTo>
                    <a:cubicBezTo>
                      <a:pt x="118" y="221"/>
                      <a:pt x="121" y="224"/>
                      <a:pt x="121" y="228"/>
                    </a:cubicBezTo>
                    <a:cubicBezTo>
                      <a:pt x="121" y="232"/>
                      <a:pt x="118" y="235"/>
                      <a:pt x="114" y="2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-509587" y="4340225"/>
                <a:ext cx="682624" cy="633413"/>
              </a:xfrm>
              <a:custGeom>
                <a:avLst/>
                <a:gdLst/>
                <a:ahLst/>
                <a:cxnLst/>
                <a:rect l="0" t="0" r="0" b="0"/>
                <a:pathLst>
                  <a:path w="182" h="169" extrusionOk="0">
                    <a:moveTo>
                      <a:pt x="175" y="169"/>
                    </a:moveTo>
                    <a:cubicBezTo>
                      <a:pt x="171" y="169"/>
                      <a:pt x="168" y="166"/>
                      <a:pt x="168" y="162"/>
                    </a:cubicBezTo>
                    <a:cubicBezTo>
                      <a:pt x="168" y="92"/>
                      <a:pt x="168" y="92"/>
                      <a:pt x="168" y="92"/>
                    </a:cubicBezTo>
                    <a:cubicBezTo>
                      <a:pt x="168" y="56"/>
                      <a:pt x="144" y="26"/>
                      <a:pt x="110" y="17"/>
                    </a:cubicBezTo>
                    <a:cubicBezTo>
                      <a:pt x="104" y="15"/>
                      <a:pt x="97" y="14"/>
                      <a:pt x="91" y="14"/>
                    </a:cubicBezTo>
                    <a:cubicBezTo>
                      <a:pt x="48" y="14"/>
                      <a:pt x="14" y="49"/>
                      <a:pt x="14" y="92"/>
                    </a:cubicBezTo>
                    <a:cubicBezTo>
                      <a:pt x="14" y="162"/>
                      <a:pt x="14" y="162"/>
                      <a:pt x="14" y="162"/>
                    </a:cubicBezTo>
                    <a:cubicBezTo>
                      <a:pt x="14" y="166"/>
                      <a:pt x="10" y="169"/>
                      <a:pt x="7" y="169"/>
                    </a:cubicBezTo>
                    <a:cubicBezTo>
                      <a:pt x="3" y="169"/>
                      <a:pt x="0" y="166"/>
                      <a:pt x="0" y="16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41"/>
                      <a:pt x="41" y="0"/>
                      <a:pt x="91" y="0"/>
                    </a:cubicBezTo>
                    <a:cubicBezTo>
                      <a:pt x="98" y="0"/>
                      <a:pt x="106" y="1"/>
                      <a:pt x="113" y="3"/>
                    </a:cubicBezTo>
                    <a:cubicBezTo>
                      <a:pt x="154" y="14"/>
                      <a:pt x="182" y="50"/>
                      <a:pt x="182" y="92"/>
                    </a:cubicBezTo>
                    <a:cubicBezTo>
                      <a:pt x="182" y="162"/>
                      <a:pt x="182" y="162"/>
                      <a:pt x="182" y="162"/>
                    </a:cubicBezTo>
                    <a:cubicBezTo>
                      <a:pt x="182" y="166"/>
                      <a:pt x="179" y="169"/>
                      <a:pt x="175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-201613" y="5029200"/>
                <a:ext cx="66674" cy="7143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" name="Shape 71"/>
            <p:cNvSpPr/>
            <p:nvPr/>
          </p:nvSpPr>
          <p:spPr>
            <a:xfrm>
              <a:off x="1399759" y="1621742"/>
              <a:ext cx="43622" cy="467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Shape 72"/>
          <p:cNvSpPr txBox="1"/>
          <p:nvPr/>
        </p:nvSpPr>
        <p:spPr>
          <a:xfrm>
            <a:off x="6787443" y="3682621"/>
            <a:ext cx="2356555" cy="1465641"/>
          </a:xfrm>
          <a:prstGeom prst="rect">
            <a:avLst/>
          </a:prstGeom>
          <a:solidFill>
            <a:srgbClr val="00325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with Caption 6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3276600" y="0"/>
            <a:ext cx="5867400" cy="5148263"/>
          </a:xfrm>
          <a:prstGeom prst="rect">
            <a:avLst/>
          </a:prstGeom>
          <a:solidFill>
            <a:srgbClr val="8EC03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810000" y="743637"/>
            <a:ext cx="4876799" cy="28601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0" y="0"/>
            <a:ext cx="3276600" cy="5148263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7" name="Shape 77"/>
          <p:cNvGrpSpPr/>
          <p:nvPr/>
        </p:nvGrpSpPr>
        <p:grpSpPr>
          <a:xfrm>
            <a:off x="7506766" y="3793330"/>
            <a:ext cx="1256233" cy="1066006"/>
            <a:chOff x="3763962" y="2741613"/>
            <a:chExt cx="1614486" cy="1370011"/>
          </a:xfrm>
        </p:grpSpPr>
        <p:sp>
          <p:nvSpPr>
            <p:cNvPr id="78" name="Shape 78"/>
            <p:cNvSpPr/>
            <p:nvPr/>
          </p:nvSpPr>
          <p:spPr>
            <a:xfrm>
              <a:off x="4681537" y="3575050"/>
              <a:ext cx="52386" cy="360361"/>
            </a:xfrm>
            <a:custGeom>
              <a:avLst/>
              <a:gdLst/>
              <a:ahLst/>
              <a:cxnLst/>
              <a:rect l="0" t="0" r="0" b="0"/>
              <a:pathLst>
                <a:path w="14" h="96" extrusionOk="0">
                  <a:moveTo>
                    <a:pt x="7" y="96"/>
                  </a:moveTo>
                  <a:cubicBezTo>
                    <a:pt x="3" y="96"/>
                    <a:pt x="0" y="93"/>
                    <a:pt x="0" y="8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4"/>
                    <a:pt x="14" y="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4591050" y="3413125"/>
              <a:ext cx="233361" cy="150811"/>
            </a:xfrm>
            <a:custGeom>
              <a:avLst/>
              <a:gdLst/>
              <a:ahLst/>
              <a:cxnLst/>
              <a:rect l="0" t="0" r="0" b="0"/>
              <a:pathLst>
                <a:path w="62" h="40" extrusionOk="0">
                  <a:moveTo>
                    <a:pt x="8" y="39"/>
                  </a:moveTo>
                  <a:cubicBezTo>
                    <a:pt x="6" y="39"/>
                    <a:pt x="4" y="38"/>
                    <a:pt x="3" y="37"/>
                  </a:cubicBezTo>
                  <a:cubicBezTo>
                    <a:pt x="0" y="35"/>
                    <a:pt x="0" y="30"/>
                    <a:pt x="3" y="2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9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6" y="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2" y="30"/>
                    <a:pt x="62" y="34"/>
                    <a:pt x="59" y="37"/>
                  </a:cubicBezTo>
                  <a:cubicBezTo>
                    <a:pt x="56" y="40"/>
                    <a:pt x="52" y="40"/>
                    <a:pt x="49" y="3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0" y="39"/>
                    <a:pt x="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4591050" y="3963987"/>
              <a:ext cx="233361" cy="147636"/>
            </a:xfrm>
            <a:custGeom>
              <a:avLst/>
              <a:gdLst/>
              <a:ahLst/>
              <a:cxnLst/>
              <a:rect l="0" t="0" r="0" b="0"/>
              <a:pathLst>
                <a:path w="62" h="39" extrusionOk="0">
                  <a:moveTo>
                    <a:pt x="31" y="39"/>
                  </a:moveTo>
                  <a:cubicBezTo>
                    <a:pt x="31" y="39"/>
                    <a:pt x="31" y="39"/>
                    <a:pt x="31" y="39"/>
                  </a:cubicBezTo>
                  <a:cubicBezTo>
                    <a:pt x="29" y="39"/>
                    <a:pt x="27" y="39"/>
                    <a:pt x="26" y="3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2" y="0"/>
                    <a:pt x="56" y="0"/>
                    <a:pt x="59" y="2"/>
                  </a:cubicBezTo>
                  <a:cubicBezTo>
                    <a:pt x="62" y="5"/>
                    <a:pt x="62" y="9"/>
                    <a:pt x="59" y="12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9"/>
                    <a:pt x="33" y="39"/>
                    <a:pt x="3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4670425" y="2741613"/>
              <a:ext cx="68261" cy="68261"/>
            </a:xfrm>
            <a:custGeom>
              <a:avLst/>
              <a:gdLst/>
              <a:ahLst/>
              <a:cxnLst/>
              <a:rect l="0" t="0" r="0" b="0"/>
              <a:pathLst>
                <a:path w="18" h="18" extrusionOk="0"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4670425" y="2741613"/>
              <a:ext cx="71436" cy="68261"/>
            </a:xfrm>
            <a:custGeom>
              <a:avLst/>
              <a:gdLst/>
              <a:ahLst/>
              <a:cxnLst/>
              <a:rect l="0" t="0" r="0" b="0"/>
              <a:pathLst>
                <a:path w="19" h="18" extrusionOk="0">
                  <a:moveTo>
                    <a:pt x="10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9" y="4"/>
                    <a:pt x="19" y="9"/>
                  </a:cubicBezTo>
                  <a:cubicBezTo>
                    <a:pt x="19" y="14"/>
                    <a:pt x="14" y="18"/>
                    <a:pt x="1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3763962" y="2763838"/>
              <a:ext cx="1614486" cy="979486"/>
            </a:xfrm>
            <a:custGeom>
              <a:avLst/>
              <a:gdLst/>
              <a:ahLst/>
              <a:cxnLst/>
              <a:rect l="0" t="0" r="0" b="0"/>
              <a:pathLst>
                <a:path w="431" h="261" extrusionOk="0">
                  <a:moveTo>
                    <a:pt x="339" y="261"/>
                  </a:moveTo>
                  <a:cubicBezTo>
                    <a:pt x="301" y="261"/>
                    <a:pt x="301" y="261"/>
                    <a:pt x="301" y="261"/>
                  </a:cubicBezTo>
                  <a:cubicBezTo>
                    <a:pt x="297" y="261"/>
                    <a:pt x="294" y="258"/>
                    <a:pt x="294" y="254"/>
                  </a:cubicBezTo>
                  <a:cubicBezTo>
                    <a:pt x="294" y="250"/>
                    <a:pt x="297" y="247"/>
                    <a:pt x="301" y="247"/>
                  </a:cubicBezTo>
                  <a:cubicBezTo>
                    <a:pt x="339" y="247"/>
                    <a:pt x="339" y="247"/>
                    <a:pt x="339" y="247"/>
                  </a:cubicBezTo>
                  <a:cubicBezTo>
                    <a:pt x="382" y="247"/>
                    <a:pt x="417" y="209"/>
                    <a:pt x="417" y="163"/>
                  </a:cubicBezTo>
                  <a:cubicBezTo>
                    <a:pt x="417" y="117"/>
                    <a:pt x="382" y="80"/>
                    <a:pt x="339" y="80"/>
                  </a:cubicBezTo>
                  <a:cubicBezTo>
                    <a:pt x="336" y="80"/>
                    <a:pt x="333" y="78"/>
                    <a:pt x="332" y="75"/>
                  </a:cubicBezTo>
                  <a:cubicBezTo>
                    <a:pt x="324" y="47"/>
                    <a:pt x="304" y="24"/>
                    <a:pt x="278" y="15"/>
                  </a:cubicBezTo>
                  <a:cubicBezTo>
                    <a:pt x="275" y="13"/>
                    <a:pt x="273" y="9"/>
                    <a:pt x="274" y="6"/>
                  </a:cubicBezTo>
                  <a:cubicBezTo>
                    <a:pt x="275" y="2"/>
                    <a:pt x="280" y="0"/>
                    <a:pt x="283" y="1"/>
                  </a:cubicBezTo>
                  <a:cubicBezTo>
                    <a:pt x="312" y="12"/>
                    <a:pt x="334" y="36"/>
                    <a:pt x="344" y="66"/>
                  </a:cubicBezTo>
                  <a:cubicBezTo>
                    <a:pt x="393" y="69"/>
                    <a:pt x="431" y="112"/>
                    <a:pt x="431" y="163"/>
                  </a:cubicBezTo>
                  <a:cubicBezTo>
                    <a:pt x="431" y="217"/>
                    <a:pt x="390" y="261"/>
                    <a:pt x="339" y="261"/>
                  </a:cubicBezTo>
                  <a:close/>
                  <a:moveTo>
                    <a:pt x="197" y="261"/>
                  </a:moveTo>
                  <a:cubicBezTo>
                    <a:pt x="69" y="261"/>
                    <a:pt x="69" y="261"/>
                    <a:pt x="69" y="261"/>
                  </a:cubicBezTo>
                  <a:cubicBezTo>
                    <a:pt x="31" y="261"/>
                    <a:pt x="0" y="228"/>
                    <a:pt x="0" y="188"/>
                  </a:cubicBezTo>
                  <a:cubicBezTo>
                    <a:pt x="0" y="149"/>
                    <a:pt x="31" y="116"/>
                    <a:pt x="69" y="116"/>
                  </a:cubicBezTo>
                  <a:cubicBezTo>
                    <a:pt x="70" y="116"/>
                    <a:pt x="70" y="116"/>
                    <a:pt x="71" y="116"/>
                  </a:cubicBezTo>
                  <a:cubicBezTo>
                    <a:pt x="80" y="78"/>
                    <a:pt x="113" y="51"/>
                    <a:pt x="152" y="51"/>
                  </a:cubicBezTo>
                  <a:cubicBezTo>
                    <a:pt x="156" y="51"/>
                    <a:pt x="160" y="51"/>
                    <a:pt x="164" y="52"/>
                  </a:cubicBezTo>
                  <a:cubicBezTo>
                    <a:pt x="175" y="28"/>
                    <a:pt x="195" y="10"/>
                    <a:pt x="219" y="1"/>
                  </a:cubicBezTo>
                  <a:cubicBezTo>
                    <a:pt x="223" y="0"/>
                    <a:pt x="227" y="2"/>
                    <a:pt x="228" y="6"/>
                  </a:cubicBezTo>
                  <a:cubicBezTo>
                    <a:pt x="229" y="9"/>
                    <a:pt x="227" y="13"/>
                    <a:pt x="224" y="14"/>
                  </a:cubicBezTo>
                  <a:cubicBezTo>
                    <a:pt x="202" y="22"/>
                    <a:pt x="184" y="40"/>
                    <a:pt x="174" y="62"/>
                  </a:cubicBezTo>
                  <a:cubicBezTo>
                    <a:pt x="173" y="65"/>
                    <a:pt x="169" y="67"/>
                    <a:pt x="166" y="66"/>
                  </a:cubicBezTo>
                  <a:cubicBezTo>
                    <a:pt x="161" y="65"/>
                    <a:pt x="157" y="65"/>
                    <a:pt x="152" y="65"/>
                  </a:cubicBezTo>
                  <a:cubicBezTo>
                    <a:pt x="118" y="65"/>
                    <a:pt x="89" y="90"/>
                    <a:pt x="83" y="125"/>
                  </a:cubicBezTo>
                  <a:cubicBezTo>
                    <a:pt x="83" y="129"/>
                    <a:pt x="79" y="131"/>
                    <a:pt x="75" y="131"/>
                  </a:cubicBezTo>
                  <a:cubicBezTo>
                    <a:pt x="73" y="130"/>
                    <a:pt x="71" y="130"/>
                    <a:pt x="69" y="130"/>
                  </a:cubicBezTo>
                  <a:cubicBezTo>
                    <a:pt x="39" y="130"/>
                    <a:pt x="14" y="156"/>
                    <a:pt x="14" y="188"/>
                  </a:cubicBezTo>
                  <a:cubicBezTo>
                    <a:pt x="14" y="221"/>
                    <a:pt x="39" y="247"/>
                    <a:pt x="69" y="247"/>
                  </a:cubicBezTo>
                  <a:cubicBezTo>
                    <a:pt x="197" y="247"/>
                    <a:pt x="197" y="247"/>
                    <a:pt x="197" y="247"/>
                  </a:cubicBezTo>
                  <a:cubicBezTo>
                    <a:pt x="201" y="247"/>
                    <a:pt x="204" y="250"/>
                    <a:pt x="204" y="254"/>
                  </a:cubicBezTo>
                  <a:cubicBezTo>
                    <a:pt x="204" y="258"/>
                    <a:pt x="201" y="261"/>
                    <a:pt x="197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Shape 84"/>
          <p:cNvSpPr txBox="1"/>
          <p:nvPr/>
        </p:nvSpPr>
        <p:spPr>
          <a:xfrm>
            <a:off x="6787443" y="3795498"/>
            <a:ext cx="2356555" cy="1352763"/>
          </a:xfrm>
          <a:prstGeom prst="rect">
            <a:avLst/>
          </a:prstGeom>
          <a:solidFill>
            <a:srgbClr val="8EC03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with Caption 4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3276600" y="0"/>
            <a:ext cx="5867400" cy="5148263"/>
          </a:xfrm>
          <a:prstGeom prst="rect">
            <a:avLst/>
          </a:prstGeom>
          <a:solidFill>
            <a:srgbClr val="AD122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810000" y="743637"/>
            <a:ext cx="4876799" cy="3031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0" y="0"/>
            <a:ext cx="3276600" cy="5148263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9" name="Shape 89"/>
          <p:cNvGrpSpPr/>
          <p:nvPr/>
        </p:nvGrpSpPr>
        <p:grpSpPr>
          <a:xfrm>
            <a:off x="7848599" y="3917499"/>
            <a:ext cx="914400" cy="937362"/>
            <a:chOff x="4033837" y="2874963"/>
            <a:chExt cx="1074737" cy="1101726"/>
          </a:xfrm>
        </p:grpSpPr>
        <p:sp>
          <p:nvSpPr>
            <p:cNvPr id="90" name="Shape 90"/>
            <p:cNvSpPr/>
            <p:nvPr/>
          </p:nvSpPr>
          <p:spPr>
            <a:xfrm>
              <a:off x="4033837" y="3409951"/>
              <a:ext cx="55561" cy="52387"/>
            </a:xfrm>
            <a:custGeom>
              <a:avLst/>
              <a:gdLst/>
              <a:ahLst/>
              <a:cxnLst/>
              <a:rect l="0" t="0" r="0" b="0"/>
              <a:pathLst>
                <a:path w="15" h="14" extrusionOk="0">
                  <a:moveTo>
                    <a:pt x="8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4"/>
                    <a:pt x="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4033837" y="3495676"/>
              <a:ext cx="820736" cy="481012"/>
            </a:xfrm>
            <a:custGeom>
              <a:avLst/>
              <a:gdLst/>
              <a:ahLst/>
              <a:cxnLst/>
              <a:rect l="0" t="0" r="0" b="0"/>
              <a:pathLst>
                <a:path w="219" h="128" extrusionOk="0">
                  <a:moveTo>
                    <a:pt x="196" y="128"/>
                  </a:moveTo>
                  <a:cubicBezTo>
                    <a:pt x="23" y="128"/>
                    <a:pt x="23" y="128"/>
                    <a:pt x="23" y="128"/>
                  </a:cubicBezTo>
                  <a:cubicBezTo>
                    <a:pt x="11" y="128"/>
                    <a:pt x="0" y="118"/>
                    <a:pt x="0" y="10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110"/>
                    <a:pt x="18" y="114"/>
                    <a:pt x="23" y="114"/>
                  </a:cubicBezTo>
                  <a:cubicBezTo>
                    <a:pt x="196" y="114"/>
                    <a:pt x="196" y="114"/>
                    <a:pt x="196" y="114"/>
                  </a:cubicBezTo>
                  <a:cubicBezTo>
                    <a:pt x="201" y="114"/>
                    <a:pt x="205" y="110"/>
                    <a:pt x="205" y="105"/>
                  </a:cubicBezTo>
                  <a:cubicBezTo>
                    <a:pt x="205" y="58"/>
                    <a:pt x="205" y="58"/>
                    <a:pt x="205" y="58"/>
                  </a:cubicBezTo>
                  <a:cubicBezTo>
                    <a:pt x="205" y="54"/>
                    <a:pt x="208" y="51"/>
                    <a:pt x="212" y="51"/>
                  </a:cubicBezTo>
                  <a:cubicBezTo>
                    <a:pt x="216" y="51"/>
                    <a:pt x="219" y="54"/>
                    <a:pt x="219" y="58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19" y="118"/>
                    <a:pt x="209" y="128"/>
                    <a:pt x="196" y="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4033837" y="2874963"/>
              <a:ext cx="820736" cy="501649"/>
            </a:xfrm>
            <a:custGeom>
              <a:avLst/>
              <a:gdLst/>
              <a:ahLst/>
              <a:cxnLst/>
              <a:rect l="0" t="0" r="0" b="0"/>
              <a:pathLst>
                <a:path w="219" h="134" extrusionOk="0">
                  <a:moveTo>
                    <a:pt x="7" y="134"/>
                  </a:moveTo>
                  <a:cubicBezTo>
                    <a:pt x="3" y="134"/>
                    <a:pt x="0" y="131"/>
                    <a:pt x="0" y="1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09" y="0"/>
                    <a:pt x="219" y="11"/>
                    <a:pt x="219" y="24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7"/>
                    <a:pt x="216" y="50"/>
                    <a:pt x="212" y="50"/>
                  </a:cubicBezTo>
                  <a:cubicBezTo>
                    <a:pt x="208" y="50"/>
                    <a:pt x="205" y="47"/>
                    <a:pt x="205" y="43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19"/>
                    <a:pt x="201" y="14"/>
                    <a:pt x="19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8" y="14"/>
                    <a:pt x="14" y="19"/>
                    <a:pt x="14" y="24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4" y="131"/>
                    <a:pt x="11" y="134"/>
                    <a:pt x="7" y="1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4175125" y="3090863"/>
              <a:ext cx="528636" cy="53974"/>
            </a:xfrm>
            <a:custGeom>
              <a:avLst/>
              <a:gdLst/>
              <a:ahLst/>
              <a:cxnLst/>
              <a:rect l="0" t="0" r="0" b="0"/>
              <a:pathLst>
                <a:path w="141" h="14" extrusionOk="0">
                  <a:moveTo>
                    <a:pt x="134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4" y="14"/>
                    <a:pt x="0" y="11"/>
                    <a:pt x="0" y="7"/>
                  </a:cubicBezTo>
                  <a:cubicBezTo>
                    <a:pt x="0" y="4"/>
                    <a:pt x="4" y="0"/>
                    <a:pt x="7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8" y="0"/>
                    <a:pt x="141" y="4"/>
                    <a:pt x="141" y="7"/>
                  </a:cubicBezTo>
                  <a:cubicBezTo>
                    <a:pt x="141" y="11"/>
                    <a:pt x="138" y="14"/>
                    <a:pt x="134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4175125" y="3297237"/>
              <a:ext cx="450850" cy="52387"/>
            </a:xfrm>
            <a:custGeom>
              <a:avLst/>
              <a:gdLst/>
              <a:ahLst/>
              <a:cxnLst/>
              <a:rect l="0" t="0" r="0" b="0"/>
              <a:pathLst>
                <a:path w="120" h="14" extrusionOk="0">
                  <a:moveTo>
                    <a:pt x="11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4" y="14"/>
                    <a:pt x="0" y="11"/>
                    <a:pt x="0" y="7"/>
                  </a:cubicBezTo>
                  <a:cubicBezTo>
                    <a:pt x="0" y="3"/>
                    <a:pt x="4" y="0"/>
                    <a:pt x="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7" y="0"/>
                    <a:pt x="120" y="3"/>
                    <a:pt x="120" y="7"/>
                  </a:cubicBezTo>
                  <a:cubicBezTo>
                    <a:pt x="120" y="11"/>
                    <a:pt x="117" y="14"/>
                    <a:pt x="113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4175125" y="3503612"/>
              <a:ext cx="352424" cy="52387"/>
            </a:xfrm>
            <a:custGeom>
              <a:avLst/>
              <a:gdLst/>
              <a:ahLst/>
              <a:cxnLst/>
              <a:rect l="0" t="0" r="0" b="0"/>
              <a:pathLst>
                <a:path w="94" h="14" extrusionOk="0">
                  <a:moveTo>
                    <a:pt x="8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4" y="14"/>
                    <a:pt x="0" y="11"/>
                    <a:pt x="0" y="7"/>
                  </a:cubicBezTo>
                  <a:cubicBezTo>
                    <a:pt x="0" y="3"/>
                    <a:pt x="4" y="0"/>
                    <a:pt x="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1" y="0"/>
                    <a:pt x="94" y="3"/>
                    <a:pt x="94" y="7"/>
                  </a:cubicBezTo>
                  <a:cubicBezTo>
                    <a:pt x="94" y="11"/>
                    <a:pt x="91" y="14"/>
                    <a:pt x="87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4565650" y="3024188"/>
              <a:ext cx="542925" cy="730250"/>
            </a:xfrm>
            <a:custGeom>
              <a:avLst/>
              <a:gdLst/>
              <a:ahLst/>
              <a:cxnLst/>
              <a:rect l="0" t="0" r="0" b="0"/>
              <a:pathLst>
                <a:path w="145" h="195" extrusionOk="0">
                  <a:moveTo>
                    <a:pt x="8" y="195"/>
                  </a:moveTo>
                  <a:cubicBezTo>
                    <a:pt x="6" y="195"/>
                    <a:pt x="5" y="195"/>
                    <a:pt x="4" y="194"/>
                  </a:cubicBezTo>
                  <a:cubicBezTo>
                    <a:pt x="1" y="192"/>
                    <a:pt x="0" y="189"/>
                    <a:pt x="1" y="186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7"/>
                    <a:pt x="14" y="137"/>
                    <a:pt x="14" y="136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1"/>
                    <a:pt x="107" y="0"/>
                    <a:pt x="110" y="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4" y="25"/>
                    <a:pt x="145" y="29"/>
                    <a:pt x="143" y="33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6" y="105"/>
                    <a:pt x="91" y="106"/>
                    <a:pt x="88" y="104"/>
                  </a:cubicBezTo>
                  <a:cubicBezTo>
                    <a:pt x="85" y="102"/>
                    <a:pt x="84" y="98"/>
                    <a:pt x="86" y="94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4" y="128"/>
                    <a:pt x="68" y="127"/>
                    <a:pt x="72" y="129"/>
                  </a:cubicBezTo>
                  <a:cubicBezTo>
                    <a:pt x="75" y="132"/>
                    <a:pt x="76" y="136"/>
                    <a:pt x="73" y="139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6" y="165"/>
                    <a:pt x="55" y="165"/>
                    <a:pt x="55" y="166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0" y="195"/>
                    <a:pt x="9" y="195"/>
                    <a:pt x="8" y="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4835525" y="3432176"/>
              <a:ext cx="63499" cy="57149"/>
            </a:xfrm>
            <a:custGeom>
              <a:avLst/>
              <a:gdLst/>
              <a:ahLst/>
              <a:cxnLst/>
              <a:rect l="0" t="0" r="0" b="0"/>
              <a:pathLst>
                <a:path w="17" h="15" extrusionOk="0">
                  <a:moveTo>
                    <a:pt x="9" y="15"/>
                  </a:moveTo>
                  <a:cubicBezTo>
                    <a:pt x="8" y="15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3"/>
                    <a:pt x="0" y="9"/>
                    <a:pt x="2" y="5"/>
                  </a:cubicBezTo>
                  <a:cubicBezTo>
                    <a:pt x="3" y="2"/>
                    <a:pt x="7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5" y="3"/>
                    <a:pt x="17" y="7"/>
                    <a:pt x="15" y="10"/>
                  </a:cubicBezTo>
                  <a:cubicBezTo>
                    <a:pt x="14" y="13"/>
                    <a:pt x="11" y="15"/>
                    <a:pt x="9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Shape 98"/>
          <p:cNvSpPr txBox="1"/>
          <p:nvPr/>
        </p:nvSpPr>
        <p:spPr>
          <a:xfrm>
            <a:off x="6787443" y="3795498"/>
            <a:ext cx="2356555" cy="1352763"/>
          </a:xfrm>
          <a:prstGeom prst="rect">
            <a:avLst/>
          </a:prstGeom>
          <a:solidFill>
            <a:srgbClr val="AD122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343932" y="60960"/>
            <a:ext cx="7963932" cy="724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rgbClr val="3A3B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B9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343932" y="1126330"/>
            <a:ext cx="7961867" cy="37867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101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u="none" strike="noStrike" cap="none" baseline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30238" marR="0" indent="-7143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libri"/>
              <a:buChar char="–"/>
              <a:defRPr sz="1600" b="0" i="0" u="none" strike="noStrike" cap="none" baseline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7438" marR="0" indent="-8413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libri"/>
              <a:buChar char="‒"/>
              <a:defRPr sz="1400" b="0" i="0" u="none" strike="noStrike" cap="none" baseline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4638" marR="0" indent="-9683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libri"/>
              <a:buChar char="–"/>
              <a:defRPr sz="1200" b="0" i="0" u="none" strike="noStrike" cap="none" baseline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/>
          <p:nvPr/>
        </p:nvSpPr>
        <p:spPr>
          <a:xfrm>
            <a:off x="7995293" y="4860130"/>
            <a:ext cx="1008663" cy="27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2542250" y="3096449"/>
            <a:ext cx="5293500" cy="154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3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/>
              <a:t>Albert Tomasso</a:t>
            </a:r>
          </a:p>
          <a:p>
            <a:pPr marL="0" marR="0" lvl="0" indent="0" algn="l" rtl="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/>
              <a:t>Audrey Proulx</a:t>
            </a:r>
          </a:p>
          <a:p>
            <a:pPr marL="0" marR="0" lvl="0" indent="0" algn="l" rtl="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/>
              <a:t>Ian Proulx</a:t>
            </a:r>
          </a:p>
          <a:p>
            <a:pPr marL="0" marR="0" lvl="0" indent="0" algn="l" rtl="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/>
              <a:t>Sean Klein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2"/>
          </p:nvPr>
        </p:nvSpPr>
        <p:spPr>
          <a:xfrm>
            <a:off x="2532381" y="1585065"/>
            <a:ext cx="6375399" cy="14108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/>
              <a:t>Music Sharing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1676400" y="1461958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43932" y="56321"/>
            <a:ext cx="7961867" cy="724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3A3B3C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1676400" y="2163739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 dirty="0" err="1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Needfinding</a:t>
            </a:r>
            <a:r>
              <a:rPr lang="en-US" sz="2000" b="0" i="0" u="none" strike="noStrike" cap="none" baseline="0" dirty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 Methodology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1676400" y="2855133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Interview Results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1676400" y="3555869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 dirty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1676400" y="4256603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275" name="Shape 275"/>
          <p:cNvSpPr/>
          <p:nvPr/>
        </p:nvSpPr>
        <p:spPr>
          <a:xfrm>
            <a:off x="990600" y="1354930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76" name="Shape 276"/>
          <p:cNvSpPr/>
          <p:nvPr/>
        </p:nvSpPr>
        <p:spPr>
          <a:xfrm>
            <a:off x="990600" y="2764631"/>
            <a:ext cx="533399" cy="533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77" name="Shape 277"/>
          <p:cNvSpPr/>
          <p:nvPr/>
        </p:nvSpPr>
        <p:spPr>
          <a:xfrm>
            <a:off x="990600" y="3469480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278" name="Shape 278"/>
          <p:cNvSpPr/>
          <p:nvPr/>
        </p:nvSpPr>
        <p:spPr>
          <a:xfrm>
            <a:off x="990600" y="4174330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279" name="Shape 279"/>
          <p:cNvSpPr/>
          <p:nvPr/>
        </p:nvSpPr>
        <p:spPr>
          <a:xfrm>
            <a:off x="990600" y="2059781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43932" y="58844"/>
            <a:ext cx="7962000" cy="7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INTERVIEW RESULTS: </a:t>
            </a:r>
            <a:r>
              <a:rPr lang="en-US" dirty="0" smtClean="0"/>
              <a:t>CONSUMERS</a:t>
            </a:r>
            <a:endParaRPr lang="en-US" dirty="0"/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343932" y="1125537"/>
            <a:ext cx="7962000" cy="37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/>
              <a:t>Difficult to find new music</a:t>
            </a:r>
          </a:p>
          <a:p>
            <a:pPr marL="2286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/>
              <a:t>Even if you are actively looking</a:t>
            </a:r>
          </a:p>
          <a:p>
            <a:pPr marL="630237" marR="0" lvl="1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/>
              <a:buChar char="‒"/>
            </a:pPr>
            <a:r>
              <a:rPr lang="en-US" sz="2200" dirty="0"/>
              <a:t>Most people are NOT actively looking for new music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 smtClean="0"/>
              <a:t>  Finding </a:t>
            </a:r>
            <a:r>
              <a:rPr lang="en-US" sz="2400" dirty="0"/>
              <a:t>new music is a “</a:t>
            </a:r>
            <a:r>
              <a:rPr lang="en-US" sz="2400" b="1" dirty="0">
                <a:solidFill>
                  <a:schemeClr val="accent1"/>
                </a:solidFill>
              </a:rPr>
              <a:t>passive process</a:t>
            </a:r>
            <a:r>
              <a:rPr lang="en-US" sz="2400" dirty="0"/>
              <a:t>”</a:t>
            </a:r>
          </a:p>
          <a:p>
            <a:pPr marL="630237"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‒"/>
            </a:pPr>
            <a:r>
              <a:rPr lang="en-US" sz="2200" dirty="0"/>
              <a:t>Lucy finds by “osmosis”</a:t>
            </a:r>
          </a:p>
          <a:p>
            <a:pPr marL="630237"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‒"/>
            </a:pPr>
            <a:r>
              <a:rPr lang="en-US" sz="2200" dirty="0"/>
              <a:t>Matt hears music around him</a:t>
            </a:r>
          </a:p>
          <a:p>
            <a:pPr marL="630237" marR="0" lvl="1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/>
              <a:buChar char="‒"/>
            </a:pPr>
            <a:r>
              <a:rPr lang="en-US" sz="2200" dirty="0"/>
              <a:t>Jenna’s friends suggest new songs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 smtClean="0"/>
              <a:t>  Ken actively looks for new music</a:t>
            </a:r>
          </a:p>
          <a:p>
            <a:pPr marL="630237"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‒"/>
            </a:pPr>
            <a:r>
              <a:rPr lang="en-US" sz="2200" dirty="0" smtClean="0"/>
              <a:t>Apps, recommendations</a:t>
            </a:r>
          </a:p>
          <a:p>
            <a:endParaRPr sz="2400" b="0" i="0" u="none" strike="noStrike" cap="none" baseline="0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1483359" y="1255995"/>
            <a:ext cx="6593700" cy="205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/>
              <a:t>It’s definitely passive — I wish I were more active in discovering new music.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2"/>
          </p:nvPr>
        </p:nvSpPr>
        <p:spPr>
          <a:xfrm>
            <a:off x="1483359" y="3412330"/>
            <a:ext cx="4536299" cy="205799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/>
              <a:t>Lucy Powers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343932" y="58844"/>
            <a:ext cx="7962000" cy="7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INTERVIEW RESULTS: </a:t>
            </a:r>
            <a:r>
              <a:rPr lang="en-US" dirty="0" smtClean="0"/>
              <a:t>CONSUMERS</a:t>
            </a:r>
            <a:endParaRPr lang="en-US" dirty="0"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343928" y="964800"/>
            <a:ext cx="4334700" cy="37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2400" dirty="0">
              <a:solidFill>
                <a:schemeClr val="lt2"/>
              </a:solidFill>
            </a:endParaRP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lt2"/>
                </a:solidFill>
              </a:rPr>
              <a:t> Music </a:t>
            </a:r>
            <a:r>
              <a:rPr lang="en-US" sz="2400" dirty="0">
                <a:solidFill>
                  <a:schemeClr val="lt2"/>
                </a:solidFill>
              </a:rPr>
              <a:t>discovery is a </a:t>
            </a:r>
            <a:br>
              <a:rPr lang="en-US" sz="2400" dirty="0">
                <a:solidFill>
                  <a:schemeClr val="lt2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social process</a:t>
            </a:r>
          </a:p>
          <a:p>
            <a:pPr marL="630237" lvl="1" rtl="0"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‒"/>
            </a:pPr>
            <a:r>
              <a:rPr lang="en-US" sz="2200" dirty="0">
                <a:solidFill>
                  <a:schemeClr val="lt2"/>
                </a:solidFill>
              </a:rPr>
              <a:t>Matt’s a cappella group prepares albums for road trips</a:t>
            </a:r>
          </a:p>
          <a:p>
            <a:pPr marL="630237" lvl="1" rtl="0"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‒"/>
            </a:pPr>
            <a:r>
              <a:rPr lang="en-US" sz="2200" dirty="0">
                <a:solidFill>
                  <a:schemeClr val="lt2"/>
                </a:solidFill>
              </a:rPr>
              <a:t>Jenna’s soccer team makes collaborative </a:t>
            </a:r>
            <a:r>
              <a:rPr lang="en-US" sz="2200" dirty="0" err="1">
                <a:solidFill>
                  <a:schemeClr val="lt2"/>
                </a:solidFill>
              </a:rPr>
              <a:t>warmup</a:t>
            </a:r>
            <a:r>
              <a:rPr lang="en-US" sz="2200" dirty="0">
                <a:solidFill>
                  <a:schemeClr val="lt2"/>
                </a:solidFill>
              </a:rPr>
              <a:t> </a:t>
            </a:r>
            <a:r>
              <a:rPr lang="en-US" sz="2200" dirty="0" smtClean="0">
                <a:solidFill>
                  <a:schemeClr val="lt2"/>
                </a:solidFill>
              </a:rPr>
              <a:t>CDs</a:t>
            </a:r>
          </a:p>
          <a:p>
            <a:pPr marL="630237" lvl="1" rtl="0"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‒"/>
            </a:pPr>
            <a:r>
              <a:rPr lang="en-US" sz="2200" dirty="0" smtClean="0">
                <a:solidFill>
                  <a:schemeClr val="lt2"/>
                </a:solidFill>
              </a:rPr>
              <a:t>Lucy listens to her brother’s and Yale class’s playlist on shuffle</a:t>
            </a:r>
            <a:endParaRPr lang="en-US" sz="2200" dirty="0">
              <a:solidFill>
                <a:schemeClr val="lt2"/>
              </a:solidFill>
            </a:endParaRP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0100" y="1435600"/>
            <a:ext cx="4233899" cy="31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43932" y="58844"/>
            <a:ext cx="7962000" cy="7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INTERVIEW RESULTS: </a:t>
            </a:r>
            <a:r>
              <a:rPr lang="en-US" dirty="0" smtClean="0"/>
              <a:t>PRODUCERS</a:t>
            </a:r>
            <a:endParaRPr lang="en-US" dirty="0"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43932" y="1125537"/>
            <a:ext cx="7962000" cy="37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6666"/>
              <a:buFont typeface="Arial"/>
              <a:buChar char="•"/>
            </a:pPr>
            <a:r>
              <a:rPr lang="en-US" sz="2400"/>
              <a:t>Difficult to get your work out there if you’re not one of the “</a:t>
            </a:r>
            <a:r>
              <a:rPr lang="en-US" sz="2400" b="1">
                <a:solidFill>
                  <a:schemeClr val="accent1"/>
                </a:solidFill>
              </a:rPr>
              <a:t>top few</a:t>
            </a:r>
            <a:r>
              <a:rPr lang="en-US" sz="2400"/>
              <a:t>”</a:t>
            </a:r>
          </a:p>
          <a:p>
            <a:pPr marL="630237"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alibri"/>
              <a:buChar char="‒"/>
            </a:pPr>
            <a:r>
              <a:rPr lang="en-US" sz="2400"/>
              <a:t>Radio plays the same songs over and over</a:t>
            </a:r>
          </a:p>
          <a:p>
            <a:pPr marL="630237"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alibri"/>
              <a:buChar char="‒"/>
            </a:pPr>
            <a:r>
              <a:rPr lang="en-US" sz="2400"/>
              <a:t>Internet is cluttered with millions of tracks and no easy way to sift through them</a:t>
            </a:r>
          </a:p>
          <a:p>
            <a:pPr marL="12700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1676400" y="1461958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43932" y="56321"/>
            <a:ext cx="7961867" cy="724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3A3B3C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1676400" y="2163739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Needfinding Methodology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1676400" y="2855133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Interview Results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1676400" y="3555869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1676400" y="4256603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315" name="Shape 315"/>
          <p:cNvSpPr/>
          <p:nvPr/>
        </p:nvSpPr>
        <p:spPr>
          <a:xfrm>
            <a:off x="990600" y="1354930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16" name="Shape 316"/>
          <p:cNvSpPr/>
          <p:nvPr/>
        </p:nvSpPr>
        <p:spPr>
          <a:xfrm>
            <a:off x="990600" y="2764631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317" name="Shape 317"/>
          <p:cNvSpPr/>
          <p:nvPr/>
        </p:nvSpPr>
        <p:spPr>
          <a:xfrm>
            <a:off x="990600" y="3469480"/>
            <a:ext cx="533399" cy="533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318" name="Shape 318"/>
          <p:cNvSpPr/>
          <p:nvPr/>
        </p:nvSpPr>
        <p:spPr>
          <a:xfrm>
            <a:off x="990600" y="4174330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319" name="Shape 319"/>
          <p:cNvSpPr/>
          <p:nvPr/>
        </p:nvSpPr>
        <p:spPr>
          <a:xfrm>
            <a:off x="990600" y="2059781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271517" y="-140343"/>
            <a:ext cx="7962000" cy="7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 smtClean="0">
                <a:solidFill>
                  <a:srgbClr val="3A3B3C"/>
                </a:solidFill>
                <a:latin typeface="Calibri"/>
                <a:ea typeface="Calibri"/>
                <a:cs typeface="Calibri"/>
                <a:sym typeface="Calibri"/>
              </a:rPr>
              <a:t>CONSUMERS</a:t>
            </a:r>
            <a:endParaRPr lang="en-US" sz="2400" b="0" i="0" u="none" strike="noStrike" cap="none" baseline="0" dirty="0">
              <a:solidFill>
                <a:srgbClr val="3A3B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5" name="Shape 325"/>
          <p:cNvGraphicFramePr/>
          <p:nvPr>
            <p:extLst>
              <p:ext uri="{D42A27DB-BD31-4B8C-83A1-F6EECF244321}">
                <p14:modId xmlns:p14="http://schemas.microsoft.com/office/powerpoint/2010/main" val="705471168"/>
              </p:ext>
            </p:extLst>
          </p:nvPr>
        </p:nvGraphicFramePr>
        <p:xfrm>
          <a:off x="271517" y="643240"/>
          <a:ext cx="8600965" cy="4267043"/>
        </p:xfrm>
        <a:graphic>
          <a:graphicData uri="http://schemas.openxmlformats.org/drawingml/2006/table">
            <a:tbl>
              <a:tblPr firstRow="1" bandRow="1">
                <a:noFill/>
                <a:tableStyleId>{C7ED5909-21E6-429B-A2F8-4A35F75F04E0}</a:tableStyleId>
              </a:tblPr>
              <a:tblGrid>
                <a:gridCol w="3897586"/>
                <a:gridCol w="4703379"/>
              </a:tblGrid>
              <a:tr h="26880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FFFF"/>
                          </a:solidFill>
                        </a:rPr>
                        <a:t>SAY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smtClean="0">
                          <a:solidFill>
                            <a:srgbClr val="FFFFFF"/>
                          </a:solidFill>
                        </a:rPr>
                        <a:t>“</a:t>
                      </a:r>
                      <a:r>
                        <a:rPr lang="en-US" sz="1600" b="0" u="none" strike="noStrike" cap="none" baseline="0" dirty="0">
                          <a:solidFill>
                            <a:srgbClr val="FFFFFF"/>
                          </a:solidFill>
                        </a:rPr>
                        <a:t>I just </a:t>
                      </a:r>
                      <a:r>
                        <a:rPr lang="en-US" sz="1600" b="0" u="none" strike="noStrike" cap="none" baseline="0" dirty="0" err="1">
                          <a:solidFill>
                            <a:srgbClr val="FFFFFF"/>
                          </a:solidFill>
                        </a:rPr>
                        <a:t>kinda</a:t>
                      </a:r>
                      <a:r>
                        <a:rPr lang="en-US" sz="1600" b="0" u="none" strike="noStrike" cap="none" baseline="0" dirty="0">
                          <a:solidFill>
                            <a:srgbClr val="FFFFFF"/>
                          </a:solidFill>
                        </a:rPr>
                        <a:t> listen all the time to what’s going on around me.</a:t>
                      </a:r>
                      <a:r>
                        <a:rPr lang="en-US" sz="1600" b="0" u="none" strike="noStrike" cap="none" baseline="0" dirty="0" smtClean="0">
                          <a:solidFill>
                            <a:srgbClr val="FFFFFF"/>
                          </a:solidFill>
                        </a:rPr>
                        <a:t>”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u="none" strike="noStrike" cap="none" baseline="0" dirty="0" smtClean="0">
                          <a:solidFill>
                            <a:srgbClr val="FFFFFF"/>
                          </a:solidFill>
                        </a:rPr>
                        <a:t>“My friends and I pass around the AUX cable when we’re driving.”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u="none" strike="noStrike" cap="none" baseline="0" dirty="0" smtClean="0">
                          <a:solidFill>
                            <a:srgbClr val="FFFFFF"/>
                          </a:solidFill>
                        </a:rPr>
                        <a:t>“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It’s an effort to find music but I like the discovery - it’s a rewarding experience, kind of like you’re mining for something valuable</a:t>
                      </a:r>
                      <a:r>
                        <a:rPr lang="en-US" sz="1600" b="0" u="none" strike="noStrike" cap="none" baseline="0" dirty="0" smtClean="0">
                          <a:solidFill>
                            <a:srgbClr val="FFFFFF"/>
                          </a:solidFill>
                        </a:rPr>
                        <a:t>”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dk1"/>
                          </a:solidFill>
                        </a:rPr>
                        <a:t>THINK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u="none" strike="noStrike" cap="none" baseline="0" dirty="0" smtClean="0">
                          <a:solidFill>
                            <a:schemeClr val="dk1"/>
                          </a:solidFill>
                        </a:rPr>
                        <a:t>Finding new music = challenge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smtClean="0">
                          <a:solidFill>
                            <a:schemeClr val="dk1"/>
                          </a:solidFill>
                        </a:rPr>
                        <a:t>“Happenstance” (chance encounters), often among friends, provides </a:t>
                      </a:r>
                      <a:r>
                        <a:rPr lang="en-US" sz="1600" b="0" u="none" strike="noStrike" cap="none" baseline="0" dirty="0">
                          <a:solidFill>
                            <a:schemeClr val="dk1"/>
                          </a:solidFill>
                        </a:rPr>
                        <a:t>the best exposure to new music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Music industry is saturated with artists because of low barriers to entry, but difficult to succeed in because of piracy, etc.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Too much bad music on YouTube and </a:t>
                      </a: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</a:rPr>
                        <a:t>SoundCloud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endParaRPr lang="en-US" sz="1800" b="0" u="none" strike="noStrike" cap="none" baseline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C9F2FE"/>
                    </a:solidFill>
                  </a:tcPr>
                </a:tc>
              </a:tr>
              <a:tr h="15789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chemeClr val="lt1"/>
                          </a:solidFill>
                        </a:rPr>
                        <a:t>DO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smtClean="0">
                          <a:solidFill>
                            <a:schemeClr val="lt1"/>
                          </a:solidFill>
                        </a:rPr>
                        <a:t>Search for recommendations or similar </a:t>
                      </a:r>
                      <a:r>
                        <a:rPr lang="en-US" sz="1600" b="0" u="none" strike="noStrike" cap="none" baseline="0" dirty="0">
                          <a:solidFill>
                            <a:schemeClr val="lt1"/>
                          </a:solidFill>
                        </a:rPr>
                        <a:t>songs on Pandora, </a:t>
                      </a:r>
                      <a:r>
                        <a:rPr lang="en-US" sz="1600" b="0" u="none" strike="noStrike" cap="none" baseline="0" dirty="0" err="1" smtClean="0">
                          <a:solidFill>
                            <a:schemeClr val="lt1"/>
                          </a:solidFill>
                        </a:rPr>
                        <a:t>Spotify</a:t>
                      </a:r>
                      <a:r>
                        <a:rPr lang="en-US" sz="1600" b="0" u="none" strike="noStrike" cap="none" baseline="0" dirty="0" smtClean="0">
                          <a:solidFill>
                            <a:schemeClr val="lt1"/>
                          </a:solidFill>
                        </a:rPr>
                        <a:t>, iTunes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err="1" smtClean="0">
                          <a:solidFill>
                            <a:schemeClr val="lt1"/>
                          </a:solidFill>
                        </a:rPr>
                        <a:t>Shazam</a:t>
                      </a:r>
                      <a:r>
                        <a:rPr lang="en-US" sz="1600" b="0" u="none" strike="noStrike" cap="none" baseline="0" dirty="0" smtClean="0">
                          <a:solidFill>
                            <a:schemeClr val="lt1"/>
                          </a:solidFill>
                        </a:rPr>
                        <a:t> to identify songs around them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endParaRPr lang="en-US" sz="1600" b="0" u="none" strike="noStrike" cap="none" baseline="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/>
                        <a:t>FEEL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/>
                        <a:t>Frustrated at the process of new music </a:t>
                      </a:r>
                      <a:r>
                        <a:rPr lang="en-US" sz="1600" b="0" u="none" strike="noStrike" cap="none" baseline="0" dirty="0" smtClean="0"/>
                        <a:t>discovery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smtClean="0"/>
                        <a:t>Excited by the prospect of discovering new music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smtClean="0"/>
                        <a:t>Needs new music after overplaying songs</a:t>
                      </a:r>
                      <a:endParaRPr lang="en-US" sz="1600" b="0" u="none" strike="noStrike" cap="none" baseline="0" dirty="0"/>
                    </a:p>
                  </a:txBody>
                  <a:tcPr marL="91450" marR="91450" marT="45725" marB="45725">
                    <a:solidFill>
                      <a:srgbClr val="C9F2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271517" y="-140343"/>
            <a:ext cx="7962000" cy="7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 smtClean="0">
                <a:solidFill>
                  <a:srgbClr val="3A3B3C"/>
                </a:solidFill>
                <a:latin typeface="Calibri"/>
                <a:ea typeface="Calibri"/>
                <a:cs typeface="Calibri"/>
                <a:sym typeface="Calibri"/>
              </a:rPr>
              <a:t>PRODUCERS</a:t>
            </a:r>
            <a:endParaRPr lang="en-US" sz="2400" b="0" i="0" u="none" strike="noStrike" cap="none" baseline="0" dirty="0">
              <a:solidFill>
                <a:srgbClr val="3A3B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5" name="Shape 325"/>
          <p:cNvGraphicFramePr/>
          <p:nvPr>
            <p:extLst>
              <p:ext uri="{D42A27DB-BD31-4B8C-83A1-F6EECF244321}">
                <p14:modId xmlns:p14="http://schemas.microsoft.com/office/powerpoint/2010/main" val="2518816256"/>
              </p:ext>
            </p:extLst>
          </p:nvPr>
        </p:nvGraphicFramePr>
        <p:xfrm>
          <a:off x="271517" y="643240"/>
          <a:ext cx="8600965" cy="3979777"/>
        </p:xfrm>
        <a:graphic>
          <a:graphicData uri="http://schemas.openxmlformats.org/drawingml/2006/table">
            <a:tbl>
              <a:tblPr firstRow="1" bandRow="1">
                <a:noFill/>
                <a:tableStyleId>{C7ED5909-21E6-429B-A2F8-4A35F75F04E0}</a:tableStyleId>
              </a:tblPr>
              <a:tblGrid>
                <a:gridCol w="4764690"/>
                <a:gridCol w="3836275"/>
              </a:tblGrid>
              <a:tr h="21509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rgbClr val="FFFFFF"/>
                          </a:solidFill>
                        </a:rPr>
                        <a:t>SAY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smtClean="0"/>
                        <a:t>“I’m not much of a networker. I’d like to get my music out there in a way that doesn’t depend on me being friends with an agent.”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smtClean="0"/>
                        <a:t>“There are lots of starving artists out there—you’ll never have a lack of people to develop your stuff”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smtClean="0"/>
                        <a:t>“You’re selling yourself as a performer—that’s why girls wear makeup and guys show their arms.”</a:t>
                      </a:r>
                      <a:endParaRPr lang="en-US" sz="1600" b="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chemeClr val="dk1"/>
                          </a:solidFill>
                        </a:rPr>
                        <a:t>THINK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smtClean="0">
                          <a:solidFill>
                            <a:schemeClr val="dk1"/>
                          </a:solidFill>
                        </a:rPr>
                        <a:t>Matt believes live performances are the best way to get discovered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smtClean="0">
                          <a:solidFill>
                            <a:schemeClr val="dk1"/>
                          </a:solidFill>
                        </a:rPr>
                        <a:t>Lucy believes an image must be cultivated and sold via technology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u="none" strike="noStrike" cap="none" baseline="0" dirty="0" smtClean="0">
                          <a:solidFill>
                            <a:schemeClr val="dk1"/>
                          </a:solidFill>
                        </a:rPr>
                        <a:t>Interested in facilitating collaboration to </a:t>
                      </a:r>
                      <a:r>
                        <a:rPr lang="en-US" sz="1600" b="0" u="none" strike="noStrike" cap="none" baseline="0" dirty="0" err="1" smtClean="0">
                          <a:solidFill>
                            <a:schemeClr val="dk1"/>
                          </a:solidFill>
                        </a:rPr>
                        <a:t>crowdsource</a:t>
                      </a:r>
                      <a:r>
                        <a:rPr lang="en-US" sz="1600" b="0" u="none" strike="noStrike" cap="none" baseline="0" dirty="0" smtClean="0">
                          <a:solidFill>
                            <a:schemeClr val="dk1"/>
                          </a:solidFill>
                        </a:rPr>
                        <a:t> the making of a song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endParaRPr lang="en-US" sz="1800" b="0" u="none" strike="noStrike" cap="none" baseline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C9F2FE"/>
                    </a:solidFill>
                  </a:tcPr>
                </a:tc>
              </a:tr>
              <a:tr h="15789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chemeClr val="lt1"/>
                          </a:solidFill>
                        </a:rPr>
                        <a:t>DO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smtClean="0">
                          <a:solidFill>
                            <a:schemeClr val="lt1"/>
                          </a:solidFill>
                        </a:rPr>
                        <a:t>Gigs relentlessly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smtClean="0">
                          <a:solidFill>
                            <a:schemeClr val="lt1"/>
                          </a:solidFill>
                        </a:rPr>
                        <a:t>Posting songs online, but not getting many hits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smtClean="0">
                          <a:solidFill>
                            <a:schemeClr val="lt1"/>
                          </a:solidFill>
                        </a:rPr>
                        <a:t>Tries different online platforms to facilitate engagement with potential fans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endParaRPr lang="en-US" sz="1600" b="0" u="none" strike="noStrike" cap="none" baseline="0" dirty="0" smtClean="0">
                        <a:solidFill>
                          <a:schemeClr val="lt1"/>
                        </a:solidFill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endParaRPr lang="en-US" sz="1600" b="0" u="none" strike="noStrike" cap="none" baseline="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/>
                        <a:t>FEEL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smtClean="0"/>
                        <a:t>Feel squeamish about the networking process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1600" b="0" u="none" strike="noStrike" cap="none" baseline="0" dirty="0" smtClean="0"/>
                        <a:t>Desire an easier way of connecting artists with agents, directly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u="none" strike="noStrike" cap="none" baseline="0" dirty="0" smtClean="0"/>
                        <a:t>Dissatisfied that the music industry is dominated by just a few artists</a:t>
                      </a:r>
                    </a:p>
                  </a:txBody>
                  <a:tcPr marL="91450" marR="91450" marT="45725" marB="45725">
                    <a:solidFill>
                      <a:srgbClr val="C9F2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73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1676400" y="1461958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343932" y="56321"/>
            <a:ext cx="7961867" cy="724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3A3B3C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1676400" y="2163739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Needfinding Methodology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1676400" y="2855133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Interview Results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1676400" y="3555869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1676400" y="4256603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355" name="Shape 355"/>
          <p:cNvSpPr/>
          <p:nvPr/>
        </p:nvSpPr>
        <p:spPr>
          <a:xfrm>
            <a:off x="990600" y="1354930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56" name="Shape 356"/>
          <p:cNvSpPr/>
          <p:nvPr/>
        </p:nvSpPr>
        <p:spPr>
          <a:xfrm>
            <a:off x="990600" y="2764631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357" name="Shape 357"/>
          <p:cNvSpPr/>
          <p:nvPr/>
        </p:nvSpPr>
        <p:spPr>
          <a:xfrm>
            <a:off x="990600" y="3469480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358" name="Shape 358"/>
          <p:cNvSpPr/>
          <p:nvPr/>
        </p:nvSpPr>
        <p:spPr>
          <a:xfrm>
            <a:off x="990600" y="4174330"/>
            <a:ext cx="533399" cy="533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359" name="Shape 359"/>
          <p:cNvSpPr/>
          <p:nvPr/>
        </p:nvSpPr>
        <p:spPr>
          <a:xfrm>
            <a:off x="990600" y="2059781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43932" y="58844"/>
            <a:ext cx="7962000" cy="7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43932" y="1125537"/>
            <a:ext cx="7962000" cy="37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6666"/>
              <a:buFont typeface="Arial"/>
              <a:buChar char="•"/>
            </a:pPr>
            <a:r>
              <a:rPr lang="en-US" sz="2400" dirty="0" smtClean="0"/>
              <a:t>Finding new music is difficult, and most people aren’t actively looking for it</a:t>
            </a:r>
          </a:p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6666"/>
              <a:buFont typeface="Arial"/>
              <a:buChar char="•"/>
            </a:pPr>
            <a:r>
              <a:rPr lang="en-US" sz="2400" dirty="0" smtClean="0"/>
              <a:t>Music discovery is a social process</a:t>
            </a:r>
          </a:p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6666"/>
              <a:buFont typeface="Arial"/>
              <a:buChar char="•"/>
            </a:pPr>
            <a:r>
              <a:rPr lang="en-US" sz="2400" dirty="0" smtClean="0"/>
              <a:t>Consumers wish there were an easy way to be more “active” in discovering new artists that fit their tastes</a:t>
            </a:r>
          </a:p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6666"/>
              <a:buFont typeface="Arial"/>
              <a:buChar char="•"/>
            </a:pPr>
            <a:r>
              <a:rPr lang="en-US" sz="2400" dirty="0" smtClean="0"/>
              <a:t>Producers wish there were a more direct way to get people to listen to their songs sans networking</a:t>
            </a:r>
          </a:p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6666"/>
              <a:buFont typeface="Arial"/>
              <a:buChar char="•"/>
            </a:pPr>
            <a:r>
              <a:rPr lang="en-US" sz="2400" dirty="0" smtClean="0"/>
              <a:t>Most existing music discover apps (e.g., Pandora) recommend already-popular songs</a:t>
            </a:r>
            <a:endParaRPr lang="en-US" sz="2400" dirty="0" smtClean="0"/>
          </a:p>
          <a:p>
            <a:pPr marL="12700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77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1676400" y="1461958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43932" y="56321"/>
            <a:ext cx="7961867" cy="724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3A3B3C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676400" y="2855133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Interview Results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1676400" y="3555869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1676400" y="4256603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207" name="Shape 207"/>
          <p:cNvSpPr/>
          <p:nvPr/>
        </p:nvSpPr>
        <p:spPr>
          <a:xfrm>
            <a:off x="990600" y="1354930"/>
            <a:ext cx="533399" cy="533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08" name="Shape 208"/>
          <p:cNvSpPr/>
          <p:nvPr/>
        </p:nvSpPr>
        <p:spPr>
          <a:xfrm>
            <a:off x="990600" y="2764631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09" name="Shape 209"/>
          <p:cNvSpPr/>
          <p:nvPr/>
        </p:nvSpPr>
        <p:spPr>
          <a:xfrm>
            <a:off x="990600" y="3469480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210" name="Shape 210"/>
          <p:cNvSpPr/>
          <p:nvPr/>
        </p:nvSpPr>
        <p:spPr>
          <a:xfrm>
            <a:off x="990600" y="4174330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1676400" y="2163739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Needfinding Methodology</a:t>
            </a:r>
          </a:p>
        </p:txBody>
      </p:sp>
      <p:sp>
        <p:nvSpPr>
          <p:cNvPr id="212" name="Shape 212"/>
          <p:cNvSpPr/>
          <p:nvPr/>
        </p:nvSpPr>
        <p:spPr>
          <a:xfrm>
            <a:off x="990600" y="2059781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14291" y="2183758"/>
            <a:ext cx="7961867" cy="724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dirty="0" smtClean="0"/>
              <a:t>Questions?</a:t>
            </a:r>
            <a:endParaRPr lang="en-US" sz="3600" b="0" i="0" u="none" strike="noStrike" cap="none" baseline="0" dirty="0">
              <a:solidFill>
                <a:srgbClr val="3A3B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49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1676400" y="1461958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43932" y="56321"/>
            <a:ext cx="7961867" cy="724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3A3B3C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1676400" y="2163739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Needfinding Methodology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1676400" y="2855133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Interview Results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1676400" y="3555869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1676400" y="4256603"/>
            <a:ext cx="6629400" cy="36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C6C8C9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223" name="Shape 223"/>
          <p:cNvSpPr/>
          <p:nvPr/>
        </p:nvSpPr>
        <p:spPr>
          <a:xfrm>
            <a:off x="990600" y="1354930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24" name="Shape 224"/>
          <p:cNvSpPr/>
          <p:nvPr/>
        </p:nvSpPr>
        <p:spPr>
          <a:xfrm>
            <a:off x="990600" y="2764631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25" name="Shape 225"/>
          <p:cNvSpPr/>
          <p:nvPr/>
        </p:nvSpPr>
        <p:spPr>
          <a:xfrm>
            <a:off x="990600" y="3469480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226" name="Shape 226"/>
          <p:cNvSpPr/>
          <p:nvPr/>
        </p:nvSpPr>
        <p:spPr>
          <a:xfrm>
            <a:off x="990600" y="4174330"/>
            <a:ext cx="533399" cy="533399"/>
          </a:xfrm>
          <a:prstGeom prst="ellipse">
            <a:avLst/>
          </a:prstGeom>
          <a:solidFill>
            <a:srgbClr val="E2E2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227" name="Shape 227"/>
          <p:cNvSpPr/>
          <p:nvPr/>
        </p:nvSpPr>
        <p:spPr>
          <a:xfrm>
            <a:off x="990600" y="2059781"/>
            <a:ext cx="533399" cy="533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589464" y="2183758"/>
            <a:ext cx="7961867" cy="724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3A3B3C"/>
                </a:solidFill>
                <a:latin typeface="Calibri"/>
                <a:ea typeface="Calibri"/>
                <a:cs typeface="Calibri"/>
                <a:sym typeface="Calibri"/>
              </a:rPr>
              <a:t>Participants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4154475" y="524879"/>
            <a:ext cx="4800600" cy="3174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LUCY POWERS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Yale freshman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Musical theatre major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r="57312"/>
          <a:stretch/>
        </p:blipFill>
        <p:spPr>
          <a:xfrm>
            <a:off x="-216125" y="-2375"/>
            <a:ext cx="3906899" cy="514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pic" idx="2"/>
          </p:nvPr>
        </p:nvSpPr>
        <p:spPr>
          <a:xfrm>
            <a:off x="0" y="0"/>
            <a:ext cx="3276600" cy="5148263"/>
          </a:xfrm>
          <a:prstGeom prst="rect">
            <a:avLst/>
          </a:prstGeom>
          <a:noFill/>
          <a:ln>
            <a:noFill/>
          </a:ln>
        </p:spPr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l="8881" r="22540"/>
          <a:stretch/>
        </p:blipFill>
        <p:spPr>
          <a:xfrm>
            <a:off x="-8466" y="-28572"/>
            <a:ext cx="3556000" cy="51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3826932" y="524879"/>
            <a:ext cx="4800600" cy="3174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MATTHEW BILLMAN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Stanford senior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Fleet Street a cappella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Aspiring professional singer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35908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3908819" y="524879"/>
            <a:ext cx="5317067" cy="3174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JENNA JOHNSON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school senior in Indiana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Captain of her soccer team</a:t>
            </a:r>
          </a:p>
          <a:p>
            <a:pPr marL="285750" marR="0" lvl="0" indent="-95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3526676" y="524879"/>
            <a:ext cx="5426254" cy="3174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KEN KLEIN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Bay Area 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father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Chairman of Tintri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 years in software industry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l="18152" r="21179"/>
          <a:stretch/>
        </p:blipFill>
        <p:spPr>
          <a:xfrm>
            <a:off x="0" y="0"/>
            <a:ext cx="3302449" cy="514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810000" y="743637"/>
            <a:ext cx="4495800" cy="3031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use this area for a text treatment that supports your chosen imagery</a:t>
            </a:r>
          </a:p>
        </p:txBody>
      </p:sp>
      <p:sp>
        <p:nvSpPr>
          <p:cNvPr id="263" name="Shape 263"/>
          <p:cNvSpPr/>
          <p:nvPr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rgbClr val="AD122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360396" y="292866"/>
            <a:ext cx="8292283" cy="3174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METHODOLOGY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Chose participants from a range of musical interests and backgrounds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Observed participants finding a new song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Asked about experiences discovering new music and, for producers, disseminating 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OX_16x9_Corporate_Template_White">
  <a:themeElements>
    <a:clrScheme name="Box">
      <a:dk1>
        <a:srgbClr val="000000"/>
      </a:dk1>
      <a:lt1>
        <a:srgbClr val="FFFFFF"/>
      </a:lt1>
      <a:dk2>
        <a:srgbClr val="00325B"/>
      </a:dk2>
      <a:lt2>
        <a:srgbClr val="747679"/>
      </a:lt2>
      <a:accent1>
        <a:srgbClr val="00B9F2"/>
      </a:accent1>
      <a:accent2>
        <a:srgbClr val="006CC4"/>
      </a:accent2>
      <a:accent3>
        <a:srgbClr val="747679"/>
      </a:accent3>
      <a:accent4>
        <a:srgbClr val="FDA515"/>
      </a:accent4>
      <a:accent5>
        <a:srgbClr val="349545"/>
      </a:accent5>
      <a:accent6>
        <a:srgbClr val="A638B2"/>
      </a:accent6>
      <a:hlink>
        <a:srgbClr val="A2BB39"/>
      </a:hlink>
      <a:folHlink>
        <a:srgbClr val="3495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707</Words>
  <Application>Microsoft Macintosh PowerPoint</Application>
  <PresentationFormat>Custom</PresentationFormat>
  <Paragraphs>152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Calibri</vt:lpstr>
      <vt:lpstr>BOX_16x9_Corporate_Template_White</vt:lpstr>
      <vt:lpstr>PowerPoint Presentation</vt:lpstr>
      <vt:lpstr>Agenda</vt:lpstr>
      <vt:lpstr>Agenda</vt:lpstr>
      <vt:lpstr>Participants</vt:lpstr>
      <vt:lpstr>PowerPoint Presentation</vt:lpstr>
      <vt:lpstr>PowerPoint Presentation</vt:lpstr>
      <vt:lpstr>PowerPoint Presentation</vt:lpstr>
      <vt:lpstr>PowerPoint Presentation</vt:lpstr>
      <vt:lpstr>You can use this area for a text treatment that supports your chosen imagery</vt:lpstr>
      <vt:lpstr>Agenda</vt:lpstr>
      <vt:lpstr>INTERVIEW RESULTS: CONSUMERS</vt:lpstr>
      <vt:lpstr>PowerPoint Presentation</vt:lpstr>
      <vt:lpstr>INTERVIEW RESULTS: CONSUMERS</vt:lpstr>
      <vt:lpstr>INTERVIEW RESULTS: PRODUCERS</vt:lpstr>
      <vt:lpstr>Agenda</vt:lpstr>
      <vt:lpstr>CONSUMERS</vt:lpstr>
      <vt:lpstr>PRODUCERS</vt:lpstr>
      <vt:lpstr>Agenda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Audrey Proulx</cp:lastModifiedBy>
  <cp:revision>12</cp:revision>
  <dcterms:modified xsi:type="dcterms:W3CDTF">2015-10-02T09:34:36Z</dcterms:modified>
</cp:coreProperties>
</file>