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Muli"/>
      <p:regular r:id="rId29"/>
      <p:italic r:id="rId30"/>
    </p:embeddedFont>
    <p:embeddedFont>
      <p:font typeface="Nixie One"/>
      <p:regular r:id="rId31"/>
    </p:embeddedFont>
    <p:embeddedFont>
      <p:font typeface="Walter Turncoat"/>
      <p:regular r:id="rId32"/>
    </p:embeddedFont>
    <p:embeddedFont>
      <p:font typeface="Lato"/>
      <p:regular r:id="rId33"/>
      <p:bold r:id="rId34"/>
      <p:italic r:id="rId35"/>
      <p:boldItalic r:id="rId36"/>
    </p:embeddedFont>
    <p:embeddedFont>
      <p:font typeface="Cousine"/>
      <p:regular r:id="rId37"/>
      <p:bold r:id="rId38"/>
      <p:italic r:id="rId39"/>
      <p:boldItalic r:id="rId4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5609EA2-B4AC-47A7-A224-B3F68B493EE0}">
  <a:tblStyle styleId="{75609EA2-B4AC-47A7-A224-B3F68B493EE0}" styleName="Table_0">
    <a:wholeTbl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usine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uli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ixieOne-regular.fntdata"/><Relationship Id="rId30" Type="http://schemas.openxmlformats.org/officeDocument/2006/relationships/font" Target="fonts/Muli-italic.fntdata"/><Relationship Id="rId11" Type="http://schemas.openxmlformats.org/officeDocument/2006/relationships/slide" Target="slides/slide6.xml"/><Relationship Id="rId33" Type="http://schemas.openxmlformats.org/officeDocument/2006/relationships/font" Target="fonts/Lato-regular.fntdata"/><Relationship Id="rId10" Type="http://schemas.openxmlformats.org/officeDocument/2006/relationships/slide" Target="slides/slide5.xml"/><Relationship Id="rId32" Type="http://schemas.openxmlformats.org/officeDocument/2006/relationships/font" Target="fonts/WalterTurncoat-regular.fntdata"/><Relationship Id="rId13" Type="http://schemas.openxmlformats.org/officeDocument/2006/relationships/slide" Target="slides/slide8.xml"/><Relationship Id="rId35" Type="http://schemas.openxmlformats.org/officeDocument/2006/relationships/font" Target="fonts/Lato-italic.fntdata"/><Relationship Id="rId12" Type="http://schemas.openxmlformats.org/officeDocument/2006/relationships/slide" Target="slides/slide7.xml"/><Relationship Id="rId34" Type="http://schemas.openxmlformats.org/officeDocument/2006/relationships/font" Target="fonts/Lato-bold.fntdata"/><Relationship Id="rId15" Type="http://schemas.openxmlformats.org/officeDocument/2006/relationships/slide" Target="slides/slide10.xml"/><Relationship Id="rId37" Type="http://schemas.openxmlformats.org/officeDocument/2006/relationships/font" Target="fonts/Cousine-regular.fntdata"/><Relationship Id="rId14" Type="http://schemas.openxmlformats.org/officeDocument/2006/relationships/slide" Target="slides/slide9.xml"/><Relationship Id="rId36" Type="http://schemas.openxmlformats.org/officeDocument/2006/relationships/font" Target="fonts/Lato-boldItalic.fntdata"/><Relationship Id="rId17" Type="http://schemas.openxmlformats.org/officeDocument/2006/relationships/slide" Target="slides/slide12.xml"/><Relationship Id="rId39" Type="http://schemas.openxmlformats.org/officeDocument/2006/relationships/font" Target="fonts/Cousine-italic.fntdata"/><Relationship Id="rId16" Type="http://schemas.openxmlformats.org/officeDocument/2006/relationships/slide" Target="slides/slide11.xml"/><Relationship Id="rId38" Type="http://schemas.openxmlformats.org/officeDocument/2006/relationships/font" Target="fonts/Cousine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Shape 140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7" name="Shape 14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Shape 150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9" name="Shape 15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Shape 151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0" name="Shape 15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Shape 153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1" name="Shape 15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Shape 154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2" name="Shape 15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Shape 155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2" name="Shape 15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9" name="Shape 15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Shape 156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8" name="Shape 15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Shape 157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6" name="Shape 15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Shape 158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4" name="Shape 15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Shape 158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0" name="Shape 15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3" name="Shape 14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Shape 159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7" name="Shape 15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Shape 160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4" name="Shape 16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Shape 160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0" name="Shape 16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Shape 166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5" name="Shape 16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hape 144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6" name="Shape 14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Shape 145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2" name="Shape 14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Shape 146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5" name="Shape 14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1" name="Shape 14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8" name="Shape 14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Shape 148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9" name="Shape 14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Shape 149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8" name="Shape 14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grpSp>
        <p:nvGrpSpPr>
          <p:cNvPr id="9" name="Shape 9"/>
          <p:cNvGrpSpPr/>
          <p:nvPr/>
        </p:nvGrpSpPr>
        <p:grpSpPr>
          <a:xfrm flipH="1" rot="10800000">
            <a:off x="3692751" y="38248"/>
            <a:ext cx="1758132" cy="1523096"/>
            <a:chOff x="4088875" y="1431100"/>
            <a:chExt cx="3293000" cy="2852775"/>
          </a:xfrm>
        </p:grpSpPr>
        <p:sp>
          <p:nvSpPr>
            <p:cNvPr id="10" name="Shape 10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/>
          <p:nvPr/>
        </p:nvSpPr>
        <p:spPr>
          <a:xfrm flipH="1" rot="10800000">
            <a:off x="2809875" y="-172875"/>
            <a:ext cx="1111499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 flipH="1" rot="10800000">
            <a:off x="3602723" y="1360109"/>
            <a:ext cx="493799" cy="4274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 flipH="1" rot="10800000">
            <a:off x="5278914" y="855278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 flipH="1" rot="10800000">
            <a:off x="5365798" y="352324"/>
            <a:ext cx="493799" cy="4271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1" name="Shape 61"/>
          <p:cNvGrpSpPr/>
          <p:nvPr/>
        </p:nvGrpSpPr>
        <p:grpSpPr>
          <a:xfrm>
            <a:off x="5549153" y="1029780"/>
            <a:ext cx="404640" cy="374058"/>
            <a:chOff x="5975075" y="2327500"/>
            <a:chExt cx="420100" cy="388350"/>
          </a:xfrm>
        </p:grpSpPr>
        <p:sp>
          <p:nvSpPr>
            <p:cNvPr id="62" name="Shape 62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Shape 64"/>
          <p:cNvSpPr/>
          <p:nvPr/>
        </p:nvSpPr>
        <p:spPr>
          <a:xfrm>
            <a:off x="3253021" y="113273"/>
            <a:ext cx="225084" cy="389963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4380525" y="515192"/>
            <a:ext cx="382958" cy="607110"/>
            <a:chOff x="6718575" y="2318625"/>
            <a:chExt cx="256950" cy="407375"/>
          </a:xfrm>
        </p:grpSpPr>
        <p:sp>
          <p:nvSpPr>
            <p:cNvPr id="66" name="Shape 66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Shape 74"/>
          <p:cNvGrpSpPr/>
          <p:nvPr/>
        </p:nvGrpSpPr>
        <p:grpSpPr>
          <a:xfrm>
            <a:off x="3199463" y="902958"/>
            <a:ext cx="395017" cy="403296"/>
            <a:chOff x="3951850" y="2985350"/>
            <a:chExt cx="407950" cy="416500"/>
          </a:xfrm>
        </p:grpSpPr>
        <p:sp>
          <p:nvSpPr>
            <p:cNvPr id="75" name="Shape 75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Shape 79"/>
          <p:cNvGrpSpPr/>
          <p:nvPr/>
        </p:nvGrpSpPr>
        <p:grpSpPr>
          <a:xfrm flipH="1" rot="10800000">
            <a:off x="3920311" y="3981675"/>
            <a:ext cx="1303376" cy="1127987"/>
            <a:chOff x="238125" y="1431100"/>
            <a:chExt cx="3296350" cy="2852775"/>
          </a:xfrm>
        </p:grpSpPr>
        <p:sp>
          <p:nvSpPr>
            <p:cNvPr id="80" name="Shape 80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Shape 162"/>
          <p:cNvSpPr/>
          <p:nvPr/>
        </p:nvSpPr>
        <p:spPr>
          <a:xfrm flipH="1" rot="10800000">
            <a:off x="5010533" y="4576647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 flipH="1" rot="10800000">
            <a:off x="5133679" y="4056450"/>
            <a:ext cx="540000" cy="4673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/>
        </p:nvSpPr>
        <p:spPr>
          <a:xfrm flipH="1" rot="10800000">
            <a:off x="3530384" y="4576661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5370704" y="4867760"/>
            <a:ext cx="312502" cy="312484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67" name="Shape 167"/>
          <p:cNvGrpSpPr/>
          <p:nvPr/>
        </p:nvGrpSpPr>
        <p:grpSpPr>
          <a:xfrm>
            <a:off x="5772008" y="4056440"/>
            <a:ext cx="573942" cy="550550"/>
            <a:chOff x="5241175" y="4959100"/>
            <a:chExt cx="539775" cy="517775"/>
          </a:xfrm>
        </p:grpSpPr>
        <p:sp>
          <p:nvSpPr>
            <p:cNvPr id="168" name="Shape 168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Shape 174"/>
          <p:cNvSpPr/>
          <p:nvPr/>
        </p:nvSpPr>
        <p:spPr>
          <a:xfrm>
            <a:off x="3429208" y="3904791"/>
            <a:ext cx="377838" cy="343684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3600"/>
            </a:lvl1pPr>
            <a:lvl2pPr rtl="0">
              <a:spcBef>
                <a:spcPts val="0"/>
              </a:spcBef>
              <a:buSzPct val="100000"/>
              <a:defRPr sz="3600"/>
            </a:lvl2pPr>
            <a:lvl3pPr rtl="0">
              <a:spcBef>
                <a:spcPts val="0"/>
              </a:spcBef>
              <a:buSzPct val="100000"/>
              <a:defRPr sz="3600"/>
            </a:lvl3pPr>
            <a:lvl4pPr rtl="0">
              <a:spcBef>
                <a:spcPts val="0"/>
              </a:spcBef>
              <a:buSzPct val="100000"/>
              <a:defRPr sz="3600"/>
            </a:lvl4pPr>
            <a:lvl5pPr rtl="0">
              <a:spcBef>
                <a:spcPts val="0"/>
              </a:spcBef>
              <a:buSzPct val="100000"/>
              <a:defRPr sz="3600"/>
            </a:lvl5pPr>
            <a:lvl6pPr rtl="0">
              <a:spcBef>
                <a:spcPts val="0"/>
              </a:spcBef>
              <a:buSzPct val="100000"/>
              <a:defRPr sz="3600"/>
            </a:lvl6pPr>
            <a:lvl7pPr rtl="0">
              <a:spcBef>
                <a:spcPts val="0"/>
              </a:spcBef>
              <a:buSzPct val="100000"/>
              <a:defRPr sz="3600"/>
            </a:lvl7pPr>
            <a:lvl8pPr rtl="0">
              <a:spcBef>
                <a:spcPts val="0"/>
              </a:spcBef>
              <a:buSzPct val="100000"/>
              <a:defRPr sz="3600"/>
            </a:lvl8pPr>
            <a:lvl9pPr rtl="0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7" name="Shape 177"/>
          <p:cNvSpPr txBox="1"/>
          <p:nvPr>
            <p:ph idx="1" type="subTitle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/>
        </p:txBody>
      </p:sp>
      <p:grpSp>
        <p:nvGrpSpPr>
          <p:cNvPr id="178" name="Shape 178"/>
          <p:cNvGrpSpPr/>
          <p:nvPr/>
        </p:nvGrpSpPr>
        <p:grpSpPr>
          <a:xfrm flipH="1" rot="10800000">
            <a:off x="421028" y="1677113"/>
            <a:ext cx="2064710" cy="1788689"/>
            <a:chOff x="4088875" y="1431100"/>
            <a:chExt cx="3293000" cy="2852775"/>
          </a:xfrm>
        </p:grpSpPr>
        <p:sp>
          <p:nvSpPr>
            <p:cNvPr id="179" name="Shape 179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Shape 226"/>
          <p:cNvSpPr/>
          <p:nvPr/>
        </p:nvSpPr>
        <p:spPr>
          <a:xfrm flipH="1" rot="10800000">
            <a:off x="66674" y="313542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 flipH="1" rot="10800000">
            <a:off x="828674" y="351654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 flipH="1" rot="10800000">
            <a:off x="761999" y="877950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 flipH="1" rot="10800000">
            <a:off x="793851" y="4692801"/>
            <a:ext cx="517499" cy="4478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996358" y="1070667"/>
            <a:ext cx="351203" cy="324660"/>
            <a:chOff x="5975075" y="2327500"/>
            <a:chExt cx="420100" cy="388350"/>
          </a:xfrm>
        </p:grpSpPr>
        <p:sp>
          <p:nvSpPr>
            <p:cNvPr id="231" name="Shape 231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Shape 233"/>
          <p:cNvSpPr/>
          <p:nvPr/>
        </p:nvSpPr>
        <p:spPr>
          <a:xfrm>
            <a:off x="393600" y="334662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4" name="Shape 234"/>
          <p:cNvGrpSpPr/>
          <p:nvPr/>
        </p:nvGrpSpPr>
        <p:grpSpPr>
          <a:xfrm>
            <a:off x="305253" y="553855"/>
            <a:ext cx="247468" cy="392302"/>
            <a:chOff x="6718575" y="2318625"/>
            <a:chExt cx="256950" cy="407375"/>
          </a:xfrm>
        </p:grpSpPr>
        <p:sp>
          <p:nvSpPr>
            <p:cNvPr id="235" name="Shape 235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Shape 243"/>
          <p:cNvGrpSpPr/>
          <p:nvPr/>
        </p:nvGrpSpPr>
        <p:grpSpPr>
          <a:xfrm>
            <a:off x="1419984" y="3634331"/>
            <a:ext cx="342881" cy="350068"/>
            <a:chOff x="3951850" y="2985350"/>
            <a:chExt cx="407950" cy="416500"/>
          </a:xfrm>
        </p:grpSpPr>
        <p:sp>
          <p:nvSpPr>
            <p:cNvPr id="244" name="Shape 244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Shape 248"/>
          <p:cNvGrpSpPr/>
          <p:nvPr/>
        </p:nvGrpSpPr>
        <p:grpSpPr>
          <a:xfrm flipH="1" rot="10800000">
            <a:off x="-88363" y="302261"/>
            <a:ext cx="1034724" cy="895486"/>
            <a:chOff x="238125" y="1431100"/>
            <a:chExt cx="3296350" cy="2852775"/>
          </a:xfrm>
        </p:grpSpPr>
        <p:sp>
          <p:nvSpPr>
            <p:cNvPr id="249" name="Shape 249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31" name="Shape 331"/>
          <p:cNvSpPr/>
          <p:nvPr/>
        </p:nvSpPr>
        <p:spPr>
          <a:xfrm flipH="1" rot="10800000">
            <a:off x="733424" y="393602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/>
        </p:nvSpPr>
        <p:spPr>
          <a:xfrm flipH="1" rot="10800000">
            <a:off x="738524" y="10084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/>
        </p:nvSpPr>
        <p:spPr>
          <a:xfrm flipH="1" rot="10800000">
            <a:off x="-291324" y="4148475"/>
            <a:ext cx="1182300" cy="10235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 flipH="1" rot="10800000">
            <a:off x="420724" y="-65225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1019338" y="4167057"/>
            <a:ext cx="248072" cy="248057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36" name="Shape 336"/>
          <p:cNvGrpSpPr/>
          <p:nvPr/>
        </p:nvGrpSpPr>
        <p:grpSpPr>
          <a:xfrm>
            <a:off x="-50284" y="1452794"/>
            <a:ext cx="624843" cy="599376"/>
            <a:chOff x="5241175" y="4959100"/>
            <a:chExt cx="539775" cy="517775"/>
          </a:xfrm>
        </p:grpSpPr>
        <p:sp>
          <p:nvSpPr>
            <p:cNvPr id="337" name="Shape 337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3" name="Shape 343"/>
          <p:cNvSpPr/>
          <p:nvPr/>
        </p:nvSpPr>
        <p:spPr>
          <a:xfrm>
            <a:off x="47198" y="4430470"/>
            <a:ext cx="505231" cy="459561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2051200" y="2085600"/>
            <a:ext cx="6282299" cy="819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grpSp>
        <p:nvGrpSpPr>
          <p:cNvPr id="346" name="Shape 346"/>
          <p:cNvGrpSpPr/>
          <p:nvPr/>
        </p:nvGrpSpPr>
        <p:grpSpPr>
          <a:xfrm flipH="1" rot="10800000">
            <a:off x="411206" y="1998368"/>
            <a:ext cx="1322798" cy="1145959"/>
            <a:chOff x="4088875" y="1431100"/>
            <a:chExt cx="3293000" cy="2852775"/>
          </a:xfrm>
        </p:grpSpPr>
        <p:sp>
          <p:nvSpPr>
            <p:cNvPr id="347" name="Shape 347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Shape 394"/>
          <p:cNvSpPr/>
          <p:nvPr/>
        </p:nvSpPr>
        <p:spPr>
          <a:xfrm flipH="1" rot="10800000">
            <a:off x="-123825" y="28115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 flipH="1" rot="10800000">
            <a:off x="638174" y="3192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/>
        </p:nvSpPr>
        <p:spPr>
          <a:xfrm flipH="1" rot="10800000">
            <a:off x="752474" y="1201800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/>
        </p:nvSpPr>
        <p:spPr>
          <a:xfrm flipH="1" rot="10800000">
            <a:off x="657224" y="4380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8" name="Shape 398"/>
          <p:cNvGrpSpPr/>
          <p:nvPr/>
        </p:nvGrpSpPr>
        <p:grpSpPr>
          <a:xfrm>
            <a:off x="986833" y="1394517"/>
            <a:ext cx="351203" cy="324660"/>
            <a:chOff x="5975075" y="2327500"/>
            <a:chExt cx="420100" cy="388350"/>
          </a:xfrm>
        </p:grpSpPr>
        <p:sp>
          <p:nvSpPr>
            <p:cNvPr id="399" name="Shape 399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01" name="Shape 401"/>
          <p:cNvSpPr/>
          <p:nvPr/>
        </p:nvSpPr>
        <p:spPr>
          <a:xfrm>
            <a:off x="203100" y="302277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02" name="Shape 402"/>
          <p:cNvGrpSpPr/>
          <p:nvPr/>
        </p:nvGrpSpPr>
        <p:grpSpPr>
          <a:xfrm>
            <a:off x="295728" y="877705"/>
            <a:ext cx="247468" cy="392302"/>
            <a:chOff x="6718575" y="2318625"/>
            <a:chExt cx="256950" cy="407375"/>
          </a:xfrm>
        </p:grpSpPr>
        <p:sp>
          <p:nvSpPr>
            <p:cNvPr id="403" name="Shape 403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" name="Shape 411"/>
          <p:cNvGrpSpPr/>
          <p:nvPr/>
        </p:nvGrpSpPr>
        <p:grpSpPr>
          <a:xfrm>
            <a:off x="1229484" y="3310480"/>
            <a:ext cx="342881" cy="350068"/>
            <a:chOff x="3951850" y="2985350"/>
            <a:chExt cx="407950" cy="416500"/>
          </a:xfrm>
        </p:grpSpPr>
        <p:sp>
          <p:nvSpPr>
            <p:cNvPr id="412" name="Shape 412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Shape 416"/>
          <p:cNvGrpSpPr/>
          <p:nvPr/>
        </p:nvGrpSpPr>
        <p:grpSpPr>
          <a:xfrm flipH="1" rot="10800000">
            <a:off x="-97888" y="626111"/>
            <a:ext cx="1034724" cy="895486"/>
            <a:chOff x="238125" y="1431100"/>
            <a:chExt cx="3296350" cy="2852775"/>
          </a:xfrm>
        </p:grpSpPr>
        <p:sp>
          <p:nvSpPr>
            <p:cNvPr id="417" name="Shape 417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99" name="Shape 499"/>
          <p:cNvSpPr/>
          <p:nvPr/>
        </p:nvSpPr>
        <p:spPr>
          <a:xfrm flipH="1" rot="10800000">
            <a:off x="542924" y="36121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/>
        </p:nvSpPr>
        <p:spPr>
          <a:xfrm flipH="1" rot="10800000">
            <a:off x="728999" y="424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/>
        </p:nvSpPr>
        <p:spPr>
          <a:xfrm flipH="1" rot="10800000">
            <a:off x="-115052" y="3996025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/>
        </p:nvSpPr>
        <p:spPr>
          <a:xfrm flipH="1" rot="10800000">
            <a:off x="411199" y="2586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828838" y="3843207"/>
            <a:ext cx="248072" cy="248057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04" name="Shape 504"/>
          <p:cNvGrpSpPr/>
          <p:nvPr/>
        </p:nvGrpSpPr>
        <p:grpSpPr>
          <a:xfrm>
            <a:off x="67091" y="1681689"/>
            <a:ext cx="455624" cy="437053"/>
            <a:chOff x="5241175" y="4959100"/>
            <a:chExt cx="539775" cy="517775"/>
          </a:xfrm>
        </p:grpSpPr>
        <p:sp>
          <p:nvSpPr>
            <p:cNvPr id="505" name="Shape 505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Shape 511"/>
          <p:cNvSpPr/>
          <p:nvPr/>
        </p:nvSpPr>
        <p:spPr>
          <a:xfrm>
            <a:off x="144925" y="4214500"/>
            <a:ext cx="299951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2" name="Shape 512"/>
          <p:cNvSpPr txBox="1"/>
          <p:nvPr/>
        </p:nvSpPr>
        <p:spPr>
          <a:xfrm>
            <a:off x="94000" y="192958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1pPr>
            <a:lvl2pPr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2pPr>
            <a:lvl3pPr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3pPr>
            <a:lvl4pPr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4pPr>
            <a:lvl5pPr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5pPr>
            <a:lvl6pPr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6pPr>
            <a:lvl7pPr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7pPr>
            <a:lvl8pPr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8pPr>
            <a:lvl9pPr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grpSp>
        <p:nvGrpSpPr>
          <p:cNvPr id="516" name="Shape 516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517" name="Shape 517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Shape 564"/>
          <p:cNvGrpSpPr/>
          <p:nvPr/>
        </p:nvGrpSpPr>
        <p:grpSpPr>
          <a:xfrm flipH="1" rot="10800000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565" name="Shape 565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47" name="Shape 647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8" name="Shape 648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9" name="Shape 649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1" name="Shape 651"/>
          <p:cNvSpPr/>
          <p:nvPr/>
        </p:nvSpPr>
        <p:spPr>
          <a:xfrm flipH="1" rot="10800000">
            <a:off x="8486774" y="42307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2" name="Shape 652"/>
          <p:cNvSpPr/>
          <p:nvPr/>
        </p:nvSpPr>
        <p:spPr>
          <a:xfrm flipH="1" rot="10800000">
            <a:off x="8124824" y="4615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3" name="Shape 653"/>
          <p:cNvSpPr/>
          <p:nvPr/>
        </p:nvSpPr>
        <p:spPr>
          <a:xfrm flipH="1" rot="10800000">
            <a:off x="7821347" y="2935400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4" name="Shape 654"/>
          <p:cNvSpPr/>
          <p:nvPr/>
        </p:nvSpPr>
        <p:spPr>
          <a:xfrm flipH="1" rot="10800000">
            <a:off x="8486775" y="3512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55" name="Shape 655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656" name="Shape 656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Shape 658"/>
          <p:cNvSpPr/>
          <p:nvPr/>
        </p:nvSpPr>
        <p:spPr>
          <a:xfrm>
            <a:off x="203100" y="127017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8772688" y="4461807"/>
            <a:ext cx="248072" cy="248057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60" name="Shape 660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661" name="Shape 661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Shape 667"/>
          <p:cNvSpPr/>
          <p:nvPr/>
        </p:nvSpPr>
        <p:spPr>
          <a:xfrm>
            <a:off x="8081325" y="3153875"/>
            <a:ext cx="299951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68" name="Shape 668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669" name="Shape 669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Shape 677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678" name="Shape 678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84" name="Shape 684"/>
          <p:cNvSpPr txBox="1"/>
          <p:nvPr>
            <p:ph idx="1" type="body"/>
          </p:nvPr>
        </p:nvSpPr>
        <p:spPr>
          <a:xfrm>
            <a:off x="1734000" y="2414450"/>
            <a:ext cx="2667300" cy="2663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85" name="Shape 685"/>
          <p:cNvSpPr txBox="1"/>
          <p:nvPr>
            <p:ph idx="2" type="body"/>
          </p:nvPr>
        </p:nvSpPr>
        <p:spPr>
          <a:xfrm>
            <a:off x="4562087" y="2414450"/>
            <a:ext cx="2667300" cy="2663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686" name="Shape 686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687" name="Shape 687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Shape 734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5" name="Shape 735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6" name="Shape 736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7" name="Shape 737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38" name="Shape 738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739" name="Shape 739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41" name="Shape 741"/>
          <p:cNvSpPr/>
          <p:nvPr/>
        </p:nvSpPr>
        <p:spPr>
          <a:xfrm>
            <a:off x="203100" y="127017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42" name="Shape 742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743" name="Shape 743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Shape 751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752" name="Shape 752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Shape 756"/>
          <p:cNvGrpSpPr/>
          <p:nvPr/>
        </p:nvGrpSpPr>
        <p:grpSpPr>
          <a:xfrm flipH="1" rot="10800000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757" name="Shape 757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Shape 839"/>
          <p:cNvSpPr/>
          <p:nvPr/>
        </p:nvSpPr>
        <p:spPr>
          <a:xfrm flipH="1" rot="10800000">
            <a:off x="8486774" y="42307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0" name="Shape 840"/>
          <p:cNvSpPr/>
          <p:nvPr/>
        </p:nvSpPr>
        <p:spPr>
          <a:xfrm flipH="1" rot="10800000">
            <a:off x="8124824" y="4615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1" name="Shape 841"/>
          <p:cNvSpPr/>
          <p:nvPr/>
        </p:nvSpPr>
        <p:spPr>
          <a:xfrm flipH="1" rot="10800000">
            <a:off x="7821347" y="2935400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2" name="Shape 842"/>
          <p:cNvSpPr/>
          <p:nvPr/>
        </p:nvSpPr>
        <p:spPr>
          <a:xfrm flipH="1" rot="10800000">
            <a:off x="8486775" y="3512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8772688" y="4461807"/>
            <a:ext cx="248072" cy="248057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44" name="Shape 844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845" name="Shape 845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Shape 851"/>
          <p:cNvSpPr/>
          <p:nvPr/>
        </p:nvSpPr>
        <p:spPr>
          <a:xfrm>
            <a:off x="8081325" y="3153875"/>
            <a:ext cx="299951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4" name="Shape 854"/>
          <p:cNvSpPr txBox="1"/>
          <p:nvPr>
            <p:ph idx="1" type="body"/>
          </p:nvPr>
        </p:nvSpPr>
        <p:spPr>
          <a:xfrm>
            <a:off x="1732700" y="2380900"/>
            <a:ext cx="2176800" cy="2544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5" name="Shape 855"/>
          <p:cNvSpPr txBox="1"/>
          <p:nvPr>
            <p:ph idx="2" type="body"/>
          </p:nvPr>
        </p:nvSpPr>
        <p:spPr>
          <a:xfrm>
            <a:off x="4020972" y="2380900"/>
            <a:ext cx="2176800" cy="2544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6" name="Shape 856"/>
          <p:cNvSpPr txBox="1"/>
          <p:nvPr>
            <p:ph idx="3" type="body"/>
          </p:nvPr>
        </p:nvSpPr>
        <p:spPr>
          <a:xfrm>
            <a:off x="6309244" y="2380900"/>
            <a:ext cx="2176800" cy="2544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857" name="Shape 857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858" name="Shape 858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05" name="Shape 905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6" name="Shape 906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7" name="Shape 907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8" name="Shape 908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09" name="Shape 909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910" name="Shape 910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12" name="Shape 912"/>
          <p:cNvSpPr/>
          <p:nvPr/>
        </p:nvSpPr>
        <p:spPr>
          <a:xfrm>
            <a:off x="203100" y="127017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13" name="Shape 913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914" name="Shape 914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Shape 922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923" name="Shape 923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929" name="Shape 929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930" name="Shape 930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77" name="Shape 977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8" name="Shape 978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9" name="Shape 979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0" name="Shape 980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81" name="Shape 981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982" name="Shape 982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84" name="Shape 984"/>
          <p:cNvSpPr/>
          <p:nvPr/>
        </p:nvSpPr>
        <p:spPr>
          <a:xfrm>
            <a:off x="203100" y="127017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85" name="Shape 985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986" name="Shape 986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Shape 994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995" name="Shape 995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Shape 999"/>
          <p:cNvGrpSpPr/>
          <p:nvPr/>
        </p:nvGrpSpPr>
        <p:grpSpPr>
          <a:xfrm flipH="1" rot="10800000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1000" name="Shape 1000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9" name="Shape 1019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0" name="Shape 1020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1" name="Shape 1021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4" name="Shape 1024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82" name="Shape 1082"/>
          <p:cNvSpPr/>
          <p:nvPr/>
        </p:nvSpPr>
        <p:spPr>
          <a:xfrm flipH="1" rot="10800000">
            <a:off x="8486774" y="42307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3" name="Shape 1083"/>
          <p:cNvSpPr/>
          <p:nvPr/>
        </p:nvSpPr>
        <p:spPr>
          <a:xfrm flipH="1" rot="10800000">
            <a:off x="8124824" y="4615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4" name="Shape 1084"/>
          <p:cNvSpPr/>
          <p:nvPr/>
        </p:nvSpPr>
        <p:spPr>
          <a:xfrm flipH="1" rot="10800000">
            <a:off x="7821347" y="2935400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5" name="Shape 1085"/>
          <p:cNvSpPr/>
          <p:nvPr/>
        </p:nvSpPr>
        <p:spPr>
          <a:xfrm flipH="1" rot="10800000">
            <a:off x="8486775" y="3512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6" name="Shape 1086"/>
          <p:cNvSpPr/>
          <p:nvPr/>
        </p:nvSpPr>
        <p:spPr>
          <a:xfrm>
            <a:off x="8772688" y="4461807"/>
            <a:ext cx="248072" cy="248057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87" name="Shape 1087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1088" name="Shape 1088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4" name="Shape 1094"/>
          <p:cNvSpPr/>
          <p:nvPr/>
        </p:nvSpPr>
        <p:spPr>
          <a:xfrm>
            <a:off x="8081325" y="3153875"/>
            <a:ext cx="299951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None/>
              <a:defRPr/>
            </a:lvl1pPr>
          </a:lstStyle>
          <a:p/>
        </p:txBody>
      </p:sp>
      <p:grpSp>
        <p:nvGrpSpPr>
          <p:cNvPr id="1097" name="Shape 1097"/>
          <p:cNvGrpSpPr/>
          <p:nvPr/>
        </p:nvGrpSpPr>
        <p:grpSpPr>
          <a:xfrm flipH="1" rot="10800000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1098" name="Shape 1098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45" name="Shape 1145"/>
          <p:cNvSpPr/>
          <p:nvPr/>
        </p:nvSpPr>
        <p:spPr>
          <a:xfrm flipH="1" rot="10800000">
            <a:off x="-123825" y="10589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6" name="Shape 1146"/>
          <p:cNvSpPr/>
          <p:nvPr/>
        </p:nvSpPr>
        <p:spPr>
          <a:xfrm flipH="1" rot="10800000">
            <a:off x="638174" y="14400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7" name="Shape 1147"/>
          <p:cNvSpPr/>
          <p:nvPr/>
        </p:nvSpPr>
        <p:spPr>
          <a:xfrm flipH="1" rot="10800000">
            <a:off x="1495424" y="-131649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8" name="Shape 1148"/>
          <p:cNvSpPr/>
          <p:nvPr/>
        </p:nvSpPr>
        <p:spPr>
          <a:xfrm flipH="1" rot="10800000">
            <a:off x="327799" y="8892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49" name="Shape 1149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1150" name="Shape 1150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52" name="Shape 1152"/>
          <p:cNvSpPr/>
          <p:nvPr/>
        </p:nvSpPr>
        <p:spPr>
          <a:xfrm>
            <a:off x="203100" y="1270176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53" name="Shape 1153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1154" name="Shape 1154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2" name="Shape 1162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1163" name="Shape 1163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7" name="Shape 1167"/>
          <p:cNvGrpSpPr/>
          <p:nvPr/>
        </p:nvGrpSpPr>
        <p:grpSpPr>
          <a:xfrm flipH="1" rot="10800000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1168" name="Shape 1168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8" name="Shape 1198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9" name="Shape 1199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0" name="Shape 1200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1" name="Shape 1201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2" name="Shape 1202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3" name="Shape 1203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4" name="Shape 1204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50" name="Shape 1250"/>
          <p:cNvSpPr/>
          <p:nvPr/>
        </p:nvSpPr>
        <p:spPr>
          <a:xfrm flipH="1" rot="10800000">
            <a:off x="8486774" y="4230775"/>
            <a:ext cx="819899" cy="7100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1" name="Shape 1251"/>
          <p:cNvSpPr/>
          <p:nvPr/>
        </p:nvSpPr>
        <p:spPr>
          <a:xfrm flipH="1" rot="10800000">
            <a:off x="8124824" y="4615699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2" name="Shape 1252"/>
          <p:cNvSpPr/>
          <p:nvPr/>
        </p:nvSpPr>
        <p:spPr>
          <a:xfrm flipH="1" rot="10800000">
            <a:off x="7821347" y="2935400"/>
            <a:ext cx="819899" cy="7097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3" name="Shape 1253"/>
          <p:cNvSpPr/>
          <p:nvPr/>
        </p:nvSpPr>
        <p:spPr>
          <a:xfrm flipH="1" rot="10800000">
            <a:off x="8486775" y="3512174"/>
            <a:ext cx="358799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4" name="Shape 1254"/>
          <p:cNvSpPr/>
          <p:nvPr/>
        </p:nvSpPr>
        <p:spPr>
          <a:xfrm>
            <a:off x="8772688" y="4461807"/>
            <a:ext cx="248072" cy="248057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255" name="Shape 1255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1256" name="Shape 1256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62" name="Shape 1262"/>
          <p:cNvSpPr/>
          <p:nvPr/>
        </p:nvSpPr>
        <p:spPr>
          <a:xfrm>
            <a:off x="8081325" y="3153875"/>
            <a:ext cx="299951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4" name="Shape 1264"/>
          <p:cNvGrpSpPr/>
          <p:nvPr/>
        </p:nvGrpSpPr>
        <p:grpSpPr>
          <a:xfrm flipH="1" rot="10800000">
            <a:off x="316371" y="178887"/>
            <a:ext cx="1088336" cy="942842"/>
            <a:chOff x="4088875" y="1431100"/>
            <a:chExt cx="3293000" cy="2852775"/>
          </a:xfrm>
        </p:grpSpPr>
        <p:sp>
          <p:nvSpPr>
            <p:cNvPr id="1265" name="Shape 1265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12" name="Shape 1312"/>
          <p:cNvSpPr/>
          <p:nvPr/>
        </p:nvSpPr>
        <p:spPr>
          <a:xfrm flipH="1" rot="10800000">
            <a:off x="-123825" y="847791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3" name="Shape 1313"/>
          <p:cNvSpPr/>
          <p:nvPr/>
        </p:nvSpPr>
        <p:spPr>
          <a:xfrm flipH="1" rot="10800000">
            <a:off x="503115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4" name="Shape 1314"/>
          <p:cNvSpPr/>
          <p:nvPr/>
        </p:nvSpPr>
        <p:spPr>
          <a:xfrm flipH="1" rot="10800000">
            <a:off x="1208423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5" name="Shape 1315"/>
          <p:cNvSpPr/>
          <p:nvPr/>
        </p:nvSpPr>
        <p:spPr>
          <a:xfrm flipH="1" rot="10800000">
            <a:off x="247753" y="49692"/>
            <a:ext cx="295199" cy="255599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316" name="Shape 1316"/>
          <p:cNvGrpSpPr/>
          <p:nvPr/>
        </p:nvGrpSpPr>
        <p:grpSpPr>
          <a:xfrm flipH="1" rot="10800000">
            <a:off x="8218342" y="4123089"/>
            <a:ext cx="685311" cy="593091"/>
            <a:chOff x="238125" y="1431100"/>
            <a:chExt cx="3296350" cy="2852775"/>
          </a:xfrm>
        </p:grpSpPr>
        <p:sp>
          <p:nvSpPr>
            <p:cNvPr id="1317" name="Shape 1317"/>
            <p:cNvSpPr/>
            <p:nvPr/>
          </p:nvSpPr>
          <p:spPr>
            <a:xfrm>
              <a:off x="980725" y="4136025"/>
              <a:ext cx="157950" cy="147850"/>
            </a:xfrm>
            <a:custGeom>
              <a:pathLst>
                <a:path extrusionOk="0" h="5914" w="6318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849675" y="3907525"/>
              <a:ext cx="386425" cy="376350"/>
            </a:xfrm>
            <a:custGeom>
              <a:pathLst>
                <a:path extrusionOk="0" h="15054" w="15457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715250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584200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449800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18750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128650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238125" y="2822200"/>
              <a:ext cx="924075" cy="1008075"/>
            </a:xfrm>
            <a:custGeom>
              <a:pathLst>
                <a:path extrusionOk="0" h="40323" w="36963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13839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251550" y="2761700"/>
              <a:ext cx="779600" cy="840075"/>
            </a:xfrm>
            <a:custGeom>
              <a:pathLst>
                <a:path extrusionOk="0" h="33603" w="31184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88525" y="2697875"/>
              <a:ext cx="608200" cy="675400"/>
            </a:xfrm>
            <a:custGeom>
              <a:pathLst>
                <a:path extrusionOk="0" h="27016" w="24328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14813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157882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322125" y="2637375"/>
              <a:ext cx="443550" cy="504050"/>
            </a:xfrm>
            <a:custGeom>
              <a:pathLst>
                <a:path extrusionOk="0" h="20162" w="17742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359075" y="2576900"/>
              <a:ext cx="275575" cy="336050"/>
            </a:xfrm>
            <a:custGeom>
              <a:pathLst>
                <a:path extrusionOk="0" h="13442" w="11023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167627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392675" y="2513050"/>
              <a:ext cx="275575" cy="309175"/>
            </a:xfrm>
            <a:custGeom>
              <a:pathLst>
                <a:path extrusionOk="0" h="12367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1773725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429650" y="24525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1871150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1965250" y="3964650"/>
              <a:ext cx="436850" cy="319225"/>
            </a:xfrm>
            <a:custGeom>
              <a:pathLst>
                <a:path extrusionOk="0" h="12769" w="17474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466600" y="23921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206270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500200" y="2328250"/>
              <a:ext cx="275575" cy="309150"/>
            </a:xfrm>
            <a:custGeom>
              <a:pathLst>
                <a:path extrusionOk="0" h="12366" w="11023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537175" y="22677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2160150" y="396465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570775" y="22072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2257575" y="396465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2355025" y="3964650"/>
              <a:ext cx="383100" cy="319225"/>
            </a:xfrm>
            <a:custGeom>
              <a:pathLst>
                <a:path extrusionOk="0" h="12769" w="15324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607725" y="214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2452475" y="3941125"/>
              <a:ext cx="322600" cy="305800"/>
            </a:xfrm>
            <a:custGeom>
              <a:pathLst>
                <a:path extrusionOk="0" h="12232" w="12904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641325" y="208295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678300" y="20224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2533125" y="3877275"/>
              <a:ext cx="275550" cy="309175"/>
            </a:xfrm>
            <a:custGeom>
              <a:pathLst>
                <a:path extrusionOk="0" h="12367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2570075" y="38168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711900" y="19620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2603675" y="37563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748850" y="1898150"/>
              <a:ext cx="275575" cy="309150"/>
            </a:xfrm>
            <a:custGeom>
              <a:pathLst>
                <a:path extrusionOk="0" h="12366" w="11023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2640650" y="36924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785825" y="1837675"/>
              <a:ext cx="275550" cy="305800"/>
            </a:xfrm>
            <a:custGeom>
              <a:pathLst>
                <a:path extrusionOk="0" h="12232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2677600" y="36320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819425" y="177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2711200" y="35715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856375" y="1713350"/>
              <a:ext cx="275575" cy="309150"/>
            </a:xfrm>
            <a:custGeom>
              <a:pathLst>
                <a:path extrusionOk="0" h="12366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890000" y="1652850"/>
              <a:ext cx="275550" cy="305800"/>
            </a:xfrm>
            <a:custGeom>
              <a:pathLst>
                <a:path extrusionOk="0" h="12232" w="11022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2748175" y="351102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2781775" y="34471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926950" y="1592375"/>
              <a:ext cx="275550" cy="305800"/>
            </a:xfrm>
            <a:custGeom>
              <a:pathLst>
                <a:path extrusionOk="0" h="12232" w="11022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960550" y="1531900"/>
              <a:ext cx="275550" cy="305800"/>
            </a:xfrm>
            <a:custGeom>
              <a:pathLst>
                <a:path extrusionOk="0" h="12232" w="11022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2818725" y="3386700"/>
              <a:ext cx="275575" cy="305800"/>
            </a:xfrm>
            <a:custGeom>
              <a:pathLst>
                <a:path extrusionOk="0" h="12232" w="11023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997525" y="1468050"/>
              <a:ext cx="322600" cy="305800"/>
            </a:xfrm>
            <a:custGeom>
              <a:pathLst>
                <a:path extrusionOk="0" h="12232" w="12904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2852325" y="3326225"/>
              <a:ext cx="275575" cy="305800"/>
            </a:xfrm>
            <a:custGeom>
              <a:pathLst>
                <a:path extrusionOk="0" h="12232" w="11023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1034475" y="1431100"/>
              <a:ext cx="383075" cy="319225"/>
            </a:xfrm>
            <a:custGeom>
              <a:pathLst>
                <a:path extrusionOk="0" h="12769" w="15323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2889300" y="3262375"/>
              <a:ext cx="275550" cy="309150"/>
            </a:xfrm>
            <a:custGeom>
              <a:pathLst>
                <a:path extrusionOk="0" h="12366" w="11022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10781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2926250" y="3201900"/>
              <a:ext cx="272200" cy="305800"/>
            </a:xfrm>
            <a:custGeom>
              <a:pathLst>
                <a:path extrusionOk="0" h="12232" w="10888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117560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2959850" y="3141400"/>
              <a:ext cx="275575" cy="305800"/>
            </a:xfrm>
            <a:custGeom>
              <a:pathLst>
                <a:path extrusionOk="0" h="12232" w="11023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2996825" y="3077575"/>
              <a:ext cx="275550" cy="309150"/>
            </a:xfrm>
            <a:custGeom>
              <a:pathLst>
                <a:path extrusionOk="0" h="12366" w="11022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1273050" y="1431100"/>
              <a:ext cx="433500" cy="319225"/>
            </a:xfrm>
            <a:custGeom>
              <a:pathLst>
                <a:path extrusionOk="0" h="12769" w="1734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137050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8" name="Shape 1378"/>
            <p:cNvSpPr/>
            <p:nvPr/>
          </p:nvSpPr>
          <p:spPr>
            <a:xfrm>
              <a:off x="3030425" y="3017075"/>
              <a:ext cx="275550" cy="305800"/>
            </a:xfrm>
            <a:custGeom>
              <a:pathLst>
                <a:path extrusionOk="0" h="12232" w="11022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9" name="Shape 1379"/>
            <p:cNvSpPr/>
            <p:nvPr/>
          </p:nvSpPr>
          <p:spPr>
            <a:xfrm>
              <a:off x="1467950" y="1431100"/>
              <a:ext cx="433475" cy="319225"/>
            </a:xfrm>
            <a:custGeom>
              <a:pathLst>
                <a:path extrusionOk="0" h="12769" w="17339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0" name="Shape 1380"/>
            <p:cNvSpPr/>
            <p:nvPr/>
          </p:nvSpPr>
          <p:spPr>
            <a:xfrm>
              <a:off x="3067375" y="2956600"/>
              <a:ext cx="275575" cy="305800"/>
            </a:xfrm>
            <a:custGeom>
              <a:pathLst>
                <a:path extrusionOk="0" h="12232" w="11023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1" name="Shape 1381"/>
            <p:cNvSpPr/>
            <p:nvPr/>
          </p:nvSpPr>
          <p:spPr>
            <a:xfrm>
              <a:off x="15653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3101000" y="2896125"/>
              <a:ext cx="275550" cy="305800"/>
            </a:xfrm>
            <a:custGeom>
              <a:pathLst>
                <a:path extrusionOk="0" h="12232" w="11022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3137950" y="2802025"/>
              <a:ext cx="275550" cy="336050"/>
            </a:xfrm>
            <a:custGeom>
              <a:pathLst>
                <a:path extrusionOk="0" h="13442" w="11022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166282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3006900" y="2573550"/>
              <a:ext cx="440200" cy="504050"/>
            </a:xfrm>
            <a:custGeom>
              <a:pathLst>
                <a:path extrusionOk="0" h="20162" w="17608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1760275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1854350" y="1431100"/>
              <a:ext cx="436850" cy="319225"/>
            </a:xfrm>
            <a:custGeom>
              <a:pathLst>
                <a:path extrusionOk="0" h="12769" w="17474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2872500" y="2345050"/>
              <a:ext cx="611575" cy="672050"/>
            </a:xfrm>
            <a:custGeom>
              <a:pathLst>
                <a:path extrusionOk="0" h="26882" w="24463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741450" y="2113200"/>
              <a:ext cx="779575" cy="843425"/>
            </a:xfrm>
            <a:custGeom>
              <a:pathLst>
                <a:path extrusionOk="0" h="33737" w="31183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195180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2049250" y="1431100"/>
              <a:ext cx="433500" cy="319225"/>
            </a:xfrm>
            <a:custGeom>
              <a:pathLst>
                <a:path extrusionOk="0" h="12769" w="1734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610400" y="1884700"/>
              <a:ext cx="924075" cy="1008075"/>
            </a:xfrm>
            <a:custGeom>
              <a:pathLst>
                <a:path extrusionOk="0" h="40323" w="36963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2146700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244150" y="1431100"/>
              <a:ext cx="1075275" cy="1065175"/>
            </a:xfrm>
            <a:custGeom>
              <a:pathLst>
                <a:path extrusionOk="0" h="42607" w="43011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341575" y="1431100"/>
              <a:ext cx="846800" cy="836700"/>
            </a:xfrm>
            <a:custGeom>
              <a:pathLst>
                <a:path extrusionOk="0" h="33468" w="33872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439025" y="1431100"/>
              <a:ext cx="618300" cy="608200"/>
            </a:xfrm>
            <a:custGeom>
              <a:pathLst>
                <a:path extrusionOk="0" h="24328" w="24732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533125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2630575" y="1431100"/>
              <a:ext cx="161300" cy="147850"/>
            </a:xfrm>
            <a:custGeom>
              <a:pathLst>
                <a:path extrusionOk="0" h="5914" w="6452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99" name="Shape 1399"/>
          <p:cNvSpPr/>
          <p:nvPr/>
        </p:nvSpPr>
        <p:spPr>
          <a:xfrm flipH="1" rot="10800000">
            <a:off x="8763567" y="4485979"/>
            <a:ext cx="542999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0" name="Shape 1400"/>
          <p:cNvSpPr/>
          <p:nvPr/>
        </p:nvSpPr>
        <p:spPr>
          <a:xfrm flipH="1" rot="10800000">
            <a:off x="8523810" y="4741099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1" name="Shape 1401"/>
          <p:cNvSpPr/>
          <p:nvPr/>
        </p:nvSpPr>
        <p:spPr>
          <a:xfrm flipH="1" rot="10800000">
            <a:off x="8322785" y="3628022"/>
            <a:ext cx="542999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2" name="Shape 1402"/>
          <p:cNvSpPr/>
          <p:nvPr/>
        </p:nvSpPr>
        <p:spPr>
          <a:xfrm flipH="1" rot="10800000">
            <a:off x="8763568" y="4009882"/>
            <a:ext cx="237599" cy="205799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E293C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rgbClr val="19BBD5"/>
              </a:buClr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>
              <a:spcBef>
                <a:spcPts val="480"/>
              </a:spcBef>
              <a:buClr>
                <a:srgbClr val="19BBD5"/>
              </a:buClr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>
              <a:spcBef>
                <a:spcPts val="480"/>
              </a:spcBef>
              <a:buClr>
                <a:srgbClr val="19BBD5"/>
              </a:buClr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Relationship Id="rId4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 txBox="1"/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Interactive High-fi Prototype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Shape 1500"/>
          <p:cNvSpPr txBox="1"/>
          <p:nvPr>
            <p:ph idx="4294967295" type="title"/>
          </p:nvPr>
        </p:nvSpPr>
        <p:spPr>
          <a:xfrm>
            <a:off x="1732700" y="135400"/>
            <a:ext cx="7204799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H2-3: No way to return after modifying settings with the (...) button. Clicking back on the conversation is not intuitive</a:t>
            </a:r>
          </a:p>
        </p:txBody>
      </p:sp>
      <p:sp>
        <p:nvSpPr>
          <p:cNvPr id="1501" name="Shape 1501"/>
          <p:cNvSpPr txBox="1"/>
          <p:nvPr>
            <p:ph idx="1" type="body"/>
          </p:nvPr>
        </p:nvSpPr>
        <p:spPr>
          <a:xfrm>
            <a:off x="1732700" y="654925"/>
            <a:ext cx="4015200" cy="16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Muli"/>
            </a:pPr>
            <a:r>
              <a:rPr lang="en" sz="1400">
                <a:latin typeface="Muli"/>
                <a:ea typeface="Muli"/>
                <a:cs typeface="Muli"/>
                <a:sym typeface="Muli"/>
              </a:rPr>
              <a:t>Suggested fix: Consider a &lt; button</a:t>
            </a:r>
          </a:p>
        </p:txBody>
      </p:sp>
      <p:sp>
        <p:nvSpPr>
          <p:cNvPr id="1502" name="Shape 1502"/>
          <p:cNvSpPr/>
          <p:nvPr/>
        </p:nvSpPr>
        <p:spPr>
          <a:xfrm>
            <a:off x="7742210" y="2798375"/>
            <a:ext cx="845710" cy="839133"/>
          </a:xfrm>
          <a:custGeom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3" name="Shape 15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101" y="1774175"/>
            <a:ext cx="1352624" cy="240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Shape 15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0375" y="1783875"/>
            <a:ext cx="1352624" cy="2405882"/>
          </a:xfrm>
          <a:prstGeom prst="rect">
            <a:avLst/>
          </a:prstGeom>
          <a:noFill/>
          <a:ln>
            <a:noFill/>
          </a:ln>
        </p:spPr>
      </p:pic>
      <p:sp>
        <p:nvSpPr>
          <p:cNvPr id="1505" name="Shape 1505"/>
          <p:cNvSpPr/>
          <p:nvPr/>
        </p:nvSpPr>
        <p:spPr>
          <a:xfrm>
            <a:off x="5150312" y="1278336"/>
            <a:ext cx="1604203" cy="3397540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84769"/>
          </a:solidFill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6" name="Shape 1506"/>
          <p:cNvSpPr/>
          <p:nvPr/>
        </p:nvSpPr>
        <p:spPr>
          <a:xfrm>
            <a:off x="2628986" y="1288036"/>
            <a:ext cx="1604203" cy="3397540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84769"/>
          </a:solidFill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Shape 1511"/>
          <p:cNvSpPr txBox="1"/>
          <p:nvPr>
            <p:ph idx="4294967295" type="title"/>
          </p:nvPr>
        </p:nvSpPr>
        <p:spPr>
          <a:xfrm>
            <a:off x="1504100" y="592600"/>
            <a:ext cx="7204799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H2-5: Booking a reservation, which is a big step, is only done with one tap</a:t>
            </a:r>
          </a:p>
        </p:txBody>
      </p:sp>
      <p:sp>
        <p:nvSpPr>
          <p:cNvPr id="1512" name="Shape 1512"/>
          <p:cNvSpPr txBox="1"/>
          <p:nvPr>
            <p:ph idx="4294967295" type="body"/>
          </p:nvPr>
        </p:nvSpPr>
        <p:spPr>
          <a:xfrm>
            <a:off x="1504100" y="1085500"/>
            <a:ext cx="7456199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Suggested fix: Presenting a confirmation button before committing reservation</a:t>
            </a:r>
          </a:p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Shape 1513"/>
          <p:cNvSpPr/>
          <p:nvPr/>
        </p:nvSpPr>
        <p:spPr>
          <a:xfrm>
            <a:off x="7138235" y="2862350"/>
            <a:ext cx="845710" cy="839133"/>
          </a:xfrm>
          <a:custGeom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14" name="Shape 1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101" y="2078975"/>
            <a:ext cx="1352624" cy="240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Shape 15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0375" y="2088675"/>
            <a:ext cx="1352624" cy="2405882"/>
          </a:xfrm>
          <a:prstGeom prst="rect">
            <a:avLst/>
          </a:prstGeom>
          <a:noFill/>
          <a:ln>
            <a:noFill/>
          </a:ln>
        </p:spPr>
      </p:pic>
      <p:sp>
        <p:nvSpPr>
          <p:cNvPr id="1516" name="Shape 1516"/>
          <p:cNvSpPr/>
          <p:nvPr/>
        </p:nvSpPr>
        <p:spPr>
          <a:xfrm>
            <a:off x="5150312" y="1583136"/>
            <a:ext cx="1604203" cy="3397540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84769"/>
          </a:solidFill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7" name="Shape 1517"/>
          <p:cNvSpPr/>
          <p:nvPr/>
        </p:nvSpPr>
        <p:spPr>
          <a:xfrm>
            <a:off x="2628986" y="1592836"/>
            <a:ext cx="1604203" cy="3397540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84769"/>
          </a:solidFill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Shape 1522"/>
          <p:cNvSpPr txBox="1"/>
          <p:nvPr>
            <p:ph idx="4294967295" type="title"/>
          </p:nvPr>
        </p:nvSpPr>
        <p:spPr>
          <a:xfrm>
            <a:off x="1732700" y="440200"/>
            <a:ext cx="7204799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H2-6: On outing info page, there is no clear distinction between actionable vs. non-actionable items. Users have to memorize settings that are clickable</a:t>
            </a:r>
          </a:p>
        </p:txBody>
      </p:sp>
      <p:sp>
        <p:nvSpPr>
          <p:cNvPr id="1523" name="Shape 1523"/>
          <p:cNvSpPr txBox="1"/>
          <p:nvPr>
            <p:ph idx="1" type="body"/>
          </p:nvPr>
        </p:nvSpPr>
        <p:spPr>
          <a:xfrm>
            <a:off x="1732700" y="883525"/>
            <a:ext cx="6855299" cy="16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Muli"/>
            </a:pPr>
            <a:r>
              <a:rPr lang="en" sz="1400">
                <a:latin typeface="Muli"/>
                <a:ea typeface="Muli"/>
                <a:cs typeface="Muli"/>
                <a:sym typeface="Muli"/>
              </a:rPr>
              <a:t>Suggested fix: Make clickable items prominent and different</a:t>
            </a:r>
          </a:p>
        </p:txBody>
      </p:sp>
      <p:sp>
        <p:nvSpPr>
          <p:cNvPr id="1524" name="Shape 1524"/>
          <p:cNvSpPr/>
          <p:nvPr/>
        </p:nvSpPr>
        <p:spPr>
          <a:xfrm>
            <a:off x="7742210" y="2798375"/>
            <a:ext cx="845710" cy="839133"/>
          </a:xfrm>
          <a:custGeom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5" name="Shape 15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101" y="1926575"/>
            <a:ext cx="1352624" cy="240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Shape 15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0375" y="1936275"/>
            <a:ext cx="1352624" cy="2405882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Shape 1527"/>
          <p:cNvSpPr/>
          <p:nvPr/>
        </p:nvSpPr>
        <p:spPr>
          <a:xfrm>
            <a:off x="5150312" y="1430736"/>
            <a:ext cx="1604203" cy="3397540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84769"/>
          </a:solidFill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8" name="Shape 1528"/>
          <p:cNvSpPr/>
          <p:nvPr/>
        </p:nvSpPr>
        <p:spPr>
          <a:xfrm>
            <a:off x="2628986" y="1440436"/>
            <a:ext cx="1604203" cy="3397540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84769"/>
          </a:solidFill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Shape 1533"/>
          <p:cNvSpPr txBox="1"/>
          <p:nvPr>
            <p:ph idx="4294967295" type="title"/>
          </p:nvPr>
        </p:nvSpPr>
        <p:spPr>
          <a:xfrm>
            <a:off x="1504100" y="592600"/>
            <a:ext cx="7204799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H2-7: In the drag and drop part, it doesn’t seem like the up and down arrows have a function</a:t>
            </a:r>
          </a:p>
        </p:txBody>
      </p:sp>
      <p:sp>
        <p:nvSpPr>
          <p:cNvPr id="1534" name="Shape 1534"/>
          <p:cNvSpPr txBox="1"/>
          <p:nvPr>
            <p:ph idx="4294967295" type="body"/>
          </p:nvPr>
        </p:nvSpPr>
        <p:spPr>
          <a:xfrm>
            <a:off x="1504100" y="1085500"/>
            <a:ext cx="7456199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Suggested fix: Remove redundant arrows</a:t>
            </a:r>
          </a:p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5" name="Shape 15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9176" y="2080936"/>
            <a:ext cx="1352623" cy="242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Shape 15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1375" y="2088647"/>
            <a:ext cx="1352624" cy="240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Shape 1537"/>
          <p:cNvSpPr/>
          <p:nvPr/>
        </p:nvSpPr>
        <p:spPr>
          <a:xfrm>
            <a:off x="7138235" y="2862350"/>
            <a:ext cx="845710" cy="839133"/>
          </a:xfrm>
          <a:custGeom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8" name="Shape 1538"/>
          <p:cNvSpPr/>
          <p:nvPr/>
        </p:nvSpPr>
        <p:spPr>
          <a:xfrm>
            <a:off x="4616912" y="1583136"/>
            <a:ext cx="1604203" cy="3397540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84769"/>
          </a:solidFill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9" name="Shape 1539"/>
          <p:cNvSpPr/>
          <p:nvPr/>
        </p:nvSpPr>
        <p:spPr>
          <a:xfrm>
            <a:off x="2095586" y="1592836"/>
            <a:ext cx="1604203" cy="3397540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84769"/>
          </a:solidFill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Shape 1544"/>
          <p:cNvSpPr txBox="1"/>
          <p:nvPr>
            <p:ph idx="1" type="body"/>
          </p:nvPr>
        </p:nvSpPr>
        <p:spPr>
          <a:xfrm>
            <a:off x="1732700" y="1340725"/>
            <a:ext cx="3131700" cy="16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Suggested fix: NA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Muli"/>
            </a:pPr>
            <a:r>
              <a:rPr lang="en"/>
              <a:t>We assume the backend will deal with this, not the UI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Wizard of Oz</a:t>
            </a:r>
          </a:p>
        </p:txBody>
      </p:sp>
      <p:sp>
        <p:nvSpPr>
          <p:cNvPr id="1545" name="Shape 1545"/>
          <p:cNvSpPr/>
          <p:nvPr/>
        </p:nvSpPr>
        <p:spPr>
          <a:xfrm>
            <a:off x="5455407" y="1545154"/>
            <a:ext cx="845690" cy="839155"/>
          </a:xfrm>
          <a:custGeom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6" name="Shape 1546"/>
          <p:cNvSpPr txBox="1"/>
          <p:nvPr>
            <p:ph type="title"/>
          </p:nvPr>
        </p:nvSpPr>
        <p:spPr>
          <a:xfrm>
            <a:off x="1732700" y="821200"/>
            <a:ext cx="7204799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H2-5: It would not be convenient to repeat the entire process if the restaurant is not open or unavailable for reservation</a:t>
            </a:r>
          </a:p>
        </p:txBody>
      </p:sp>
      <p:sp>
        <p:nvSpPr>
          <p:cNvPr id="1547" name="Shape 1547"/>
          <p:cNvSpPr txBox="1"/>
          <p:nvPr>
            <p:ph idx="2" type="body"/>
          </p:nvPr>
        </p:nvSpPr>
        <p:spPr>
          <a:xfrm>
            <a:off x="236250" y="3241125"/>
            <a:ext cx="3131700" cy="16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Muli"/>
            </a:pPr>
            <a:r>
              <a:rPr lang="en"/>
              <a:t>Suggested fix: NA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Muli"/>
            </a:pPr>
            <a:r>
              <a:rPr lang="en"/>
              <a:t>Multiple users input multiple votes, so accidental votes do not have much impact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Muli"/>
            </a:pPr>
            <a:r>
              <a:rPr lang="en"/>
              <a:t>For simplicity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Muli"/>
            </a:pPr>
            <a:r>
              <a:rPr lang="en"/>
              <a:t>Users can reject restaurants at the final step</a:t>
            </a:r>
          </a:p>
        </p:txBody>
      </p:sp>
      <p:sp>
        <p:nvSpPr>
          <p:cNvPr id="1548" name="Shape 1548"/>
          <p:cNvSpPr/>
          <p:nvPr/>
        </p:nvSpPr>
        <p:spPr>
          <a:xfrm>
            <a:off x="5455407" y="3761830"/>
            <a:ext cx="845690" cy="839155"/>
          </a:xfrm>
          <a:custGeom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9" name="Shape 1549"/>
          <p:cNvSpPr txBox="1"/>
          <p:nvPr>
            <p:ph idx="3" type="title"/>
          </p:nvPr>
        </p:nvSpPr>
        <p:spPr>
          <a:xfrm>
            <a:off x="236250" y="2721600"/>
            <a:ext cx="7204799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H2-9: Chat-based systems aren’t irreversible, so there’s no way to undo an accidental vote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Shape 1554"/>
          <p:cNvSpPr txBox="1"/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Prototype Implementation Status</a:t>
            </a:r>
          </a:p>
        </p:txBody>
      </p:sp>
      <p:sp>
        <p:nvSpPr>
          <p:cNvPr id="1555" name="Shape 1555"/>
          <p:cNvSpPr txBox="1"/>
          <p:nvPr>
            <p:ph idx="1" type="subTitle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6" name="Shape 1556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1" name="Shape 15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275" y="1752150"/>
            <a:ext cx="2335324" cy="233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2" name="Shape 15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775" y="1633275"/>
            <a:ext cx="2502899" cy="250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3" name="Shape 1563"/>
          <p:cNvSpPr txBox="1"/>
          <p:nvPr>
            <p:ph type="title"/>
          </p:nvPr>
        </p:nvSpPr>
        <p:spPr>
          <a:xfrm>
            <a:off x="1701537" y="4007450"/>
            <a:ext cx="1720799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Sketch</a:t>
            </a:r>
          </a:p>
        </p:txBody>
      </p:sp>
      <p:sp>
        <p:nvSpPr>
          <p:cNvPr id="1564" name="Shape 1564"/>
          <p:cNvSpPr txBox="1"/>
          <p:nvPr>
            <p:ph idx="2" type="title"/>
          </p:nvPr>
        </p:nvSpPr>
        <p:spPr>
          <a:xfrm>
            <a:off x="5085812" y="4007450"/>
            <a:ext cx="1720799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Xcode</a:t>
            </a:r>
          </a:p>
        </p:txBody>
      </p:sp>
      <p:sp>
        <p:nvSpPr>
          <p:cNvPr id="1565" name="Shape 1565"/>
          <p:cNvSpPr txBox="1"/>
          <p:nvPr>
            <p:ph idx="3" type="title"/>
          </p:nvPr>
        </p:nvSpPr>
        <p:spPr>
          <a:xfrm>
            <a:off x="1732700" y="821200"/>
            <a:ext cx="7204799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Tools used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Shape 1570"/>
          <p:cNvSpPr txBox="1"/>
          <p:nvPr>
            <p:ph idx="1" type="body"/>
          </p:nvPr>
        </p:nvSpPr>
        <p:spPr>
          <a:xfrm>
            <a:off x="1734000" y="1466500"/>
            <a:ext cx="2667300" cy="3611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IMPLEMENTED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Task 1: Decide a place to eat [Moderate]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Click through choices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1" name="Shape 1571"/>
          <p:cNvSpPr txBox="1"/>
          <p:nvPr>
            <p:ph idx="2" type="body"/>
          </p:nvPr>
        </p:nvSpPr>
        <p:spPr>
          <a:xfrm>
            <a:off x="4562093" y="1466500"/>
            <a:ext cx="2667300" cy="3611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en"/>
              <a:t>UNIMPLEMENTED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Task 1: Decide a place to eat [Moderate]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Messaging keyboard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Scrolling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Interaction with AI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Task 2: Deal with user discontent [Complex]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Task 3: Coordinate the actual plans [Simple]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572" name="Shape 1572"/>
          <p:cNvSpPr txBox="1"/>
          <p:nvPr>
            <p:ph type="title"/>
          </p:nvPr>
        </p:nvSpPr>
        <p:spPr>
          <a:xfrm>
            <a:off x="1732700" y="821200"/>
            <a:ext cx="7204799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Feature Implementation</a:t>
            </a:r>
          </a:p>
        </p:txBody>
      </p:sp>
      <p:sp>
        <p:nvSpPr>
          <p:cNvPr id="1573" name="Shape 1573"/>
          <p:cNvSpPr txBox="1"/>
          <p:nvPr>
            <p:ph idx="3" type="body"/>
          </p:nvPr>
        </p:nvSpPr>
        <p:spPr>
          <a:xfrm>
            <a:off x="2265900" y="4230200"/>
            <a:ext cx="4612200" cy="55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PLAN: Learn more Swift over Thanksgiving!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Shape 1578"/>
          <p:cNvSpPr txBox="1"/>
          <p:nvPr>
            <p:ph type="title"/>
          </p:nvPr>
        </p:nvSpPr>
        <p:spPr>
          <a:xfrm>
            <a:off x="1732700" y="821200"/>
            <a:ext cx="7204799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Wizard of Oz techniques</a:t>
            </a:r>
          </a:p>
        </p:txBody>
      </p:sp>
      <p:sp>
        <p:nvSpPr>
          <p:cNvPr id="1579" name="Shape 1579"/>
          <p:cNvSpPr txBox="1"/>
          <p:nvPr>
            <p:ph idx="1" type="body"/>
          </p:nvPr>
        </p:nvSpPr>
        <p:spPr>
          <a:xfrm>
            <a:off x="1732700" y="1340725"/>
            <a:ext cx="5369100" cy="16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Muli"/>
            </a:pPr>
            <a:r>
              <a:rPr lang="en"/>
              <a:t>Human-based AI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Decision-making ranking algorithm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Interaction with multiple users</a:t>
            </a:r>
          </a:p>
        </p:txBody>
      </p:sp>
      <p:sp>
        <p:nvSpPr>
          <p:cNvPr id="1580" name="Shape 1580"/>
          <p:cNvSpPr txBox="1"/>
          <p:nvPr>
            <p:ph idx="2" type="title"/>
          </p:nvPr>
        </p:nvSpPr>
        <p:spPr>
          <a:xfrm>
            <a:off x="575450" y="2602775"/>
            <a:ext cx="7204799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Hard-coded data</a:t>
            </a:r>
          </a:p>
        </p:txBody>
      </p:sp>
      <p:sp>
        <p:nvSpPr>
          <p:cNvPr id="1581" name="Shape 1581"/>
          <p:cNvSpPr txBox="1"/>
          <p:nvPr>
            <p:ph idx="3" type="body"/>
          </p:nvPr>
        </p:nvSpPr>
        <p:spPr>
          <a:xfrm>
            <a:off x="575450" y="3122300"/>
            <a:ext cx="5369100" cy="16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Muli"/>
            </a:pPr>
            <a:r>
              <a:rPr lang="en"/>
              <a:t>Text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Polls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Results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Shape 1586"/>
          <p:cNvSpPr txBox="1"/>
          <p:nvPr>
            <p:ph type="title"/>
          </p:nvPr>
        </p:nvSpPr>
        <p:spPr>
          <a:xfrm>
            <a:off x="1732700" y="821200"/>
            <a:ext cx="7204799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Issues/Questions</a:t>
            </a:r>
          </a:p>
        </p:txBody>
      </p:sp>
      <p:sp>
        <p:nvSpPr>
          <p:cNvPr id="1587" name="Shape 1587"/>
          <p:cNvSpPr txBox="1"/>
          <p:nvPr>
            <p:ph idx="1" type="body"/>
          </p:nvPr>
        </p:nvSpPr>
        <p:spPr>
          <a:xfrm>
            <a:off x="1732700" y="1340725"/>
            <a:ext cx="5369100" cy="16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Muli"/>
            </a:pPr>
            <a:r>
              <a:rPr lang="en"/>
              <a:t>How to implement fully responsive messaging function?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Genie responses - Natural language processing?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Use database of random Siri responses?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How to imitate behavior of other users within the group?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9" name="Shape 1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62" y="1388448"/>
            <a:ext cx="8138275" cy="253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Shape 1410"/>
          <p:cNvSpPr txBox="1"/>
          <p:nvPr/>
        </p:nvSpPr>
        <p:spPr>
          <a:xfrm>
            <a:off x="1242750" y="3189075"/>
            <a:ext cx="6658500" cy="776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Fuss less, Dine more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Shape 1592"/>
          <p:cNvSpPr txBox="1"/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Demonstration of Prototype</a:t>
            </a:r>
          </a:p>
        </p:txBody>
      </p:sp>
      <p:sp>
        <p:nvSpPr>
          <p:cNvPr id="1593" name="Shape 1593"/>
          <p:cNvSpPr txBox="1"/>
          <p:nvPr>
            <p:ph idx="1" type="subTitle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4" name="Shape 1594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Shape 1599"/>
          <p:cNvSpPr txBox="1"/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600" name="Shape 1600"/>
          <p:cNvSpPr txBox="1"/>
          <p:nvPr>
            <p:ph idx="1" type="subTitle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1" name="Shape 1601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Shape 160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607" name="Shape 1607"/>
          <p:cNvSpPr txBox="1"/>
          <p:nvPr>
            <p:ph idx="1" type="body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Heuristic Evaluation: Results &amp; Revised Design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5 out of 8 severity-level 3 fixed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Prototype Implementation Status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Task 1 implemented with Wizard of Oz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Missing AI and Messaging features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Allow full paths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Learn more iOS to increase app dynamism!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Shape 1612"/>
          <p:cNvSpPr txBox="1"/>
          <p:nvPr>
            <p:ph idx="4294967295" type="ctrTitle"/>
          </p:nvPr>
        </p:nvSpPr>
        <p:spPr>
          <a:xfrm>
            <a:off x="3152775" y="1354750"/>
            <a:ext cx="4562099" cy="115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0"/>
              <a:t>Thanks!</a:t>
            </a:r>
          </a:p>
        </p:txBody>
      </p:sp>
      <p:sp>
        <p:nvSpPr>
          <p:cNvPr id="1613" name="Shape 1613"/>
          <p:cNvSpPr txBox="1"/>
          <p:nvPr>
            <p:ph idx="4294967295" type="body"/>
          </p:nvPr>
        </p:nvSpPr>
        <p:spPr>
          <a:xfrm>
            <a:off x="3286467" y="2400250"/>
            <a:ext cx="4562099" cy="24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/>
              <a:t>Any questions?</a:t>
            </a:r>
          </a:p>
        </p:txBody>
      </p:sp>
      <p:grpSp>
        <p:nvGrpSpPr>
          <p:cNvPr id="1614" name="Shape 1614"/>
          <p:cNvGrpSpPr/>
          <p:nvPr/>
        </p:nvGrpSpPr>
        <p:grpSpPr>
          <a:xfrm flipH="1">
            <a:off x="905355" y="670081"/>
            <a:ext cx="2152304" cy="1864573"/>
            <a:chOff x="4088875" y="1431100"/>
            <a:chExt cx="3293000" cy="2852775"/>
          </a:xfrm>
        </p:grpSpPr>
        <p:sp>
          <p:nvSpPr>
            <p:cNvPr id="1615" name="Shape 1615"/>
            <p:cNvSpPr/>
            <p:nvPr/>
          </p:nvSpPr>
          <p:spPr>
            <a:xfrm>
              <a:off x="4831475" y="4136025"/>
              <a:ext cx="157950" cy="147850"/>
            </a:xfrm>
            <a:custGeom>
              <a:pathLst>
                <a:path extrusionOk="0" h="5914" w="6318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6" name="Shape 1616"/>
            <p:cNvSpPr/>
            <p:nvPr/>
          </p:nvSpPr>
          <p:spPr>
            <a:xfrm>
              <a:off x="4697075" y="3907525"/>
              <a:ext cx="389800" cy="376350"/>
            </a:xfrm>
            <a:custGeom>
              <a:pathLst>
                <a:path extrusionOk="0" h="15054" w="15592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7" name="Shape 1617"/>
            <p:cNvSpPr/>
            <p:nvPr/>
          </p:nvSpPr>
          <p:spPr>
            <a:xfrm>
              <a:off x="4566025" y="3675675"/>
              <a:ext cx="618300" cy="608200"/>
            </a:xfrm>
            <a:custGeom>
              <a:pathLst>
                <a:path extrusionOk="0" h="24328" w="24732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8" name="Shape 1618"/>
            <p:cNvSpPr/>
            <p:nvPr/>
          </p:nvSpPr>
          <p:spPr>
            <a:xfrm>
              <a:off x="4434975" y="3447175"/>
              <a:ext cx="846800" cy="836700"/>
            </a:xfrm>
            <a:custGeom>
              <a:pathLst>
                <a:path extrusionOk="0" h="33468" w="33872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9" name="Shape 1619"/>
            <p:cNvSpPr/>
            <p:nvPr/>
          </p:nvSpPr>
          <p:spPr>
            <a:xfrm>
              <a:off x="4300575" y="3218700"/>
              <a:ext cx="1078650" cy="1065175"/>
            </a:xfrm>
            <a:custGeom>
              <a:pathLst>
                <a:path extrusionOk="0" h="42607" w="43146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0" name="Shape 1620"/>
            <p:cNvSpPr/>
            <p:nvPr/>
          </p:nvSpPr>
          <p:spPr>
            <a:xfrm>
              <a:off x="4169525" y="2990200"/>
              <a:ext cx="1307150" cy="1293675"/>
            </a:xfrm>
            <a:custGeom>
              <a:pathLst>
                <a:path extrusionOk="0" h="51747" w="52286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1" name="Shape 1621"/>
            <p:cNvSpPr/>
            <p:nvPr/>
          </p:nvSpPr>
          <p:spPr>
            <a:xfrm>
              <a:off x="4088875" y="2822200"/>
              <a:ext cx="1481875" cy="1461675"/>
            </a:xfrm>
            <a:custGeom>
              <a:pathLst>
                <a:path extrusionOk="0" h="58467" w="59275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2" name="Shape 1622"/>
            <p:cNvSpPr/>
            <p:nvPr/>
          </p:nvSpPr>
          <p:spPr>
            <a:xfrm>
              <a:off x="4102325" y="2761700"/>
              <a:ext cx="1565875" cy="1522175"/>
            </a:xfrm>
            <a:custGeom>
              <a:pathLst>
                <a:path extrusionOk="0" h="60887" w="62635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3" name="Shape 1623"/>
            <p:cNvSpPr/>
            <p:nvPr/>
          </p:nvSpPr>
          <p:spPr>
            <a:xfrm>
              <a:off x="4139275" y="2697875"/>
              <a:ext cx="1626375" cy="1586000"/>
            </a:xfrm>
            <a:custGeom>
              <a:pathLst>
                <a:path extrusionOk="0" h="63440" w="65055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4" name="Shape 1624"/>
            <p:cNvSpPr/>
            <p:nvPr/>
          </p:nvSpPr>
          <p:spPr>
            <a:xfrm>
              <a:off x="4172900" y="2637375"/>
              <a:ext cx="1690175" cy="1646500"/>
            </a:xfrm>
            <a:custGeom>
              <a:pathLst>
                <a:path extrusionOk="0" h="65860" w="67607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5" name="Shape 1625"/>
            <p:cNvSpPr/>
            <p:nvPr/>
          </p:nvSpPr>
          <p:spPr>
            <a:xfrm>
              <a:off x="4209850" y="2576900"/>
              <a:ext cx="1750675" cy="1706975"/>
            </a:xfrm>
            <a:custGeom>
              <a:pathLst>
                <a:path extrusionOk="0" h="68279" w="70027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6" name="Shape 1626"/>
            <p:cNvSpPr/>
            <p:nvPr/>
          </p:nvSpPr>
          <p:spPr>
            <a:xfrm>
              <a:off x="4243450" y="2513050"/>
              <a:ext cx="1814525" cy="1770825"/>
            </a:xfrm>
            <a:custGeom>
              <a:pathLst>
                <a:path extrusionOk="0" h="70833" w="72581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7" name="Shape 1627"/>
            <p:cNvSpPr/>
            <p:nvPr/>
          </p:nvSpPr>
          <p:spPr>
            <a:xfrm>
              <a:off x="4280425" y="2452575"/>
              <a:ext cx="1875000" cy="1831300"/>
            </a:xfrm>
            <a:custGeom>
              <a:pathLst>
                <a:path extrusionOk="0" h="73252" w="7500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8" name="Shape 1628"/>
            <p:cNvSpPr/>
            <p:nvPr/>
          </p:nvSpPr>
          <p:spPr>
            <a:xfrm>
              <a:off x="4314025" y="2392100"/>
              <a:ext cx="1935475" cy="1891775"/>
            </a:xfrm>
            <a:custGeom>
              <a:pathLst>
                <a:path extrusionOk="0" h="75671" w="77419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9" name="Shape 1629"/>
            <p:cNvSpPr/>
            <p:nvPr/>
          </p:nvSpPr>
          <p:spPr>
            <a:xfrm>
              <a:off x="4350975" y="2328250"/>
              <a:ext cx="1995975" cy="1955625"/>
            </a:xfrm>
            <a:custGeom>
              <a:pathLst>
                <a:path extrusionOk="0" h="78225" w="79839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0" name="Shape 1630"/>
            <p:cNvSpPr/>
            <p:nvPr/>
          </p:nvSpPr>
          <p:spPr>
            <a:xfrm>
              <a:off x="4384575" y="2267775"/>
              <a:ext cx="2059825" cy="2016100"/>
            </a:xfrm>
            <a:custGeom>
              <a:pathLst>
                <a:path extrusionOk="0" h="80644" w="82393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1" name="Shape 1631"/>
            <p:cNvSpPr/>
            <p:nvPr/>
          </p:nvSpPr>
          <p:spPr>
            <a:xfrm>
              <a:off x="4421550" y="2207275"/>
              <a:ext cx="2120300" cy="2076600"/>
            </a:xfrm>
            <a:custGeom>
              <a:pathLst>
                <a:path extrusionOk="0" h="83064" w="84812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>
              <a:off x="4458500" y="2146800"/>
              <a:ext cx="2130375" cy="2137075"/>
            </a:xfrm>
            <a:custGeom>
              <a:pathLst>
                <a:path extrusionOk="0" h="85483" w="85215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3" name="Shape 1633"/>
            <p:cNvSpPr/>
            <p:nvPr/>
          </p:nvSpPr>
          <p:spPr>
            <a:xfrm>
              <a:off x="4492100" y="2082950"/>
              <a:ext cx="2133750" cy="2163975"/>
            </a:xfrm>
            <a:custGeom>
              <a:pathLst>
                <a:path extrusionOk="0" h="86559" w="8535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4" name="Shape 1634"/>
            <p:cNvSpPr/>
            <p:nvPr/>
          </p:nvSpPr>
          <p:spPr>
            <a:xfrm>
              <a:off x="4529075" y="2022475"/>
              <a:ext cx="2130375" cy="2163975"/>
            </a:xfrm>
            <a:custGeom>
              <a:pathLst>
                <a:path extrusionOk="0" h="86559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5" name="Shape 1635"/>
            <p:cNvSpPr/>
            <p:nvPr/>
          </p:nvSpPr>
          <p:spPr>
            <a:xfrm>
              <a:off x="4562675" y="1962000"/>
              <a:ext cx="2133725" cy="2160600"/>
            </a:xfrm>
            <a:custGeom>
              <a:pathLst>
                <a:path extrusionOk="0" h="86424" w="85349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6" name="Shape 1636"/>
            <p:cNvSpPr/>
            <p:nvPr/>
          </p:nvSpPr>
          <p:spPr>
            <a:xfrm>
              <a:off x="4599625" y="1898150"/>
              <a:ext cx="2130375" cy="2163975"/>
            </a:xfrm>
            <a:custGeom>
              <a:pathLst>
                <a:path extrusionOk="0" h="86559" w="85215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7" name="Shape 1637"/>
            <p:cNvSpPr/>
            <p:nvPr/>
          </p:nvSpPr>
          <p:spPr>
            <a:xfrm>
              <a:off x="4633225" y="1837675"/>
              <a:ext cx="2133750" cy="2163950"/>
            </a:xfrm>
            <a:custGeom>
              <a:pathLst>
                <a:path extrusionOk="0" h="86558" w="8535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8" name="Shape 1638"/>
            <p:cNvSpPr/>
            <p:nvPr/>
          </p:nvSpPr>
          <p:spPr>
            <a:xfrm>
              <a:off x="4670200" y="1777175"/>
              <a:ext cx="2130375" cy="2160625"/>
            </a:xfrm>
            <a:custGeom>
              <a:pathLst>
                <a:path extrusionOk="0" h="86425" w="85215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9" name="Shape 1639"/>
            <p:cNvSpPr/>
            <p:nvPr/>
          </p:nvSpPr>
          <p:spPr>
            <a:xfrm>
              <a:off x="4707150" y="1713350"/>
              <a:ext cx="2130375" cy="2163950"/>
            </a:xfrm>
            <a:custGeom>
              <a:pathLst>
                <a:path extrusionOk="0" h="86558" w="85215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0" name="Shape 1640"/>
            <p:cNvSpPr/>
            <p:nvPr/>
          </p:nvSpPr>
          <p:spPr>
            <a:xfrm>
              <a:off x="4740750" y="1652850"/>
              <a:ext cx="2130400" cy="2163975"/>
            </a:xfrm>
            <a:custGeom>
              <a:pathLst>
                <a:path extrusionOk="0" h="86559" w="85216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1" name="Shape 1641"/>
            <p:cNvSpPr/>
            <p:nvPr/>
          </p:nvSpPr>
          <p:spPr>
            <a:xfrm>
              <a:off x="4777725" y="1592375"/>
              <a:ext cx="2130375" cy="2160600"/>
            </a:xfrm>
            <a:custGeom>
              <a:pathLst>
                <a:path extrusionOk="0" h="86424" w="85215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2" name="Shape 1642"/>
            <p:cNvSpPr/>
            <p:nvPr/>
          </p:nvSpPr>
          <p:spPr>
            <a:xfrm>
              <a:off x="4811325" y="1531900"/>
              <a:ext cx="2133750" cy="2160600"/>
            </a:xfrm>
            <a:custGeom>
              <a:pathLst>
                <a:path extrusionOk="0" h="86424" w="8535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3" name="Shape 1643"/>
            <p:cNvSpPr/>
            <p:nvPr/>
          </p:nvSpPr>
          <p:spPr>
            <a:xfrm>
              <a:off x="4848275" y="1468050"/>
              <a:ext cx="2130400" cy="2163975"/>
            </a:xfrm>
            <a:custGeom>
              <a:pathLst>
                <a:path extrusionOk="0" h="86559" w="85216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4" name="Shape 1644"/>
            <p:cNvSpPr/>
            <p:nvPr/>
          </p:nvSpPr>
          <p:spPr>
            <a:xfrm>
              <a:off x="4881875" y="1431100"/>
              <a:ext cx="2133750" cy="2140425"/>
            </a:xfrm>
            <a:custGeom>
              <a:pathLst>
                <a:path extrusionOk="0" h="85617" w="8535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5" name="Shape 1645"/>
            <p:cNvSpPr/>
            <p:nvPr/>
          </p:nvSpPr>
          <p:spPr>
            <a:xfrm>
              <a:off x="4928925" y="1431100"/>
              <a:ext cx="2120300" cy="2076600"/>
            </a:xfrm>
            <a:custGeom>
              <a:pathLst>
                <a:path extrusionOk="0" h="83064" w="84812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6" name="Shape 1646"/>
            <p:cNvSpPr/>
            <p:nvPr/>
          </p:nvSpPr>
          <p:spPr>
            <a:xfrm>
              <a:off x="5026375" y="1431100"/>
              <a:ext cx="2059825" cy="2016100"/>
            </a:xfrm>
            <a:custGeom>
              <a:pathLst>
                <a:path extrusionOk="0" h="80644" w="82393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123825" y="1431100"/>
              <a:ext cx="1995975" cy="1955625"/>
            </a:xfrm>
            <a:custGeom>
              <a:pathLst>
                <a:path extrusionOk="0" h="78225" w="79839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8" name="Shape 1648"/>
            <p:cNvSpPr/>
            <p:nvPr/>
          </p:nvSpPr>
          <p:spPr>
            <a:xfrm>
              <a:off x="5221275" y="1431100"/>
              <a:ext cx="1935475" cy="1891775"/>
            </a:xfrm>
            <a:custGeom>
              <a:pathLst>
                <a:path extrusionOk="0" h="75671" w="77419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9" name="Shape 1649"/>
            <p:cNvSpPr/>
            <p:nvPr/>
          </p:nvSpPr>
          <p:spPr>
            <a:xfrm>
              <a:off x="5318700" y="1431100"/>
              <a:ext cx="1875025" cy="1831300"/>
            </a:xfrm>
            <a:custGeom>
              <a:pathLst>
                <a:path extrusionOk="0" h="73252" w="75001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0" name="Shape 1650"/>
            <p:cNvSpPr/>
            <p:nvPr/>
          </p:nvSpPr>
          <p:spPr>
            <a:xfrm>
              <a:off x="5416150" y="1431100"/>
              <a:ext cx="1811175" cy="1770825"/>
            </a:xfrm>
            <a:custGeom>
              <a:pathLst>
                <a:path extrusionOk="0" h="70833" w="72447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1" name="Shape 1651"/>
            <p:cNvSpPr/>
            <p:nvPr/>
          </p:nvSpPr>
          <p:spPr>
            <a:xfrm>
              <a:off x="5510250" y="1431100"/>
              <a:ext cx="1754025" cy="1706975"/>
            </a:xfrm>
            <a:custGeom>
              <a:pathLst>
                <a:path extrusionOk="0" h="68279" w="70161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2" name="Shape 1652"/>
            <p:cNvSpPr/>
            <p:nvPr/>
          </p:nvSpPr>
          <p:spPr>
            <a:xfrm>
              <a:off x="5607675" y="1431100"/>
              <a:ext cx="1690200" cy="1646500"/>
            </a:xfrm>
            <a:custGeom>
              <a:pathLst>
                <a:path extrusionOk="0" h="65860" w="67608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3" name="Shape 1653"/>
            <p:cNvSpPr/>
            <p:nvPr/>
          </p:nvSpPr>
          <p:spPr>
            <a:xfrm>
              <a:off x="5705125" y="1431100"/>
              <a:ext cx="1629725" cy="1586000"/>
            </a:xfrm>
            <a:custGeom>
              <a:pathLst>
                <a:path extrusionOk="0" h="63440" w="65189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4" name="Shape 1654"/>
            <p:cNvSpPr/>
            <p:nvPr/>
          </p:nvSpPr>
          <p:spPr>
            <a:xfrm>
              <a:off x="5802575" y="1431100"/>
              <a:ext cx="1565875" cy="1525525"/>
            </a:xfrm>
            <a:custGeom>
              <a:pathLst>
                <a:path extrusionOk="0" h="61021" w="62635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5" name="Shape 1655"/>
            <p:cNvSpPr/>
            <p:nvPr/>
          </p:nvSpPr>
          <p:spPr>
            <a:xfrm>
              <a:off x="5900025" y="1431100"/>
              <a:ext cx="1481850" cy="1461675"/>
            </a:xfrm>
            <a:custGeom>
              <a:pathLst>
                <a:path extrusionOk="0" h="58467" w="59274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6" name="Shape 1656"/>
            <p:cNvSpPr/>
            <p:nvPr/>
          </p:nvSpPr>
          <p:spPr>
            <a:xfrm>
              <a:off x="5997475" y="1431100"/>
              <a:ext cx="1307125" cy="1297025"/>
            </a:xfrm>
            <a:custGeom>
              <a:pathLst>
                <a:path extrusionOk="0" h="51881" w="52285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7" name="Shape 1657"/>
            <p:cNvSpPr/>
            <p:nvPr/>
          </p:nvSpPr>
          <p:spPr>
            <a:xfrm>
              <a:off x="6094900" y="1431100"/>
              <a:ext cx="1075300" cy="1065175"/>
            </a:xfrm>
            <a:custGeom>
              <a:pathLst>
                <a:path extrusionOk="0" h="42607" w="43012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8" name="Shape 1658"/>
            <p:cNvSpPr/>
            <p:nvPr/>
          </p:nvSpPr>
          <p:spPr>
            <a:xfrm>
              <a:off x="6189000" y="1431100"/>
              <a:ext cx="850150" cy="836700"/>
            </a:xfrm>
            <a:custGeom>
              <a:pathLst>
                <a:path extrusionOk="0" h="33468" w="34006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9" name="Shape 1659"/>
            <p:cNvSpPr/>
            <p:nvPr/>
          </p:nvSpPr>
          <p:spPr>
            <a:xfrm>
              <a:off x="6286450" y="1431100"/>
              <a:ext cx="618300" cy="608200"/>
            </a:xfrm>
            <a:custGeom>
              <a:pathLst>
                <a:path extrusionOk="0" h="24328" w="24732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0" name="Shape 1660"/>
            <p:cNvSpPr/>
            <p:nvPr/>
          </p:nvSpPr>
          <p:spPr>
            <a:xfrm>
              <a:off x="6383900" y="1431100"/>
              <a:ext cx="389800" cy="376350"/>
            </a:xfrm>
            <a:custGeom>
              <a:pathLst>
                <a:path extrusionOk="0" h="15054" w="15592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6481325" y="1431100"/>
              <a:ext cx="157950" cy="147850"/>
            </a:xfrm>
            <a:custGeom>
              <a:pathLst>
                <a:path extrusionOk="0" h="5914" w="6318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62" name="Shape 1662"/>
          <p:cNvSpPr/>
          <p:nvPr/>
        </p:nvSpPr>
        <p:spPr>
          <a:xfrm>
            <a:off x="1591718" y="1212579"/>
            <a:ext cx="779560" cy="779560"/>
          </a:xfrm>
          <a:custGeom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5" name="Shape 1415"/>
          <p:cNvGrpSpPr/>
          <p:nvPr/>
        </p:nvGrpSpPr>
        <p:grpSpPr>
          <a:xfrm>
            <a:off x="7119118" y="1827081"/>
            <a:ext cx="1635058" cy="1574109"/>
            <a:chOff x="1246775" y="910975"/>
            <a:chExt cx="439650" cy="523900"/>
          </a:xfrm>
        </p:grpSpPr>
        <p:sp>
          <p:nvSpPr>
            <p:cNvPr id="1416" name="Shape 1416"/>
            <p:cNvSpPr/>
            <p:nvPr/>
          </p:nvSpPr>
          <p:spPr>
            <a:xfrm>
              <a:off x="1246775" y="970800"/>
              <a:ext cx="378575" cy="464075"/>
            </a:xfrm>
            <a:custGeom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7" name="Shape 1417"/>
            <p:cNvSpPr/>
            <p:nvPr/>
          </p:nvSpPr>
          <p:spPr>
            <a:xfrm>
              <a:off x="1307825" y="910975"/>
              <a:ext cx="378600" cy="464050"/>
            </a:xfrm>
            <a:custGeom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8" name="Shape 1418"/>
            <p:cNvSpPr/>
            <p:nvPr/>
          </p:nvSpPr>
          <p:spPr>
            <a:xfrm>
              <a:off x="1602125" y="910975"/>
              <a:ext cx="84300" cy="84275"/>
            </a:xfrm>
            <a:custGeom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9" name="Shape 1419"/>
          <p:cNvGrpSpPr/>
          <p:nvPr/>
        </p:nvGrpSpPr>
        <p:grpSpPr>
          <a:xfrm>
            <a:off x="5109293" y="1805694"/>
            <a:ext cx="1635058" cy="1574109"/>
            <a:chOff x="1246775" y="910975"/>
            <a:chExt cx="439650" cy="523900"/>
          </a:xfrm>
        </p:grpSpPr>
        <p:sp>
          <p:nvSpPr>
            <p:cNvPr id="1420" name="Shape 1420"/>
            <p:cNvSpPr/>
            <p:nvPr/>
          </p:nvSpPr>
          <p:spPr>
            <a:xfrm>
              <a:off x="1246775" y="970800"/>
              <a:ext cx="378575" cy="464075"/>
            </a:xfrm>
            <a:custGeom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1" name="Shape 1421"/>
            <p:cNvSpPr/>
            <p:nvPr/>
          </p:nvSpPr>
          <p:spPr>
            <a:xfrm>
              <a:off x="1307825" y="910975"/>
              <a:ext cx="378600" cy="464050"/>
            </a:xfrm>
            <a:custGeom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2" name="Shape 1422"/>
            <p:cNvSpPr/>
            <p:nvPr/>
          </p:nvSpPr>
          <p:spPr>
            <a:xfrm>
              <a:off x="1602125" y="910975"/>
              <a:ext cx="84300" cy="84275"/>
            </a:xfrm>
            <a:custGeom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3" name="Shape 1423"/>
          <p:cNvGrpSpPr/>
          <p:nvPr/>
        </p:nvGrpSpPr>
        <p:grpSpPr>
          <a:xfrm>
            <a:off x="1089643" y="1805694"/>
            <a:ext cx="1635058" cy="1574109"/>
            <a:chOff x="1246775" y="910975"/>
            <a:chExt cx="439650" cy="523900"/>
          </a:xfrm>
        </p:grpSpPr>
        <p:sp>
          <p:nvSpPr>
            <p:cNvPr id="1424" name="Shape 1424"/>
            <p:cNvSpPr/>
            <p:nvPr/>
          </p:nvSpPr>
          <p:spPr>
            <a:xfrm>
              <a:off x="1246775" y="970800"/>
              <a:ext cx="378575" cy="464075"/>
            </a:xfrm>
            <a:custGeom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5" name="Shape 1425"/>
            <p:cNvSpPr/>
            <p:nvPr/>
          </p:nvSpPr>
          <p:spPr>
            <a:xfrm>
              <a:off x="1307825" y="910975"/>
              <a:ext cx="378600" cy="464050"/>
            </a:xfrm>
            <a:custGeom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6" name="Shape 1426"/>
            <p:cNvSpPr/>
            <p:nvPr/>
          </p:nvSpPr>
          <p:spPr>
            <a:xfrm>
              <a:off x="1602125" y="910975"/>
              <a:ext cx="84300" cy="84275"/>
            </a:xfrm>
            <a:custGeom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7" name="Shape 1427"/>
          <p:cNvGrpSpPr/>
          <p:nvPr/>
        </p:nvGrpSpPr>
        <p:grpSpPr>
          <a:xfrm>
            <a:off x="3099468" y="1805694"/>
            <a:ext cx="1635058" cy="1574109"/>
            <a:chOff x="1246775" y="910975"/>
            <a:chExt cx="439650" cy="523900"/>
          </a:xfrm>
        </p:grpSpPr>
        <p:sp>
          <p:nvSpPr>
            <p:cNvPr id="1428" name="Shape 1428"/>
            <p:cNvSpPr/>
            <p:nvPr/>
          </p:nvSpPr>
          <p:spPr>
            <a:xfrm>
              <a:off x="1246775" y="970800"/>
              <a:ext cx="378575" cy="464075"/>
            </a:xfrm>
            <a:custGeom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9" name="Shape 1429"/>
            <p:cNvSpPr/>
            <p:nvPr/>
          </p:nvSpPr>
          <p:spPr>
            <a:xfrm>
              <a:off x="1307825" y="910975"/>
              <a:ext cx="378600" cy="464050"/>
            </a:xfrm>
            <a:custGeom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0" name="Shape 1430"/>
            <p:cNvSpPr/>
            <p:nvPr/>
          </p:nvSpPr>
          <p:spPr>
            <a:xfrm>
              <a:off x="1602125" y="910975"/>
              <a:ext cx="84300" cy="84275"/>
            </a:xfrm>
            <a:custGeom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31" name="Shape 1431"/>
          <p:cNvSpPr txBox="1"/>
          <p:nvPr>
            <p:ph type="title"/>
          </p:nvPr>
        </p:nvSpPr>
        <p:spPr>
          <a:xfrm>
            <a:off x="1732700" y="973600"/>
            <a:ext cx="5792099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 Muncher</a:t>
            </a:r>
          </a:p>
        </p:txBody>
      </p:sp>
      <p:pic>
        <p:nvPicPr>
          <p:cNvPr id="1432" name="Shape 1432"/>
          <p:cNvPicPr preferRelativeResize="0"/>
          <p:nvPr/>
        </p:nvPicPr>
        <p:blipFill rotWithShape="1">
          <a:blip r:embed="rId3">
            <a:alphaModFix/>
          </a:blip>
          <a:srcRect b="42970" l="13759" r="5589" t="3263"/>
          <a:stretch/>
        </p:blipFill>
        <p:spPr>
          <a:xfrm>
            <a:off x="5359404" y="1939639"/>
            <a:ext cx="1268400" cy="1268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33" name="Shape 14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8726" y="1939635"/>
            <a:ext cx="1268381" cy="126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Shape 14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0075" y="1941848"/>
            <a:ext cx="1268381" cy="1268381"/>
          </a:xfrm>
          <a:prstGeom prst="rect">
            <a:avLst/>
          </a:prstGeom>
          <a:noFill/>
          <a:ln>
            <a:noFill/>
          </a:ln>
        </p:spPr>
      </p:pic>
      <p:sp>
        <p:nvSpPr>
          <p:cNvPr id="1435" name="Shape 1435"/>
          <p:cNvSpPr txBox="1"/>
          <p:nvPr/>
        </p:nvSpPr>
        <p:spPr>
          <a:xfrm>
            <a:off x="1305825" y="3533175"/>
            <a:ext cx="13727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Peter F.</a:t>
            </a:r>
          </a:p>
        </p:txBody>
      </p:sp>
      <p:sp>
        <p:nvSpPr>
          <p:cNvPr id="1436" name="Shape 1436"/>
          <p:cNvSpPr txBox="1"/>
          <p:nvPr/>
        </p:nvSpPr>
        <p:spPr>
          <a:xfrm>
            <a:off x="3306500" y="3533175"/>
            <a:ext cx="13727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Monica Y</a:t>
            </a:r>
            <a:r>
              <a:rPr b="1" lang="en" sz="1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</a:p>
        </p:txBody>
      </p:sp>
      <p:sp>
        <p:nvSpPr>
          <p:cNvPr id="1437" name="Shape 1437"/>
          <p:cNvSpPr txBox="1"/>
          <p:nvPr/>
        </p:nvSpPr>
        <p:spPr>
          <a:xfrm>
            <a:off x="5134762" y="3533175"/>
            <a:ext cx="17972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Kai Jian C.</a:t>
            </a:r>
          </a:p>
        </p:txBody>
      </p:sp>
      <p:sp>
        <p:nvSpPr>
          <p:cNvPr id="1438" name="Shape 1438"/>
          <p:cNvSpPr txBox="1"/>
          <p:nvPr/>
        </p:nvSpPr>
        <p:spPr>
          <a:xfrm>
            <a:off x="7311350" y="3533175"/>
            <a:ext cx="14648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Gloria C.</a:t>
            </a:r>
          </a:p>
        </p:txBody>
      </p:sp>
      <p:sp>
        <p:nvSpPr>
          <p:cNvPr id="1439" name="Shape 1439"/>
          <p:cNvSpPr txBox="1"/>
          <p:nvPr/>
        </p:nvSpPr>
        <p:spPr>
          <a:xfrm>
            <a:off x="1259787" y="3809900"/>
            <a:ext cx="14648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Developer</a:t>
            </a:r>
          </a:p>
        </p:txBody>
      </p:sp>
      <p:sp>
        <p:nvSpPr>
          <p:cNvPr id="1440" name="Shape 1440"/>
          <p:cNvSpPr txBox="1"/>
          <p:nvPr/>
        </p:nvSpPr>
        <p:spPr>
          <a:xfrm>
            <a:off x="7311350" y="3809900"/>
            <a:ext cx="14648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Designer</a:t>
            </a:r>
          </a:p>
        </p:txBody>
      </p:sp>
      <p:sp>
        <p:nvSpPr>
          <p:cNvPr id="1441" name="Shape 1441"/>
          <p:cNvSpPr txBox="1"/>
          <p:nvPr/>
        </p:nvSpPr>
        <p:spPr>
          <a:xfrm>
            <a:off x="3062150" y="3809900"/>
            <a:ext cx="1861500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User Testing</a:t>
            </a:r>
          </a:p>
        </p:txBody>
      </p:sp>
      <p:sp>
        <p:nvSpPr>
          <p:cNvPr id="1442" name="Shape 1442"/>
          <p:cNvSpPr txBox="1"/>
          <p:nvPr/>
        </p:nvSpPr>
        <p:spPr>
          <a:xfrm>
            <a:off x="5225537" y="3809900"/>
            <a:ext cx="14648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Manager</a:t>
            </a:r>
          </a:p>
        </p:txBody>
      </p:sp>
      <p:pic>
        <p:nvPicPr>
          <p:cNvPr id="1443" name="Shape 14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8050" y="1939635"/>
            <a:ext cx="1268381" cy="1268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Shape 1448"/>
          <p:cNvSpPr txBox="1"/>
          <p:nvPr>
            <p:ph idx="1" type="body"/>
          </p:nvPr>
        </p:nvSpPr>
        <p:spPr>
          <a:xfrm>
            <a:off x="2037500" y="2542800"/>
            <a:ext cx="6476999" cy="8198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Muncher’s mission is to help you decide where to eat in groups. With the help of human-based artificial intelligence, Muncher understands your preferences and makes the hard decisions for you.</a:t>
            </a:r>
          </a:p>
        </p:txBody>
      </p:sp>
      <p:sp>
        <p:nvSpPr>
          <p:cNvPr id="1449" name="Shape 1449"/>
          <p:cNvSpPr txBox="1"/>
          <p:nvPr>
            <p:ph idx="4294967295" type="title"/>
          </p:nvPr>
        </p:nvSpPr>
        <p:spPr>
          <a:xfrm>
            <a:off x="2037500" y="973600"/>
            <a:ext cx="6476999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Value Proposition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Shape 1454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Problem &amp; Solution</a:t>
            </a:r>
          </a:p>
        </p:txBody>
      </p:sp>
      <p:graphicFrame>
        <p:nvGraphicFramePr>
          <p:cNvPr id="1455" name="Shape 1455"/>
          <p:cNvGraphicFramePr/>
          <p:nvPr/>
        </p:nvGraphicFramePr>
        <p:xfrm>
          <a:off x="1852600" y="1550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{75609EA2-B4AC-47A7-A224-B3F68B493EE0}</a:tableStyleId>
              </a:tblPr>
              <a:tblGrid>
                <a:gridCol w="2646125"/>
                <a:gridCol w="2646125"/>
              </a:tblGrid>
              <a:tr h="5346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Problem</a:t>
                      </a: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Solution</a:t>
                      </a: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93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Hard to decide where to eat in groups</a:t>
                      </a: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Human-based artificial intelligence</a:t>
                      </a: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84769"/>
                    </a:solidFill>
                  </a:tcPr>
                </a:tc>
              </a:tr>
            </a:tbl>
          </a:graphicData>
        </a:graphic>
      </p:graphicFrame>
      <p:sp>
        <p:nvSpPr>
          <p:cNvPr id="1456" name="Shape 1456"/>
          <p:cNvSpPr/>
          <p:nvPr/>
        </p:nvSpPr>
        <p:spPr>
          <a:xfrm>
            <a:off x="2537197" y="3359900"/>
            <a:ext cx="2404799" cy="13443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Deal with user discontent</a:t>
            </a:r>
          </a:p>
        </p:txBody>
      </p:sp>
      <p:sp>
        <p:nvSpPr>
          <p:cNvPr id="1457" name="Shape 1457"/>
          <p:cNvSpPr/>
          <p:nvPr/>
        </p:nvSpPr>
        <p:spPr>
          <a:xfrm>
            <a:off x="367975" y="3359900"/>
            <a:ext cx="2404799" cy="13443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Decide a place to eat</a:t>
            </a:r>
          </a:p>
        </p:txBody>
      </p:sp>
      <p:sp>
        <p:nvSpPr>
          <p:cNvPr id="1458" name="Shape 1458"/>
          <p:cNvSpPr/>
          <p:nvPr/>
        </p:nvSpPr>
        <p:spPr>
          <a:xfrm>
            <a:off x="4740050" y="3359900"/>
            <a:ext cx="2404799" cy="13443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Coordinate the actual plans</a:t>
            </a:r>
          </a:p>
        </p:txBody>
      </p:sp>
      <p:sp>
        <p:nvSpPr>
          <p:cNvPr id="1459" name="Shape 1459"/>
          <p:cNvSpPr txBox="1"/>
          <p:nvPr/>
        </p:nvSpPr>
        <p:spPr>
          <a:xfrm>
            <a:off x="831001" y="4822301"/>
            <a:ext cx="1411499" cy="213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[Moderate]</a:t>
            </a:r>
          </a:p>
        </p:txBody>
      </p:sp>
      <p:sp>
        <p:nvSpPr>
          <p:cNvPr id="1460" name="Shape 1460"/>
          <p:cNvSpPr txBox="1"/>
          <p:nvPr/>
        </p:nvSpPr>
        <p:spPr>
          <a:xfrm>
            <a:off x="3033855" y="4822301"/>
            <a:ext cx="1411499" cy="213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[Complex]</a:t>
            </a:r>
          </a:p>
        </p:txBody>
      </p:sp>
      <p:sp>
        <p:nvSpPr>
          <p:cNvPr id="1461" name="Shape 1461"/>
          <p:cNvSpPr txBox="1"/>
          <p:nvPr/>
        </p:nvSpPr>
        <p:spPr>
          <a:xfrm>
            <a:off x="5236708" y="4822301"/>
            <a:ext cx="1411499" cy="213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[Simple]</a:t>
            </a:r>
          </a:p>
        </p:txBody>
      </p:sp>
      <p:sp>
        <p:nvSpPr>
          <p:cNvPr id="1462" name="Shape 1462"/>
          <p:cNvSpPr txBox="1"/>
          <p:nvPr/>
        </p:nvSpPr>
        <p:spPr>
          <a:xfrm>
            <a:off x="228650" y="2962200"/>
            <a:ext cx="6916199" cy="4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THREE REPRESENTATIVE TASKS: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Shape 1467"/>
          <p:cNvSpPr txBox="1"/>
          <p:nvPr>
            <p:ph type="title"/>
          </p:nvPr>
        </p:nvSpPr>
        <p:spPr>
          <a:xfrm>
            <a:off x="1732700" y="973600"/>
            <a:ext cx="5792099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468" name="Shape 1468"/>
          <p:cNvSpPr txBox="1"/>
          <p:nvPr/>
        </p:nvSpPr>
        <p:spPr>
          <a:xfrm>
            <a:off x="1732700" y="1657350"/>
            <a:ext cx="6954000" cy="82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C6DAEC"/>
              </a:buClr>
              <a:buSzPct val="100000"/>
              <a:buFont typeface="Muli"/>
              <a:buAutoNum type="arabicPeriod"/>
            </a:pPr>
            <a:r>
              <a:rPr lang="en" sz="24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Heuristic Evaluation: Results &amp; Revised Design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C6DAEC"/>
              </a:buClr>
              <a:buSzPct val="100000"/>
              <a:buFont typeface="Muli"/>
              <a:buAutoNum type="arabicPeriod"/>
            </a:pPr>
            <a:r>
              <a:rPr lang="en" sz="24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Prototype Implementation Status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C6DAEC"/>
              </a:buClr>
              <a:buSzPct val="100000"/>
              <a:buFont typeface="Muli"/>
              <a:buAutoNum type="arabicPeriod"/>
            </a:pPr>
            <a:r>
              <a:rPr lang="en" sz="24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Demonstration of Prototype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C6DAEC"/>
              </a:buClr>
              <a:buSzPct val="100000"/>
              <a:buFont typeface="Muli"/>
              <a:buAutoNum type="arabicPeriod"/>
            </a:pPr>
            <a:r>
              <a:rPr lang="en" sz="24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Summary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/>
          <p:nvPr>
            <p:ph type="ctrTitle"/>
          </p:nvPr>
        </p:nvSpPr>
        <p:spPr>
          <a:xfrm>
            <a:off x="2743200" y="1735750"/>
            <a:ext cx="59532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Heuristic Evaluation: Results &amp; Revised Design</a:t>
            </a:r>
          </a:p>
        </p:txBody>
      </p:sp>
      <p:sp>
        <p:nvSpPr>
          <p:cNvPr id="1474" name="Shape 1474"/>
          <p:cNvSpPr txBox="1"/>
          <p:nvPr>
            <p:ph idx="1" type="subTitle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Focus on level 3-4 issues</a:t>
            </a:r>
          </a:p>
        </p:txBody>
      </p:sp>
      <p:sp>
        <p:nvSpPr>
          <p:cNvPr id="1475" name="Shape 1475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 txBox="1"/>
          <p:nvPr>
            <p:ph idx="4294967295" type="title"/>
          </p:nvPr>
        </p:nvSpPr>
        <p:spPr>
          <a:xfrm>
            <a:off x="1732700" y="135400"/>
            <a:ext cx="7204799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H2-2: In the profile, it is unclear what the ranges are for the values, so the user could not properly gauge their interests</a:t>
            </a:r>
          </a:p>
        </p:txBody>
      </p:sp>
      <p:sp>
        <p:nvSpPr>
          <p:cNvPr id="1481" name="Shape 1481"/>
          <p:cNvSpPr txBox="1"/>
          <p:nvPr>
            <p:ph idx="1" type="body"/>
          </p:nvPr>
        </p:nvSpPr>
        <p:spPr>
          <a:xfrm>
            <a:off x="1732700" y="654925"/>
            <a:ext cx="4015200" cy="16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Muli"/>
            </a:pPr>
            <a:r>
              <a:rPr lang="en" sz="1400">
                <a:latin typeface="Muli"/>
                <a:ea typeface="Muli"/>
                <a:cs typeface="Muli"/>
                <a:sym typeface="Muli"/>
              </a:rPr>
              <a:t>Suggested fix: Two indicators on the bar, one for min and one for max</a:t>
            </a:r>
          </a:p>
        </p:txBody>
      </p:sp>
      <p:sp>
        <p:nvSpPr>
          <p:cNvPr id="1482" name="Shape 1482"/>
          <p:cNvSpPr/>
          <p:nvPr/>
        </p:nvSpPr>
        <p:spPr>
          <a:xfrm>
            <a:off x="7742210" y="2798375"/>
            <a:ext cx="845710" cy="839133"/>
          </a:xfrm>
          <a:custGeom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83" name="Shape 14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101" y="1926575"/>
            <a:ext cx="1352624" cy="240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Shape 14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0375" y="1936275"/>
            <a:ext cx="1352624" cy="2405882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Shape 1485"/>
          <p:cNvSpPr/>
          <p:nvPr/>
        </p:nvSpPr>
        <p:spPr>
          <a:xfrm>
            <a:off x="5150312" y="1430736"/>
            <a:ext cx="1604203" cy="3397540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84769"/>
          </a:solidFill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2628986" y="1440436"/>
            <a:ext cx="1604203" cy="3397540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84769"/>
          </a:solidFill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Shape 1491"/>
          <p:cNvSpPr txBox="1"/>
          <p:nvPr>
            <p:ph idx="1" type="body"/>
          </p:nvPr>
        </p:nvSpPr>
        <p:spPr>
          <a:xfrm>
            <a:off x="1732700" y="1340725"/>
            <a:ext cx="3131700" cy="16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Suggested fix: provide another option to allow for user input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Our premise: limited choice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don’t want users to input too much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Option to reject the final decision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pulls out the next best restaurant option</a:t>
            </a:r>
          </a:p>
        </p:txBody>
      </p:sp>
      <p:sp>
        <p:nvSpPr>
          <p:cNvPr id="1492" name="Shape 1492"/>
          <p:cNvSpPr txBox="1"/>
          <p:nvPr>
            <p:ph type="title"/>
          </p:nvPr>
        </p:nvSpPr>
        <p:spPr>
          <a:xfrm>
            <a:off x="1732700" y="821200"/>
            <a:ext cx="7204799" cy="64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H2-3: Binary options on polls doesn’t allow for user to express opinion if they don’t like either options</a:t>
            </a:r>
          </a:p>
        </p:txBody>
      </p:sp>
      <p:sp>
        <p:nvSpPr>
          <p:cNvPr id="1493" name="Shape 1493"/>
          <p:cNvSpPr/>
          <p:nvPr/>
        </p:nvSpPr>
        <p:spPr>
          <a:xfrm>
            <a:off x="2951907" y="3839755"/>
            <a:ext cx="845690" cy="839155"/>
          </a:xfrm>
          <a:custGeom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4" name="Shape 14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101" y="2002775"/>
            <a:ext cx="1352624" cy="2405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95" name="Shape 1495"/>
          <p:cNvSpPr/>
          <p:nvPr/>
        </p:nvSpPr>
        <p:spPr>
          <a:xfrm>
            <a:off x="5150312" y="1506936"/>
            <a:ext cx="1604203" cy="3397540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84769"/>
          </a:solidFill>
          <a:ln cap="flat" cmpd="sng" w="19050">
            <a:solidFill>
              <a:srgbClr val="19BB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