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7" r:id="rId4"/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embeddedFontLst>
    <p:embeddedFont>
      <p:font typeface="Walter Turncoat"/>
      <p:regular r:id="rId37"/>
    </p:embeddedFont>
    <p:embeddedFont>
      <p:font typeface="Cousine"/>
      <p:regular r:id="rId38"/>
      <p:bold r:id="rId39"/>
      <p:italic r:id="rId40"/>
      <p:boldItalic r:id="rId41"/>
    </p:embeddedFont>
    <p:embeddedFont>
      <p:font typeface="Montserrat"/>
      <p:regular r:id="rId42"/>
      <p:bold r:id="rId43"/>
    </p:embeddedFont>
    <p:embeddedFont>
      <p:font typeface="Droid Serif"/>
      <p:regular r:id="rId44"/>
      <p:bold r:id="rId45"/>
      <p:italic r:id="rId46"/>
      <p:boldItalic r:id="rId47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usine-italic.fntdata"/><Relationship Id="rId20" Type="http://schemas.openxmlformats.org/officeDocument/2006/relationships/slide" Target="slides/slide14.xml"/><Relationship Id="rId42" Type="http://schemas.openxmlformats.org/officeDocument/2006/relationships/font" Target="fonts/Montserrat-regular.fntdata"/><Relationship Id="rId41" Type="http://schemas.openxmlformats.org/officeDocument/2006/relationships/font" Target="fonts/Cousine-boldItalic.fntdata"/><Relationship Id="rId22" Type="http://schemas.openxmlformats.org/officeDocument/2006/relationships/slide" Target="slides/slide16.xml"/><Relationship Id="rId44" Type="http://schemas.openxmlformats.org/officeDocument/2006/relationships/font" Target="fonts/DroidSerif-regular.fntdata"/><Relationship Id="rId21" Type="http://schemas.openxmlformats.org/officeDocument/2006/relationships/slide" Target="slides/slide15.xml"/><Relationship Id="rId43" Type="http://schemas.openxmlformats.org/officeDocument/2006/relationships/font" Target="fonts/Montserrat-bold.fntdata"/><Relationship Id="rId24" Type="http://schemas.openxmlformats.org/officeDocument/2006/relationships/slide" Target="slides/slide18.xml"/><Relationship Id="rId46" Type="http://schemas.openxmlformats.org/officeDocument/2006/relationships/font" Target="fonts/DroidSerif-italic.fntdata"/><Relationship Id="rId23" Type="http://schemas.openxmlformats.org/officeDocument/2006/relationships/slide" Target="slides/slide17.xml"/><Relationship Id="rId45" Type="http://schemas.openxmlformats.org/officeDocument/2006/relationships/font" Target="fonts/DroidSerif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font" Target="fonts/DroidSerif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WalterTurncoat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Cousine-bold.fntdata"/><Relationship Id="rId16" Type="http://schemas.openxmlformats.org/officeDocument/2006/relationships/slide" Target="slides/slide10.xml"/><Relationship Id="rId38" Type="http://schemas.openxmlformats.org/officeDocument/2006/relationships/font" Target="fonts/Cousine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human aspect more apparent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reduce user flow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provide multiple options at decision screen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Sketch, Pop, considered Invision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Sketch, Pop, considered Invision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Sketch, Pop, considered Invision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Sketch, Pop, considered Invision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Sketch, Pop, considered Invision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is static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no WoOZ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 hand-coded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709437" y="3209464"/>
            <a:ext cx="72126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b="1" sz="5000"/>
            </a:lvl1pPr>
            <a:lvl2pPr>
              <a:spcBef>
                <a:spcPts val="0"/>
              </a:spcBef>
              <a:buSzPct val="100000"/>
              <a:defRPr b="1" sz="5000"/>
            </a:lvl2pPr>
            <a:lvl3pPr>
              <a:spcBef>
                <a:spcPts val="0"/>
              </a:spcBef>
              <a:buSzPct val="100000"/>
              <a:defRPr b="1" sz="5000"/>
            </a:lvl3pPr>
            <a:lvl4pPr>
              <a:spcBef>
                <a:spcPts val="0"/>
              </a:spcBef>
              <a:buSzPct val="100000"/>
              <a:defRPr b="1" sz="5000"/>
            </a:lvl4pPr>
            <a:lvl5pPr>
              <a:spcBef>
                <a:spcPts val="0"/>
              </a:spcBef>
              <a:buSzPct val="100000"/>
              <a:defRPr b="1" sz="5000"/>
            </a:lvl5pPr>
            <a:lvl6pPr>
              <a:spcBef>
                <a:spcPts val="0"/>
              </a:spcBef>
              <a:buSzPct val="100000"/>
              <a:defRPr b="1" sz="5000"/>
            </a:lvl6pPr>
            <a:lvl7pPr>
              <a:spcBef>
                <a:spcPts val="0"/>
              </a:spcBef>
              <a:buSzPct val="100000"/>
              <a:defRPr b="1" sz="5000"/>
            </a:lvl7pPr>
            <a:lvl8pPr>
              <a:spcBef>
                <a:spcPts val="0"/>
              </a:spcBef>
              <a:buSzPct val="100000"/>
              <a:defRPr b="1" sz="5000"/>
            </a:lvl8pPr>
            <a:lvl9pPr>
              <a:spcBef>
                <a:spcPts val="0"/>
              </a:spcBef>
              <a:buSzPct val="100000"/>
              <a:defRPr b="1" sz="5000"/>
            </a:lvl9pPr>
          </a:lstStyle>
          <a:p/>
        </p:txBody>
      </p:sp>
      <p:sp>
        <p:nvSpPr>
          <p:cNvPr id="10" name="Shape 10"/>
          <p:cNvSpPr/>
          <p:nvPr/>
        </p:nvSpPr>
        <p:spPr>
          <a:xfrm rot="5400000">
            <a:off x="4423095" y="674466"/>
            <a:ext cx="87377" cy="7303256"/>
          </a:xfrm>
          <a:custGeom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11" name="Shape 11"/>
          <p:cNvSpPr/>
          <p:nvPr/>
        </p:nvSpPr>
        <p:spPr>
          <a:xfrm rot="10800000">
            <a:off x="466112" y="3645093"/>
            <a:ext cx="1326899" cy="995099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triangle"/>
            <a:tailEnd len="med" w="med" type="triangl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8312737" y="2299856"/>
            <a:ext cx="0" cy="207509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3" name="Shape 13"/>
          <p:cNvSpPr/>
          <p:nvPr/>
        </p:nvSpPr>
        <p:spPr>
          <a:xfrm rot="-5400000">
            <a:off x="4404703" y="-1301624"/>
            <a:ext cx="110833" cy="7293015"/>
          </a:xfrm>
          <a:custGeom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dashDot"/>
            <a:miter/>
            <a:headEnd len="lg" w="lg" type="none"/>
            <a:tailEnd len="lg" w="lg" type="none"/>
          </a:ln>
        </p:spPr>
      </p:sp>
      <p:sp>
        <p:nvSpPr>
          <p:cNvPr id="14" name="Shape 14"/>
          <p:cNvSpPr/>
          <p:nvPr/>
        </p:nvSpPr>
        <p:spPr>
          <a:xfrm>
            <a:off x="6963687" y="1873399"/>
            <a:ext cx="1714199" cy="1285499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triangle"/>
            <a:tailEnd len="med" w="med" type="triangl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bg>
      <p:bgPr>
        <a:solidFill>
          <a:srgbClr val="FF9E00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818062" y="805650"/>
            <a:ext cx="7507875" cy="3532200"/>
          </a:xfrm>
          <a:custGeom>
            <a:pathLst>
              <a:path extrusionOk="0" h="141288" w="300315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cap="flat" cmpd="sng" w="152400">
            <a:solidFill>
              <a:srgbClr val="FFFFFF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115" name="Shape 115"/>
          <p:cNvSpPr txBox="1"/>
          <p:nvPr>
            <p:ph type="ctrTitle"/>
          </p:nvPr>
        </p:nvSpPr>
        <p:spPr>
          <a:xfrm>
            <a:off x="2296350" y="1991850"/>
            <a:ext cx="4551299" cy="1159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1pPr>
            <a:lvl2pPr rtl="0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2pPr>
            <a:lvl3pPr rtl="0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3pPr>
            <a:lvl4pPr rtl="0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4pPr>
            <a:lvl5pPr rtl="0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5pPr>
            <a:lvl6pPr rtl="0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6pPr>
            <a:lvl7pPr rtl="0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7pPr>
            <a:lvl8pPr rtl="0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8pPr>
            <a:lvl9pPr rtl="0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bg>
      <p:bgPr>
        <a:solidFill>
          <a:srgbClr val="FF9E0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818062" y="805650"/>
            <a:ext cx="7507875" cy="3532200"/>
          </a:xfrm>
          <a:custGeom>
            <a:pathLst>
              <a:path extrusionOk="0" h="141288" w="300315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cap="flat" cmpd="sng" w="76200">
            <a:solidFill>
              <a:srgbClr val="FFFFFF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118" name="Shape 118"/>
          <p:cNvSpPr txBox="1"/>
          <p:nvPr>
            <p:ph type="ctrTitle"/>
          </p:nvPr>
        </p:nvSpPr>
        <p:spPr>
          <a:xfrm>
            <a:off x="1933200" y="2189999"/>
            <a:ext cx="5277599" cy="447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rgbClr val="434343"/>
              </a:buClr>
              <a:buSzPct val="100000"/>
              <a:defRPr b="0" sz="2400">
                <a:solidFill>
                  <a:srgbClr val="434343"/>
                </a:solidFill>
              </a:defRPr>
            </a:lvl1pPr>
            <a:lvl2pPr rtl="0" algn="ctr">
              <a:spcBef>
                <a:spcPts val="0"/>
              </a:spcBef>
              <a:buClr>
                <a:srgbClr val="434343"/>
              </a:buClr>
              <a:buSzPct val="100000"/>
              <a:defRPr b="0" sz="2400">
                <a:solidFill>
                  <a:srgbClr val="434343"/>
                </a:solidFill>
              </a:defRPr>
            </a:lvl2pPr>
            <a:lvl3pPr rtl="0" algn="ctr">
              <a:spcBef>
                <a:spcPts val="0"/>
              </a:spcBef>
              <a:buClr>
                <a:srgbClr val="434343"/>
              </a:buClr>
              <a:buSzPct val="100000"/>
              <a:defRPr b="0" sz="2400">
                <a:solidFill>
                  <a:srgbClr val="434343"/>
                </a:solidFill>
              </a:defRPr>
            </a:lvl3pPr>
            <a:lvl4pPr rtl="0" algn="ctr">
              <a:spcBef>
                <a:spcPts val="0"/>
              </a:spcBef>
              <a:buClr>
                <a:srgbClr val="434343"/>
              </a:buClr>
              <a:buSzPct val="100000"/>
              <a:defRPr b="0" sz="2400">
                <a:solidFill>
                  <a:srgbClr val="434343"/>
                </a:solidFill>
              </a:defRPr>
            </a:lvl4pPr>
            <a:lvl5pPr rtl="0" algn="ctr">
              <a:spcBef>
                <a:spcPts val="0"/>
              </a:spcBef>
              <a:buClr>
                <a:srgbClr val="434343"/>
              </a:buClr>
              <a:buSzPct val="100000"/>
              <a:defRPr b="0" sz="2400">
                <a:solidFill>
                  <a:srgbClr val="434343"/>
                </a:solidFill>
              </a:defRPr>
            </a:lvl5pPr>
            <a:lvl6pPr rtl="0" algn="ctr">
              <a:spcBef>
                <a:spcPts val="0"/>
              </a:spcBef>
              <a:buClr>
                <a:srgbClr val="434343"/>
              </a:buClr>
              <a:buSzPct val="100000"/>
              <a:defRPr b="0" sz="2400">
                <a:solidFill>
                  <a:srgbClr val="434343"/>
                </a:solidFill>
              </a:defRPr>
            </a:lvl6pPr>
            <a:lvl7pPr rtl="0" algn="ctr">
              <a:spcBef>
                <a:spcPts val="0"/>
              </a:spcBef>
              <a:buClr>
                <a:srgbClr val="434343"/>
              </a:buClr>
              <a:buSzPct val="100000"/>
              <a:defRPr b="0" sz="2400">
                <a:solidFill>
                  <a:srgbClr val="434343"/>
                </a:solidFill>
              </a:defRPr>
            </a:lvl7pPr>
            <a:lvl8pPr rtl="0" algn="ctr">
              <a:spcBef>
                <a:spcPts val="0"/>
              </a:spcBef>
              <a:buClr>
                <a:srgbClr val="434343"/>
              </a:buClr>
              <a:buSzPct val="100000"/>
              <a:defRPr b="0" sz="2400">
                <a:solidFill>
                  <a:srgbClr val="434343"/>
                </a:solidFill>
              </a:defRPr>
            </a:lvl8pPr>
            <a:lvl9pPr rtl="0" algn="ctr">
              <a:spcBef>
                <a:spcPts val="0"/>
              </a:spcBef>
              <a:buClr>
                <a:srgbClr val="434343"/>
              </a:buClr>
              <a:buSzPct val="100000"/>
              <a:defRPr b="0"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" type="subTitle"/>
          </p:nvPr>
        </p:nvSpPr>
        <p:spPr>
          <a:xfrm>
            <a:off x="685800" y="2505900"/>
            <a:ext cx="7772400" cy="447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1pPr>
            <a:lvl2pPr rtl="0" algn="ctr">
              <a:spcBef>
                <a:spcPts val="0"/>
              </a:spcBef>
              <a:buClr>
                <a:srgbClr val="FFFFFF"/>
              </a:buClr>
              <a:buNone/>
              <a:defRPr sz="1800">
                <a:solidFill>
                  <a:srgbClr val="FFFFFF"/>
                </a:solidFill>
              </a:defRPr>
            </a:lvl2pPr>
            <a:lvl3pPr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3pPr>
            <a:lvl4pPr rtl="0" algn="ctr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4pPr>
            <a:lvl5pPr rtl="0" algn="ctr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5pPr>
            <a:lvl6pPr rtl="0" algn="ctr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6pPr>
            <a:lvl7pPr rtl="0" algn="ctr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7pPr>
            <a:lvl8pPr rtl="0" algn="ctr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8pPr>
            <a:lvl9pPr rtl="0" algn="ctr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bg>
      <p:bgPr>
        <a:solidFill>
          <a:srgbClr val="434343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18062" y="805650"/>
            <a:ext cx="7507875" cy="3532200"/>
          </a:xfrm>
          <a:custGeom>
            <a:pathLst>
              <a:path extrusionOk="0" h="141288" w="300315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cap="flat" cmpd="sng" w="76200">
            <a:solidFill>
              <a:srgbClr val="FFFFFF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2037600" y="2161800"/>
            <a:ext cx="5068799" cy="8198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SzPct val="100000"/>
              <a:defRPr i="1" sz="1800">
                <a:solidFill>
                  <a:srgbClr val="CCCCCC"/>
                </a:solidFill>
              </a:defRPr>
            </a:lvl1pPr>
            <a:lvl2pPr rtl="0" algn="ctr">
              <a:spcBef>
                <a:spcPts val="0"/>
              </a:spcBef>
              <a:defRPr i="1" sz="1800">
                <a:solidFill>
                  <a:srgbClr val="CCCCCC"/>
                </a:solidFill>
              </a:defRPr>
            </a:lvl2pPr>
            <a:lvl3pPr rtl="0" algn="ctr">
              <a:spcBef>
                <a:spcPts val="0"/>
              </a:spcBef>
              <a:buSzPct val="100000"/>
              <a:defRPr i="1" sz="1800">
                <a:solidFill>
                  <a:srgbClr val="CCCCCC"/>
                </a:solidFill>
              </a:defRPr>
            </a:lvl3pPr>
            <a:lvl4pPr rtl="0" algn="ctr">
              <a:spcBef>
                <a:spcPts val="0"/>
              </a:spcBef>
              <a:defRPr i="1">
                <a:solidFill>
                  <a:srgbClr val="CCCCCC"/>
                </a:solidFill>
              </a:defRPr>
            </a:lvl4pPr>
            <a:lvl5pPr rtl="0" algn="ctr">
              <a:spcBef>
                <a:spcPts val="0"/>
              </a:spcBef>
              <a:defRPr i="1">
                <a:solidFill>
                  <a:srgbClr val="CCCCCC"/>
                </a:solidFill>
              </a:defRPr>
            </a:lvl5pPr>
            <a:lvl6pPr rtl="0" algn="ctr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6pPr>
            <a:lvl7pPr rtl="0" algn="ctr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7pPr>
            <a:lvl8pPr rtl="0" algn="ctr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8pPr>
            <a:lvl9pPr rtl="0" algn="ctr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259950" y="274275"/>
            <a:ext cx="8624125" cy="4594950"/>
          </a:xfrm>
          <a:custGeom>
            <a:pathLst>
              <a:path extrusionOk="0" h="183798" w="344965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cap="flat" cmpd="sng" w="76200">
            <a:solidFill>
              <a:srgbClr val="FF9E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125" name="Shape 125"/>
          <p:cNvSpPr txBox="1"/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916650" y="950850"/>
            <a:ext cx="7310699" cy="3241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259950" y="274275"/>
            <a:ext cx="8624125" cy="4594950"/>
          </a:xfrm>
          <a:custGeom>
            <a:pathLst>
              <a:path extrusionOk="0" h="183798" w="344965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cap="flat" cmpd="sng" w="76200">
            <a:solidFill>
              <a:srgbClr val="FF9E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129" name="Shape 129"/>
          <p:cNvSpPr txBox="1"/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840975" y="956004"/>
            <a:ext cx="3621899" cy="296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2000"/>
            </a:lvl1pPr>
            <a:lvl2pPr rtl="0">
              <a:spcBef>
                <a:spcPts val="0"/>
              </a:spcBef>
              <a:buSzPct val="100000"/>
              <a:defRPr sz="2000"/>
            </a:lvl2pPr>
            <a:lvl3pPr rtl="0">
              <a:spcBef>
                <a:spcPts val="0"/>
              </a:spcBef>
              <a:buSzPct val="100000"/>
              <a:defRPr sz="2000"/>
            </a:lvl3pPr>
            <a:lvl4pPr rtl="0">
              <a:spcBef>
                <a:spcPts val="0"/>
              </a:spcBef>
              <a:buSzPct val="100000"/>
              <a:defRPr sz="2000"/>
            </a:lvl4pPr>
            <a:lvl5pPr rtl="0">
              <a:spcBef>
                <a:spcPts val="0"/>
              </a:spcBef>
              <a:buSzPct val="100000"/>
              <a:defRPr sz="2000"/>
            </a:lvl5pPr>
            <a:lvl6pPr rtl="0">
              <a:spcBef>
                <a:spcPts val="0"/>
              </a:spcBef>
              <a:buSzPct val="100000"/>
              <a:defRPr sz="2000"/>
            </a:lvl6pPr>
            <a:lvl7pPr rtl="0">
              <a:spcBef>
                <a:spcPts val="0"/>
              </a:spcBef>
              <a:buSzPct val="100000"/>
              <a:defRPr sz="2000"/>
            </a:lvl7pPr>
            <a:lvl8pPr rtl="0">
              <a:spcBef>
                <a:spcPts val="0"/>
              </a:spcBef>
              <a:buSzPct val="100000"/>
              <a:defRPr sz="2000"/>
            </a:lvl8pPr>
            <a:lvl9pPr rtl="0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131" name="Shape 131"/>
          <p:cNvSpPr txBox="1"/>
          <p:nvPr>
            <p:ph idx="2" type="body"/>
          </p:nvPr>
        </p:nvSpPr>
        <p:spPr>
          <a:xfrm>
            <a:off x="4681052" y="956004"/>
            <a:ext cx="3621899" cy="296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2000"/>
            </a:lvl1pPr>
            <a:lvl2pPr rtl="0">
              <a:spcBef>
                <a:spcPts val="0"/>
              </a:spcBef>
              <a:buSzPct val="100000"/>
              <a:defRPr sz="2000"/>
            </a:lvl2pPr>
            <a:lvl3pPr rtl="0">
              <a:spcBef>
                <a:spcPts val="0"/>
              </a:spcBef>
              <a:buSzPct val="100000"/>
              <a:defRPr sz="2000"/>
            </a:lvl3pPr>
            <a:lvl4pPr rtl="0">
              <a:spcBef>
                <a:spcPts val="0"/>
              </a:spcBef>
              <a:buSzPct val="100000"/>
              <a:defRPr sz="2000"/>
            </a:lvl4pPr>
            <a:lvl5pPr rtl="0">
              <a:spcBef>
                <a:spcPts val="0"/>
              </a:spcBef>
              <a:buSzPct val="100000"/>
              <a:defRPr sz="2000"/>
            </a:lvl5pPr>
            <a:lvl6pPr rtl="0">
              <a:spcBef>
                <a:spcPts val="0"/>
              </a:spcBef>
              <a:buSzPct val="100000"/>
              <a:defRPr sz="2000"/>
            </a:lvl6pPr>
            <a:lvl7pPr rtl="0">
              <a:spcBef>
                <a:spcPts val="0"/>
              </a:spcBef>
              <a:buSzPct val="100000"/>
              <a:defRPr sz="2000"/>
            </a:lvl7pPr>
            <a:lvl8pPr rtl="0">
              <a:spcBef>
                <a:spcPts val="0"/>
              </a:spcBef>
              <a:buSzPct val="100000"/>
              <a:defRPr sz="2000"/>
            </a:lvl8pPr>
            <a:lvl9pPr rtl="0">
              <a:spcBef>
                <a:spcPts val="0"/>
              </a:spcBef>
              <a:buSzPct val="100000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59950" y="274275"/>
            <a:ext cx="8624125" cy="4594950"/>
          </a:xfrm>
          <a:custGeom>
            <a:pathLst>
              <a:path extrusionOk="0" h="183798" w="344965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cap="flat" cmpd="sng" w="76200">
            <a:solidFill>
              <a:srgbClr val="FF9E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134" name="Shape 134"/>
          <p:cNvSpPr txBox="1"/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753900" y="971550"/>
            <a:ext cx="2440499" cy="3241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3319596" y="971550"/>
            <a:ext cx="2440499" cy="3241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3" type="body"/>
          </p:nvPr>
        </p:nvSpPr>
        <p:spPr>
          <a:xfrm>
            <a:off x="5885291" y="971550"/>
            <a:ext cx="2440499" cy="3241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0" name="Shape 140"/>
          <p:cNvSpPr/>
          <p:nvPr/>
        </p:nvSpPr>
        <p:spPr>
          <a:xfrm>
            <a:off x="259950" y="274275"/>
            <a:ext cx="8624125" cy="4594950"/>
          </a:xfrm>
          <a:custGeom>
            <a:pathLst>
              <a:path extrusionOk="0" h="183798" w="344965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cap="flat" cmpd="sng" w="76200">
            <a:solidFill>
              <a:srgbClr val="FF9E00"/>
            </a:solidFill>
            <a:prstDash val="solid"/>
            <a:miter/>
            <a:headEnd len="lg" w="lg" type="none"/>
            <a:tailEnd len="lg" w="lg" type="none"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 flipH="1" rot="10800000">
            <a:off x="259950" y="274275"/>
            <a:ext cx="8624125" cy="4594950"/>
          </a:xfrm>
          <a:custGeom>
            <a:pathLst>
              <a:path extrusionOk="0" h="183798" w="344965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cap="flat" cmpd="sng" w="76200">
            <a:solidFill>
              <a:srgbClr val="FF9E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04100" y="4513082"/>
            <a:ext cx="2935800" cy="519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360"/>
              </a:spcBef>
              <a:buClr>
                <a:srgbClr val="999999"/>
              </a:buClr>
              <a:buSzPct val="100000"/>
              <a:buNone/>
              <a:defRPr i="1" sz="1200">
                <a:solidFill>
                  <a:srgbClr val="999999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558124" y="550425"/>
            <a:ext cx="8028197" cy="4042637"/>
          </a:xfrm>
          <a:custGeom>
            <a:pathLst>
              <a:path extrusionOk="0" h="183798" w="344965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cap="flat" cmpd="sng" w="76200">
            <a:solidFill>
              <a:srgbClr val="FF9E00"/>
            </a:solidFill>
            <a:prstDash val="solid"/>
            <a:miter/>
            <a:headEnd len="lg" w="lg" type="none"/>
            <a:tailEnd len="lg" w="lg" type="none"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inverse">
    <p:bg>
      <p:bgPr>
        <a:solidFill>
          <a:srgbClr val="434343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558124" y="550425"/>
            <a:ext cx="8028197" cy="4042637"/>
          </a:xfrm>
          <a:custGeom>
            <a:pathLst>
              <a:path extrusionOk="0" h="183798" w="344965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cap="flat" cmpd="sng" w="76200">
            <a:solidFill>
              <a:srgbClr val="FFFFFF"/>
            </a:solidFill>
            <a:prstDash val="solid"/>
            <a:miter/>
            <a:headEnd len="lg" w="lg" type="none"/>
            <a:tailEnd len="lg" w="lg" type="none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27177" y="-550510"/>
            <a:ext cx="92587" cy="7106861"/>
          </a:xfrm>
          <a:custGeom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17" name="Shape 17"/>
          <p:cNvSpPr/>
          <p:nvPr/>
        </p:nvSpPr>
        <p:spPr>
          <a:xfrm rot="-5400000">
            <a:off x="829424" y="856214"/>
            <a:ext cx="995099" cy="1326899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triangle"/>
            <a:tailEnd len="med" w="med" type="triangl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8" name="Shape 18"/>
          <p:cNvCxnSpPr/>
          <p:nvPr/>
        </p:nvCxnSpPr>
        <p:spPr>
          <a:xfrm>
            <a:off x="8365300" y="1345300"/>
            <a:ext cx="0" cy="169679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9" name="Shape 19"/>
          <p:cNvSpPr/>
          <p:nvPr/>
        </p:nvSpPr>
        <p:spPr>
          <a:xfrm rot="-5400000">
            <a:off x="4525702" y="-2172224"/>
            <a:ext cx="92587" cy="7106861"/>
          </a:xfrm>
          <a:custGeom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dashDot"/>
            <a:miter/>
            <a:headEnd len="lg" w="lg" type="none"/>
            <a:tailEnd len="lg" w="lg" type="none"/>
          </a:ln>
        </p:spPr>
      </p:sp>
      <p:sp>
        <p:nvSpPr>
          <p:cNvPr id="20" name="Shape 20"/>
          <p:cNvSpPr/>
          <p:nvPr/>
        </p:nvSpPr>
        <p:spPr>
          <a:xfrm rot="5400000">
            <a:off x="6875728" y="2698455"/>
            <a:ext cx="1285499" cy="1714199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triangle"/>
            <a:tailEnd len="med" w="med" type="triangl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ctrTitle"/>
          </p:nvPr>
        </p:nvSpPr>
        <p:spPr>
          <a:xfrm>
            <a:off x="921199" y="1509206"/>
            <a:ext cx="7205700" cy="1159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b="1" sz="3600"/>
            </a:lvl1pPr>
            <a:lvl2pPr rtl="0">
              <a:spcBef>
                <a:spcPts val="0"/>
              </a:spcBef>
              <a:buSzPct val="100000"/>
              <a:defRPr b="1" sz="3600"/>
            </a:lvl2pPr>
            <a:lvl3pPr rtl="0">
              <a:spcBef>
                <a:spcPts val="0"/>
              </a:spcBef>
              <a:buSzPct val="100000"/>
              <a:defRPr b="1" sz="3600"/>
            </a:lvl3pPr>
            <a:lvl4pPr rtl="0">
              <a:spcBef>
                <a:spcPts val="0"/>
              </a:spcBef>
              <a:buSzPct val="100000"/>
              <a:defRPr b="1" sz="3600"/>
            </a:lvl4pPr>
            <a:lvl5pPr rtl="0">
              <a:spcBef>
                <a:spcPts val="0"/>
              </a:spcBef>
              <a:buSzPct val="100000"/>
              <a:defRPr b="1" sz="3600"/>
            </a:lvl5pPr>
            <a:lvl6pPr rtl="0">
              <a:spcBef>
                <a:spcPts val="0"/>
              </a:spcBef>
              <a:buSzPct val="100000"/>
              <a:defRPr b="1" sz="3600"/>
            </a:lvl6pPr>
            <a:lvl7pPr rtl="0">
              <a:spcBef>
                <a:spcPts val="0"/>
              </a:spcBef>
              <a:buSzPct val="100000"/>
              <a:defRPr b="1" sz="3600"/>
            </a:lvl7pPr>
            <a:lvl8pPr rtl="0">
              <a:spcBef>
                <a:spcPts val="0"/>
              </a:spcBef>
              <a:buSzPct val="100000"/>
              <a:defRPr b="1" sz="3600"/>
            </a:lvl8pPr>
            <a:lvl9pPr rtl="0">
              <a:spcBef>
                <a:spcPts val="0"/>
              </a:spcBef>
              <a:buSzPct val="100000"/>
              <a:defRPr b="1" sz="3600"/>
            </a:lvl9pPr>
          </a:lstStyle>
          <a:p/>
        </p:txBody>
      </p:sp>
      <p:sp>
        <p:nvSpPr>
          <p:cNvPr id="22" name="Shape 22"/>
          <p:cNvSpPr txBox="1"/>
          <p:nvPr>
            <p:ph idx="1" type="subTitle"/>
          </p:nvPr>
        </p:nvSpPr>
        <p:spPr>
          <a:xfrm>
            <a:off x="4698564" y="3108818"/>
            <a:ext cx="3542399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r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1pPr>
            <a:lvl2pPr rtl="0" algn="r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2pPr>
            <a:lvl3pPr rtl="0" algn="r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3pPr>
            <a:lvl4pPr rtl="0" algn="r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4pPr>
            <a:lvl5pPr rtl="0" algn="r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5pPr>
            <a:lvl6pPr rtl="0" algn="r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6pPr>
            <a:lvl7pPr rtl="0" algn="r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7pPr>
            <a:lvl8pPr rtl="0" algn="r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8pPr>
            <a:lvl9pPr rtl="0" algn="r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" type="body"/>
          </p:nvPr>
        </p:nvSpPr>
        <p:spPr>
          <a:xfrm>
            <a:off x="1413600" y="2390400"/>
            <a:ext cx="6316800" cy="819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SzPct val="100000"/>
              <a:defRPr b="1" sz="2400"/>
            </a:lvl1pPr>
            <a:lvl2pPr rtl="0" algn="ctr">
              <a:spcBef>
                <a:spcPts val="0"/>
              </a:spcBef>
              <a:defRPr b="1"/>
            </a:lvl2pPr>
            <a:lvl3pPr rtl="0" algn="ctr">
              <a:spcBef>
                <a:spcPts val="0"/>
              </a:spcBef>
              <a:defRPr b="1"/>
            </a:lvl3pPr>
            <a:lvl4pPr rtl="0" algn="ctr">
              <a:spcBef>
                <a:spcPts val="0"/>
              </a:spcBef>
              <a:buSzPct val="100000"/>
              <a:defRPr b="1" sz="2400"/>
            </a:lvl4pPr>
            <a:lvl5pPr rtl="0" algn="ctr">
              <a:spcBef>
                <a:spcPts val="0"/>
              </a:spcBef>
              <a:buSzPct val="100000"/>
              <a:defRPr b="1" sz="2400"/>
            </a:lvl5pPr>
            <a:lvl6pPr rtl="0" algn="ctr">
              <a:spcBef>
                <a:spcPts val="0"/>
              </a:spcBef>
              <a:buSzPct val="100000"/>
              <a:defRPr b="1" sz="2400"/>
            </a:lvl6pPr>
            <a:lvl7pPr rtl="0" algn="ctr">
              <a:spcBef>
                <a:spcPts val="0"/>
              </a:spcBef>
              <a:buSzPct val="100000"/>
              <a:defRPr b="1" sz="2400"/>
            </a:lvl7pPr>
            <a:lvl8pPr rtl="0" algn="ctr">
              <a:spcBef>
                <a:spcPts val="0"/>
              </a:spcBef>
              <a:buSzPct val="100000"/>
              <a:defRPr b="1" sz="2400"/>
            </a:lvl8pPr>
            <a:lvl9pPr algn="ctr">
              <a:spcBef>
                <a:spcPts val="0"/>
              </a:spcBef>
              <a:buSzPct val="100000"/>
              <a:defRPr b="1" sz="2400"/>
            </a:lvl9pPr>
          </a:lstStyle>
          <a:p/>
        </p:txBody>
      </p:sp>
      <p:grpSp>
        <p:nvGrpSpPr>
          <p:cNvPr id="25" name="Shape 25"/>
          <p:cNvGrpSpPr/>
          <p:nvPr/>
        </p:nvGrpSpPr>
        <p:grpSpPr>
          <a:xfrm>
            <a:off x="3770055" y="621093"/>
            <a:ext cx="1580939" cy="1158543"/>
            <a:chOff x="3754950" y="1132925"/>
            <a:chExt cx="1580939" cy="1544724"/>
          </a:xfrm>
        </p:grpSpPr>
        <p:sp>
          <p:nvSpPr>
            <p:cNvPr id="26" name="Shape 26"/>
            <p:cNvSpPr/>
            <p:nvPr/>
          </p:nvSpPr>
          <p:spPr>
            <a:xfrm>
              <a:off x="3907350" y="1285321"/>
              <a:ext cx="1329300" cy="13293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3754950" y="1132925"/>
              <a:ext cx="1480499" cy="1480499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triangle"/>
              <a:tailEnd len="med" w="med" type="triangl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28" name="Shape 28"/>
            <p:cNvCxnSpPr>
              <a:endCxn id="26" idx="1"/>
            </p:cNvCxnSpPr>
            <p:nvPr/>
          </p:nvCxnSpPr>
          <p:spPr>
            <a:xfrm>
              <a:off x="3890221" y="1267892"/>
              <a:ext cx="211800" cy="2121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lg" w="lg" type="none"/>
              <a:tailEnd len="lg" w="lg" type="none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5335889" y="1276425"/>
              <a:ext cx="0" cy="1393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30" name="Shape 30"/>
            <p:cNvSpPr/>
            <p:nvPr/>
          </p:nvSpPr>
          <p:spPr>
            <a:xfrm>
              <a:off x="4222975" y="1683232"/>
              <a:ext cx="698050" cy="5499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algn="ctr"/>
              <a:r>
                <a:rPr b="1" i="0">
                  <a:ln cap="flat" cmpd="sng" w="19050">
                    <a:solidFill>
                      <a:srgbClr val="FF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  <a:noFill/>
                  <a:latin typeface="Arial"/>
                </a:rPr>
                <a:t>“</a:t>
              </a:r>
            </a:p>
          </p:txBody>
        </p:sp>
        <p:cxnSp>
          <p:nvCxnSpPr>
            <p:cNvPr id="31" name="Shape 31"/>
            <p:cNvCxnSpPr>
              <a:stCxn id="26" idx="5"/>
            </p:cNvCxnSpPr>
            <p:nvPr/>
          </p:nvCxnSpPr>
          <p:spPr>
            <a:xfrm>
              <a:off x="5041978" y="2419949"/>
              <a:ext cx="253800" cy="2577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lg" w="lg" type="none"/>
              <a:tailEnd len="lg" w="lg" type="none"/>
            </a:ln>
          </p:spPr>
        </p:cxnSp>
        <p:cxnSp>
          <p:nvCxnSpPr>
            <p:cNvPr id="32" name="Shape 32"/>
            <p:cNvCxnSpPr/>
            <p:nvPr/>
          </p:nvCxnSpPr>
          <p:spPr>
            <a:xfrm>
              <a:off x="4244700" y="1591868"/>
              <a:ext cx="654599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4" y="711606"/>
            <a:ext cx="8229600" cy="413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43224" y="1125000"/>
            <a:ext cx="8290800" cy="36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4" y="711606"/>
            <a:ext cx="8229600" cy="413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20778" y="1239802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8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buSzPct val="100000"/>
              <a:defRPr sz="1800"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731380" y="1239802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8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buSzPct val="100000"/>
              <a:defRPr sz="1800"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4" y="711606"/>
            <a:ext cx="8229600" cy="413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234143"/>
            <a:ext cx="2631900" cy="3348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3223963" y="1234143"/>
            <a:ext cx="2631900" cy="3348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5990727" y="1234143"/>
            <a:ext cx="2631900" cy="3348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4" y="711606"/>
            <a:ext cx="8229600" cy="413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9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128400" y="96297"/>
            <a:ext cx="8889600" cy="4945199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" name="Shape 6"/>
          <p:cNvSpPr txBox="1"/>
          <p:nvPr>
            <p:ph type="title"/>
          </p:nvPr>
        </p:nvSpPr>
        <p:spPr>
          <a:xfrm>
            <a:off x="457204" y="711606"/>
            <a:ext cx="8229600" cy="4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125000"/>
            <a:ext cx="8229600" cy="3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rgbClr val="FFFFFF"/>
              </a:buClr>
              <a:buSzPct val="100000"/>
              <a:buFont typeface="Cousine"/>
              <a:buChar char="▪"/>
              <a:defRPr sz="3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>
              <a:spcBef>
                <a:spcPts val="480"/>
              </a:spcBef>
              <a:buClr>
                <a:srgbClr val="FFFFFF"/>
              </a:buClr>
              <a:buSzPct val="100000"/>
              <a:buFont typeface="Cousine"/>
              <a:buChar char="▫"/>
              <a:defRPr sz="24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>
              <a:spcBef>
                <a:spcPts val="480"/>
              </a:spcBef>
              <a:buClr>
                <a:srgbClr val="FFFFFF"/>
              </a:buClr>
              <a:buSzPct val="100000"/>
              <a:buFont typeface="Cousine"/>
              <a:defRPr sz="24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>
              <a:spcBef>
                <a:spcPts val="360"/>
              </a:spcBef>
              <a:buClr>
                <a:srgbClr val="FFFFFF"/>
              </a:buClr>
              <a:buSzPct val="100000"/>
              <a:buFont typeface="Cousine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>
              <a:spcBef>
                <a:spcPts val="360"/>
              </a:spcBef>
              <a:buClr>
                <a:srgbClr val="FFFFFF"/>
              </a:buClr>
              <a:buSzPct val="100000"/>
              <a:buFont typeface="Cousine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>
              <a:spcBef>
                <a:spcPts val="360"/>
              </a:spcBef>
              <a:buClr>
                <a:srgbClr val="FFFFFF"/>
              </a:buClr>
              <a:buSzPct val="100000"/>
              <a:buFont typeface="Cousine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>
              <a:spcBef>
                <a:spcPts val="360"/>
              </a:spcBef>
              <a:buClr>
                <a:srgbClr val="FFFFFF"/>
              </a:buClr>
              <a:buSzPct val="100000"/>
              <a:buFont typeface="Cousine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>
              <a:spcBef>
                <a:spcPts val="360"/>
              </a:spcBef>
              <a:buClr>
                <a:srgbClr val="FFFFFF"/>
              </a:buClr>
              <a:buSzPct val="100000"/>
              <a:buFont typeface="Cousine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>
              <a:spcBef>
                <a:spcPts val="360"/>
              </a:spcBef>
              <a:buClr>
                <a:srgbClr val="FFFFFF"/>
              </a:buClr>
              <a:buSzPct val="100000"/>
              <a:buFont typeface="Cousine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b="1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rtl="0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b="1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rtl="0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b="1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rtl="0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b="1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rtl="0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b="1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rtl="0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b="1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rtl="0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b="1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rtl="0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b="1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rtl="0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b="1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916650" y="950850"/>
            <a:ext cx="7310699" cy="3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600"/>
              </a:spcBef>
              <a:buClr>
                <a:srgbClr val="CCCCCC"/>
              </a:buClr>
              <a:buSzPct val="80000"/>
              <a:buFont typeface="Droid Serif"/>
              <a:buChar char="⊡"/>
              <a:defRPr sz="3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rtl="0">
              <a:spcBef>
                <a:spcPts val="480"/>
              </a:spcBef>
              <a:buClr>
                <a:srgbClr val="CCCCCC"/>
              </a:buClr>
              <a:buSzPct val="75000"/>
              <a:buFont typeface="Droid Serif"/>
              <a:buChar char="□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rtl="0">
              <a:spcBef>
                <a:spcPts val="480"/>
              </a:spcBef>
              <a:buClr>
                <a:srgbClr val="CCCCCC"/>
              </a:buClr>
              <a:buSzPct val="100000"/>
              <a:buFont typeface="Droid Serif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rtl="0">
              <a:spcBef>
                <a:spcPts val="360"/>
              </a:spcBef>
              <a:buClr>
                <a:srgbClr val="CCCCCC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rtl="0">
              <a:spcBef>
                <a:spcPts val="360"/>
              </a:spcBef>
              <a:buClr>
                <a:srgbClr val="CCCCCC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rtl="0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rtl="0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rtl="0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rtl="0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Relationship Id="rId4" Type="http://schemas.openxmlformats.org/officeDocument/2006/relationships/image" Target="../media/image0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jpg"/><Relationship Id="rId4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Relationship Id="rId8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28.png"/><Relationship Id="rId7" Type="http://schemas.openxmlformats.org/officeDocument/2006/relationships/image" Target="../media/image24.png"/><Relationship Id="rId8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Relationship Id="rId4" Type="http://schemas.openxmlformats.org/officeDocument/2006/relationships/image" Target="../media/image02.png"/><Relationship Id="rId5" Type="http://schemas.openxmlformats.org/officeDocument/2006/relationships/image" Target="../media/image01.png"/><Relationship Id="rId6" Type="http://schemas.openxmlformats.org/officeDocument/2006/relationships/image" Target="../media/image0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stanford.io/1HcAJWD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ctrTitle"/>
          </p:nvPr>
        </p:nvSpPr>
        <p:spPr>
          <a:xfrm>
            <a:off x="709450" y="3209475"/>
            <a:ext cx="75675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INTERACTIVE MEDIUM-FI PROTOTYPE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5682000" y="305900"/>
            <a:ext cx="2205885" cy="4601363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>
              <a:alpha val="1462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1256125" y="305900"/>
            <a:ext cx="2205885" cy="4601363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>
              <a:alpha val="1462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>
            <p:ph idx="4294967295" type="title"/>
          </p:nvPr>
        </p:nvSpPr>
        <p:spPr>
          <a:xfrm>
            <a:off x="3608700" y="305900"/>
            <a:ext cx="1926599" cy="2060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UI CHANGE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#1: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Launching a poll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3608575" y="2208250"/>
            <a:ext cx="1926599" cy="2598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Integrated launching a poll as an overlay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Keeps the user engaged in the chat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Launched from new lightbulb button instead of “+”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Separates create new outing function from polling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2400" y="980624"/>
            <a:ext cx="1814200" cy="322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7525" y="980625"/>
            <a:ext cx="1814200" cy="3225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5682000" y="305900"/>
            <a:ext cx="2205885" cy="4601363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>
              <a:alpha val="1462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1256125" y="305900"/>
            <a:ext cx="2205885" cy="4601363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>
              <a:alpha val="1462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 txBox="1"/>
          <p:nvPr>
            <p:ph idx="4294967295" type="title"/>
          </p:nvPr>
        </p:nvSpPr>
        <p:spPr>
          <a:xfrm>
            <a:off x="3608700" y="305900"/>
            <a:ext cx="1926599" cy="2060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UI CHANGE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#2: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Genie Suggestions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3608575" y="2208250"/>
            <a:ext cx="1926599" cy="2598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At decision time, multiple suggestions are presented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Provides the user with more variety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Gives the human AI immediate feedback on multiple restaurants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587" y="964702"/>
            <a:ext cx="1843924" cy="327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4550" y="957624"/>
            <a:ext cx="1843924" cy="32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5682000" y="305900"/>
            <a:ext cx="2205885" cy="4601363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>
              <a:alpha val="1462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>
            <p:ph idx="4294967295" type="title"/>
          </p:nvPr>
        </p:nvSpPr>
        <p:spPr>
          <a:xfrm>
            <a:off x="3608700" y="305900"/>
            <a:ext cx="1926599" cy="2060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UI CHANGE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#3: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Finalizing a location</a:t>
            </a:r>
          </a:p>
        </p:txBody>
      </p:sp>
      <p:sp>
        <p:nvSpPr>
          <p:cNvPr id="214" name="Shape 214"/>
          <p:cNvSpPr/>
          <p:nvPr/>
        </p:nvSpPr>
        <p:spPr>
          <a:xfrm>
            <a:off x="1256125" y="305900"/>
            <a:ext cx="2205885" cy="4601363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>
              <a:alpha val="1462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0700" y="990525"/>
            <a:ext cx="1818874" cy="323514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3608575" y="2208250"/>
            <a:ext cx="1926599" cy="2598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Switched to a drag and drop feature instead of buttons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Prevents users from quitting based on boredom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Eliminates endless cycles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pic>
        <p:nvPicPr>
          <p:cNvPr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4425" y="989787"/>
            <a:ext cx="1818873" cy="3233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4294967295" type="ctrTitle"/>
          </p:nvPr>
        </p:nvSpPr>
        <p:spPr>
          <a:xfrm>
            <a:off x="1900150" y="2181300"/>
            <a:ext cx="6175199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/>
              <a:t>Task Flows</a:t>
            </a:r>
          </a:p>
        </p:txBody>
      </p:sp>
      <p:sp>
        <p:nvSpPr>
          <p:cNvPr id="223" name="Shape 223"/>
          <p:cNvSpPr/>
          <p:nvPr/>
        </p:nvSpPr>
        <p:spPr>
          <a:xfrm>
            <a:off x="1230425" y="2272573"/>
            <a:ext cx="789946" cy="598351"/>
          </a:xfrm>
          <a:custGeom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7260704" y="1738187"/>
            <a:ext cx="995099" cy="1223999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triangle"/>
            <a:tailEnd len="med" w="med" type="triangl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25" name="Shape 225"/>
          <p:cNvCxnSpPr/>
          <p:nvPr/>
        </p:nvCxnSpPr>
        <p:spPr>
          <a:xfrm flipH="1" rot="10800000">
            <a:off x="398600" y="3498624"/>
            <a:ext cx="8148000" cy="27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26" name="Shape 226"/>
          <p:cNvSpPr/>
          <p:nvPr/>
        </p:nvSpPr>
        <p:spPr>
          <a:xfrm>
            <a:off x="1068650" y="2115450"/>
            <a:ext cx="6807899" cy="912599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ash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457204" y="184531"/>
            <a:ext cx="8229600" cy="41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Task #1: Decide a place to eat 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844" y="1513075"/>
            <a:ext cx="1190425" cy="211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2863" y="1513050"/>
            <a:ext cx="1190425" cy="2117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9939" y="1513062"/>
            <a:ext cx="1190425" cy="2117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0914" y="1513062"/>
            <a:ext cx="1190425" cy="211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98963" y="1513075"/>
            <a:ext cx="1190425" cy="211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41887" y="1513074"/>
            <a:ext cx="1190425" cy="211734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/>
          <p:nvPr/>
        </p:nvSpPr>
        <p:spPr>
          <a:xfrm>
            <a:off x="503787" y="1513012"/>
            <a:ext cx="1190400" cy="2117399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922887" y="1513075"/>
            <a:ext cx="1190400" cy="2117399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3341862" y="1513062"/>
            <a:ext cx="1190400" cy="2117399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4760925" y="1513075"/>
            <a:ext cx="1190400" cy="2117399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6179943" y="1513062"/>
            <a:ext cx="1190400" cy="2117399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7598981" y="1513075"/>
            <a:ext cx="1190400" cy="2117399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1683074" y="1849275"/>
            <a:ext cx="285300" cy="181800"/>
          </a:xfrm>
          <a:prstGeom prst="rightArrow">
            <a:avLst>
              <a:gd fmla="val 30019" name="adj1"/>
              <a:gd fmla="val 50000" name="adj2"/>
            </a:avLst>
          </a:prstGeom>
          <a:solidFill>
            <a:srgbClr val="FF9E0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5773912" y="3273937"/>
            <a:ext cx="434400" cy="181800"/>
          </a:xfrm>
          <a:prstGeom prst="rightArrow">
            <a:avLst>
              <a:gd fmla="val 27722" name="adj1"/>
              <a:gd fmla="val 50000" name="adj2"/>
            </a:avLst>
          </a:prstGeom>
          <a:solidFill>
            <a:srgbClr val="FF9E0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7370337" y="2480837"/>
            <a:ext cx="285300" cy="181800"/>
          </a:xfrm>
          <a:prstGeom prst="rightArrow">
            <a:avLst>
              <a:gd fmla="val 34983" name="adj1"/>
              <a:gd fmla="val 50000" name="adj2"/>
            </a:avLst>
          </a:prstGeom>
          <a:solidFill>
            <a:srgbClr val="FF9E0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4354787" y="3133037"/>
            <a:ext cx="434400" cy="181800"/>
          </a:xfrm>
          <a:prstGeom prst="rightArrow">
            <a:avLst>
              <a:gd fmla="val 22689" name="adj1"/>
              <a:gd fmla="val 50000" name="adj2"/>
            </a:avLst>
          </a:prstGeom>
          <a:solidFill>
            <a:srgbClr val="FF9E0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/>
        </p:nvSpPr>
        <p:spPr>
          <a:xfrm rot="10800000">
            <a:off x="3143099" y="3048676"/>
            <a:ext cx="364800" cy="1885800"/>
          </a:xfrm>
          <a:prstGeom prst="bentUpArrow">
            <a:avLst>
              <a:gd fmla="val 17440" name="adj1"/>
              <a:gd fmla="val 25000" name="adj2"/>
              <a:gd fmla="val 47848" name="adj3"/>
            </a:avLst>
          </a:prstGeom>
          <a:solidFill>
            <a:srgbClr val="FF9E0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1946600" y="3448662"/>
            <a:ext cx="154500" cy="172799"/>
          </a:xfrm>
          <a:prstGeom prst="rect">
            <a:avLst/>
          </a:prstGeom>
          <a:noFill/>
          <a:ln cap="flat" cmpd="sng" w="19050">
            <a:solidFill>
              <a:srgbClr val="FF9E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/>
        </p:nvSpPr>
        <p:spPr>
          <a:xfrm flipH="1" rot="5400000">
            <a:off x="2307325" y="2337225"/>
            <a:ext cx="790500" cy="1414199"/>
          </a:xfrm>
          <a:prstGeom prst="bentUpArrow">
            <a:avLst>
              <a:gd fmla="val 7613" name="adj1"/>
              <a:gd fmla="val 18961" name="adj2"/>
              <a:gd fmla="val 24141" name="adj3"/>
            </a:avLst>
          </a:prstGeom>
          <a:solidFill>
            <a:srgbClr val="FF9E0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/>
        </p:nvSpPr>
        <p:spPr>
          <a:xfrm flipH="1">
            <a:off x="3900512" y="3461237"/>
            <a:ext cx="3731999" cy="172799"/>
          </a:xfrm>
          <a:prstGeom prst="bentUpArrow">
            <a:avLst>
              <a:gd fmla="val 25000" name="adj1"/>
              <a:gd fmla="val 50000" name="adj2"/>
              <a:gd fmla="val 45312" name="adj3"/>
            </a:avLst>
          </a:prstGeom>
          <a:solidFill>
            <a:srgbClr val="FF9E0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7619275" y="3448675"/>
            <a:ext cx="154500" cy="172799"/>
          </a:xfrm>
          <a:prstGeom prst="rect">
            <a:avLst/>
          </a:prstGeom>
          <a:noFill/>
          <a:ln cap="flat" cmpd="sng" w="19050">
            <a:solidFill>
              <a:srgbClr val="FF9E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354624" y="3048825"/>
            <a:ext cx="1328399" cy="225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000">
                <a:latin typeface="Cousine"/>
                <a:ea typeface="Cousine"/>
                <a:cs typeface="Cousine"/>
                <a:sym typeface="Cousine"/>
              </a:rPr>
              <a:t>Landing screen</a:t>
            </a:r>
          </a:p>
        </p:txBody>
      </p:sp>
      <p:sp>
        <p:nvSpPr>
          <p:cNvPr id="254" name="Shape 254"/>
          <p:cNvSpPr/>
          <p:nvPr/>
        </p:nvSpPr>
        <p:spPr>
          <a:xfrm>
            <a:off x="2107362" y="1447587"/>
            <a:ext cx="1190400" cy="225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sine"/>
                <a:ea typeface="Cousine"/>
                <a:cs typeface="Cousine"/>
                <a:sym typeface="Cousine"/>
              </a:rPr>
              <a:t>Chat room</a:t>
            </a:r>
          </a:p>
        </p:txBody>
      </p:sp>
      <p:sp>
        <p:nvSpPr>
          <p:cNvPr id="255" name="Shape 255"/>
          <p:cNvSpPr/>
          <p:nvPr/>
        </p:nvSpPr>
        <p:spPr>
          <a:xfrm>
            <a:off x="3490100" y="2761637"/>
            <a:ext cx="1190400" cy="225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sine"/>
                <a:ea typeface="Cousine"/>
                <a:cs typeface="Cousine"/>
                <a:sym typeface="Cousine"/>
              </a:rPr>
              <a:t>Actions</a:t>
            </a:r>
          </a:p>
        </p:txBody>
      </p:sp>
      <p:sp>
        <p:nvSpPr>
          <p:cNvPr id="256" name="Shape 256"/>
          <p:cNvSpPr/>
          <p:nvPr/>
        </p:nvSpPr>
        <p:spPr>
          <a:xfrm>
            <a:off x="6179937" y="3043437"/>
            <a:ext cx="1190400" cy="225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sine"/>
                <a:ea typeface="Cousine"/>
                <a:cs typeface="Cousine"/>
                <a:sym typeface="Cousine"/>
              </a:rPr>
              <a:t>Polling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457231" y="1327564"/>
            <a:ext cx="8393699" cy="24882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 txBox="1"/>
          <p:nvPr>
            <p:ph type="title"/>
          </p:nvPr>
        </p:nvSpPr>
        <p:spPr>
          <a:xfrm>
            <a:off x="457204" y="184531"/>
            <a:ext cx="8229600" cy="41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Task #1: Decide a place to eat </a:t>
            </a:r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2" y="1327564"/>
            <a:ext cx="1398974" cy="248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6177" y="1327564"/>
            <a:ext cx="1398974" cy="248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5150" y="1327564"/>
            <a:ext cx="1398974" cy="2488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4126" y="1327593"/>
            <a:ext cx="1398974" cy="2488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53097" y="1327593"/>
            <a:ext cx="1398974" cy="2488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52075" y="1327593"/>
            <a:ext cx="1398974" cy="248833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/>
          <p:nvPr/>
        </p:nvSpPr>
        <p:spPr>
          <a:xfrm>
            <a:off x="1761024" y="3390175"/>
            <a:ext cx="285300" cy="18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E0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3112499" y="3390175"/>
            <a:ext cx="285300" cy="18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E0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4511474" y="3390175"/>
            <a:ext cx="285300" cy="18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E0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5910449" y="3390175"/>
            <a:ext cx="285300" cy="18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E0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7309425" y="3390175"/>
            <a:ext cx="285300" cy="18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E0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379787" y="1178537"/>
            <a:ext cx="1190400" cy="225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sine"/>
                <a:ea typeface="Cousine"/>
                <a:cs typeface="Cousine"/>
                <a:sym typeface="Cousine"/>
              </a:rPr>
              <a:t>Voting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457204" y="184531"/>
            <a:ext cx="8229600" cy="41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Task #2: Deal with user discontent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516" y="854316"/>
            <a:ext cx="2206998" cy="39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0674" y="854339"/>
            <a:ext cx="2206998" cy="392552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/>
          <p:nvPr/>
        </p:nvSpPr>
        <p:spPr>
          <a:xfrm>
            <a:off x="3510695" y="854315"/>
            <a:ext cx="2207100" cy="3925799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3" name="Shape 2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1487" y="854200"/>
            <a:ext cx="2206998" cy="392554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6141485" y="854176"/>
            <a:ext cx="2207100" cy="3925799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5717647" y="4118798"/>
            <a:ext cx="528900" cy="336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E0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3276800" y="761500"/>
            <a:ext cx="1630500" cy="256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sine"/>
                <a:ea typeface="Cousine"/>
                <a:cs typeface="Cousine"/>
                <a:sym typeface="Cousine"/>
              </a:rPr>
              <a:t>Preference ranking</a:t>
            </a:r>
          </a:p>
        </p:txBody>
      </p:sp>
      <p:sp>
        <p:nvSpPr>
          <p:cNvPr id="287" name="Shape 287"/>
          <p:cNvSpPr/>
          <p:nvPr/>
        </p:nvSpPr>
        <p:spPr>
          <a:xfrm>
            <a:off x="7424450" y="3823700"/>
            <a:ext cx="1344900" cy="225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sine"/>
                <a:ea typeface="Cousine"/>
                <a:cs typeface="Cousine"/>
                <a:sym typeface="Cousine"/>
              </a:rPr>
              <a:t>Final decision</a:t>
            </a:r>
          </a:p>
        </p:txBody>
      </p:sp>
      <p:sp>
        <p:nvSpPr>
          <p:cNvPr id="288" name="Shape 288"/>
          <p:cNvSpPr/>
          <p:nvPr/>
        </p:nvSpPr>
        <p:spPr>
          <a:xfrm>
            <a:off x="795411" y="854200"/>
            <a:ext cx="2207100" cy="3925799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2981760" y="1477614"/>
            <a:ext cx="528900" cy="336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E0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525375" y="3953025"/>
            <a:ext cx="1278600" cy="225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sine"/>
                <a:ea typeface="Cousine"/>
                <a:cs typeface="Cousine"/>
                <a:sym typeface="Cousine"/>
              </a:rPr>
              <a:t>Landing screen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457204" y="184531"/>
            <a:ext cx="8229600" cy="41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Task #3: Coordinate the actual plans </a:t>
            </a:r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08" y="1037195"/>
            <a:ext cx="1725599" cy="306922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/>
          <p:nvPr/>
        </p:nvSpPr>
        <p:spPr>
          <a:xfrm>
            <a:off x="434325" y="1037104"/>
            <a:ext cx="1725300" cy="30693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8" name="Shape 2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6252" y="1037104"/>
            <a:ext cx="1725599" cy="306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3655" y="1037086"/>
            <a:ext cx="1725599" cy="306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4076" y="1037195"/>
            <a:ext cx="1725599" cy="306925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/>
          <p:nvPr/>
        </p:nvSpPr>
        <p:spPr>
          <a:xfrm>
            <a:off x="2636268" y="1037086"/>
            <a:ext cx="1725300" cy="30693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4803657" y="1037050"/>
            <a:ext cx="1725300" cy="30693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6984092" y="1037068"/>
            <a:ext cx="1725300" cy="30693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2222733" y="1567275"/>
            <a:ext cx="350400" cy="181800"/>
          </a:xfrm>
          <a:prstGeom prst="rightArrow">
            <a:avLst>
              <a:gd fmla="val 34680" name="adj1"/>
              <a:gd fmla="val 50000" name="adj2"/>
            </a:avLst>
          </a:prstGeom>
          <a:solidFill>
            <a:srgbClr val="FF9E0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6581470" y="3633525"/>
            <a:ext cx="350400" cy="181800"/>
          </a:xfrm>
          <a:prstGeom prst="rightArrow">
            <a:avLst>
              <a:gd fmla="val 28410" name="adj1"/>
              <a:gd fmla="val 63955" name="adj2"/>
            </a:avLst>
          </a:prstGeom>
          <a:solidFill>
            <a:srgbClr val="FF9E0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/>
        </p:nvSpPr>
        <p:spPr>
          <a:xfrm flipH="1" rot="5400000">
            <a:off x="3873174" y="2672449"/>
            <a:ext cx="206999" cy="1588500"/>
          </a:xfrm>
          <a:prstGeom prst="bentUpArrow">
            <a:avLst>
              <a:gd fmla="val 33454" name="adj1"/>
              <a:gd fmla="val 50000" name="adj2"/>
              <a:gd fmla="val 50000" name="adj3"/>
            </a:avLst>
          </a:prstGeom>
          <a:solidFill>
            <a:srgbClr val="FF9E0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/>
        </p:nvSpPr>
        <p:spPr>
          <a:xfrm rot="5400000">
            <a:off x="5229750" y="2394425"/>
            <a:ext cx="265500" cy="3178799"/>
          </a:xfrm>
          <a:prstGeom prst="bentUpArrow">
            <a:avLst>
              <a:gd fmla="val 23374" name="adj1"/>
              <a:gd fmla="val 39355" name="adj2"/>
              <a:gd fmla="val 48338" name="adj3"/>
            </a:avLst>
          </a:prstGeom>
          <a:solidFill>
            <a:srgbClr val="FF9E0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1187325" y="3518075"/>
            <a:ext cx="1348200" cy="225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sine"/>
                <a:ea typeface="Cousine"/>
                <a:cs typeface="Cousine"/>
                <a:sym typeface="Cousine"/>
              </a:rPr>
              <a:t>Landing screen</a:t>
            </a:r>
          </a:p>
        </p:txBody>
      </p:sp>
      <p:sp>
        <p:nvSpPr>
          <p:cNvPr id="309" name="Shape 309"/>
          <p:cNvSpPr/>
          <p:nvPr/>
        </p:nvSpPr>
        <p:spPr>
          <a:xfrm>
            <a:off x="3320725" y="929175"/>
            <a:ext cx="1190400" cy="225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sine"/>
                <a:ea typeface="Cousine"/>
                <a:cs typeface="Cousine"/>
                <a:sym typeface="Cousine"/>
              </a:rPr>
              <a:t>Options</a:t>
            </a:r>
          </a:p>
        </p:txBody>
      </p:sp>
      <p:sp>
        <p:nvSpPr>
          <p:cNvPr id="310" name="Shape 310"/>
          <p:cNvSpPr/>
          <p:nvPr/>
        </p:nvSpPr>
        <p:spPr>
          <a:xfrm>
            <a:off x="4660475" y="2790025"/>
            <a:ext cx="1190400" cy="225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sine"/>
                <a:ea typeface="Cousine"/>
                <a:cs typeface="Cousine"/>
                <a:sym typeface="Cousine"/>
              </a:rPr>
              <a:t>Reservations</a:t>
            </a:r>
          </a:p>
        </p:txBody>
      </p:sp>
      <p:sp>
        <p:nvSpPr>
          <p:cNvPr id="311" name="Shape 311"/>
          <p:cNvSpPr/>
          <p:nvPr/>
        </p:nvSpPr>
        <p:spPr>
          <a:xfrm>
            <a:off x="7733275" y="3408525"/>
            <a:ext cx="1264200" cy="225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sine"/>
                <a:ea typeface="Cousine"/>
                <a:cs typeface="Cousine"/>
                <a:sym typeface="Cousine"/>
              </a:rPr>
              <a:t>Calendar sync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ctrTitle"/>
          </p:nvPr>
        </p:nvSpPr>
        <p:spPr>
          <a:xfrm>
            <a:off x="921199" y="1284977"/>
            <a:ext cx="7205700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9FC5E8"/>
                </a:solidFill>
              </a:rPr>
              <a:t>4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PROTOTYPE OVERVIEW</a:t>
            </a:r>
          </a:p>
        </p:txBody>
      </p:sp>
      <p:sp>
        <p:nvSpPr>
          <p:cNvPr id="317" name="Shape 317"/>
          <p:cNvSpPr txBox="1"/>
          <p:nvPr>
            <p:ph idx="1" type="subTitle"/>
          </p:nvPr>
        </p:nvSpPr>
        <p:spPr>
          <a:xfrm>
            <a:off x="4698564" y="3108818"/>
            <a:ext cx="3542399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“making-of” story behind the app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457200" y="711597"/>
            <a:ext cx="8229600" cy="55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/>
              <a:t>We used:</a:t>
            </a:r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1126" y="1795325"/>
            <a:ext cx="2641750" cy="22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6730562" y="1514630"/>
            <a:ext cx="1754006" cy="1652221"/>
            <a:chOff x="5708850" y="3417450"/>
            <a:chExt cx="2931160" cy="2815646"/>
          </a:xfrm>
        </p:grpSpPr>
        <p:sp>
          <p:nvSpPr>
            <p:cNvPr id="57" name="Shape 57"/>
            <p:cNvSpPr/>
            <p:nvPr/>
          </p:nvSpPr>
          <p:spPr>
            <a:xfrm>
              <a:off x="6102010" y="3942010"/>
              <a:ext cx="2283299" cy="2283299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8516560" y="3942000"/>
              <a:ext cx="123450" cy="2275725"/>
            </a:xfrm>
            <a:custGeom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/>
              <a:headEnd len="lg" w="lg" type="none"/>
              <a:tailEnd len="lg" w="lg" type="none"/>
            </a:ln>
          </p:spPr>
        </p:sp>
        <p:sp>
          <p:nvSpPr>
            <p:cNvPr id="59" name="Shape 59"/>
            <p:cNvSpPr/>
            <p:nvPr/>
          </p:nvSpPr>
          <p:spPr>
            <a:xfrm rot="-5400000">
              <a:off x="7180125" y="2605525"/>
              <a:ext cx="123450" cy="2275725"/>
            </a:xfrm>
            <a:custGeom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/>
              <a:headEnd len="lg" w="lg" type="none"/>
              <a:tailEnd len="lg" w="lg" type="none"/>
            </a:ln>
          </p:spPr>
        </p:sp>
        <p:sp>
          <p:nvSpPr>
            <p:cNvPr id="60" name="Shape 60"/>
            <p:cNvSpPr/>
            <p:nvPr/>
          </p:nvSpPr>
          <p:spPr>
            <a:xfrm rot="-5400000">
              <a:off x="5708850" y="3417450"/>
              <a:ext cx="1326899" cy="1326899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triangle"/>
              <a:tailEnd len="med" w="med" type="triangl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61" name="Shape 61"/>
            <p:cNvCxnSpPr/>
            <p:nvPr/>
          </p:nvCxnSpPr>
          <p:spPr>
            <a:xfrm>
              <a:off x="6109725" y="3957425"/>
              <a:ext cx="2267999" cy="2267999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lg" w="lg" type="none"/>
              <a:tailEnd len="lg" w="lg" type="none"/>
            </a:ln>
          </p:spPr>
        </p:cxnSp>
        <p:cxnSp>
          <p:nvCxnSpPr>
            <p:cNvPr id="62" name="Shape 62"/>
            <p:cNvCxnSpPr/>
            <p:nvPr/>
          </p:nvCxnSpPr>
          <p:spPr>
            <a:xfrm flipH="1">
              <a:off x="6102049" y="3941996"/>
              <a:ext cx="2291100" cy="22911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lg" w="lg" type="none"/>
              <a:tailEnd len="lg" w="lg" type="none"/>
            </a:ln>
          </p:spPr>
        </p:cxnSp>
        <p:cxnSp>
          <p:nvCxnSpPr>
            <p:cNvPr id="63" name="Shape 63"/>
            <p:cNvCxnSpPr/>
            <p:nvPr/>
          </p:nvCxnSpPr>
          <p:spPr>
            <a:xfrm>
              <a:off x="5978575" y="3949725"/>
              <a:ext cx="0" cy="2283299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  <p:grpSp>
        <p:nvGrpSpPr>
          <p:cNvPr id="64" name="Shape 64"/>
          <p:cNvGrpSpPr/>
          <p:nvPr/>
        </p:nvGrpSpPr>
        <p:grpSpPr>
          <a:xfrm>
            <a:off x="617414" y="1520267"/>
            <a:ext cx="1754006" cy="1652221"/>
            <a:chOff x="5708850" y="3417450"/>
            <a:chExt cx="2931160" cy="2815646"/>
          </a:xfrm>
        </p:grpSpPr>
        <p:sp>
          <p:nvSpPr>
            <p:cNvPr id="65" name="Shape 65"/>
            <p:cNvSpPr/>
            <p:nvPr/>
          </p:nvSpPr>
          <p:spPr>
            <a:xfrm>
              <a:off x="6102010" y="3942010"/>
              <a:ext cx="2283299" cy="2283299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516560" y="3942000"/>
              <a:ext cx="123450" cy="2275725"/>
            </a:xfrm>
            <a:custGeom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/>
              <a:headEnd len="lg" w="lg" type="none"/>
              <a:tailEnd len="lg" w="lg" type="none"/>
            </a:ln>
          </p:spPr>
        </p:sp>
        <p:sp>
          <p:nvSpPr>
            <p:cNvPr id="67" name="Shape 67"/>
            <p:cNvSpPr/>
            <p:nvPr/>
          </p:nvSpPr>
          <p:spPr>
            <a:xfrm rot="-5400000">
              <a:off x="7180125" y="2605525"/>
              <a:ext cx="123450" cy="2275725"/>
            </a:xfrm>
            <a:custGeom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/>
              <a:headEnd len="lg" w="lg" type="none"/>
              <a:tailEnd len="lg" w="lg" type="none"/>
            </a:ln>
          </p:spPr>
        </p:sp>
        <p:sp>
          <p:nvSpPr>
            <p:cNvPr id="68" name="Shape 68"/>
            <p:cNvSpPr/>
            <p:nvPr/>
          </p:nvSpPr>
          <p:spPr>
            <a:xfrm rot="-5400000">
              <a:off x="5708850" y="3417450"/>
              <a:ext cx="1326899" cy="1326899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triangle"/>
              <a:tailEnd len="med" w="med" type="triangl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69" name="Shape 69"/>
            <p:cNvCxnSpPr/>
            <p:nvPr/>
          </p:nvCxnSpPr>
          <p:spPr>
            <a:xfrm>
              <a:off x="6109725" y="3957425"/>
              <a:ext cx="2267999" cy="2267999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lg" w="lg" type="none"/>
              <a:tailEnd len="lg" w="lg" type="none"/>
            </a:ln>
          </p:spPr>
        </p:cxnSp>
        <p:cxnSp>
          <p:nvCxnSpPr>
            <p:cNvPr id="70" name="Shape 70"/>
            <p:cNvCxnSpPr/>
            <p:nvPr/>
          </p:nvCxnSpPr>
          <p:spPr>
            <a:xfrm flipH="1">
              <a:off x="6102049" y="3941996"/>
              <a:ext cx="2291100" cy="22911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lg" w="lg" type="none"/>
              <a:tailEnd len="lg" w="lg" type="none"/>
            </a:ln>
          </p:spPr>
        </p:cxnSp>
        <p:cxnSp>
          <p:nvCxnSpPr>
            <p:cNvPr id="71" name="Shape 71"/>
            <p:cNvCxnSpPr/>
            <p:nvPr/>
          </p:nvCxnSpPr>
          <p:spPr>
            <a:xfrm>
              <a:off x="5978575" y="3949725"/>
              <a:ext cx="0" cy="2283299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  <p:grpSp>
        <p:nvGrpSpPr>
          <p:cNvPr id="72" name="Shape 72"/>
          <p:cNvGrpSpPr/>
          <p:nvPr/>
        </p:nvGrpSpPr>
        <p:grpSpPr>
          <a:xfrm>
            <a:off x="4623795" y="1514634"/>
            <a:ext cx="1754006" cy="1652221"/>
            <a:chOff x="5708850" y="3417450"/>
            <a:chExt cx="2931160" cy="2815646"/>
          </a:xfrm>
        </p:grpSpPr>
        <p:sp>
          <p:nvSpPr>
            <p:cNvPr id="73" name="Shape 73"/>
            <p:cNvSpPr/>
            <p:nvPr/>
          </p:nvSpPr>
          <p:spPr>
            <a:xfrm>
              <a:off x="6102010" y="3942010"/>
              <a:ext cx="2283299" cy="2283299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8516560" y="3942000"/>
              <a:ext cx="123450" cy="2275725"/>
            </a:xfrm>
            <a:custGeom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/>
              <a:headEnd len="lg" w="lg" type="none"/>
              <a:tailEnd len="lg" w="lg" type="none"/>
            </a:ln>
          </p:spPr>
        </p:sp>
        <p:sp>
          <p:nvSpPr>
            <p:cNvPr id="75" name="Shape 75"/>
            <p:cNvSpPr/>
            <p:nvPr/>
          </p:nvSpPr>
          <p:spPr>
            <a:xfrm rot="-5400000">
              <a:off x="7180125" y="2605525"/>
              <a:ext cx="123450" cy="2275725"/>
            </a:xfrm>
            <a:custGeom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/>
              <a:headEnd len="lg" w="lg" type="none"/>
              <a:tailEnd len="lg" w="lg" type="none"/>
            </a:ln>
          </p:spPr>
        </p:sp>
        <p:sp>
          <p:nvSpPr>
            <p:cNvPr id="76" name="Shape 76"/>
            <p:cNvSpPr/>
            <p:nvPr/>
          </p:nvSpPr>
          <p:spPr>
            <a:xfrm rot="-5400000">
              <a:off x="5708850" y="3417450"/>
              <a:ext cx="1326899" cy="1326899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triangle"/>
              <a:tailEnd len="med" w="med" type="triangl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77" name="Shape 77"/>
            <p:cNvCxnSpPr/>
            <p:nvPr/>
          </p:nvCxnSpPr>
          <p:spPr>
            <a:xfrm>
              <a:off x="6109725" y="3957425"/>
              <a:ext cx="2267999" cy="2267999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lg" w="lg" type="none"/>
              <a:tailEnd len="lg" w="lg" type="none"/>
            </a:ln>
          </p:spPr>
        </p:cxnSp>
        <p:cxnSp>
          <p:nvCxnSpPr>
            <p:cNvPr id="78" name="Shape 78"/>
            <p:cNvCxnSpPr/>
            <p:nvPr/>
          </p:nvCxnSpPr>
          <p:spPr>
            <a:xfrm flipH="1">
              <a:off x="6102049" y="3941996"/>
              <a:ext cx="2291100" cy="22911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lg" w="lg" type="none"/>
              <a:tailEnd len="lg" w="lg" type="none"/>
            </a:ln>
          </p:spPr>
        </p:cxnSp>
        <p:cxnSp>
          <p:nvCxnSpPr>
            <p:cNvPr id="79" name="Shape 79"/>
            <p:cNvCxnSpPr/>
            <p:nvPr/>
          </p:nvCxnSpPr>
          <p:spPr>
            <a:xfrm>
              <a:off x="5978575" y="3949725"/>
              <a:ext cx="0" cy="2283299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  <p:grpSp>
        <p:nvGrpSpPr>
          <p:cNvPr id="80" name="Shape 80"/>
          <p:cNvGrpSpPr/>
          <p:nvPr/>
        </p:nvGrpSpPr>
        <p:grpSpPr>
          <a:xfrm>
            <a:off x="2617764" y="1520267"/>
            <a:ext cx="1754006" cy="1652221"/>
            <a:chOff x="5708850" y="3417450"/>
            <a:chExt cx="2931160" cy="2815646"/>
          </a:xfrm>
        </p:grpSpPr>
        <p:sp>
          <p:nvSpPr>
            <p:cNvPr id="81" name="Shape 81"/>
            <p:cNvSpPr/>
            <p:nvPr/>
          </p:nvSpPr>
          <p:spPr>
            <a:xfrm>
              <a:off x="6102010" y="3942010"/>
              <a:ext cx="2283299" cy="2283299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8516560" y="3942000"/>
              <a:ext cx="123450" cy="2275725"/>
            </a:xfrm>
            <a:custGeom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/>
              <a:headEnd len="lg" w="lg" type="none"/>
              <a:tailEnd len="lg" w="lg" type="none"/>
            </a:ln>
          </p:spPr>
        </p:sp>
        <p:sp>
          <p:nvSpPr>
            <p:cNvPr id="83" name="Shape 83"/>
            <p:cNvSpPr/>
            <p:nvPr/>
          </p:nvSpPr>
          <p:spPr>
            <a:xfrm rot="-5400000">
              <a:off x="7180125" y="2605525"/>
              <a:ext cx="123450" cy="2275725"/>
            </a:xfrm>
            <a:custGeom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/>
              <a:headEnd len="lg" w="lg" type="none"/>
              <a:tailEnd len="lg" w="lg" type="none"/>
            </a:ln>
          </p:spPr>
        </p:sp>
        <p:sp>
          <p:nvSpPr>
            <p:cNvPr id="84" name="Shape 84"/>
            <p:cNvSpPr/>
            <p:nvPr/>
          </p:nvSpPr>
          <p:spPr>
            <a:xfrm rot="-5400000">
              <a:off x="5708850" y="3417450"/>
              <a:ext cx="1326899" cy="1326899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triangle"/>
              <a:tailEnd len="med" w="med" type="triangl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85" name="Shape 85"/>
            <p:cNvCxnSpPr/>
            <p:nvPr/>
          </p:nvCxnSpPr>
          <p:spPr>
            <a:xfrm>
              <a:off x="6109725" y="3957425"/>
              <a:ext cx="2267999" cy="2267999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lg" w="lg" type="none"/>
              <a:tailEnd len="lg" w="lg" type="none"/>
            </a:ln>
          </p:spPr>
        </p:cxnSp>
        <p:cxnSp>
          <p:nvCxnSpPr>
            <p:cNvPr id="86" name="Shape 86"/>
            <p:cNvCxnSpPr/>
            <p:nvPr/>
          </p:nvCxnSpPr>
          <p:spPr>
            <a:xfrm flipH="1">
              <a:off x="6102049" y="3941996"/>
              <a:ext cx="2291100" cy="22911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lg" w="lg" type="none"/>
              <a:tailEnd len="lg" w="lg" type="none"/>
            </a:ln>
          </p:spPr>
        </p:cxnSp>
        <p:cxnSp>
          <p:nvCxnSpPr>
            <p:cNvPr id="87" name="Shape 87"/>
            <p:cNvCxnSpPr/>
            <p:nvPr/>
          </p:nvCxnSpPr>
          <p:spPr>
            <a:xfrm>
              <a:off x="5978575" y="3949725"/>
              <a:ext cx="0" cy="2283299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  <p:sp>
        <p:nvSpPr>
          <p:cNvPr id="88" name="Shape 88"/>
          <p:cNvSpPr txBox="1"/>
          <p:nvPr/>
        </p:nvSpPr>
        <p:spPr>
          <a:xfrm>
            <a:off x="1822500" y="616012"/>
            <a:ext cx="5457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Team Muncher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200" y="1861225"/>
            <a:ext cx="1268375" cy="12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1521" y="1861218"/>
            <a:ext cx="1268381" cy="1268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0850" y="1861218"/>
            <a:ext cx="1268381" cy="1268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9075" y="1861228"/>
            <a:ext cx="1268381" cy="126838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848625" y="3304575"/>
            <a:ext cx="1372799" cy="324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Peter F.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2849300" y="3304575"/>
            <a:ext cx="1372799" cy="324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Monica Y</a:t>
            </a:r>
            <a:r>
              <a:rPr b="1" lang="en" sz="1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.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4677562" y="3304575"/>
            <a:ext cx="1797299" cy="324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Kai Jian C.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6930350" y="3304575"/>
            <a:ext cx="1464899" cy="324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Gloria C.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802587" y="3581300"/>
            <a:ext cx="1464899" cy="324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Developer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6930350" y="3581300"/>
            <a:ext cx="1464899" cy="324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Designer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2604950" y="3581300"/>
            <a:ext cx="1861500" cy="324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User Testing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4768337" y="3581300"/>
            <a:ext cx="1464899" cy="324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Manager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1965512" y="557789"/>
            <a:ext cx="682084" cy="662306"/>
          </a:xfrm>
          <a:custGeom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6522108" y="576015"/>
            <a:ext cx="670895" cy="625838"/>
          </a:xfrm>
          <a:custGeom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 txBox="1"/>
          <p:nvPr>
            <p:ph idx="4294967295" type="subTitle"/>
          </p:nvPr>
        </p:nvSpPr>
        <p:spPr>
          <a:xfrm>
            <a:off x="429998" y="1300900"/>
            <a:ext cx="3895799" cy="296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Allows for clean, aesthetically pleasing iPhone app designs 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Look &amp; feel of designs are closer to the final product</a:t>
            </a:r>
          </a:p>
        </p:txBody>
      </p:sp>
      <p:cxnSp>
        <p:nvCxnSpPr>
          <p:cNvPr id="331" name="Shape 331"/>
          <p:cNvCxnSpPr/>
          <p:nvPr/>
        </p:nvCxnSpPr>
        <p:spPr>
          <a:xfrm flipH="1">
            <a:off x="4562999" y="193375"/>
            <a:ext cx="18000" cy="4630799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332" name="Shape 332"/>
          <p:cNvSpPr txBox="1"/>
          <p:nvPr>
            <p:ph idx="4294967295" type="subTitle"/>
          </p:nvPr>
        </p:nvSpPr>
        <p:spPr>
          <a:xfrm>
            <a:off x="4818198" y="1300900"/>
            <a:ext cx="3951000" cy="296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Extremely slow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Learning curve for the software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457200" y="711597"/>
            <a:ext cx="8229600" cy="55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/>
              <a:t>We used:</a:t>
            </a:r>
          </a:p>
        </p:txBody>
      </p:sp>
      <p:sp>
        <p:nvSpPr>
          <p:cNvPr id="338" name="Shape 338"/>
          <p:cNvSpPr/>
          <p:nvPr/>
        </p:nvSpPr>
        <p:spPr>
          <a:xfrm>
            <a:off x="2806950" y="1873400"/>
            <a:ext cx="3530099" cy="1575900"/>
          </a:xfrm>
          <a:prstGeom prst="rect">
            <a:avLst/>
          </a:prstGeom>
          <a:solidFill>
            <a:srgbClr val="FFFFFF">
              <a:alpha val="4846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6950" y="1951173"/>
            <a:ext cx="3432300" cy="13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/>
        </p:nvSpPr>
        <p:spPr>
          <a:xfrm>
            <a:off x="1965512" y="557789"/>
            <a:ext cx="682084" cy="662306"/>
          </a:xfrm>
          <a:custGeom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6522108" y="576015"/>
            <a:ext cx="670895" cy="625838"/>
          </a:xfrm>
          <a:custGeom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 txBox="1"/>
          <p:nvPr>
            <p:ph idx="4294967295" type="subTitle"/>
          </p:nvPr>
        </p:nvSpPr>
        <p:spPr>
          <a:xfrm>
            <a:off x="429998" y="1499075"/>
            <a:ext cx="3895799" cy="296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Helps link screens together to create a flow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Allows users to simulate the experience of using a real iPhone app</a:t>
            </a:r>
          </a:p>
        </p:txBody>
      </p:sp>
      <p:cxnSp>
        <p:nvCxnSpPr>
          <p:cNvPr id="347" name="Shape 347"/>
          <p:cNvCxnSpPr/>
          <p:nvPr/>
        </p:nvCxnSpPr>
        <p:spPr>
          <a:xfrm flipH="1">
            <a:off x="4562999" y="193375"/>
            <a:ext cx="18000" cy="4630799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348" name="Shape 348"/>
          <p:cNvSpPr txBox="1"/>
          <p:nvPr>
            <p:ph idx="4294967295" type="subTitle"/>
          </p:nvPr>
        </p:nvSpPr>
        <p:spPr>
          <a:xfrm>
            <a:off x="4818198" y="1480850"/>
            <a:ext cx="3951000" cy="296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Delayed responses from the interface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Weak transitions between features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Data that users see is static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x="457204" y="711606"/>
            <a:ext cx="8229600" cy="41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POSITIVES</a:t>
            </a:r>
          </a:p>
        </p:txBody>
      </p:sp>
      <p:sp>
        <p:nvSpPr>
          <p:cNvPr id="354" name="Shape 354"/>
          <p:cNvSpPr/>
          <p:nvPr/>
        </p:nvSpPr>
        <p:spPr>
          <a:xfrm>
            <a:off x="563450" y="1443277"/>
            <a:ext cx="682084" cy="662306"/>
          </a:xfrm>
          <a:custGeom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563450" y="2423851"/>
            <a:ext cx="682084" cy="662306"/>
          </a:xfrm>
          <a:custGeom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563450" y="3404426"/>
            <a:ext cx="682084" cy="662306"/>
          </a:xfrm>
          <a:custGeom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 txBox="1"/>
          <p:nvPr/>
        </p:nvSpPr>
        <p:spPr>
          <a:xfrm>
            <a:off x="1602300" y="1527825"/>
            <a:ext cx="5939399" cy="493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Cleaner + consistent UI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1602300" y="2508400"/>
            <a:ext cx="5939399" cy="493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Every feature is kept within a group chat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1602300" y="3573525"/>
            <a:ext cx="5939399" cy="493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Shorter decision making flow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x="457204" y="711606"/>
            <a:ext cx="8229600" cy="41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NEGATIVES</a:t>
            </a:r>
          </a:p>
        </p:txBody>
      </p:sp>
      <p:sp>
        <p:nvSpPr>
          <p:cNvPr id="365" name="Shape 365"/>
          <p:cNvSpPr/>
          <p:nvPr/>
        </p:nvSpPr>
        <p:spPr>
          <a:xfrm>
            <a:off x="604321" y="1527827"/>
            <a:ext cx="670895" cy="625838"/>
          </a:xfrm>
          <a:custGeom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604321" y="2462052"/>
            <a:ext cx="670895" cy="625838"/>
          </a:xfrm>
          <a:custGeom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604321" y="3396277"/>
            <a:ext cx="670895" cy="625838"/>
          </a:xfrm>
          <a:custGeom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 txBox="1"/>
          <p:nvPr/>
        </p:nvSpPr>
        <p:spPr>
          <a:xfrm>
            <a:off x="1602300" y="1527825"/>
            <a:ext cx="5939399" cy="493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Static data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1602300" y="2508400"/>
            <a:ext cx="5939399" cy="493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Unclear if our color scheme is appealing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1602300" y="3462600"/>
            <a:ext cx="6431699" cy="493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Our app could be more visuals and less words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457204" y="711606"/>
            <a:ext cx="8229600" cy="41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TRADEOFFS</a:t>
            </a:r>
          </a:p>
        </p:txBody>
      </p:sp>
      <p:sp>
        <p:nvSpPr>
          <p:cNvPr id="376" name="Shape 376"/>
          <p:cNvSpPr/>
          <p:nvPr/>
        </p:nvSpPr>
        <p:spPr>
          <a:xfrm>
            <a:off x="457187" y="1919074"/>
            <a:ext cx="760608" cy="662305"/>
          </a:xfrm>
          <a:custGeom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524187" y="3375449"/>
            <a:ext cx="760608" cy="662305"/>
          </a:xfrm>
          <a:custGeom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 txBox="1"/>
          <p:nvPr/>
        </p:nvSpPr>
        <p:spPr>
          <a:xfrm>
            <a:off x="1602300" y="1819462"/>
            <a:ext cx="5939399" cy="95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We did not implement a “swipe between cards” feature to keep everything consistent in a group chat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1602300" y="3464025"/>
            <a:ext cx="5939399" cy="5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Decided against having an admin for each group for simplicity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type="ctrTitle"/>
          </p:nvPr>
        </p:nvSpPr>
        <p:spPr>
          <a:xfrm>
            <a:off x="921199" y="1284977"/>
            <a:ext cx="7205700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9FC5E8"/>
                </a:solidFill>
              </a:rPr>
              <a:t>5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ADDITIONAL SCREENS</a:t>
            </a:r>
          </a:p>
        </p:txBody>
      </p:sp>
      <p:sp>
        <p:nvSpPr>
          <p:cNvPr id="385" name="Shape 385"/>
          <p:cNvSpPr txBox="1"/>
          <p:nvPr>
            <p:ph idx="1" type="subTitle"/>
          </p:nvPr>
        </p:nvSpPr>
        <p:spPr>
          <a:xfrm>
            <a:off x="4698564" y="3108818"/>
            <a:ext cx="3542399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Extra features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/>
        </p:nvSpPr>
        <p:spPr>
          <a:xfrm>
            <a:off x="1051575" y="218000"/>
            <a:ext cx="2853600" cy="2244599"/>
          </a:xfrm>
          <a:prstGeom prst="rect">
            <a:avLst/>
          </a:prstGeom>
          <a:noFill/>
          <a:ln cap="flat" cmpd="sng" w="38100">
            <a:solidFill>
              <a:srgbClr val="FF9E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91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312" y="263500"/>
            <a:ext cx="1190425" cy="2117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Shape 3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4737" y="263512"/>
            <a:ext cx="1190399" cy="2117339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/>
          <p:nvPr/>
        </p:nvSpPr>
        <p:spPr>
          <a:xfrm>
            <a:off x="1145312" y="263487"/>
            <a:ext cx="1190400" cy="2117399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2604725" y="263500"/>
            <a:ext cx="1190400" cy="2117399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3232662" y="2088675"/>
            <a:ext cx="1264200" cy="225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sine"/>
                <a:ea typeface="Cousine"/>
                <a:cs typeface="Cousine"/>
                <a:sym typeface="Cousine"/>
              </a:rPr>
              <a:t>Group manager</a:t>
            </a:r>
          </a:p>
        </p:txBody>
      </p:sp>
      <p:pic>
        <p:nvPicPr>
          <p:cNvPr id="396" name="Shape 3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2676" y="281637"/>
            <a:ext cx="1190449" cy="2117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0926" y="281637"/>
            <a:ext cx="1190399" cy="211733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/>
          <p:nvPr/>
        </p:nvSpPr>
        <p:spPr>
          <a:xfrm>
            <a:off x="5312700" y="281612"/>
            <a:ext cx="1190400" cy="2117399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6809437" y="281612"/>
            <a:ext cx="1190400" cy="2117399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00" name="Shape 4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32650" y="2698975"/>
            <a:ext cx="1190449" cy="2117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Shape 40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20900" y="2699000"/>
            <a:ext cx="1190449" cy="211741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/>
          <p:nvPr/>
        </p:nvSpPr>
        <p:spPr>
          <a:xfrm>
            <a:off x="3232675" y="2699000"/>
            <a:ext cx="1190400" cy="2117399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4720925" y="2699000"/>
            <a:ext cx="1190400" cy="2117399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5238800" y="218000"/>
            <a:ext cx="2853600" cy="2244599"/>
          </a:xfrm>
          <a:prstGeom prst="rect">
            <a:avLst/>
          </a:prstGeom>
          <a:noFill/>
          <a:ln cap="flat" cmpd="sng" w="38100">
            <a:solidFill>
              <a:srgbClr val="FF9E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4720901" y="162125"/>
            <a:ext cx="1410899" cy="225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sine"/>
                <a:ea typeface="Cousine"/>
                <a:cs typeface="Cousine"/>
                <a:sym typeface="Cousine"/>
              </a:rPr>
              <a:t>Group creation</a:t>
            </a:r>
          </a:p>
        </p:txBody>
      </p:sp>
      <p:sp>
        <p:nvSpPr>
          <p:cNvPr id="406" name="Shape 406"/>
          <p:cNvSpPr/>
          <p:nvPr/>
        </p:nvSpPr>
        <p:spPr>
          <a:xfrm>
            <a:off x="3167375" y="2635400"/>
            <a:ext cx="2853600" cy="2244599"/>
          </a:xfrm>
          <a:prstGeom prst="rect">
            <a:avLst/>
          </a:prstGeom>
          <a:noFill/>
          <a:ln cap="flat" cmpd="sng" w="38100">
            <a:solidFill>
              <a:srgbClr val="FF9E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5681225" y="3124775"/>
            <a:ext cx="1688700" cy="225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Cousine"/>
                <a:ea typeface="Cousine"/>
                <a:cs typeface="Cousine"/>
                <a:sym typeface="Cousine"/>
              </a:rPr>
              <a:t>Profile preferences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ctrTitle"/>
          </p:nvPr>
        </p:nvSpPr>
        <p:spPr>
          <a:xfrm>
            <a:off x="921199" y="1284977"/>
            <a:ext cx="7205700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9FC5E8"/>
                </a:solidFill>
              </a:rPr>
              <a:t>6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PROTOTYPE DEMO</a:t>
            </a:r>
          </a:p>
        </p:txBody>
      </p:sp>
      <p:sp>
        <p:nvSpPr>
          <p:cNvPr id="413" name="Shape 413"/>
          <p:cNvSpPr txBox="1"/>
          <p:nvPr>
            <p:ph idx="1" type="subTitle"/>
          </p:nvPr>
        </p:nvSpPr>
        <p:spPr>
          <a:xfrm>
            <a:off x="4698564" y="3108818"/>
            <a:ext cx="3542399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medium-fi prototype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/>
        </p:nvSpPr>
        <p:spPr>
          <a:xfrm>
            <a:off x="1068650" y="2120175"/>
            <a:ext cx="6807899" cy="912599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ash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 txBox="1"/>
          <p:nvPr>
            <p:ph idx="4294967295" type="ctrTitle"/>
          </p:nvPr>
        </p:nvSpPr>
        <p:spPr>
          <a:xfrm>
            <a:off x="2020375" y="2181300"/>
            <a:ext cx="5803799" cy="7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>
                <a:solidFill>
                  <a:srgbClr val="FFFFFF"/>
                </a:solidFill>
                <a:hlinkClick r:id="rId3"/>
              </a:rPr>
              <a:t>http://stanford.io/1HcAJWD</a:t>
            </a:r>
          </a:p>
        </p:txBody>
      </p:sp>
      <p:sp>
        <p:nvSpPr>
          <p:cNvPr id="420" name="Shape 420"/>
          <p:cNvSpPr/>
          <p:nvPr/>
        </p:nvSpPr>
        <p:spPr>
          <a:xfrm>
            <a:off x="1230425" y="2272573"/>
            <a:ext cx="789946" cy="598351"/>
          </a:xfrm>
          <a:custGeom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7260704" y="1738187"/>
            <a:ext cx="995099" cy="1223999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triangle"/>
            <a:tailEnd len="med" w="med" type="triangl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22" name="Shape 422"/>
          <p:cNvCxnSpPr/>
          <p:nvPr/>
        </p:nvCxnSpPr>
        <p:spPr>
          <a:xfrm flipH="1" rot="10800000">
            <a:off x="498000" y="3498624"/>
            <a:ext cx="8148000" cy="27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ctrTitle"/>
          </p:nvPr>
        </p:nvSpPr>
        <p:spPr>
          <a:xfrm>
            <a:off x="921199" y="1284977"/>
            <a:ext cx="7205700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6000">
                <a:solidFill>
                  <a:srgbClr val="9FC5E8"/>
                </a:solidFill>
              </a:rPr>
              <a:t>1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VALUE PROPOSITION</a:t>
            </a:r>
          </a:p>
        </p:txBody>
      </p:sp>
      <p:sp>
        <p:nvSpPr>
          <p:cNvPr id="106" name="Shape 106"/>
          <p:cNvSpPr txBox="1"/>
          <p:nvPr>
            <p:ph idx="1" type="subTitle"/>
          </p:nvPr>
        </p:nvSpPr>
        <p:spPr>
          <a:xfrm>
            <a:off x="4698564" y="3108818"/>
            <a:ext cx="3542399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 and solution overview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idx="4294967295" type="ctrTitle"/>
          </p:nvPr>
        </p:nvSpPr>
        <p:spPr>
          <a:xfrm>
            <a:off x="685807" y="1991850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/>
              <a:t>Thanks!</a:t>
            </a:r>
          </a:p>
        </p:txBody>
      </p:sp>
      <p:sp>
        <p:nvSpPr>
          <p:cNvPr id="428" name="Shape 428"/>
          <p:cNvSpPr txBox="1"/>
          <p:nvPr>
            <p:ph idx="4294967295" type="subTitle"/>
          </p:nvPr>
        </p:nvSpPr>
        <p:spPr>
          <a:xfrm>
            <a:off x="685807" y="2977695"/>
            <a:ext cx="6593700" cy="7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ANY QUESTIONS?</a:t>
            </a:r>
          </a:p>
        </p:txBody>
      </p:sp>
      <p:sp>
        <p:nvSpPr>
          <p:cNvPr id="429" name="Shape 429"/>
          <p:cNvSpPr/>
          <p:nvPr/>
        </p:nvSpPr>
        <p:spPr>
          <a:xfrm>
            <a:off x="5490539" y="1734047"/>
            <a:ext cx="2424633" cy="1675422"/>
          </a:xfrm>
          <a:custGeom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2037600" y="2161800"/>
            <a:ext cx="5068799" cy="8198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1030350" y="1926950"/>
            <a:ext cx="7083299" cy="2744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“Muncher’s mission is to help you decide where to eat in groups. With the help of human-based artificial intelligence, Muncher understands your preferences and makes the hard decisions for you.”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ctrTitle"/>
          </p:nvPr>
        </p:nvSpPr>
        <p:spPr>
          <a:xfrm>
            <a:off x="921199" y="1284977"/>
            <a:ext cx="7205700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9FC5E8"/>
                </a:solidFill>
              </a:rPr>
              <a:t>2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TASKS</a:t>
            </a:r>
          </a:p>
        </p:txBody>
      </p:sp>
      <p:sp>
        <p:nvSpPr>
          <p:cNvPr id="161" name="Shape 161"/>
          <p:cNvSpPr txBox="1"/>
          <p:nvPr>
            <p:ph idx="1" type="subTitle"/>
          </p:nvPr>
        </p:nvSpPr>
        <p:spPr>
          <a:xfrm>
            <a:off x="4698564" y="3108818"/>
            <a:ext cx="3542399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Actionable things for our users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4" y="711606"/>
            <a:ext cx="8229600" cy="41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THREE REPRESENTATIVE TASKS</a:t>
            </a:r>
          </a:p>
        </p:txBody>
      </p:sp>
      <p:sp>
        <p:nvSpPr>
          <p:cNvPr id="167" name="Shape 167"/>
          <p:cNvSpPr/>
          <p:nvPr/>
        </p:nvSpPr>
        <p:spPr>
          <a:xfrm>
            <a:off x="3190800" y="1543050"/>
            <a:ext cx="2724300" cy="20433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Deal with user discontent</a:t>
            </a:r>
          </a:p>
        </p:txBody>
      </p:sp>
      <p:sp>
        <p:nvSpPr>
          <p:cNvPr id="168" name="Shape 168"/>
          <p:cNvSpPr/>
          <p:nvPr/>
        </p:nvSpPr>
        <p:spPr>
          <a:xfrm>
            <a:off x="733350" y="1543050"/>
            <a:ext cx="2724300" cy="20433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Decide a place to eat</a:t>
            </a:r>
          </a:p>
        </p:txBody>
      </p:sp>
      <p:sp>
        <p:nvSpPr>
          <p:cNvPr id="169" name="Shape 169"/>
          <p:cNvSpPr/>
          <p:nvPr/>
        </p:nvSpPr>
        <p:spPr>
          <a:xfrm>
            <a:off x="5686350" y="1543050"/>
            <a:ext cx="2724300" cy="20433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Coordinate the actual plans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1257900" y="3765975"/>
            <a:ext cx="1598999" cy="324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[Moderate]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3753450" y="3765975"/>
            <a:ext cx="1598999" cy="324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[Complex]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6249000" y="3765975"/>
            <a:ext cx="1598999" cy="324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[Simple]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ctrTitle"/>
          </p:nvPr>
        </p:nvSpPr>
        <p:spPr>
          <a:xfrm>
            <a:off x="921199" y="1284977"/>
            <a:ext cx="7205700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9FC5E8"/>
                </a:solidFill>
              </a:rPr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REVISED INTERFACE DESIGNS</a:t>
            </a:r>
          </a:p>
        </p:txBody>
      </p:sp>
      <p:sp>
        <p:nvSpPr>
          <p:cNvPr id="178" name="Shape 178"/>
          <p:cNvSpPr txBox="1"/>
          <p:nvPr>
            <p:ph idx="1" type="subTitle"/>
          </p:nvPr>
        </p:nvSpPr>
        <p:spPr>
          <a:xfrm>
            <a:off x="4698564" y="3108818"/>
            <a:ext cx="3542399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Taking it from Low-Fi to Medium-Fi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4294967295" type="ctrTitle"/>
          </p:nvPr>
        </p:nvSpPr>
        <p:spPr>
          <a:xfrm>
            <a:off x="1900150" y="2181300"/>
            <a:ext cx="6175199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/>
              <a:t>Major Design Changes</a:t>
            </a:r>
          </a:p>
        </p:txBody>
      </p:sp>
      <p:sp>
        <p:nvSpPr>
          <p:cNvPr id="184" name="Shape 184"/>
          <p:cNvSpPr/>
          <p:nvPr/>
        </p:nvSpPr>
        <p:spPr>
          <a:xfrm>
            <a:off x="1230425" y="2272573"/>
            <a:ext cx="789946" cy="598351"/>
          </a:xfrm>
          <a:custGeom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7260704" y="1738187"/>
            <a:ext cx="995099" cy="1223999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triangle"/>
            <a:tailEnd len="med" w="med" type="triangl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86" name="Shape 186"/>
          <p:cNvCxnSpPr/>
          <p:nvPr/>
        </p:nvCxnSpPr>
        <p:spPr>
          <a:xfrm flipH="1" rot="10800000">
            <a:off x="398600" y="3498624"/>
            <a:ext cx="8148000" cy="27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87" name="Shape 187"/>
          <p:cNvSpPr/>
          <p:nvPr/>
        </p:nvSpPr>
        <p:spPr>
          <a:xfrm>
            <a:off x="1068650" y="2115450"/>
            <a:ext cx="6807899" cy="912599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ash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Valent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erdi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