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Sniglet"/>
      <p:regular r:id="rId35"/>
    </p:embeddedFont>
    <p:embeddedFont>
      <p:font typeface="Dosis"/>
      <p:regular r:id="rId36"/>
      <p:bold r:id="rId37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8E36DB7D-5571-4C0A-AB46-893E15BB0B53}">
  <a:tblStyle styleId="{8E36DB7D-5571-4C0A-AB46-893E15BB0B53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  <a:tblStyle styleId="{EC698BC8-69B5-4937-852A-9EADECE1CE3E}" styleName="Table_1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  <a:tblStyle styleId="{001C6A00-D629-45BA-A7FC-C94246AF7368}" styleName="Table_2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Sniglet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Dosis-bold.fntdata"/><Relationship Id="rId14" Type="http://schemas.openxmlformats.org/officeDocument/2006/relationships/slide" Target="slides/slide9.xml"/><Relationship Id="rId36" Type="http://schemas.openxmlformats.org/officeDocument/2006/relationships/font" Target="fonts/Dosis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15" name="Shape 5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2" name="Shape 5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00" name="Shape 6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08" name="Shape 6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16" name="Shape 6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24" name="Shape 6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32" name="Shape 6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40" name="Shape 6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hape 64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49" name="Shape 6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Shape 659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0" name="Shape 6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9" name="Shape 6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22" name="Shape 5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Shape 677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8" name="Shape 6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Shape 686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87" name="Shape 6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Shape 695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96" name="Shape 6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Shape 704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05" name="Shape 7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Shape 711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12" name="Shape 7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Shape 717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18" name="Shape 7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Shape 726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27" name="Shape 7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Shape 73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34" name="Shape 7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Shape 740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41" name="Shape 7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48" name="Shape 7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31" name="Shape 5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44" name="Shape 5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52" name="Shape 5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2" name="Shape 5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70" name="Shape 5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77" name="Shape 5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84" name="Shape 5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ctrTitle"/>
          </p:nvPr>
        </p:nvSpPr>
        <p:spPr>
          <a:xfrm>
            <a:off x="2305100" y="1161050"/>
            <a:ext cx="6153000" cy="1159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r">
              <a:spcBef>
                <a:spcPts val="0"/>
              </a:spcBef>
              <a:buClr>
                <a:srgbClr val="1C4587"/>
              </a:buClr>
              <a:buSzPct val="100000"/>
              <a:defRPr b="0" sz="4800">
                <a:solidFill>
                  <a:srgbClr val="1C4587"/>
                </a:solidFill>
              </a:defRPr>
            </a:lvl1pPr>
            <a:lvl2pPr algn="r">
              <a:spcBef>
                <a:spcPts val="0"/>
              </a:spcBef>
              <a:buClr>
                <a:srgbClr val="1C4587"/>
              </a:buClr>
              <a:buSzPct val="100000"/>
              <a:defRPr b="0" sz="4800">
                <a:solidFill>
                  <a:srgbClr val="1C4587"/>
                </a:solidFill>
              </a:defRPr>
            </a:lvl2pPr>
            <a:lvl3pPr algn="r">
              <a:spcBef>
                <a:spcPts val="0"/>
              </a:spcBef>
              <a:buClr>
                <a:srgbClr val="1C4587"/>
              </a:buClr>
              <a:buSzPct val="100000"/>
              <a:defRPr b="0" sz="4800">
                <a:solidFill>
                  <a:srgbClr val="1C4587"/>
                </a:solidFill>
              </a:defRPr>
            </a:lvl3pPr>
            <a:lvl4pPr algn="r">
              <a:spcBef>
                <a:spcPts val="0"/>
              </a:spcBef>
              <a:buClr>
                <a:srgbClr val="1C4587"/>
              </a:buClr>
              <a:buSzPct val="100000"/>
              <a:defRPr b="0" sz="4800">
                <a:solidFill>
                  <a:srgbClr val="1C4587"/>
                </a:solidFill>
              </a:defRPr>
            </a:lvl4pPr>
            <a:lvl5pPr algn="r">
              <a:spcBef>
                <a:spcPts val="0"/>
              </a:spcBef>
              <a:buClr>
                <a:srgbClr val="1C4587"/>
              </a:buClr>
              <a:buSzPct val="100000"/>
              <a:defRPr b="0" sz="4800">
                <a:solidFill>
                  <a:srgbClr val="1C4587"/>
                </a:solidFill>
              </a:defRPr>
            </a:lvl5pPr>
            <a:lvl6pPr algn="r">
              <a:spcBef>
                <a:spcPts val="0"/>
              </a:spcBef>
              <a:buClr>
                <a:srgbClr val="1C4587"/>
              </a:buClr>
              <a:buSzPct val="100000"/>
              <a:defRPr b="0" sz="4800">
                <a:solidFill>
                  <a:srgbClr val="1C4587"/>
                </a:solidFill>
              </a:defRPr>
            </a:lvl6pPr>
            <a:lvl7pPr algn="r">
              <a:spcBef>
                <a:spcPts val="0"/>
              </a:spcBef>
              <a:buClr>
                <a:srgbClr val="1C4587"/>
              </a:buClr>
              <a:buSzPct val="100000"/>
              <a:defRPr b="0" sz="4800">
                <a:solidFill>
                  <a:srgbClr val="1C4587"/>
                </a:solidFill>
              </a:defRPr>
            </a:lvl7pPr>
            <a:lvl8pPr algn="r">
              <a:spcBef>
                <a:spcPts val="0"/>
              </a:spcBef>
              <a:buClr>
                <a:srgbClr val="1C4587"/>
              </a:buClr>
              <a:buSzPct val="100000"/>
              <a:defRPr b="0" sz="4800">
                <a:solidFill>
                  <a:srgbClr val="1C4587"/>
                </a:solidFill>
              </a:defRPr>
            </a:lvl8pPr>
            <a:lvl9pPr algn="r">
              <a:spcBef>
                <a:spcPts val="0"/>
              </a:spcBef>
              <a:buClr>
                <a:srgbClr val="1C4587"/>
              </a:buClr>
              <a:buSzPct val="100000"/>
              <a:defRPr b="0" sz="48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161" name="Shape 161"/>
          <p:cNvSpPr/>
          <p:nvPr/>
        </p:nvSpPr>
        <p:spPr>
          <a:xfrm>
            <a:off x="723692" y="4220090"/>
            <a:ext cx="794875" cy="985737"/>
          </a:xfrm>
          <a:custGeom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-58318" y="3053286"/>
            <a:ext cx="782014" cy="890356"/>
          </a:xfrm>
          <a:custGeom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4025101" y="3422420"/>
            <a:ext cx="370864" cy="809587"/>
          </a:xfrm>
          <a:custGeom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3078045" y="3128353"/>
            <a:ext cx="730670" cy="895810"/>
          </a:xfrm>
          <a:custGeom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5401647" y="3285712"/>
            <a:ext cx="805934" cy="750837"/>
          </a:xfrm>
          <a:custGeom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8364459" y="3346842"/>
            <a:ext cx="873792" cy="600259"/>
          </a:xfrm>
          <a:custGeom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4551116" y="3125540"/>
            <a:ext cx="657208" cy="679226"/>
          </a:xfrm>
          <a:custGeom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4419881" y="3994834"/>
            <a:ext cx="919681" cy="950907"/>
          </a:xfrm>
          <a:custGeom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2644911" y="4036537"/>
            <a:ext cx="890356" cy="706800"/>
          </a:xfrm>
          <a:custGeom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2116541" y="3186156"/>
            <a:ext cx="829754" cy="780162"/>
          </a:xfrm>
          <a:custGeom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1347360" y="3186146"/>
            <a:ext cx="599145" cy="706812"/>
          </a:xfrm>
          <a:custGeom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2681614" y="4813558"/>
            <a:ext cx="816943" cy="313966"/>
          </a:xfrm>
          <a:custGeom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7146421" y="4508764"/>
            <a:ext cx="1040883" cy="730620"/>
          </a:xfrm>
          <a:custGeom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7146430" y="3104431"/>
            <a:ext cx="684731" cy="721462"/>
          </a:xfrm>
          <a:custGeom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5262207" y="4729516"/>
            <a:ext cx="525045" cy="372666"/>
          </a:xfrm>
          <a:custGeom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8376371" y="4729061"/>
            <a:ext cx="508531" cy="324975"/>
          </a:xfrm>
          <a:custGeom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3808716" y="4429326"/>
            <a:ext cx="570934" cy="567281"/>
          </a:xfrm>
          <a:custGeom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7975390" y="3053271"/>
            <a:ext cx="541559" cy="679276"/>
          </a:xfrm>
          <a:custGeom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1570784" y="4028294"/>
            <a:ext cx="734323" cy="723314"/>
          </a:xfrm>
          <a:custGeom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247060" y="4094875"/>
            <a:ext cx="275433" cy="244207"/>
          </a:xfrm>
          <a:custGeom>
            <a:pathLst>
              <a:path extrusionOk="0" h="4880" w="5504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8516943" y="4082883"/>
            <a:ext cx="690236" cy="510383"/>
          </a:xfrm>
          <a:custGeom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859713" y="3417442"/>
            <a:ext cx="317619" cy="659009"/>
          </a:xfrm>
          <a:custGeom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3" name="Shape 183"/>
          <p:cNvSpPr/>
          <p:nvPr/>
        </p:nvSpPr>
        <p:spPr>
          <a:xfrm rot="1920742">
            <a:off x="5707037" y="4213989"/>
            <a:ext cx="884796" cy="750833"/>
          </a:xfrm>
          <a:custGeom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4" name="Shape 184"/>
          <p:cNvSpPr/>
          <p:nvPr/>
        </p:nvSpPr>
        <p:spPr>
          <a:xfrm rot="-3496844">
            <a:off x="115838" y="4509560"/>
            <a:ext cx="537852" cy="464440"/>
          </a:xfrm>
          <a:custGeom>
            <a:pathLst>
              <a:path extrusionOk="0" h="9281" w="10748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7518183" y="3966329"/>
            <a:ext cx="846268" cy="598458"/>
          </a:xfrm>
          <a:custGeom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6" name="Shape 186"/>
          <p:cNvSpPr/>
          <p:nvPr/>
        </p:nvSpPr>
        <p:spPr>
          <a:xfrm rot="-5400000">
            <a:off x="6496794" y="3021440"/>
            <a:ext cx="493819" cy="631536"/>
          </a:xfrm>
          <a:custGeom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6453205" y="3705906"/>
            <a:ext cx="666365" cy="752689"/>
          </a:xfrm>
          <a:custGeom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1866011" y="4742878"/>
            <a:ext cx="681078" cy="455286"/>
          </a:xfrm>
          <a:custGeom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6669805" y="4614394"/>
            <a:ext cx="308461" cy="330480"/>
          </a:xfrm>
          <a:custGeom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ompletely blank"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ubtitle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ctrTitle"/>
          </p:nvPr>
        </p:nvSpPr>
        <p:spPr>
          <a:xfrm>
            <a:off x="3210934" y="1661761"/>
            <a:ext cx="5301599" cy="1159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r">
              <a:spcBef>
                <a:spcPts val="0"/>
              </a:spcBef>
              <a:buSzPct val="100000"/>
              <a:defRPr b="0" sz="3700"/>
            </a:lvl1pPr>
            <a:lvl2pPr rtl="0" algn="r">
              <a:spcBef>
                <a:spcPts val="0"/>
              </a:spcBef>
              <a:buSzPct val="100000"/>
              <a:defRPr b="0" sz="3700"/>
            </a:lvl2pPr>
            <a:lvl3pPr rtl="0" algn="r">
              <a:spcBef>
                <a:spcPts val="0"/>
              </a:spcBef>
              <a:buSzPct val="100000"/>
              <a:defRPr b="0" sz="3700"/>
            </a:lvl3pPr>
            <a:lvl4pPr rtl="0" algn="r">
              <a:spcBef>
                <a:spcPts val="0"/>
              </a:spcBef>
              <a:buSzPct val="100000"/>
              <a:defRPr b="0" sz="3700"/>
            </a:lvl4pPr>
            <a:lvl5pPr rtl="0" algn="r">
              <a:spcBef>
                <a:spcPts val="0"/>
              </a:spcBef>
              <a:buSzPct val="100000"/>
              <a:defRPr b="0" sz="3700"/>
            </a:lvl5pPr>
            <a:lvl6pPr rtl="0" algn="r">
              <a:spcBef>
                <a:spcPts val="0"/>
              </a:spcBef>
              <a:buSzPct val="100000"/>
              <a:defRPr b="0" sz="3700"/>
            </a:lvl6pPr>
            <a:lvl7pPr rtl="0" algn="r">
              <a:spcBef>
                <a:spcPts val="0"/>
              </a:spcBef>
              <a:buSzPct val="100000"/>
              <a:defRPr b="0" sz="3700"/>
            </a:lvl7pPr>
            <a:lvl8pPr rtl="0" algn="r">
              <a:spcBef>
                <a:spcPts val="0"/>
              </a:spcBef>
              <a:buSzPct val="100000"/>
              <a:defRPr b="0" sz="3700"/>
            </a:lvl8pPr>
            <a:lvl9pPr rtl="0" algn="r">
              <a:spcBef>
                <a:spcPts val="0"/>
              </a:spcBef>
              <a:buSzPct val="100000"/>
              <a:defRPr b="0" sz="3700"/>
            </a:lvl9pPr>
          </a:lstStyle>
          <a:p/>
        </p:txBody>
      </p:sp>
      <p:sp>
        <p:nvSpPr>
          <p:cNvPr id="192" name="Shape 192"/>
          <p:cNvSpPr txBox="1"/>
          <p:nvPr>
            <p:ph idx="1" type="subTitle"/>
          </p:nvPr>
        </p:nvSpPr>
        <p:spPr>
          <a:xfrm>
            <a:off x="3210884" y="2864176"/>
            <a:ext cx="5301599" cy="784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r">
              <a:spcBef>
                <a:spcPts val="0"/>
              </a:spcBef>
              <a:buClr>
                <a:srgbClr val="1C4587"/>
              </a:buClr>
              <a:buNone/>
              <a:defRPr>
                <a:solidFill>
                  <a:srgbClr val="1C4587"/>
                </a:solidFill>
              </a:defRPr>
            </a:lvl1pPr>
            <a:lvl2pPr rtl="0" algn="r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2pPr>
            <a:lvl3pPr rtl="0" algn="r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3pPr>
            <a:lvl4pPr rtl="0" algn="r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4pPr>
            <a:lvl5pPr rtl="0" algn="r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5pPr>
            <a:lvl6pPr rtl="0" algn="r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6pPr>
            <a:lvl7pPr rtl="0" algn="r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7pPr>
            <a:lvl8pPr rtl="0" algn="r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8pPr>
            <a:lvl9pPr rtl="0" algn="r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193" name="Shape 193"/>
          <p:cNvSpPr/>
          <p:nvPr/>
        </p:nvSpPr>
        <p:spPr>
          <a:xfrm>
            <a:off x="4412080" y="4661638"/>
            <a:ext cx="450549" cy="558733"/>
          </a:xfrm>
          <a:custGeom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3968825" y="4000287"/>
            <a:ext cx="443259" cy="504670"/>
          </a:xfrm>
          <a:custGeom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6283364" y="4209514"/>
            <a:ext cx="210213" cy="458888"/>
          </a:xfrm>
          <a:custGeom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5746560" y="4042835"/>
            <a:ext cx="414157" cy="507761"/>
          </a:xfrm>
          <a:custGeom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7063610" y="4132027"/>
            <a:ext cx="456818" cy="425588"/>
          </a:xfrm>
          <a:custGeom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8742973" y="4166676"/>
            <a:ext cx="495281" cy="340238"/>
          </a:xfrm>
          <a:custGeom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6581517" y="4041241"/>
            <a:ext cx="372517" cy="384998"/>
          </a:xfrm>
          <a:custGeom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6507131" y="4533961"/>
            <a:ext cx="521291" cy="538991"/>
          </a:xfrm>
          <a:custGeom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5501053" y="4557599"/>
            <a:ext cx="504670" cy="400627"/>
          </a:xfrm>
          <a:custGeom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5201566" y="4075598"/>
            <a:ext cx="470320" cy="442210"/>
          </a:xfrm>
          <a:custGeom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4765584" y="4075593"/>
            <a:ext cx="339602" cy="400616"/>
          </a:xfrm>
          <a:custGeom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5521857" y="4998018"/>
            <a:ext cx="463058" cy="177962"/>
          </a:xfrm>
          <a:custGeom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8052571" y="4825259"/>
            <a:ext cx="589992" cy="414129"/>
          </a:xfrm>
          <a:custGeom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8052577" y="4029276"/>
            <a:ext cx="388118" cy="408938"/>
          </a:xfrm>
          <a:custGeom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6984573" y="4950383"/>
            <a:ext cx="297605" cy="211234"/>
          </a:xfrm>
          <a:custGeom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8" name="Shape 208"/>
          <p:cNvSpPr/>
          <p:nvPr/>
        </p:nvSpPr>
        <p:spPr>
          <a:xfrm>
            <a:off x="8749725" y="4950125"/>
            <a:ext cx="288245" cy="184202"/>
          </a:xfrm>
          <a:custGeom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9" name="Shape 209"/>
          <p:cNvSpPr/>
          <p:nvPr/>
        </p:nvSpPr>
        <p:spPr>
          <a:xfrm>
            <a:off x="6160714" y="4780233"/>
            <a:ext cx="323616" cy="321545"/>
          </a:xfrm>
          <a:custGeom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0" name="Shape 210"/>
          <p:cNvSpPr/>
          <p:nvPr/>
        </p:nvSpPr>
        <p:spPr>
          <a:xfrm>
            <a:off x="8522443" y="4000279"/>
            <a:ext cx="306966" cy="385026"/>
          </a:xfrm>
          <a:custGeom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1" name="Shape 211"/>
          <p:cNvSpPr/>
          <p:nvPr/>
        </p:nvSpPr>
        <p:spPr>
          <a:xfrm>
            <a:off x="4892224" y="4552927"/>
            <a:ext cx="416228" cy="409987"/>
          </a:xfrm>
          <a:custGeom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8829403" y="4583868"/>
            <a:ext cx="391238" cy="289294"/>
          </a:xfrm>
          <a:custGeom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4489178" y="4206693"/>
            <a:ext cx="180032" cy="373538"/>
          </a:xfrm>
          <a:custGeom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4" name="Shape 214"/>
          <p:cNvSpPr/>
          <p:nvPr/>
        </p:nvSpPr>
        <p:spPr>
          <a:xfrm rot="1920548">
            <a:off x="7236725" y="4658174"/>
            <a:ext cx="501521" cy="425556"/>
          </a:xfrm>
          <a:custGeom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5" name="Shape 215"/>
          <p:cNvSpPr/>
          <p:nvPr/>
        </p:nvSpPr>
        <p:spPr>
          <a:xfrm>
            <a:off x="8263292" y="4517804"/>
            <a:ext cx="479680" cy="339217"/>
          </a:xfrm>
          <a:custGeom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6" name="Shape 216"/>
          <p:cNvSpPr/>
          <p:nvPr/>
        </p:nvSpPr>
        <p:spPr>
          <a:xfrm rot="-5400000">
            <a:off x="7684355" y="3982229"/>
            <a:ext cx="279905" cy="357966"/>
          </a:xfrm>
          <a:custGeom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7" name="Shape 217"/>
          <p:cNvSpPr/>
          <p:nvPr/>
        </p:nvSpPr>
        <p:spPr>
          <a:xfrm>
            <a:off x="7659647" y="4370196"/>
            <a:ext cx="377708" cy="426637"/>
          </a:xfrm>
          <a:custGeom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5059562" y="4957957"/>
            <a:ext cx="386047" cy="258064"/>
          </a:xfrm>
          <a:custGeom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9" name="Shape 219"/>
          <p:cNvSpPr/>
          <p:nvPr/>
        </p:nvSpPr>
        <p:spPr>
          <a:xfrm>
            <a:off x="7782420" y="4885132"/>
            <a:ext cx="174841" cy="187322"/>
          </a:xfrm>
          <a:custGeom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1482764" y="4209514"/>
            <a:ext cx="210213" cy="458888"/>
          </a:xfrm>
          <a:custGeom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945960" y="4042835"/>
            <a:ext cx="414157" cy="507761"/>
          </a:xfrm>
          <a:custGeom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2263010" y="4132027"/>
            <a:ext cx="456818" cy="425588"/>
          </a:xfrm>
          <a:custGeom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1780917" y="4041241"/>
            <a:ext cx="372517" cy="384998"/>
          </a:xfrm>
          <a:custGeom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1706531" y="4533961"/>
            <a:ext cx="521291" cy="538991"/>
          </a:xfrm>
          <a:custGeom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700454" y="4557599"/>
            <a:ext cx="504670" cy="400627"/>
          </a:xfrm>
          <a:custGeom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400966" y="4075598"/>
            <a:ext cx="470320" cy="442210"/>
          </a:xfrm>
          <a:custGeom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-35015" y="4075593"/>
            <a:ext cx="339602" cy="400616"/>
          </a:xfrm>
          <a:custGeom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721257" y="4998018"/>
            <a:ext cx="463058" cy="177962"/>
          </a:xfrm>
          <a:custGeom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3251972" y="4825259"/>
            <a:ext cx="589992" cy="414129"/>
          </a:xfrm>
          <a:custGeom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3251977" y="4029276"/>
            <a:ext cx="388118" cy="408938"/>
          </a:xfrm>
          <a:custGeom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2183973" y="4950383"/>
            <a:ext cx="297605" cy="211234"/>
          </a:xfrm>
          <a:custGeom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3949125" y="4950125"/>
            <a:ext cx="288245" cy="184202"/>
          </a:xfrm>
          <a:custGeom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1360114" y="4780233"/>
            <a:ext cx="323616" cy="321545"/>
          </a:xfrm>
          <a:custGeom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3721843" y="4000279"/>
            <a:ext cx="306966" cy="385026"/>
          </a:xfrm>
          <a:custGeom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91624" y="4552927"/>
            <a:ext cx="416228" cy="409987"/>
          </a:xfrm>
          <a:custGeom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4028803" y="4583868"/>
            <a:ext cx="391238" cy="289294"/>
          </a:xfrm>
          <a:custGeom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2703" y="4900230"/>
            <a:ext cx="180032" cy="373538"/>
          </a:xfrm>
          <a:custGeom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8" name="Shape 238"/>
          <p:cNvSpPr/>
          <p:nvPr/>
        </p:nvSpPr>
        <p:spPr>
          <a:xfrm rot="1920548">
            <a:off x="2436125" y="4658174"/>
            <a:ext cx="501521" cy="425556"/>
          </a:xfrm>
          <a:custGeom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3462692" y="4517804"/>
            <a:ext cx="479680" cy="339217"/>
          </a:xfrm>
          <a:custGeom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0" name="Shape 240"/>
          <p:cNvSpPr/>
          <p:nvPr/>
        </p:nvSpPr>
        <p:spPr>
          <a:xfrm rot="-5400000">
            <a:off x="2883754" y="3982229"/>
            <a:ext cx="279905" cy="357966"/>
          </a:xfrm>
          <a:custGeom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1" name="Shape 241"/>
          <p:cNvSpPr/>
          <p:nvPr/>
        </p:nvSpPr>
        <p:spPr>
          <a:xfrm>
            <a:off x="2859047" y="4370196"/>
            <a:ext cx="377708" cy="426637"/>
          </a:xfrm>
          <a:custGeom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258962" y="4957957"/>
            <a:ext cx="386047" cy="258064"/>
          </a:xfrm>
          <a:custGeom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2981819" y="4885132"/>
            <a:ext cx="174841" cy="187322"/>
          </a:xfrm>
          <a:custGeom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idx="1" type="body"/>
          </p:nvPr>
        </p:nvSpPr>
        <p:spPr>
          <a:xfrm>
            <a:off x="2159325" y="2161800"/>
            <a:ext cx="4825500" cy="8198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rgbClr val="1C4587"/>
              </a:buClr>
              <a:buSzPct val="100000"/>
              <a:defRPr b="1" sz="2500">
                <a:solidFill>
                  <a:srgbClr val="1C4587"/>
                </a:solidFill>
              </a:defRPr>
            </a:lvl1pPr>
            <a:lvl2pPr rtl="0" algn="ctr">
              <a:spcBef>
                <a:spcPts val="0"/>
              </a:spcBef>
              <a:buClr>
                <a:srgbClr val="1C4587"/>
              </a:buClr>
              <a:buSzPct val="100000"/>
              <a:defRPr b="1" sz="2500">
                <a:solidFill>
                  <a:srgbClr val="1C4587"/>
                </a:solidFill>
              </a:defRPr>
            </a:lvl2pPr>
            <a:lvl3pPr rtl="0" algn="ctr">
              <a:spcBef>
                <a:spcPts val="0"/>
              </a:spcBef>
              <a:buClr>
                <a:srgbClr val="1C4587"/>
              </a:buClr>
              <a:buSzPct val="100000"/>
              <a:defRPr b="1" sz="2500">
                <a:solidFill>
                  <a:srgbClr val="1C4587"/>
                </a:solidFill>
              </a:defRPr>
            </a:lvl3pPr>
            <a:lvl4pPr rtl="0" algn="ctr">
              <a:spcBef>
                <a:spcPts val="0"/>
              </a:spcBef>
              <a:buClr>
                <a:srgbClr val="1C4587"/>
              </a:buClr>
              <a:buSzPct val="100000"/>
              <a:defRPr b="1" sz="2500">
                <a:solidFill>
                  <a:srgbClr val="1C4587"/>
                </a:solidFill>
              </a:defRPr>
            </a:lvl4pPr>
            <a:lvl5pPr rtl="0" algn="ctr">
              <a:spcBef>
                <a:spcPts val="0"/>
              </a:spcBef>
              <a:buClr>
                <a:srgbClr val="1C4587"/>
              </a:buClr>
              <a:buSzPct val="100000"/>
              <a:defRPr b="1" sz="2500">
                <a:solidFill>
                  <a:srgbClr val="1C4587"/>
                </a:solidFill>
              </a:defRPr>
            </a:lvl5pPr>
            <a:lvl6pPr rtl="0" algn="ctr">
              <a:spcBef>
                <a:spcPts val="0"/>
              </a:spcBef>
              <a:buClr>
                <a:srgbClr val="1C4587"/>
              </a:buClr>
              <a:buSzPct val="100000"/>
              <a:defRPr b="1" sz="2500">
                <a:solidFill>
                  <a:srgbClr val="1C4587"/>
                </a:solidFill>
              </a:defRPr>
            </a:lvl6pPr>
            <a:lvl7pPr rtl="0" algn="ctr">
              <a:spcBef>
                <a:spcPts val="0"/>
              </a:spcBef>
              <a:buClr>
                <a:srgbClr val="1C4587"/>
              </a:buClr>
              <a:buSzPct val="100000"/>
              <a:defRPr b="1" sz="2500">
                <a:solidFill>
                  <a:srgbClr val="1C4587"/>
                </a:solidFill>
              </a:defRPr>
            </a:lvl7pPr>
            <a:lvl8pPr rtl="0" algn="ctr">
              <a:spcBef>
                <a:spcPts val="0"/>
              </a:spcBef>
              <a:buClr>
                <a:srgbClr val="1C4587"/>
              </a:buClr>
              <a:buSzPct val="100000"/>
              <a:defRPr b="1" sz="2500">
                <a:solidFill>
                  <a:srgbClr val="1C4587"/>
                </a:solidFill>
              </a:defRPr>
            </a:lvl8pPr>
            <a:lvl9pPr algn="ctr">
              <a:spcBef>
                <a:spcPts val="0"/>
              </a:spcBef>
              <a:buClr>
                <a:srgbClr val="1C4587"/>
              </a:buClr>
              <a:buSzPct val="100000"/>
              <a:defRPr b="1" sz="25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246" name="Shape 246"/>
          <p:cNvSpPr/>
          <p:nvPr/>
        </p:nvSpPr>
        <p:spPr>
          <a:xfrm>
            <a:off x="7302880" y="-294361"/>
            <a:ext cx="450549" cy="558733"/>
          </a:xfrm>
          <a:custGeom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7" name="Shape 247"/>
          <p:cNvSpPr/>
          <p:nvPr/>
        </p:nvSpPr>
        <p:spPr>
          <a:xfrm>
            <a:off x="-35374" y="3366962"/>
            <a:ext cx="443259" cy="504670"/>
          </a:xfrm>
          <a:custGeom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8817947" y="3439660"/>
            <a:ext cx="414157" cy="507761"/>
          </a:xfrm>
          <a:custGeom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8742973" y="4166676"/>
            <a:ext cx="495281" cy="340238"/>
          </a:xfrm>
          <a:custGeom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8360954" y="4506916"/>
            <a:ext cx="372517" cy="384998"/>
          </a:xfrm>
          <a:custGeom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-77078" y="1488018"/>
            <a:ext cx="339602" cy="400616"/>
          </a:xfrm>
          <a:custGeom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2" name="Shape 252"/>
          <p:cNvSpPr/>
          <p:nvPr/>
        </p:nvSpPr>
        <p:spPr>
          <a:xfrm>
            <a:off x="8052571" y="4825259"/>
            <a:ext cx="589992" cy="414129"/>
          </a:xfrm>
          <a:custGeom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8052577" y="4132326"/>
            <a:ext cx="388118" cy="408938"/>
          </a:xfrm>
          <a:custGeom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7430898" y="4873170"/>
            <a:ext cx="297605" cy="211234"/>
          </a:xfrm>
          <a:custGeom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8749725" y="4950125"/>
            <a:ext cx="288245" cy="184202"/>
          </a:xfrm>
          <a:custGeom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8522443" y="4000279"/>
            <a:ext cx="306966" cy="385026"/>
          </a:xfrm>
          <a:custGeom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7" name="Shape 257"/>
          <p:cNvSpPr/>
          <p:nvPr/>
        </p:nvSpPr>
        <p:spPr>
          <a:xfrm>
            <a:off x="8829403" y="4583868"/>
            <a:ext cx="391238" cy="289294"/>
          </a:xfrm>
          <a:custGeom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8963978" y="1338718"/>
            <a:ext cx="180032" cy="373538"/>
          </a:xfrm>
          <a:custGeom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9" name="Shape 259"/>
          <p:cNvSpPr/>
          <p:nvPr/>
        </p:nvSpPr>
        <p:spPr>
          <a:xfrm rot="-2426120">
            <a:off x="7110131" y="4877011"/>
            <a:ext cx="279909" cy="357971"/>
          </a:xfrm>
          <a:custGeom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0" name="Shape 260"/>
          <p:cNvSpPr/>
          <p:nvPr/>
        </p:nvSpPr>
        <p:spPr>
          <a:xfrm>
            <a:off x="7659647" y="4370196"/>
            <a:ext cx="377708" cy="426637"/>
          </a:xfrm>
          <a:custGeom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8797587" y="3078732"/>
            <a:ext cx="386047" cy="258064"/>
          </a:xfrm>
          <a:custGeom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7782420" y="4885132"/>
            <a:ext cx="174841" cy="187322"/>
          </a:xfrm>
          <a:custGeom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346877" y="608614"/>
            <a:ext cx="210213" cy="458888"/>
          </a:xfrm>
          <a:custGeom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645010" y="355961"/>
            <a:ext cx="414157" cy="507761"/>
          </a:xfrm>
          <a:custGeom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8318810" y="-29822"/>
            <a:ext cx="456818" cy="425588"/>
          </a:xfrm>
          <a:custGeom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-7" y="1013366"/>
            <a:ext cx="372517" cy="384998"/>
          </a:xfrm>
          <a:custGeom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8699356" y="179111"/>
            <a:ext cx="521291" cy="538991"/>
          </a:xfrm>
          <a:custGeom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700454" y="4557599"/>
            <a:ext cx="504670" cy="400627"/>
          </a:xfrm>
          <a:custGeom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258966" y="-86251"/>
            <a:ext cx="470320" cy="442210"/>
          </a:xfrm>
          <a:custGeom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0" name="Shape 270"/>
          <p:cNvSpPr/>
          <p:nvPr/>
        </p:nvSpPr>
        <p:spPr>
          <a:xfrm>
            <a:off x="-35015" y="4075593"/>
            <a:ext cx="339602" cy="400616"/>
          </a:xfrm>
          <a:custGeom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721257" y="4998018"/>
            <a:ext cx="463058" cy="177962"/>
          </a:xfrm>
          <a:custGeom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2" name="Shape 272"/>
          <p:cNvSpPr/>
          <p:nvPr/>
        </p:nvSpPr>
        <p:spPr>
          <a:xfrm>
            <a:off x="-243127" y="54209"/>
            <a:ext cx="589992" cy="414129"/>
          </a:xfrm>
          <a:custGeom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7842052" y="-100873"/>
            <a:ext cx="388118" cy="408938"/>
          </a:xfrm>
          <a:custGeom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4" name="Shape 274"/>
          <p:cNvSpPr/>
          <p:nvPr/>
        </p:nvSpPr>
        <p:spPr>
          <a:xfrm>
            <a:off x="-38626" y="579045"/>
            <a:ext cx="297605" cy="211234"/>
          </a:xfrm>
          <a:custGeom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5" name="Shape 275"/>
          <p:cNvSpPr/>
          <p:nvPr/>
        </p:nvSpPr>
        <p:spPr>
          <a:xfrm>
            <a:off x="1403775" y="11500"/>
            <a:ext cx="288245" cy="184202"/>
          </a:xfrm>
          <a:custGeom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6" name="Shape 276"/>
          <p:cNvSpPr/>
          <p:nvPr/>
        </p:nvSpPr>
        <p:spPr>
          <a:xfrm>
            <a:off x="955989" y="-57166"/>
            <a:ext cx="323616" cy="321545"/>
          </a:xfrm>
          <a:custGeom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7" name="Shape 277"/>
          <p:cNvSpPr/>
          <p:nvPr/>
        </p:nvSpPr>
        <p:spPr>
          <a:xfrm>
            <a:off x="1333293" y="4678454"/>
            <a:ext cx="306966" cy="385026"/>
          </a:xfrm>
          <a:custGeom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91624" y="4552927"/>
            <a:ext cx="416228" cy="409987"/>
          </a:xfrm>
          <a:custGeom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1525678" y="4911343"/>
            <a:ext cx="391238" cy="289294"/>
          </a:xfrm>
          <a:custGeom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2703" y="4900230"/>
            <a:ext cx="180032" cy="373538"/>
          </a:xfrm>
          <a:custGeom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1" name="Shape 281"/>
          <p:cNvSpPr/>
          <p:nvPr/>
        </p:nvSpPr>
        <p:spPr>
          <a:xfrm rot="1920548">
            <a:off x="8225550" y="625274"/>
            <a:ext cx="501521" cy="425556"/>
          </a:xfrm>
          <a:custGeom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2" name="Shape 282"/>
          <p:cNvSpPr/>
          <p:nvPr/>
        </p:nvSpPr>
        <p:spPr>
          <a:xfrm>
            <a:off x="346867" y="4064142"/>
            <a:ext cx="479680" cy="339217"/>
          </a:xfrm>
          <a:custGeom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3" name="Shape 283"/>
          <p:cNvSpPr/>
          <p:nvPr/>
        </p:nvSpPr>
        <p:spPr>
          <a:xfrm rot="-5400000">
            <a:off x="7996280" y="316929"/>
            <a:ext cx="279905" cy="357966"/>
          </a:xfrm>
          <a:custGeom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4" name="Shape 284"/>
          <p:cNvSpPr/>
          <p:nvPr/>
        </p:nvSpPr>
        <p:spPr>
          <a:xfrm>
            <a:off x="8801760" y="790270"/>
            <a:ext cx="377708" cy="426637"/>
          </a:xfrm>
          <a:custGeom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5" name="Shape 285"/>
          <p:cNvSpPr/>
          <p:nvPr/>
        </p:nvSpPr>
        <p:spPr>
          <a:xfrm>
            <a:off x="258962" y="4957957"/>
            <a:ext cx="386047" cy="258064"/>
          </a:xfrm>
          <a:custGeom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6" name="Shape 286"/>
          <p:cNvSpPr/>
          <p:nvPr/>
        </p:nvSpPr>
        <p:spPr>
          <a:xfrm>
            <a:off x="8699345" y="1151406"/>
            <a:ext cx="174841" cy="187322"/>
          </a:xfrm>
          <a:custGeom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+ 1 column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747925" y="1302836"/>
            <a:ext cx="6140399" cy="361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25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grpSp>
        <p:nvGrpSpPr>
          <p:cNvPr id="290" name="Shape 290"/>
          <p:cNvGrpSpPr/>
          <p:nvPr/>
        </p:nvGrpSpPr>
        <p:grpSpPr>
          <a:xfrm>
            <a:off x="7442902" y="-91153"/>
            <a:ext cx="1796289" cy="5330574"/>
            <a:chOff x="6023725" y="842300"/>
            <a:chExt cx="1358150" cy="4030375"/>
          </a:xfrm>
        </p:grpSpPr>
        <p:sp>
          <p:nvSpPr>
            <p:cNvPr id="291" name="Shape 291"/>
            <p:cNvSpPr/>
            <p:nvPr/>
          </p:nvSpPr>
          <p:spPr>
            <a:xfrm>
              <a:off x="6371275" y="842300"/>
              <a:ext cx="397100" cy="492450"/>
            </a:xfrm>
            <a:custGeom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2" name="Shape 292"/>
            <p:cNvSpPr/>
            <p:nvPr/>
          </p:nvSpPr>
          <p:spPr>
            <a:xfrm>
              <a:off x="6991200" y="2879025"/>
              <a:ext cx="390675" cy="444800"/>
            </a:xfrm>
            <a:custGeom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3" name="Shape 293"/>
            <p:cNvSpPr/>
            <p:nvPr/>
          </p:nvSpPr>
          <p:spPr>
            <a:xfrm>
              <a:off x="6244725" y="2547975"/>
              <a:ext cx="185275" cy="404450"/>
            </a:xfrm>
            <a:custGeom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4" name="Shape 294"/>
            <p:cNvSpPr/>
            <p:nvPr/>
          </p:nvSpPr>
          <p:spPr>
            <a:xfrm>
              <a:off x="6823375" y="1978500"/>
              <a:ext cx="365025" cy="447525"/>
            </a:xfrm>
            <a:custGeom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Shape 295"/>
            <p:cNvSpPr/>
            <p:nvPr/>
          </p:nvSpPr>
          <p:spPr>
            <a:xfrm>
              <a:off x="6071400" y="1791425"/>
              <a:ext cx="402625" cy="375100"/>
            </a:xfrm>
            <a:custGeom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902250" y="3951050"/>
              <a:ext cx="436525" cy="299875"/>
            </a:xfrm>
            <a:custGeom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405225" y="2154575"/>
              <a:ext cx="328325" cy="339325"/>
            </a:xfrm>
            <a:custGeom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537275" y="2750650"/>
              <a:ext cx="459450" cy="475050"/>
            </a:xfrm>
            <a:custGeom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855475" y="1544725"/>
              <a:ext cx="444800" cy="353100"/>
            </a:xfrm>
            <a:custGeom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844475" y="1037625"/>
              <a:ext cx="414525" cy="389750"/>
            </a:xfrm>
            <a:custGeom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553775" y="1840025"/>
              <a:ext cx="234775" cy="276975"/>
            </a:xfrm>
            <a:custGeom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/>
          </p:nvSpPr>
          <p:spPr>
            <a:xfrm>
              <a:off x="6618875" y="2550725"/>
              <a:ext cx="408125" cy="156850"/>
            </a:xfrm>
            <a:custGeom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Shape 303"/>
            <p:cNvSpPr/>
            <p:nvPr/>
          </p:nvSpPr>
          <p:spPr>
            <a:xfrm>
              <a:off x="6336425" y="4507675"/>
              <a:ext cx="520000" cy="365000"/>
            </a:xfrm>
            <a:custGeom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/>
          </p:nvSpPr>
          <p:spPr>
            <a:xfrm>
              <a:off x="6425400" y="3728200"/>
              <a:ext cx="342075" cy="360425"/>
            </a:xfrm>
            <a:custGeom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789450" y="3384325"/>
              <a:ext cx="262300" cy="186175"/>
            </a:xfrm>
            <a:custGeom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950850" y="4617725"/>
              <a:ext cx="254050" cy="162350"/>
            </a:xfrm>
            <a:custGeom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051225" y="1090800"/>
              <a:ext cx="285225" cy="283400"/>
            </a:xfrm>
            <a:custGeom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849975" y="3631900"/>
              <a:ext cx="270550" cy="339350"/>
            </a:xfrm>
            <a:custGeom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351100" y="3281600"/>
              <a:ext cx="366850" cy="361350"/>
            </a:xfrm>
            <a:custGeom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Shape 310"/>
            <p:cNvSpPr/>
            <p:nvPr/>
          </p:nvSpPr>
          <p:spPr>
            <a:xfrm>
              <a:off x="6316250" y="3040425"/>
              <a:ext cx="137600" cy="122000"/>
            </a:xfrm>
            <a:custGeom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879325" y="4294925"/>
              <a:ext cx="344825" cy="254975"/>
            </a:xfrm>
            <a:custGeom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114500" y="2324225"/>
              <a:ext cx="158675" cy="329225"/>
            </a:xfrm>
            <a:custGeom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335525" y="1405350"/>
              <a:ext cx="442025" cy="375100"/>
            </a:xfrm>
            <a:custGeom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059500" y="3516375"/>
              <a:ext cx="268700" cy="232025"/>
            </a:xfrm>
            <a:custGeom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385050" y="4208725"/>
              <a:ext cx="422775" cy="298975"/>
            </a:xfrm>
            <a:custGeom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/>
          </p:nvSpPr>
          <p:spPr>
            <a:xfrm>
              <a:off x="7121425" y="2437925"/>
              <a:ext cx="246700" cy="315500"/>
            </a:xfrm>
            <a:custGeom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6062250" y="3853825"/>
              <a:ext cx="332900" cy="376025"/>
            </a:xfrm>
            <a:custGeom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023725" y="3167900"/>
              <a:ext cx="340250" cy="227450"/>
            </a:xfrm>
            <a:custGeom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109500" y="3449425"/>
              <a:ext cx="154100" cy="165100"/>
            </a:xfrm>
            <a:custGeom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0" name="Shape 320"/>
          <p:cNvCxnSpPr/>
          <p:nvPr/>
        </p:nvCxnSpPr>
        <p:spPr>
          <a:xfrm>
            <a:off x="850475" y="1031425"/>
            <a:ext cx="6037799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+ 2 columns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x="747925" y="1363153"/>
            <a:ext cx="3158999" cy="361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2200"/>
            </a:lvl1pPr>
            <a:lvl2pPr>
              <a:spcBef>
                <a:spcPts val="0"/>
              </a:spcBef>
              <a:buSzPct val="100000"/>
              <a:defRPr sz="2200"/>
            </a:lvl2pPr>
            <a:lvl3pPr>
              <a:spcBef>
                <a:spcPts val="0"/>
              </a:spcBef>
              <a:buSzPct val="100000"/>
              <a:defRPr sz="2200"/>
            </a:lvl3pPr>
            <a:lvl4pPr>
              <a:spcBef>
                <a:spcPts val="0"/>
              </a:spcBef>
              <a:buSzPct val="100000"/>
              <a:defRPr sz="2200"/>
            </a:lvl4pPr>
            <a:lvl5pPr>
              <a:spcBef>
                <a:spcPts val="0"/>
              </a:spcBef>
              <a:buSzPct val="100000"/>
              <a:defRPr sz="2200"/>
            </a:lvl5pPr>
            <a:lvl6pPr>
              <a:spcBef>
                <a:spcPts val="0"/>
              </a:spcBef>
              <a:buSzPct val="100000"/>
              <a:defRPr sz="2200"/>
            </a:lvl6pPr>
            <a:lvl7pPr>
              <a:spcBef>
                <a:spcPts val="0"/>
              </a:spcBef>
              <a:buSzPct val="100000"/>
              <a:defRPr sz="2200"/>
            </a:lvl7pPr>
            <a:lvl8pPr>
              <a:spcBef>
                <a:spcPts val="0"/>
              </a:spcBef>
              <a:buSzPct val="100000"/>
              <a:defRPr sz="2200"/>
            </a:lvl8pPr>
            <a:lvl9pPr>
              <a:spcBef>
                <a:spcPts val="0"/>
              </a:spcBef>
              <a:buSzPct val="100000"/>
              <a:defRPr sz="2200"/>
            </a:lvl9pPr>
          </a:lstStyle>
          <a:p/>
        </p:txBody>
      </p:sp>
      <p:sp>
        <p:nvSpPr>
          <p:cNvPr id="324" name="Shape 324"/>
          <p:cNvSpPr txBox="1"/>
          <p:nvPr>
            <p:ph idx="2" type="body"/>
          </p:nvPr>
        </p:nvSpPr>
        <p:spPr>
          <a:xfrm>
            <a:off x="4097098" y="1363153"/>
            <a:ext cx="3158999" cy="361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2200"/>
            </a:lvl1pPr>
            <a:lvl2pPr>
              <a:spcBef>
                <a:spcPts val="0"/>
              </a:spcBef>
              <a:buSzPct val="100000"/>
              <a:defRPr sz="2200"/>
            </a:lvl2pPr>
            <a:lvl3pPr>
              <a:spcBef>
                <a:spcPts val="0"/>
              </a:spcBef>
              <a:buSzPct val="100000"/>
              <a:defRPr sz="2200"/>
            </a:lvl3pPr>
            <a:lvl4pPr>
              <a:spcBef>
                <a:spcPts val="0"/>
              </a:spcBef>
              <a:buSzPct val="100000"/>
              <a:defRPr sz="2200"/>
            </a:lvl4pPr>
            <a:lvl5pPr>
              <a:spcBef>
                <a:spcPts val="0"/>
              </a:spcBef>
              <a:buSzPct val="100000"/>
              <a:defRPr sz="2200"/>
            </a:lvl5pPr>
            <a:lvl6pPr>
              <a:spcBef>
                <a:spcPts val="0"/>
              </a:spcBef>
              <a:buSzPct val="100000"/>
              <a:defRPr sz="2200"/>
            </a:lvl6pPr>
            <a:lvl7pPr>
              <a:spcBef>
                <a:spcPts val="0"/>
              </a:spcBef>
              <a:buSzPct val="100000"/>
              <a:defRPr sz="2200"/>
            </a:lvl7pPr>
            <a:lvl8pPr>
              <a:spcBef>
                <a:spcPts val="0"/>
              </a:spcBef>
              <a:buSzPct val="100000"/>
              <a:defRPr sz="2200"/>
            </a:lvl8pPr>
            <a:lvl9pPr>
              <a:spcBef>
                <a:spcPts val="0"/>
              </a:spcBef>
              <a:buSzPct val="100000"/>
              <a:defRPr sz="2200"/>
            </a:lvl9pPr>
          </a:lstStyle>
          <a:p/>
        </p:txBody>
      </p:sp>
      <p:grpSp>
        <p:nvGrpSpPr>
          <p:cNvPr id="325" name="Shape 325"/>
          <p:cNvGrpSpPr/>
          <p:nvPr/>
        </p:nvGrpSpPr>
        <p:grpSpPr>
          <a:xfrm>
            <a:off x="7442902" y="-91153"/>
            <a:ext cx="1796289" cy="5330574"/>
            <a:chOff x="6023725" y="842300"/>
            <a:chExt cx="1358150" cy="4030375"/>
          </a:xfrm>
        </p:grpSpPr>
        <p:sp>
          <p:nvSpPr>
            <p:cNvPr id="326" name="Shape 326"/>
            <p:cNvSpPr/>
            <p:nvPr/>
          </p:nvSpPr>
          <p:spPr>
            <a:xfrm>
              <a:off x="6371275" y="842300"/>
              <a:ext cx="397100" cy="492450"/>
            </a:xfrm>
            <a:custGeom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6991200" y="2879025"/>
              <a:ext cx="390675" cy="444800"/>
            </a:xfrm>
            <a:custGeom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6244725" y="2547975"/>
              <a:ext cx="185275" cy="404450"/>
            </a:xfrm>
            <a:custGeom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6823375" y="1978500"/>
              <a:ext cx="365025" cy="447525"/>
            </a:xfrm>
            <a:custGeom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6071400" y="1791425"/>
              <a:ext cx="402625" cy="375100"/>
            </a:xfrm>
            <a:custGeom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6902250" y="3951050"/>
              <a:ext cx="436525" cy="299875"/>
            </a:xfrm>
            <a:custGeom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6405225" y="2154575"/>
              <a:ext cx="328325" cy="339325"/>
            </a:xfrm>
            <a:custGeom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6537275" y="2750650"/>
              <a:ext cx="459450" cy="475050"/>
            </a:xfrm>
            <a:custGeom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6855475" y="1544725"/>
              <a:ext cx="444800" cy="353100"/>
            </a:xfrm>
            <a:custGeom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6844475" y="1037625"/>
              <a:ext cx="414525" cy="389750"/>
            </a:xfrm>
            <a:custGeom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6553775" y="1840025"/>
              <a:ext cx="234775" cy="276975"/>
            </a:xfrm>
            <a:custGeom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6618875" y="2550725"/>
              <a:ext cx="408125" cy="156850"/>
            </a:xfrm>
            <a:custGeom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>
              <a:off x="6336425" y="4507675"/>
              <a:ext cx="520000" cy="365000"/>
            </a:xfrm>
            <a:custGeom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6425400" y="3728200"/>
              <a:ext cx="342075" cy="360425"/>
            </a:xfrm>
            <a:custGeom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6789450" y="3384325"/>
              <a:ext cx="262300" cy="186175"/>
            </a:xfrm>
            <a:custGeom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6950850" y="4617725"/>
              <a:ext cx="254050" cy="162350"/>
            </a:xfrm>
            <a:custGeom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6051225" y="1090800"/>
              <a:ext cx="285225" cy="283400"/>
            </a:xfrm>
            <a:custGeom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6849975" y="3631900"/>
              <a:ext cx="270550" cy="339350"/>
            </a:xfrm>
            <a:custGeom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6351100" y="3281600"/>
              <a:ext cx="366850" cy="361350"/>
            </a:xfrm>
            <a:custGeom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6316250" y="3040425"/>
              <a:ext cx="137600" cy="122000"/>
            </a:xfrm>
            <a:custGeom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6879325" y="4294925"/>
              <a:ext cx="344825" cy="254975"/>
            </a:xfrm>
            <a:custGeom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6114500" y="2324225"/>
              <a:ext cx="158675" cy="329225"/>
            </a:xfrm>
            <a:custGeom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6335525" y="1405350"/>
              <a:ext cx="442025" cy="375100"/>
            </a:xfrm>
            <a:custGeom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6059500" y="3516375"/>
              <a:ext cx="268700" cy="232025"/>
            </a:xfrm>
            <a:custGeom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6385050" y="4208725"/>
              <a:ext cx="422775" cy="298975"/>
            </a:xfrm>
            <a:custGeom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7121425" y="2437925"/>
              <a:ext cx="246700" cy="315500"/>
            </a:xfrm>
            <a:custGeom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6062250" y="3853825"/>
              <a:ext cx="332900" cy="376025"/>
            </a:xfrm>
            <a:custGeom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6023725" y="3167900"/>
              <a:ext cx="340250" cy="227450"/>
            </a:xfrm>
            <a:custGeom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7109500" y="3449425"/>
              <a:ext cx="154100" cy="165100"/>
            </a:xfrm>
            <a:custGeom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55" name="Shape 355"/>
          <p:cNvCxnSpPr/>
          <p:nvPr/>
        </p:nvCxnSpPr>
        <p:spPr>
          <a:xfrm>
            <a:off x="850475" y="1031425"/>
            <a:ext cx="6037799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+ 3 columns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/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58" name="Shape 358"/>
          <p:cNvSpPr txBox="1"/>
          <p:nvPr>
            <p:ph idx="1" type="body"/>
          </p:nvPr>
        </p:nvSpPr>
        <p:spPr>
          <a:xfrm>
            <a:off x="747925" y="1308875"/>
            <a:ext cx="2097899" cy="3617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800"/>
            </a:lvl1pPr>
            <a:lvl2pPr rtl="0">
              <a:spcBef>
                <a:spcPts val="0"/>
              </a:spcBef>
              <a:buSzPct val="100000"/>
              <a:defRPr sz="1800"/>
            </a:lvl2pPr>
            <a:lvl3pPr rtl="0">
              <a:spcBef>
                <a:spcPts val="0"/>
              </a:spcBef>
              <a:buSzPct val="100000"/>
              <a:defRPr sz="1800"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59" name="Shape 359"/>
          <p:cNvSpPr txBox="1"/>
          <p:nvPr>
            <p:ph idx="2" type="body"/>
          </p:nvPr>
        </p:nvSpPr>
        <p:spPr>
          <a:xfrm>
            <a:off x="2953086" y="1308875"/>
            <a:ext cx="2097899" cy="3617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800"/>
            </a:lvl1pPr>
            <a:lvl2pPr rtl="0">
              <a:spcBef>
                <a:spcPts val="0"/>
              </a:spcBef>
              <a:buSzPct val="100000"/>
              <a:defRPr sz="1800"/>
            </a:lvl2pPr>
            <a:lvl3pPr rtl="0">
              <a:spcBef>
                <a:spcPts val="0"/>
              </a:spcBef>
              <a:buSzPct val="100000"/>
              <a:defRPr sz="1800"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0" name="Shape 360"/>
          <p:cNvSpPr txBox="1"/>
          <p:nvPr>
            <p:ph idx="3" type="body"/>
          </p:nvPr>
        </p:nvSpPr>
        <p:spPr>
          <a:xfrm>
            <a:off x="5158248" y="1308875"/>
            <a:ext cx="2097899" cy="3617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800"/>
            </a:lvl1pPr>
            <a:lvl2pPr rtl="0">
              <a:spcBef>
                <a:spcPts val="0"/>
              </a:spcBef>
              <a:buSzPct val="100000"/>
              <a:defRPr sz="1800"/>
            </a:lvl2pPr>
            <a:lvl3pPr rtl="0">
              <a:spcBef>
                <a:spcPts val="0"/>
              </a:spcBef>
              <a:buSzPct val="100000"/>
              <a:defRPr sz="1800"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grpSp>
        <p:nvGrpSpPr>
          <p:cNvPr id="361" name="Shape 361"/>
          <p:cNvGrpSpPr/>
          <p:nvPr/>
        </p:nvGrpSpPr>
        <p:grpSpPr>
          <a:xfrm>
            <a:off x="7442902" y="-91153"/>
            <a:ext cx="1796289" cy="5330574"/>
            <a:chOff x="6023725" y="842300"/>
            <a:chExt cx="1358150" cy="4030375"/>
          </a:xfrm>
        </p:grpSpPr>
        <p:sp>
          <p:nvSpPr>
            <p:cNvPr id="362" name="Shape 362"/>
            <p:cNvSpPr/>
            <p:nvPr/>
          </p:nvSpPr>
          <p:spPr>
            <a:xfrm>
              <a:off x="6371275" y="842300"/>
              <a:ext cx="397100" cy="492450"/>
            </a:xfrm>
            <a:custGeom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3" name="Shape 363"/>
            <p:cNvSpPr/>
            <p:nvPr/>
          </p:nvSpPr>
          <p:spPr>
            <a:xfrm>
              <a:off x="6991200" y="2879025"/>
              <a:ext cx="390675" cy="444800"/>
            </a:xfrm>
            <a:custGeom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>
              <a:off x="6244725" y="2547975"/>
              <a:ext cx="185275" cy="404450"/>
            </a:xfrm>
            <a:custGeom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6823375" y="1978500"/>
              <a:ext cx="365025" cy="447525"/>
            </a:xfrm>
            <a:custGeom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6071400" y="1791425"/>
              <a:ext cx="402625" cy="375100"/>
            </a:xfrm>
            <a:custGeom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>
              <a:off x="6902250" y="3951050"/>
              <a:ext cx="436525" cy="299875"/>
            </a:xfrm>
            <a:custGeom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>
              <a:off x="6405225" y="2154575"/>
              <a:ext cx="328325" cy="339325"/>
            </a:xfrm>
            <a:custGeom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9" name="Shape 369"/>
            <p:cNvSpPr/>
            <p:nvPr/>
          </p:nvSpPr>
          <p:spPr>
            <a:xfrm>
              <a:off x="6537275" y="2750650"/>
              <a:ext cx="459450" cy="475050"/>
            </a:xfrm>
            <a:custGeom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0" name="Shape 370"/>
            <p:cNvSpPr/>
            <p:nvPr/>
          </p:nvSpPr>
          <p:spPr>
            <a:xfrm>
              <a:off x="6855475" y="1544725"/>
              <a:ext cx="444800" cy="353100"/>
            </a:xfrm>
            <a:custGeom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1" name="Shape 371"/>
            <p:cNvSpPr/>
            <p:nvPr/>
          </p:nvSpPr>
          <p:spPr>
            <a:xfrm>
              <a:off x="6844475" y="1037625"/>
              <a:ext cx="414525" cy="389750"/>
            </a:xfrm>
            <a:custGeom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6553775" y="1840025"/>
              <a:ext cx="234775" cy="276975"/>
            </a:xfrm>
            <a:custGeom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6618875" y="2550725"/>
              <a:ext cx="408125" cy="156850"/>
            </a:xfrm>
            <a:custGeom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>
              <a:off x="6336425" y="4507675"/>
              <a:ext cx="520000" cy="365000"/>
            </a:xfrm>
            <a:custGeom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>
              <a:off x="6425400" y="3728200"/>
              <a:ext cx="342075" cy="360425"/>
            </a:xfrm>
            <a:custGeom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6789450" y="3384325"/>
              <a:ext cx="262300" cy="186175"/>
            </a:xfrm>
            <a:custGeom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6950850" y="4617725"/>
              <a:ext cx="254050" cy="162350"/>
            </a:xfrm>
            <a:custGeom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6051225" y="1090800"/>
              <a:ext cx="285225" cy="283400"/>
            </a:xfrm>
            <a:custGeom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6849975" y="3631900"/>
              <a:ext cx="270550" cy="339350"/>
            </a:xfrm>
            <a:custGeom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6351100" y="3281600"/>
              <a:ext cx="366850" cy="361350"/>
            </a:xfrm>
            <a:custGeom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6316250" y="3040425"/>
              <a:ext cx="137600" cy="122000"/>
            </a:xfrm>
            <a:custGeom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6879325" y="4294925"/>
              <a:ext cx="344825" cy="254975"/>
            </a:xfrm>
            <a:custGeom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6114500" y="2324225"/>
              <a:ext cx="158675" cy="329225"/>
            </a:xfrm>
            <a:custGeom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6335525" y="1405350"/>
              <a:ext cx="442025" cy="375100"/>
            </a:xfrm>
            <a:custGeom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6059500" y="3516375"/>
              <a:ext cx="268700" cy="232025"/>
            </a:xfrm>
            <a:custGeom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6385050" y="4208725"/>
              <a:ext cx="422775" cy="298975"/>
            </a:xfrm>
            <a:custGeom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7121425" y="2437925"/>
              <a:ext cx="246700" cy="315500"/>
            </a:xfrm>
            <a:custGeom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6062250" y="3853825"/>
              <a:ext cx="332900" cy="376025"/>
            </a:xfrm>
            <a:custGeom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6023725" y="3167900"/>
              <a:ext cx="340250" cy="227450"/>
            </a:xfrm>
            <a:custGeom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7109500" y="3449425"/>
              <a:ext cx="154100" cy="165100"/>
            </a:xfrm>
            <a:custGeom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91" name="Shape 391"/>
          <p:cNvCxnSpPr/>
          <p:nvPr/>
        </p:nvCxnSpPr>
        <p:spPr>
          <a:xfrm>
            <a:off x="850475" y="1031425"/>
            <a:ext cx="6037799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/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grpSp>
        <p:nvGrpSpPr>
          <p:cNvPr id="394" name="Shape 394"/>
          <p:cNvGrpSpPr/>
          <p:nvPr/>
        </p:nvGrpSpPr>
        <p:grpSpPr>
          <a:xfrm>
            <a:off x="7442902" y="-91153"/>
            <a:ext cx="1796289" cy="5330574"/>
            <a:chOff x="6023725" y="842300"/>
            <a:chExt cx="1358150" cy="4030375"/>
          </a:xfrm>
        </p:grpSpPr>
        <p:sp>
          <p:nvSpPr>
            <p:cNvPr id="395" name="Shape 395"/>
            <p:cNvSpPr/>
            <p:nvPr/>
          </p:nvSpPr>
          <p:spPr>
            <a:xfrm>
              <a:off x="6371275" y="842300"/>
              <a:ext cx="397100" cy="492450"/>
            </a:xfrm>
            <a:custGeom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6991200" y="2879025"/>
              <a:ext cx="390675" cy="444800"/>
            </a:xfrm>
            <a:custGeom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6244725" y="2547975"/>
              <a:ext cx="185275" cy="404450"/>
            </a:xfrm>
            <a:custGeom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6823375" y="1978500"/>
              <a:ext cx="365025" cy="447525"/>
            </a:xfrm>
            <a:custGeom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6071400" y="1791425"/>
              <a:ext cx="402625" cy="375100"/>
            </a:xfrm>
            <a:custGeom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6902250" y="3951050"/>
              <a:ext cx="436525" cy="299875"/>
            </a:xfrm>
            <a:custGeom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6405225" y="2154575"/>
              <a:ext cx="328325" cy="339325"/>
            </a:xfrm>
            <a:custGeom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6537275" y="2750650"/>
              <a:ext cx="459450" cy="475050"/>
            </a:xfrm>
            <a:custGeom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6855475" y="1544725"/>
              <a:ext cx="444800" cy="353100"/>
            </a:xfrm>
            <a:custGeom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4" name="Shape 404"/>
            <p:cNvSpPr/>
            <p:nvPr/>
          </p:nvSpPr>
          <p:spPr>
            <a:xfrm>
              <a:off x="6844475" y="1037625"/>
              <a:ext cx="414525" cy="389750"/>
            </a:xfrm>
            <a:custGeom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5" name="Shape 405"/>
            <p:cNvSpPr/>
            <p:nvPr/>
          </p:nvSpPr>
          <p:spPr>
            <a:xfrm>
              <a:off x="6553775" y="1840025"/>
              <a:ext cx="234775" cy="276975"/>
            </a:xfrm>
            <a:custGeom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6" name="Shape 406"/>
            <p:cNvSpPr/>
            <p:nvPr/>
          </p:nvSpPr>
          <p:spPr>
            <a:xfrm>
              <a:off x="6618875" y="2550725"/>
              <a:ext cx="408125" cy="156850"/>
            </a:xfrm>
            <a:custGeom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7" name="Shape 407"/>
            <p:cNvSpPr/>
            <p:nvPr/>
          </p:nvSpPr>
          <p:spPr>
            <a:xfrm>
              <a:off x="6336425" y="4507675"/>
              <a:ext cx="520000" cy="365000"/>
            </a:xfrm>
            <a:custGeom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8" name="Shape 408"/>
            <p:cNvSpPr/>
            <p:nvPr/>
          </p:nvSpPr>
          <p:spPr>
            <a:xfrm>
              <a:off x="6425400" y="3728200"/>
              <a:ext cx="342075" cy="360425"/>
            </a:xfrm>
            <a:custGeom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9" name="Shape 409"/>
            <p:cNvSpPr/>
            <p:nvPr/>
          </p:nvSpPr>
          <p:spPr>
            <a:xfrm>
              <a:off x="6789450" y="3384325"/>
              <a:ext cx="262300" cy="186175"/>
            </a:xfrm>
            <a:custGeom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0" name="Shape 410"/>
            <p:cNvSpPr/>
            <p:nvPr/>
          </p:nvSpPr>
          <p:spPr>
            <a:xfrm>
              <a:off x="6950850" y="4617725"/>
              <a:ext cx="254050" cy="162350"/>
            </a:xfrm>
            <a:custGeom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1" name="Shape 411"/>
            <p:cNvSpPr/>
            <p:nvPr/>
          </p:nvSpPr>
          <p:spPr>
            <a:xfrm>
              <a:off x="6051225" y="1090800"/>
              <a:ext cx="285225" cy="283400"/>
            </a:xfrm>
            <a:custGeom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2" name="Shape 412"/>
            <p:cNvSpPr/>
            <p:nvPr/>
          </p:nvSpPr>
          <p:spPr>
            <a:xfrm>
              <a:off x="6849975" y="3631900"/>
              <a:ext cx="270550" cy="339350"/>
            </a:xfrm>
            <a:custGeom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3" name="Shape 413"/>
            <p:cNvSpPr/>
            <p:nvPr/>
          </p:nvSpPr>
          <p:spPr>
            <a:xfrm>
              <a:off x="6351100" y="3281600"/>
              <a:ext cx="366850" cy="361350"/>
            </a:xfrm>
            <a:custGeom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4" name="Shape 414"/>
            <p:cNvSpPr/>
            <p:nvPr/>
          </p:nvSpPr>
          <p:spPr>
            <a:xfrm>
              <a:off x="6316250" y="3040425"/>
              <a:ext cx="137600" cy="122000"/>
            </a:xfrm>
            <a:custGeom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>
              <a:off x="6879325" y="4294925"/>
              <a:ext cx="344825" cy="254975"/>
            </a:xfrm>
            <a:custGeom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6" name="Shape 416"/>
            <p:cNvSpPr/>
            <p:nvPr/>
          </p:nvSpPr>
          <p:spPr>
            <a:xfrm>
              <a:off x="6114500" y="2324225"/>
              <a:ext cx="158675" cy="329225"/>
            </a:xfrm>
            <a:custGeom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7" name="Shape 417"/>
            <p:cNvSpPr/>
            <p:nvPr/>
          </p:nvSpPr>
          <p:spPr>
            <a:xfrm>
              <a:off x="6335525" y="1405350"/>
              <a:ext cx="442025" cy="375100"/>
            </a:xfrm>
            <a:custGeom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8" name="Shape 418"/>
            <p:cNvSpPr/>
            <p:nvPr/>
          </p:nvSpPr>
          <p:spPr>
            <a:xfrm>
              <a:off x="6059500" y="3516375"/>
              <a:ext cx="268700" cy="232025"/>
            </a:xfrm>
            <a:custGeom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>
              <a:off x="6385050" y="4208725"/>
              <a:ext cx="422775" cy="298975"/>
            </a:xfrm>
            <a:custGeom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0" name="Shape 420"/>
            <p:cNvSpPr/>
            <p:nvPr/>
          </p:nvSpPr>
          <p:spPr>
            <a:xfrm>
              <a:off x="7121425" y="2437925"/>
              <a:ext cx="246700" cy="315500"/>
            </a:xfrm>
            <a:custGeom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1" name="Shape 421"/>
            <p:cNvSpPr/>
            <p:nvPr/>
          </p:nvSpPr>
          <p:spPr>
            <a:xfrm>
              <a:off x="6062250" y="3853825"/>
              <a:ext cx="332900" cy="376025"/>
            </a:xfrm>
            <a:custGeom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2" name="Shape 422"/>
            <p:cNvSpPr/>
            <p:nvPr/>
          </p:nvSpPr>
          <p:spPr>
            <a:xfrm>
              <a:off x="6023725" y="3167900"/>
              <a:ext cx="340250" cy="227450"/>
            </a:xfrm>
            <a:custGeom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7109500" y="3449425"/>
              <a:ext cx="154100" cy="165100"/>
            </a:xfrm>
            <a:custGeom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24" name="Shape 424"/>
          <p:cNvCxnSpPr/>
          <p:nvPr/>
        </p:nvCxnSpPr>
        <p:spPr>
          <a:xfrm>
            <a:off x="850475" y="1031425"/>
            <a:ext cx="6037799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427" name="Shape 427"/>
          <p:cNvSpPr/>
          <p:nvPr/>
        </p:nvSpPr>
        <p:spPr>
          <a:xfrm>
            <a:off x="7302880" y="-294361"/>
            <a:ext cx="450549" cy="558733"/>
          </a:xfrm>
          <a:custGeom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28" name="Shape 428"/>
          <p:cNvSpPr/>
          <p:nvPr/>
        </p:nvSpPr>
        <p:spPr>
          <a:xfrm>
            <a:off x="-35374" y="3366962"/>
            <a:ext cx="443259" cy="504670"/>
          </a:xfrm>
          <a:custGeom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29" name="Shape 429"/>
          <p:cNvSpPr/>
          <p:nvPr/>
        </p:nvSpPr>
        <p:spPr>
          <a:xfrm>
            <a:off x="8817947" y="3439660"/>
            <a:ext cx="414157" cy="507761"/>
          </a:xfrm>
          <a:custGeom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0" name="Shape 430"/>
          <p:cNvSpPr/>
          <p:nvPr/>
        </p:nvSpPr>
        <p:spPr>
          <a:xfrm>
            <a:off x="8742973" y="4166676"/>
            <a:ext cx="495281" cy="340238"/>
          </a:xfrm>
          <a:custGeom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1" name="Shape 431"/>
          <p:cNvSpPr/>
          <p:nvPr/>
        </p:nvSpPr>
        <p:spPr>
          <a:xfrm>
            <a:off x="8360954" y="4506916"/>
            <a:ext cx="372517" cy="384998"/>
          </a:xfrm>
          <a:custGeom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2" name="Shape 432"/>
          <p:cNvSpPr/>
          <p:nvPr/>
        </p:nvSpPr>
        <p:spPr>
          <a:xfrm>
            <a:off x="-77078" y="1488018"/>
            <a:ext cx="339602" cy="400616"/>
          </a:xfrm>
          <a:custGeom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3" name="Shape 433"/>
          <p:cNvSpPr/>
          <p:nvPr/>
        </p:nvSpPr>
        <p:spPr>
          <a:xfrm>
            <a:off x="8052571" y="4825259"/>
            <a:ext cx="589992" cy="414129"/>
          </a:xfrm>
          <a:custGeom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4" name="Shape 434"/>
          <p:cNvSpPr/>
          <p:nvPr/>
        </p:nvSpPr>
        <p:spPr>
          <a:xfrm>
            <a:off x="8052577" y="4132326"/>
            <a:ext cx="388118" cy="408938"/>
          </a:xfrm>
          <a:custGeom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5" name="Shape 435"/>
          <p:cNvSpPr/>
          <p:nvPr/>
        </p:nvSpPr>
        <p:spPr>
          <a:xfrm>
            <a:off x="7430898" y="4873170"/>
            <a:ext cx="297605" cy="211234"/>
          </a:xfrm>
          <a:custGeom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6" name="Shape 436"/>
          <p:cNvSpPr/>
          <p:nvPr/>
        </p:nvSpPr>
        <p:spPr>
          <a:xfrm>
            <a:off x="8749725" y="4950125"/>
            <a:ext cx="288245" cy="184202"/>
          </a:xfrm>
          <a:custGeom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7" name="Shape 437"/>
          <p:cNvSpPr/>
          <p:nvPr/>
        </p:nvSpPr>
        <p:spPr>
          <a:xfrm>
            <a:off x="8522443" y="4000279"/>
            <a:ext cx="306966" cy="385026"/>
          </a:xfrm>
          <a:custGeom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8" name="Shape 438"/>
          <p:cNvSpPr/>
          <p:nvPr/>
        </p:nvSpPr>
        <p:spPr>
          <a:xfrm>
            <a:off x="8829403" y="4583868"/>
            <a:ext cx="391238" cy="289294"/>
          </a:xfrm>
          <a:custGeom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9" name="Shape 439"/>
          <p:cNvSpPr/>
          <p:nvPr/>
        </p:nvSpPr>
        <p:spPr>
          <a:xfrm>
            <a:off x="8963978" y="1338718"/>
            <a:ext cx="180032" cy="373538"/>
          </a:xfrm>
          <a:custGeom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0" name="Shape 440"/>
          <p:cNvSpPr/>
          <p:nvPr/>
        </p:nvSpPr>
        <p:spPr>
          <a:xfrm rot="-2426120">
            <a:off x="7110131" y="4877011"/>
            <a:ext cx="279909" cy="357971"/>
          </a:xfrm>
          <a:custGeom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1" name="Shape 441"/>
          <p:cNvSpPr/>
          <p:nvPr/>
        </p:nvSpPr>
        <p:spPr>
          <a:xfrm>
            <a:off x="7659647" y="4370196"/>
            <a:ext cx="377708" cy="426637"/>
          </a:xfrm>
          <a:custGeom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2" name="Shape 442"/>
          <p:cNvSpPr/>
          <p:nvPr/>
        </p:nvSpPr>
        <p:spPr>
          <a:xfrm>
            <a:off x="8797587" y="3078732"/>
            <a:ext cx="386047" cy="258064"/>
          </a:xfrm>
          <a:custGeom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3" name="Shape 443"/>
          <p:cNvSpPr/>
          <p:nvPr/>
        </p:nvSpPr>
        <p:spPr>
          <a:xfrm>
            <a:off x="7782420" y="4885132"/>
            <a:ext cx="174841" cy="187322"/>
          </a:xfrm>
          <a:custGeom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4" name="Shape 444"/>
          <p:cNvSpPr/>
          <p:nvPr/>
        </p:nvSpPr>
        <p:spPr>
          <a:xfrm>
            <a:off x="346877" y="608614"/>
            <a:ext cx="210213" cy="458888"/>
          </a:xfrm>
          <a:custGeom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5" name="Shape 445"/>
          <p:cNvSpPr/>
          <p:nvPr/>
        </p:nvSpPr>
        <p:spPr>
          <a:xfrm>
            <a:off x="645010" y="355961"/>
            <a:ext cx="414157" cy="507761"/>
          </a:xfrm>
          <a:custGeom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6" name="Shape 446"/>
          <p:cNvSpPr/>
          <p:nvPr/>
        </p:nvSpPr>
        <p:spPr>
          <a:xfrm>
            <a:off x="8318810" y="-29822"/>
            <a:ext cx="456818" cy="425588"/>
          </a:xfrm>
          <a:custGeom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7" name="Shape 447"/>
          <p:cNvSpPr/>
          <p:nvPr/>
        </p:nvSpPr>
        <p:spPr>
          <a:xfrm>
            <a:off x="-7" y="1013366"/>
            <a:ext cx="372517" cy="384998"/>
          </a:xfrm>
          <a:custGeom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8" name="Shape 448"/>
          <p:cNvSpPr/>
          <p:nvPr/>
        </p:nvSpPr>
        <p:spPr>
          <a:xfrm>
            <a:off x="8699356" y="179111"/>
            <a:ext cx="521291" cy="538991"/>
          </a:xfrm>
          <a:custGeom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9" name="Shape 449"/>
          <p:cNvSpPr/>
          <p:nvPr/>
        </p:nvSpPr>
        <p:spPr>
          <a:xfrm>
            <a:off x="700454" y="4557599"/>
            <a:ext cx="504670" cy="400627"/>
          </a:xfrm>
          <a:custGeom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0" name="Shape 450"/>
          <p:cNvSpPr/>
          <p:nvPr/>
        </p:nvSpPr>
        <p:spPr>
          <a:xfrm>
            <a:off x="258966" y="-86251"/>
            <a:ext cx="470320" cy="442210"/>
          </a:xfrm>
          <a:custGeom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1" name="Shape 451"/>
          <p:cNvSpPr/>
          <p:nvPr/>
        </p:nvSpPr>
        <p:spPr>
          <a:xfrm>
            <a:off x="-35015" y="4075593"/>
            <a:ext cx="339602" cy="400616"/>
          </a:xfrm>
          <a:custGeom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2" name="Shape 452"/>
          <p:cNvSpPr/>
          <p:nvPr/>
        </p:nvSpPr>
        <p:spPr>
          <a:xfrm>
            <a:off x="721257" y="4998018"/>
            <a:ext cx="463058" cy="177962"/>
          </a:xfrm>
          <a:custGeom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3" name="Shape 453"/>
          <p:cNvSpPr/>
          <p:nvPr/>
        </p:nvSpPr>
        <p:spPr>
          <a:xfrm>
            <a:off x="-243127" y="54209"/>
            <a:ext cx="589992" cy="414129"/>
          </a:xfrm>
          <a:custGeom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4" name="Shape 454"/>
          <p:cNvSpPr/>
          <p:nvPr/>
        </p:nvSpPr>
        <p:spPr>
          <a:xfrm>
            <a:off x="7842052" y="-100873"/>
            <a:ext cx="388118" cy="408938"/>
          </a:xfrm>
          <a:custGeom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5" name="Shape 455"/>
          <p:cNvSpPr/>
          <p:nvPr/>
        </p:nvSpPr>
        <p:spPr>
          <a:xfrm>
            <a:off x="-38626" y="579045"/>
            <a:ext cx="297605" cy="211234"/>
          </a:xfrm>
          <a:custGeom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6" name="Shape 456"/>
          <p:cNvSpPr/>
          <p:nvPr/>
        </p:nvSpPr>
        <p:spPr>
          <a:xfrm>
            <a:off x="1403775" y="11500"/>
            <a:ext cx="288245" cy="184202"/>
          </a:xfrm>
          <a:custGeom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7" name="Shape 457"/>
          <p:cNvSpPr/>
          <p:nvPr/>
        </p:nvSpPr>
        <p:spPr>
          <a:xfrm>
            <a:off x="955989" y="-57166"/>
            <a:ext cx="323616" cy="321545"/>
          </a:xfrm>
          <a:custGeom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8" name="Shape 458"/>
          <p:cNvSpPr/>
          <p:nvPr/>
        </p:nvSpPr>
        <p:spPr>
          <a:xfrm>
            <a:off x="1333293" y="4678454"/>
            <a:ext cx="306966" cy="385026"/>
          </a:xfrm>
          <a:custGeom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9" name="Shape 459"/>
          <p:cNvSpPr/>
          <p:nvPr/>
        </p:nvSpPr>
        <p:spPr>
          <a:xfrm>
            <a:off x="91624" y="4552927"/>
            <a:ext cx="416228" cy="409987"/>
          </a:xfrm>
          <a:custGeom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0" name="Shape 460"/>
          <p:cNvSpPr/>
          <p:nvPr/>
        </p:nvSpPr>
        <p:spPr>
          <a:xfrm>
            <a:off x="1525678" y="4911343"/>
            <a:ext cx="391238" cy="289294"/>
          </a:xfrm>
          <a:custGeom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1" name="Shape 461"/>
          <p:cNvSpPr/>
          <p:nvPr/>
        </p:nvSpPr>
        <p:spPr>
          <a:xfrm>
            <a:off x="2703" y="4900230"/>
            <a:ext cx="180032" cy="373538"/>
          </a:xfrm>
          <a:custGeom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2" name="Shape 462"/>
          <p:cNvSpPr/>
          <p:nvPr/>
        </p:nvSpPr>
        <p:spPr>
          <a:xfrm rot="1920548">
            <a:off x="8225550" y="625274"/>
            <a:ext cx="501521" cy="425556"/>
          </a:xfrm>
          <a:custGeom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3" name="Shape 463"/>
          <p:cNvSpPr/>
          <p:nvPr/>
        </p:nvSpPr>
        <p:spPr>
          <a:xfrm>
            <a:off x="346867" y="4064142"/>
            <a:ext cx="479680" cy="339217"/>
          </a:xfrm>
          <a:custGeom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4" name="Shape 464"/>
          <p:cNvSpPr/>
          <p:nvPr/>
        </p:nvSpPr>
        <p:spPr>
          <a:xfrm rot="-5400000">
            <a:off x="7996280" y="316929"/>
            <a:ext cx="279905" cy="357966"/>
          </a:xfrm>
          <a:custGeom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5" name="Shape 465"/>
          <p:cNvSpPr/>
          <p:nvPr/>
        </p:nvSpPr>
        <p:spPr>
          <a:xfrm>
            <a:off x="8801760" y="790270"/>
            <a:ext cx="377708" cy="426637"/>
          </a:xfrm>
          <a:custGeom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6" name="Shape 466"/>
          <p:cNvSpPr/>
          <p:nvPr/>
        </p:nvSpPr>
        <p:spPr>
          <a:xfrm>
            <a:off x="258962" y="4957957"/>
            <a:ext cx="386047" cy="258064"/>
          </a:xfrm>
          <a:custGeom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7" name="Shape 467"/>
          <p:cNvSpPr/>
          <p:nvPr/>
        </p:nvSpPr>
        <p:spPr>
          <a:xfrm>
            <a:off x="8699345" y="1151406"/>
            <a:ext cx="174841" cy="187322"/>
          </a:xfrm>
          <a:custGeom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/>
          <p:nvPr/>
        </p:nvSpPr>
        <p:spPr>
          <a:xfrm>
            <a:off x="7302880" y="-294361"/>
            <a:ext cx="450549" cy="558733"/>
          </a:xfrm>
          <a:custGeom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0" name="Shape 470"/>
          <p:cNvSpPr/>
          <p:nvPr/>
        </p:nvSpPr>
        <p:spPr>
          <a:xfrm>
            <a:off x="-35374" y="3366962"/>
            <a:ext cx="443259" cy="504670"/>
          </a:xfrm>
          <a:custGeom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1" name="Shape 471"/>
          <p:cNvSpPr/>
          <p:nvPr/>
        </p:nvSpPr>
        <p:spPr>
          <a:xfrm>
            <a:off x="8817947" y="3439660"/>
            <a:ext cx="414157" cy="507761"/>
          </a:xfrm>
          <a:custGeom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2" name="Shape 472"/>
          <p:cNvSpPr/>
          <p:nvPr/>
        </p:nvSpPr>
        <p:spPr>
          <a:xfrm>
            <a:off x="8742973" y="4166676"/>
            <a:ext cx="495281" cy="340238"/>
          </a:xfrm>
          <a:custGeom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3" name="Shape 473"/>
          <p:cNvSpPr/>
          <p:nvPr/>
        </p:nvSpPr>
        <p:spPr>
          <a:xfrm>
            <a:off x="8360954" y="4506916"/>
            <a:ext cx="372517" cy="384998"/>
          </a:xfrm>
          <a:custGeom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4" name="Shape 474"/>
          <p:cNvSpPr/>
          <p:nvPr/>
        </p:nvSpPr>
        <p:spPr>
          <a:xfrm>
            <a:off x="-77078" y="1488018"/>
            <a:ext cx="339602" cy="400616"/>
          </a:xfrm>
          <a:custGeom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5" name="Shape 475"/>
          <p:cNvSpPr/>
          <p:nvPr/>
        </p:nvSpPr>
        <p:spPr>
          <a:xfrm>
            <a:off x="8052571" y="4825259"/>
            <a:ext cx="589992" cy="414129"/>
          </a:xfrm>
          <a:custGeom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6" name="Shape 476"/>
          <p:cNvSpPr/>
          <p:nvPr/>
        </p:nvSpPr>
        <p:spPr>
          <a:xfrm>
            <a:off x="8052577" y="4132326"/>
            <a:ext cx="388118" cy="408938"/>
          </a:xfrm>
          <a:custGeom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7" name="Shape 477"/>
          <p:cNvSpPr/>
          <p:nvPr/>
        </p:nvSpPr>
        <p:spPr>
          <a:xfrm>
            <a:off x="7430898" y="4873170"/>
            <a:ext cx="297605" cy="211234"/>
          </a:xfrm>
          <a:custGeom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8" name="Shape 478"/>
          <p:cNvSpPr/>
          <p:nvPr/>
        </p:nvSpPr>
        <p:spPr>
          <a:xfrm>
            <a:off x="8749725" y="4950125"/>
            <a:ext cx="288245" cy="184202"/>
          </a:xfrm>
          <a:custGeom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9" name="Shape 479"/>
          <p:cNvSpPr/>
          <p:nvPr/>
        </p:nvSpPr>
        <p:spPr>
          <a:xfrm>
            <a:off x="8522443" y="4000279"/>
            <a:ext cx="306966" cy="385026"/>
          </a:xfrm>
          <a:custGeom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0" name="Shape 480"/>
          <p:cNvSpPr/>
          <p:nvPr/>
        </p:nvSpPr>
        <p:spPr>
          <a:xfrm>
            <a:off x="8829403" y="4583868"/>
            <a:ext cx="391238" cy="289294"/>
          </a:xfrm>
          <a:custGeom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1" name="Shape 481"/>
          <p:cNvSpPr/>
          <p:nvPr/>
        </p:nvSpPr>
        <p:spPr>
          <a:xfrm>
            <a:off x="8963978" y="1338718"/>
            <a:ext cx="180032" cy="373538"/>
          </a:xfrm>
          <a:custGeom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2" name="Shape 482"/>
          <p:cNvSpPr/>
          <p:nvPr/>
        </p:nvSpPr>
        <p:spPr>
          <a:xfrm rot="-2426120">
            <a:off x="7110131" y="4877011"/>
            <a:ext cx="279909" cy="357971"/>
          </a:xfrm>
          <a:custGeom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3" name="Shape 483"/>
          <p:cNvSpPr/>
          <p:nvPr/>
        </p:nvSpPr>
        <p:spPr>
          <a:xfrm>
            <a:off x="7659647" y="4370196"/>
            <a:ext cx="377708" cy="426637"/>
          </a:xfrm>
          <a:custGeom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4" name="Shape 484"/>
          <p:cNvSpPr/>
          <p:nvPr/>
        </p:nvSpPr>
        <p:spPr>
          <a:xfrm>
            <a:off x="8797587" y="3078732"/>
            <a:ext cx="386047" cy="258064"/>
          </a:xfrm>
          <a:custGeom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5" name="Shape 485"/>
          <p:cNvSpPr/>
          <p:nvPr/>
        </p:nvSpPr>
        <p:spPr>
          <a:xfrm>
            <a:off x="7782420" y="4885132"/>
            <a:ext cx="174841" cy="187322"/>
          </a:xfrm>
          <a:custGeom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6" name="Shape 486"/>
          <p:cNvSpPr/>
          <p:nvPr/>
        </p:nvSpPr>
        <p:spPr>
          <a:xfrm>
            <a:off x="346877" y="608614"/>
            <a:ext cx="210213" cy="458888"/>
          </a:xfrm>
          <a:custGeom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7" name="Shape 487"/>
          <p:cNvSpPr/>
          <p:nvPr/>
        </p:nvSpPr>
        <p:spPr>
          <a:xfrm>
            <a:off x="645010" y="355961"/>
            <a:ext cx="414157" cy="507761"/>
          </a:xfrm>
          <a:custGeom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8" name="Shape 488"/>
          <p:cNvSpPr/>
          <p:nvPr/>
        </p:nvSpPr>
        <p:spPr>
          <a:xfrm>
            <a:off x="8318810" y="-29822"/>
            <a:ext cx="456818" cy="425588"/>
          </a:xfrm>
          <a:custGeom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9" name="Shape 489"/>
          <p:cNvSpPr/>
          <p:nvPr/>
        </p:nvSpPr>
        <p:spPr>
          <a:xfrm>
            <a:off x="-7" y="1013366"/>
            <a:ext cx="372517" cy="384998"/>
          </a:xfrm>
          <a:custGeom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0" name="Shape 490"/>
          <p:cNvSpPr/>
          <p:nvPr/>
        </p:nvSpPr>
        <p:spPr>
          <a:xfrm>
            <a:off x="8699356" y="179111"/>
            <a:ext cx="521291" cy="538991"/>
          </a:xfrm>
          <a:custGeom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1" name="Shape 491"/>
          <p:cNvSpPr/>
          <p:nvPr/>
        </p:nvSpPr>
        <p:spPr>
          <a:xfrm>
            <a:off x="700454" y="4557599"/>
            <a:ext cx="504670" cy="400627"/>
          </a:xfrm>
          <a:custGeom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2" name="Shape 492"/>
          <p:cNvSpPr/>
          <p:nvPr/>
        </p:nvSpPr>
        <p:spPr>
          <a:xfrm>
            <a:off x="258966" y="-86251"/>
            <a:ext cx="470320" cy="442210"/>
          </a:xfrm>
          <a:custGeom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3" name="Shape 493"/>
          <p:cNvSpPr/>
          <p:nvPr/>
        </p:nvSpPr>
        <p:spPr>
          <a:xfrm>
            <a:off x="-35015" y="4075593"/>
            <a:ext cx="339602" cy="400616"/>
          </a:xfrm>
          <a:custGeom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4" name="Shape 494"/>
          <p:cNvSpPr/>
          <p:nvPr/>
        </p:nvSpPr>
        <p:spPr>
          <a:xfrm>
            <a:off x="721257" y="4998018"/>
            <a:ext cx="463058" cy="177962"/>
          </a:xfrm>
          <a:custGeom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5" name="Shape 495"/>
          <p:cNvSpPr/>
          <p:nvPr/>
        </p:nvSpPr>
        <p:spPr>
          <a:xfrm>
            <a:off x="-243127" y="54209"/>
            <a:ext cx="589992" cy="414129"/>
          </a:xfrm>
          <a:custGeom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6" name="Shape 496"/>
          <p:cNvSpPr/>
          <p:nvPr/>
        </p:nvSpPr>
        <p:spPr>
          <a:xfrm>
            <a:off x="7842052" y="-100873"/>
            <a:ext cx="388118" cy="408938"/>
          </a:xfrm>
          <a:custGeom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7" name="Shape 497"/>
          <p:cNvSpPr/>
          <p:nvPr/>
        </p:nvSpPr>
        <p:spPr>
          <a:xfrm>
            <a:off x="-38626" y="579045"/>
            <a:ext cx="297605" cy="211234"/>
          </a:xfrm>
          <a:custGeom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8" name="Shape 498"/>
          <p:cNvSpPr/>
          <p:nvPr/>
        </p:nvSpPr>
        <p:spPr>
          <a:xfrm>
            <a:off x="1403775" y="11500"/>
            <a:ext cx="288245" cy="184202"/>
          </a:xfrm>
          <a:custGeom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9" name="Shape 499"/>
          <p:cNvSpPr/>
          <p:nvPr/>
        </p:nvSpPr>
        <p:spPr>
          <a:xfrm>
            <a:off x="955989" y="-57166"/>
            <a:ext cx="323616" cy="321545"/>
          </a:xfrm>
          <a:custGeom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0" name="Shape 500"/>
          <p:cNvSpPr/>
          <p:nvPr/>
        </p:nvSpPr>
        <p:spPr>
          <a:xfrm>
            <a:off x="1333293" y="4678454"/>
            <a:ext cx="306966" cy="385026"/>
          </a:xfrm>
          <a:custGeom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1" name="Shape 501"/>
          <p:cNvSpPr/>
          <p:nvPr/>
        </p:nvSpPr>
        <p:spPr>
          <a:xfrm>
            <a:off x="91624" y="4552927"/>
            <a:ext cx="416228" cy="409987"/>
          </a:xfrm>
          <a:custGeom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2" name="Shape 502"/>
          <p:cNvSpPr/>
          <p:nvPr/>
        </p:nvSpPr>
        <p:spPr>
          <a:xfrm>
            <a:off x="1525678" y="4911343"/>
            <a:ext cx="391238" cy="289294"/>
          </a:xfrm>
          <a:custGeom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3" name="Shape 503"/>
          <p:cNvSpPr/>
          <p:nvPr/>
        </p:nvSpPr>
        <p:spPr>
          <a:xfrm>
            <a:off x="2703" y="4900230"/>
            <a:ext cx="180032" cy="373538"/>
          </a:xfrm>
          <a:custGeom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4" name="Shape 504"/>
          <p:cNvSpPr/>
          <p:nvPr/>
        </p:nvSpPr>
        <p:spPr>
          <a:xfrm rot="1920548">
            <a:off x="8225550" y="625274"/>
            <a:ext cx="501521" cy="425556"/>
          </a:xfrm>
          <a:custGeom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5" name="Shape 505"/>
          <p:cNvSpPr/>
          <p:nvPr/>
        </p:nvSpPr>
        <p:spPr>
          <a:xfrm>
            <a:off x="346867" y="4064142"/>
            <a:ext cx="479680" cy="339217"/>
          </a:xfrm>
          <a:custGeom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6" name="Shape 506"/>
          <p:cNvSpPr/>
          <p:nvPr/>
        </p:nvSpPr>
        <p:spPr>
          <a:xfrm rot="-5400000">
            <a:off x="7996280" y="316929"/>
            <a:ext cx="279905" cy="357966"/>
          </a:xfrm>
          <a:custGeom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7" name="Shape 507"/>
          <p:cNvSpPr/>
          <p:nvPr/>
        </p:nvSpPr>
        <p:spPr>
          <a:xfrm>
            <a:off x="8801760" y="790270"/>
            <a:ext cx="377708" cy="426637"/>
          </a:xfrm>
          <a:custGeom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8" name="Shape 508"/>
          <p:cNvSpPr/>
          <p:nvPr/>
        </p:nvSpPr>
        <p:spPr>
          <a:xfrm>
            <a:off x="258962" y="4957957"/>
            <a:ext cx="386047" cy="258064"/>
          </a:xfrm>
          <a:custGeom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9" name="Shape 509"/>
          <p:cNvSpPr/>
          <p:nvPr/>
        </p:nvSpPr>
        <p:spPr>
          <a:xfrm>
            <a:off x="8699345" y="1151406"/>
            <a:ext cx="174841" cy="187322"/>
          </a:xfrm>
          <a:custGeom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-6" y="-23"/>
            <a:ext cx="9143797" cy="5143377"/>
            <a:chOff x="239950" y="872550"/>
            <a:chExt cx="7042900" cy="3961625"/>
          </a:xfrm>
        </p:grpSpPr>
        <p:sp>
          <p:nvSpPr>
            <p:cNvPr id="6" name="Shape 6"/>
            <p:cNvSpPr/>
            <p:nvPr/>
          </p:nvSpPr>
          <p:spPr>
            <a:xfrm>
              <a:off x="239950" y="872550"/>
              <a:ext cx="7042900" cy="3961625"/>
            </a:xfrm>
            <a:custGeom>
              <a:pathLst>
                <a:path extrusionOk="0" fill="none" h="158465" w="281716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x="239950" y="4761700"/>
              <a:ext cx="7042900" cy="25"/>
            </a:xfrm>
            <a:custGeom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239950" y="4690175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239950" y="4617725"/>
              <a:ext cx="7042900" cy="25"/>
            </a:xfrm>
            <a:custGeom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239950" y="4546200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239950" y="4473750"/>
              <a:ext cx="7042900" cy="25"/>
            </a:xfrm>
            <a:custGeom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239950" y="4402225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239950" y="4329775"/>
              <a:ext cx="7042900" cy="25"/>
            </a:xfrm>
            <a:custGeom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239950" y="4258250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239950" y="4185800"/>
              <a:ext cx="7042900" cy="25"/>
            </a:xfrm>
            <a:custGeom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239950" y="4114275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39950" y="4041825"/>
              <a:ext cx="7042900" cy="25"/>
            </a:xfrm>
            <a:custGeom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239950" y="3969375"/>
              <a:ext cx="7042900" cy="25"/>
            </a:xfrm>
            <a:custGeom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239950" y="3897850"/>
              <a:ext cx="7042900" cy="25"/>
            </a:xfrm>
            <a:custGeom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239950" y="3825400"/>
              <a:ext cx="7042900" cy="25"/>
            </a:xfrm>
            <a:custGeom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239950" y="3753875"/>
              <a:ext cx="7042900" cy="25"/>
            </a:xfrm>
            <a:custGeom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239950" y="3681425"/>
              <a:ext cx="7042900" cy="25"/>
            </a:xfrm>
            <a:custGeom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239950" y="3609900"/>
              <a:ext cx="7042900" cy="25"/>
            </a:xfrm>
            <a:custGeom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239950" y="3537450"/>
              <a:ext cx="7042900" cy="25"/>
            </a:xfrm>
            <a:custGeom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239950" y="3465925"/>
              <a:ext cx="7042900" cy="25"/>
            </a:xfrm>
            <a:custGeom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239950" y="3393475"/>
              <a:ext cx="7042900" cy="25"/>
            </a:xfrm>
            <a:custGeom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239950" y="3321950"/>
              <a:ext cx="7042900" cy="25"/>
            </a:xfrm>
            <a:custGeom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239950" y="3249500"/>
              <a:ext cx="7042900" cy="25"/>
            </a:xfrm>
            <a:custGeom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239950" y="3177050"/>
              <a:ext cx="7042900" cy="25"/>
            </a:xfrm>
            <a:custGeom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239950" y="3105525"/>
              <a:ext cx="7042900" cy="25"/>
            </a:xfrm>
            <a:custGeom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239950" y="3033100"/>
              <a:ext cx="7042900" cy="0"/>
            </a:xfrm>
            <a:custGeom>
              <a:pathLst>
                <a:path extrusionOk="0" fill="none" h="0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239950" y="2961550"/>
              <a:ext cx="7042900" cy="25"/>
            </a:xfrm>
            <a:custGeom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239950" y="2889125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239950" y="2817575"/>
              <a:ext cx="7042900" cy="25"/>
            </a:xfrm>
            <a:custGeom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239950" y="2745150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239950" y="2673600"/>
              <a:ext cx="7042900" cy="25"/>
            </a:xfrm>
            <a:custGeom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239950" y="2601175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239950" y="2529625"/>
              <a:ext cx="7042900" cy="25"/>
            </a:xfrm>
            <a:custGeom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239950" y="2457200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239950" y="2384750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239950" y="2313225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239950" y="2240775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239950" y="2169250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239950" y="2096800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239950" y="2025275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239950" y="1952825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239950" y="1881300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239950" y="1808850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239950" y="1737325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239950" y="1664875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239950" y="1592425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239950" y="1520900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239950" y="1448450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239950" y="1376925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239950" y="1304475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239950" y="1232950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239950" y="1160500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239950" y="1088975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239950" y="1016525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239950" y="945000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721037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713792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7064575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6992125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6919675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684722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677477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670232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6628975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655652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648407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641162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633917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6266750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619337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612092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604847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5976050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5903600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583022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575777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568532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5612900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5540450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5468000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539462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5322200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5249750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5177300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5104850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5032400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4959050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4886600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4814150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4741700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4669250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4596800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4523450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4451000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4378550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4306100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4233650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4160300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4087850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4015400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3942950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3870500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3798075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3724700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3652250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3579800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3507375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3434925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3362475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3289100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3216650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3144225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3071775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2999325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2925950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2853525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2781075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2708625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263617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256372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2490375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2417925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2345475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227302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220057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212812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2054775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1982325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190987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183742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176497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1692550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161917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154672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147427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401850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329400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125602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118357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11112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038700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966250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893800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82042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74797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675550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603100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530650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458200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384850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312400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57" name="Shape 157"/>
          <p:cNvSpPr txBox="1"/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rgbClr val="3D4965"/>
              </a:buClr>
              <a:buSzPct val="100000"/>
              <a:buFont typeface="Dosis"/>
              <a:buChar char="✘"/>
              <a:defRPr sz="2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>
              <a:spcBef>
                <a:spcPts val="480"/>
              </a:spcBef>
              <a:buClr>
                <a:srgbClr val="3D4965"/>
              </a:buClr>
              <a:buSzPct val="100000"/>
              <a:buFont typeface="Dosis"/>
              <a:buChar char="✗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>
              <a:spcBef>
                <a:spcPts val="480"/>
              </a:spcBef>
              <a:buClr>
                <a:srgbClr val="3D4965"/>
              </a:buClr>
              <a:buSzPct val="100000"/>
              <a:buFont typeface="Dosis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Relationship Id="rId4" Type="http://schemas.openxmlformats.org/officeDocument/2006/relationships/image" Target="../media/image07.jpg"/><Relationship Id="rId5" Type="http://schemas.openxmlformats.org/officeDocument/2006/relationships/image" Target="../media/image01.jpg"/><Relationship Id="rId6" Type="http://schemas.openxmlformats.org/officeDocument/2006/relationships/image" Target="../media/image03.jpg"/><Relationship Id="rId7" Type="http://schemas.openxmlformats.org/officeDocument/2006/relationships/image" Target="../media/image0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06.jpg"/><Relationship Id="rId4" Type="http://schemas.openxmlformats.org/officeDocument/2006/relationships/image" Target="../media/image0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jpg"/><Relationship Id="rId4" Type="http://schemas.openxmlformats.org/officeDocument/2006/relationships/image" Target="../media/image09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08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/>
          <p:nvPr>
            <p:ph type="ctrTitle"/>
          </p:nvPr>
        </p:nvSpPr>
        <p:spPr>
          <a:xfrm>
            <a:off x="1962900" y="1161050"/>
            <a:ext cx="6495300" cy="1159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  POV and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Experience Prototypes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 txBox="1"/>
          <p:nvPr>
            <p:ph type="ctrTitle"/>
          </p:nvPr>
        </p:nvSpPr>
        <p:spPr>
          <a:xfrm>
            <a:off x="3210884" y="1310736"/>
            <a:ext cx="5301599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Revised POVs</a:t>
            </a:r>
          </a:p>
        </p:txBody>
      </p:sp>
      <p:sp>
        <p:nvSpPr>
          <p:cNvPr id="587" name="Shape 587"/>
          <p:cNvSpPr txBox="1"/>
          <p:nvPr>
            <p:ph idx="1" type="subTitle"/>
          </p:nvPr>
        </p:nvSpPr>
        <p:spPr>
          <a:xfrm>
            <a:off x="3210884" y="2864176"/>
            <a:ext cx="5301599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Learning from our subjects</a:t>
            </a:r>
          </a:p>
        </p:txBody>
      </p:sp>
      <p:pic>
        <p:nvPicPr>
          <p:cNvPr id="588" name="Shape 5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6475" y="2537175"/>
            <a:ext cx="6936000" cy="32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Shape 589"/>
          <p:cNvSpPr/>
          <p:nvPr/>
        </p:nvSpPr>
        <p:spPr>
          <a:xfrm flipH="1">
            <a:off x="3739374" y="2586225"/>
            <a:ext cx="228900" cy="228900"/>
          </a:xfrm>
          <a:prstGeom prst="ellipse">
            <a:avLst/>
          </a:prstGeom>
          <a:solidFill>
            <a:srgbClr val="1155CC">
              <a:alpha val="4962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 txBox="1"/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Revised POVs</a:t>
            </a:r>
          </a:p>
        </p:txBody>
      </p:sp>
      <p:sp>
        <p:nvSpPr>
          <p:cNvPr id="595" name="Shape 595"/>
          <p:cNvSpPr txBox="1"/>
          <p:nvPr>
            <p:ph idx="1" type="body"/>
          </p:nvPr>
        </p:nvSpPr>
        <p:spPr>
          <a:xfrm>
            <a:off x="747925" y="1082425"/>
            <a:ext cx="2097899" cy="3617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/>
              <a:t>POV #1</a:t>
            </a:r>
          </a:p>
          <a:p>
            <a:pPr>
              <a:spcBef>
                <a:spcPts val="0"/>
              </a:spcBef>
              <a:buNone/>
            </a:pPr>
            <a:r>
              <a:rPr lang="en" sz="1500"/>
              <a:t>We met Judy and Tim who need </a:t>
            </a:r>
            <a:r>
              <a:rPr b="1" lang="en" sz="1500">
                <a:solidFill>
                  <a:srgbClr val="1155CC"/>
                </a:solidFill>
              </a:rPr>
              <a:t>a more efficient way to shop for groceries</a:t>
            </a:r>
            <a:r>
              <a:rPr lang="en" sz="1500"/>
              <a:t> because they spend more than one hour in the grocery store despite having a shopping list; it would be game changing if we could </a:t>
            </a:r>
            <a:r>
              <a:rPr b="1" lang="en" sz="1500">
                <a:solidFill>
                  <a:srgbClr val="1155CC"/>
                </a:solidFill>
              </a:rPr>
              <a:t>save their time walking around the store</a:t>
            </a:r>
          </a:p>
        </p:txBody>
      </p:sp>
      <p:sp>
        <p:nvSpPr>
          <p:cNvPr id="596" name="Shape 596"/>
          <p:cNvSpPr txBox="1"/>
          <p:nvPr>
            <p:ph idx="2" type="body"/>
          </p:nvPr>
        </p:nvSpPr>
        <p:spPr>
          <a:xfrm>
            <a:off x="2953086" y="1082425"/>
            <a:ext cx="2097899" cy="3617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/>
              <a:t>POV #2</a:t>
            </a:r>
          </a:p>
          <a:p>
            <a:pPr lvl="0">
              <a:spcBef>
                <a:spcPts val="0"/>
              </a:spcBef>
              <a:buNone/>
            </a:pPr>
            <a:r>
              <a:rPr lang="en" sz="1500"/>
              <a:t>We met Jeremy who needs to</a:t>
            </a:r>
            <a:r>
              <a:rPr lang="en" sz="1500">
                <a:solidFill>
                  <a:srgbClr val="1155CC"/>
                </a:solidFill>
              </a:rPr>
              <a:t> </a:t>
            </a:r>
            <a:r>
              <a:rPr b="1" lang="en" sz="1500">
                <a:solidFill>
                  <a:srgbClr val="1155CC"/>
                </a:solidFill>
              </a:rPr>
              <a:t>feel he and his friends collectively picked the best place for a group</a:t>
            </a:r>
            <a:r>
              <a:rPr lang="en" sz="1500"/>
              <a:t> meal based on its purpose because deciding where to eat is a socially important experience; it would be game changing if we could </a:t>
            </a:r>
            <a:r>
              <a:rPr b="1" lang="en" sz="1500">
                <a:solidFill>
                  <a:srgbClr val="1155CC"/>
                </a:solidFill>
              </a:rPr>
              <a:t>help him and his friends take into account individual values collectively, in deciding where to eat</a:t>
            </a:r>
          </a:p>
        </p:txBody>
      </p:sp>
      <p:sp>
        <p:nvSpPr>
          <p:cNvPr id="597" name="Shape 597"/>
          <p:cNvSpPr txBox="1"/>
          <p:nvPr>
            <p:ph idx="3" type="body"/>
          </p:nvPr>
        </p:nvSpPr>
        <p:spPr>
          <a:xfrm>
            <a:off x="5158223" y="1082425"/>
            <a:ext cx="2097899" cy="3617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POV #3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500"/>
              <a:t>We met Ellen, a health-conscious mother who regularly shops at a farmers’ market, who needs </a:t>
            </a:r>
            <a:r>
              <a:rPr b="1" lang="en" sz="1500">
                <a:solidFill>
                  <a:srgbClr val="1155CC"/>
                </a:solidFill>
              </a:rPr>
              <a:t>access to fresh and organic groceries</a:t>
            </a:r>
            <a:r>
              <a:rPr lang="en" sz="1500">
                <a:solidFill>
                  <a:srgbClr val="1155CC"/>
                </a:solidFill>
              </a:rPr>
              <a:t> </a:t>
            </a:r>
            <a:r>
              <a:rPr lang="en" sz="1500"/>
              <a:t>because she feels store products are not up to her standards (taste, quality, etc.); it would be game changing if we could </a:t>
            </a:r>
            <a:r>
              <a:rPr b="1" lang="en" sz="1500">
                <a:solidFill>
                  <a:srgbClr val="1155CC"/>
                </a:solidFill>
              </a:rPr>
              <a:t>help her find the best spots to purchase these groceries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/>
          <p:nvPr>
            <p:ph type="ctrTitle"/>
          </p:nvPr>
        </p:nvSpPr>
        <p:spPr>
          <a:xfrm>
            <a:off x="3210884" y="1377386"/>
            <a:ext cx="5301599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Top HMWs</a:t>
            </a:r>
          </a:p>
        </p:txBody>
      </p:sp>
      <p:sp>
        <p:nvSpPr>
          <p:cNvPr id="603" name="Shape 603"/>
          <p:cNvSpPr txBox="1"/>
          <p:nvPr>
            <p:ph idx="1" type="subTitle"/>
          </p:nvPr>
        </p:nvSpPr>
        <p:spPr>
          <a:xfrm>
            <a:off x="3210884" y="2864176"/>
            <a:ext cx="5301599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best of the brainstorming</a:t>
            </a:r>
          </a:p>
        </p:txBody>
      </p:sp>
      <p:pic>
        <p:nvPicPr>
          <p:cNvPr id="604" name="Shape 6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6475" y="2537175"/>
            <a:ext cx="6936000" cy="327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Shape 605"/>
          <p:cNvSpPr/>
          <p:nvPr/>
        </p:nvSpPr>
        <p:spPr>
          <a:xfrm flipH="1">
            <a:off x="6044024" y="2586225"/>
            <a:ext cx="228900" cy="228900"/>
          </a:xfrm>
          <a:prstGeom prst="ellipse">
            <a:avLst/>
          </a:prstGeom>
          <a:solidFill>
            <a:srgbClr val="1155CC">
              <a:alpha val="4962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 txBox="1"/>
          <p:nvPr>
            <p:ph idx="4294967295" type="ctrTitle"/>
          </p:nvPr>
        </p:nvSpPr>
        <p:spPr>
          <a:xfrm>
            <a:off x="1263350" y="1065200"/>
            <a:ext cx="6130200" cy="1159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600"/>
              <a:t>1.</a:t>
            </a:r>
          </a:p>
        </p:txBody>
      </p:sp>
      <p:cxnSp>
        <p:nvCxnSpPr>
          <p:cNvPr id="611" name="Shape 611"/>
          <p:cNvCxnSpPr/>
          <p:nvPr/>
        </p:nvCxnSpPr>
        <p:spPr>
          <a:xfrm>
            <a:off x="2541325" y="2561087"/>
            <a:ext cx="50496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lg" w="lg" type="none"/>
            <a:tailEnd len="lg" w="lg" type="none"/>
          </a:ln>
        </p:spPr>
      </p:cxnSp>
      <p:sp>
        <p:nvSpPr>
          <p:cNvPr id="612" name="Shape 612"/>
          <p:cNvSpPr txBox="1"/>
          <p:nvPr>
            <p:ph idx="4294967295" type="subTitle"/>
          </p:nvPr>
        </p:nvSpPr>
        <p:spPr>
          <a:xfrm>
            <a:off x="2473450" y="997812"/>
            <a:ext cx="5163599" cy="1416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>
                <a:latin typeface="Sniglet"/>
                <a:ea typeface="Sniglet"/>
                <a:cs typeface="Sniglet"/>
                <a:sym typeface="Sniglet"/>
              </a:rPr>
              <a:t>HMW keep the human touch in a decision process that is not typically face to face?</a:t>
            </a:r>
          </a:p>
        </p:txBody>
      </p:sp>
      <p:sp>
        <p:nvSpPr>
          <p:cNvPr id="613" name="Shape 613"/>
          <p:cNvSpPr txBox="1"/>
          <p:nvPr>
            <p:ph idx="4294967295" type="body"/>
          </p:nvPr>
        </p:nvSpPr>
        <p:spPr>
          <a:xfrm>
            <a:off x="2473450" y="2561087"/>
            <a:ext cx="5354400" cy="1584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/>
              <a:t>from POV #2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/>
              <a:t>We met Jeremy who needs to</a:t>
            </a:r>
            <a:r>
              <a:rPr lang="en" sz="1500">
                <a:solidFill>
                  <a:schemeClr val="hlink"/>
                </a:solidFill>
              </a:rPr>
              <a:t> </a:t>
            </a:r>
            <a:r>
              <a:rPr b="1" lang="en" sz="1500">
                <a:solidFill>
                  <a:schemeClr val="hlink"/>
                </a:solidFill>
              </a:rPr>
              <a:t>feel he and his friends collectively picked the best place for a group</a:t>
            </a:r>
            <a:r>
              <a:rPr lang="en" sz="1500"/>
              <a:t> meal based on its purpose because deciding where to eat is a socially important experience; it would be game changing if we could </a:t>
            </a:r>
            <a:r>
              <a:rPr b="1" lang="en" sz="1500">
                <a:solidFill>
                  <a:schemeClr val="hlink"/>
                </a:solidFill>
              </a:rPr>
              <a:t>help him and his friends take into account individual values collectively, in deciding where to eat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 txBox="1"/>
          <p:nvPr>
            <p:ph idx="4294967295" type="ctrTitle"/>
          </p:nvPr>
        </p:nvSpPr>
        <p:spPr>
          <a:xfrm>
            <a:off x="1263350" y="1065200"/>
            <a:ext cx="6130200" cy="1159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600"/>
              <a:t>2.</a:t>
            </a:r>
          </a:p>
        </p:txBody>
      </p:sp>
      <p:cxnSp>
        <p:nvCxnSpPr>
          <p:cNvPr id="619" name="Shape 619"/>
          <p:cNvCxnSpPr/>
          <p:nvPr/>
        </p:nvCxnSpPr>
        <p:spPr>
          <a:xfrm>
            <a:off x="2541325" y="2561087"/>
            <a:ext cx="50496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lg" w="lg" type="none"/>
            <a:tailEnd len="lg" w="lg" type="none"/>
          </a:ln>
        </p:spPr>
      </p:cxnSp>
      <p:sp>
        <p:nvSpPr>
          <p:cNvPr id="620" name="Shape 620"/>
          <p:cNvSpPr txBox="1"/>
          <p:nvPr>
            <p:ph idx="4294967295" type="subTitle"/>
          </p:nvPr>
        </p:nvSpPr>
        <p:spPr>
          <a:xfrm>
            <a:off x="2473450" y="997812"/>
            <a:ext cx="5163599" cy="1416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42307"/>
              <a:buFont typeface="Arial"/>
              <a:buNone/>
            </a:pPr>
            <a:r>
              <a:rPr lang="en">
                <a:latin typeface="Sniglet"/>
                <a:ea typeface="Sniglet"/>
                <a:cs typeface="Sniglet"/>
                <a:sym typeface="Sniglet"/>
              </a:rPr>
              <a:t>HMW help groups discover new qualities about themselves in the process of picking a place to eat?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21" name="Shape 621"/>
          <p:cNvSpPr txBox="1"/>
          <p:nvPr>
            <p:ph idx="4294967295" type="body"/>
          </p:nvPr>
        </p:nvSpPr>
        <p:spPr>
          <a:xfrm>
            <a:off x="2473450" y="2561087"/>
            <a:ext cx="5354400" cy="1584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/>
              <a:t>from POV #2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500"/>
              <a:t>We met Jeremy who needs to</a:t>
            </a:r>
            <a:r>
              <a:rPr lang="en" sz="1500">
                <a:solidFill>
                  <a:schemeClr val="hlink"/>
                </a:solidFill>
              </a:rPr>
              <a:t> </a:t>
            </a:r>
            <a:r>
              <a:rPr b="1" lang="en" sz="1500">
                <a:solidFill>
                  <a:schemeClr val="hlink"/>
                </a:solidFill>
              </a:rPr>
              <a:t>feel he and his friends collectively picked the best place for a group</a:t>
            </a:r>
            <a:r>
              <a:rPr lang="en" sz="1500"/>
              <a:t> meal based on its purpose because deciding where to eat is a socially important experience; it would be game changing if we could </a:t>
            </a:r>
            <a:r>
              <a:rPr b="1" lang="en" sz="1500">
                <a:solidFill>
                  <a:schemeClr val="hlink"/>
                </a:solidFill>
              </a:rPr>
              <a:t>help him and his friends take into account individual values collectively, in deciding where to eat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 txBox="1"/>
          <p:nvPr>
            <p:ph idx="4294967295" type="ctrTitle"/>
          </p:nvPr>
        </p:nvSpPr>
        <p:spPr>
          <a:xfrm>
            <a:off x="1263350" y="1065200"/>
            <a:ext cx="6130200" cy="1159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600"/>
              <a:t>3.</a:t>
            </a:r>
          </a:p>
        </p:txBody>
      </p:sp>
      <p:cxnSp>
        <p:nvCxnSpPr>
          <p:cNvPr id="627" name="Shape 627"/>
          <p:cNvCxnSpPr/>
          <p:nvPr/>
        </p:nvCxnSpPr>
        <p:spPr>
          <a:xfrm>
            <a:off x="2541325" y="2561087"/>
            <a:ext cx="50496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lg" w="lg" type="none"/>
            <a:tailEnd len="lg" w="lg" type="none"/>
          </a:ln>
        </p:spPr>
      </p:cxnSp>
      <p:sp>
        <p:nvSpPr>
          <p:cNvPr id="628" name="Shape 628"/>
          <p:cNvSpPr txBox="1"/>
          <p:nvPr>
            <p:ph idx="4294967295" type="subTitle"/>
          </p:nvPr>
        </p:nvSpPr>
        <p:spPr>
          <a:xfrm>
            <a:off x="2473450" y="997812"/>
            <a:ext cx="5163599" cy="1416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42307"/>
              <a:buFont typeface="Arial"/>
              <a:buNone/>
            </a:pPr>
            <a:r>
              <a:rPr lang="en">
                <a:latin typeface="Sniglet"/>
                <a:ea typeface="Sniglet"/>
                <a:cs typeface="Sniglet"/>
                <a:sym typeface="Sniglet"/>
              </a:rPr>
              <a:t>HMW repurpose the aimless time spent walking around in a grocery store?</a:t>
            </a:r>
          </a:p>
        </p:txBody>
      </p:sp>
      <p:sp>
        <p:nvSpPr>
          <p:cNvPr id="629" name="Shape 629"/>
          <p:cNvSpPr txBox="1"/>
          <p:nvPr>
            <p:ph idx="4294967295" type="body"/>
          </p:nvPr>
        </p:nvSpPr>
        <p:spPr>
          <a:xfrm>
            <a:off x="2473450" y="2561087"/>
            <a:ext cx="5354400" cy="1584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/>
              <a:t>from POV #1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500"/>
              <a:t>We met Judy and Tim who need </a:t>
            </a:r>
            <a:r>
              <a:rPr b="1" lang="en" sz="1500">
                <a:solidFill>
                  <a:srgbClr val="1155CC"/>
                </a:solidFill>
              </a:rPr>
              <a:t>a more efficient way to shop for groceries</a:t>
            </a:r>
            <a:r>
              <a:rPr lang="en" sz="1500"/>
              <a:t> because they spend more than one hour in the grocery store despite having a shopping list; it would be game changing if we could </a:t>
            </a:r>
            <a:r>
              <a:rPr b="1" lang="en" sz="1500">
                <a:solidFill>
                  <a:srgbClr val="1155CC"/>
                </a:solidFill>
              </a:rPr>
              <a:t>save their time walking around the store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hape 634"/>
          <p:cNvSpPr txBox="1"/>
          <p:nvPr>
            <p:ph type="ctrTitle"/>
          </p:nvPr>
        </p:nvSpPr>
        <p:spPr>
          <a:xfrm>
            <a:off x="3210884" y="1285811"/>
            <a:ext cx="5301599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Experience Prototypes</a:t>
            </a:r>
          </a:p>
        </p:txBody>
      </p:sp>
      <p:sp>
        <p:nvSpPr>
          <p:cNvPr id="635" name="Shape 635"/>
          <p:cNvSpPr txBox="1"/>
          <p:nvPr>
            <p:ph idx="1" type="subTitle"/>
          </p:nvPr>
        </p:nvSpPr>
        <p:spPr>
          <a:xfrm>
            <a:off x="3210884" y="2864176"/>
            <a:ext cx="5301599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Testing our solutions for validity</a:t>
            </a:r>
          </a:p>
        </p:txBody>
      </p:sp>
      <p:pic>
        <p:nvPicPr>
          <p:cNvPr id="636" name="Shape 6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6475" y="2537175"/>
            <a:ext cx="6936000" cy="327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Shape 637"/>
          <p:cNvSpPr/>
          <p:nvPr/>
        </p:nvSpPr>
        <p:spPr>
          <a:xfrm flipH="1">
            <a:off x="8283574" y="2586225"/>
            <a:ext cx="228900" cy="228900"/>
          </a:xfrm>
          <a:prstGeom prst="ellipse">
            <a:avLst/>
          </a:prstGeom>
          <a:solidFill>
            <a:srgbClr val="1155CC">
              <a:alpha val="4962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2" name="Shape 642"/>
          <p:cNvGraphicFramePr/>
          <p:nvPr/>
        </p:nvGraphicFramePr>
        <p:xfrm>
          <a:off x="1176962" y="20684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{8E36DB7D-5571-4C0A-AB46-893E15BB0B53}</a:tableStyleId>
              </a:tblPr>
              <a:tblGrid>
                <a:gridCol w="1482225"/>
                <a:gridCol w="5307850"/>
              </a:tblGrid>
              <a:tr h="1525325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A4C2F4"/>
                    </a:solidFill>
                  </a:tcPr>
                </a:tc>
              </a:tr>
            </a:tbl>
          </a:graphicData>
        </a:graphic>
      </p:graphicFrame>
      <p:sp>
        <p:nvSpPr>
          <p:cNvPr id="643" name="Shape 643"/>
          <p:cNvSpPr txBox="1"/>
          <p:nvPr>
            <p:ph idx="4294967295" type="subTitle"/>
          </p:nvPr>
        </p:nvSpPr>
        <p:spPr>
          <a:xfrm>
            <a:off x="2745762" y="2068500"/>
            <a:ext cx="4950600" cy="7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A ‘human concierge’ that coordinated and facilitated the process of choosing what to eat </a:t>
            </a:r>
          </a:p>
        </p:txBody>
      </p:sp>
      <p:sp>
        <p:nvSpPr>
          <p:cNvPr id="644" name="Shape 644"/>
          <p:cNvSpPr txBox="1"/>
          <p:nvPr>
            <p:ph idx="4294967295" type="ctrTitle"/>
          </p:nvPr>
        </p:nvSpPr>
        <p:spPr>
          <a:xfrm>
            <a:off x="1544012" y="2251250"/>
            <a:ext cx="806100" cy="1159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600">
                <a:solidFill>
                  <a:srgbClr val="999999"/>
                </a:solidFill>
              </a:rPr>
              <a:t>1</a:t>
            </a:r>
            <a:r>
              <a:rPr lang="en" sz="9600"/>
              <a:t> </a:t>
            </a:r>
          </a:p>
        </p:txBody>
      </p:sp>
      <p:sp>
        <p:nvSpPr>
          <p:cNvPr id="645" name="Shape 645"/>
          <p:cNvSpPr txBox="1"/>
          <p:nvPr/>
        </p:nvSpPr>
        <p:spPr>
          <a:xfrm>
            <a:off x="2655700" y="1273200"/>
            <a:ext cx="5311200" cy="7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i="1" lang="en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How might we keep the human touch in a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i="1" lang="en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decision process that is typically not face to face?</a:t>
            </a:r>
          </a:p>
        </p:txBody>
      </p:sp>
      <p:sp>
        <p:nvSpPr>
          <p:cNvPr id="646" name="Shape 646"/>
          <p:cNvSpPr txBox="1"/>
          <p:nvPr/>
        </p:nvSpPr>
        <p:spPr>
          <a:xfrm>
            <a:off x="1076025" y="1185025"/>
            <a:ext cx="1742099" cy="1307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>
                <a:solidFill>
                  <a:srgbClr val="CCCCCC"/>
                </a:solidFill>
                <a:latin typeface="Dosis"/>
                <a:ea typeface="Dosis"/>
                <a:cs typeface="Dosis"/>
                <a:sym typeface="Dosis"/>
              </a:rPr>
              <a:t>Prototype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Shape 6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7350" y="201562"/>
            <a:ext cx="1859274" cy="247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Shape 6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3099" y="201563"/>
            <a:ext cx="1804249" cy="240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Shape 6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5175" y="201568"/>
            <a:ext cx="3534126" cy="262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Shape 6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5175" y="2529039"/>
            <a:ext cx="3534126" cy="2405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Shape 655"/>
          <p:cNvPicPr preferRelativeResize="0"/>
          <p:nvPr/>
        </p:nvPicPr>
        <p:blipFill rotWithShape="1">
          <a:blip r:embed="rId7">
            <a:alphaModFix/>
          </a:blip>
          <a:srcRect b="21554" l="0" r="0" t="11483"/>
          <a:stretch/>
        </p:blipFill>
        <p:spPr>
          <a:xfrm>
            <a:off x="4439300" y="2529037"/>
            <a:ext cx="3587324" cy="2405673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Shape 656"/>
          <p:cNvSpPr txBox="1"/>
          <p:nvPr>
            <p:ph idx="4294967295" type="title"/>
          </p:nvPr>
        </p:nvSpPr>
        <p:spPr>
          <a:xfrm>
            <a:off x="905175" y="4415730"/>
            <a:ext cx="7121400" cy="526200"/>
          </a:xfrm>
          <a:prstGeom prst="rect">
            <a:avLst/>
          </a:prstGeom>
          <a:solidFill>
            <a:srgbClr val="1155CC">
              <a:alpha val="4962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0" lang="en">
                <a:solidFill>
                  <a:srgbClr val="FFFFFF"/>
                </a:solidFill>
              </a:rPr>
              <a:t>Constructing and testing the prototypes</a:t>
            </a:r>
          </a:p>
        </p:txBody>
      </p:sp>
      <p:sp>
        <p:nvSpPr>
          <p:cNvPr id="657" name="Shape 657"/>
          <p:cNvSpPr txBox="1"/>
          <p:nvPr>
            <p:ph idx="4294967295" type="title"/>
          </p:nvPr>
        </p:nvSpPr>
        <p:spPr>
          <a:xfrm>
            <a:off x="905325" y="2296737"/>
            <a:ext cx="7121400" cy="526200"/>
          </a:xfrm>
          <a:prstGeom prst="rect">
            <a:avLst/>
          </a:prstGeom>
          <a:solidFill>
            <a:srgbClr val="FFFFFF">
              <a:alpha val="5831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0" lang="en">
                <a:solidFill>
                  <a:srgbClr val="3D4965"/>
                </a:solidFill>
              </a:rPr>
              <a:t>2 prototypes to test different assumptions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/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Results</a:t>
            </a:r>
          </a:p>
        </p:txBody>
      </p:sp>
      <p:sp>
        <p:nvSpPr>
          <p:cNvPr id="663" name="Shape 663"/>
          <p:cNvSpPr txBox="1"/>
          <p:nvPr>
            <p:ph idx="1" type="body"/>
          </p:nvPr>
        </p:nvSpPr>
        <p:spPr>
          <a:xfrm>
            <a:off x="3098350" y="1154525"/>
            <a:ext cx="4502400" cy="361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Things that worked: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800"/>
              <a:t>3rd party decision maker helped group </a:t>
            </a:r>
            <a:r>
              <a:rPr b="1" lang="en" sz="1800"/>
              <a:t>get over indecisiveness</a:t>
            </a:r>
          </a:p>
          <a:p>
            <a:pPr indent="-228600" lvl="0" marL="457200" rtl="0">
              <a:spcBef>
                <a:spcPts val="0"/>
              </a:spcBef>
              <a:buClr>
                <a:srgbClr val="3D4965"/>
              </a:buClr>
              <a:buSzPct val="100000"/>
            </a:pPr>
            <a:r>
              <a:rPr b="1" lang="en" sz="1800">
                <a:solidFill>
                  <a:srgbClr val="3D4965"/>
                </a:solidFill>
              </a:rPr>
              <a:t>“Pulls the group together” </a:t>
            </a:r>
            <a:r>
              <a:rPr lang="en" sz="1800">
                <a:solidFill>
                  <a:srgbClr val="3D4965"/>
                </a:solidFill>
              </a:rPr>
              <a:t>and “brings in [the] group aspect” of the experience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3D4965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Things that didn’t work: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800"/>
              <a:t>People wanted prompts to be </a:t>
            </a:r>
            <a:r>
              <a:rPr b="1" lang="en" sz="1800"/>
              <a:t>as specific as possible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800"/>
              <a:t>The human </a:t>
            </a:r>
            <a:r>
              <a:rPr b="1" lang="en" sz="1800"/>
              <a:t>face </a:t>
            </a:r>
            <a:r>
              <a:rPr lang="en" sz="1800"/>
              <a:t>on prototype was ineffective</a:t>
            </a:r>
          </a:p>
        </p:txBody>
      </p:sp>
      <p:sp>
        <p:nvSpPr>
          <p:cNvPr id="664" name="Shape 664"/>
          <p:cNvSpPr txBox="1"/>
          <p:nvPr/>
        </p:nvSpPr>
        <p:spPr>
          <a:xfrm>
            <a:off x="844125" y="953750"/>
            <a:ext cx="3000000" cy="1001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b="1" lang="en" sz="24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Version 1</a:t>
            </a:r>
          </a:p>
        </p:txBody>
      </p:sp>
      <p:sp>
        <p:nvSpPr>
          <p:cNvPr id="665" name="Shape 665"/>
          <p:cNvSpPr txBox="1"/>
          <p:nvPr/>
        </p:nvSpPr>
        <p:spPr>
          <a:xfrm>
            <a:off x="844125" y="1671075"/>
            <a:ext cx="2119199" cy="67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i="1" lang="en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What is the interaction with a 3rd party ‘concierge’ like in a group setting? </a:t>
            </a:r>
          </a:p>
        </p:txBody>
      </p:sp>
      <p:pic>
        <p:nvPicPr>
          <p:cNvPr id="666" name="Shape 6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5274" y="2506188"/>
            <a:ext cx="1804249" cy="240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/>
          <p:nvPr>
            <p:ph idx="4294967295" type="ctrTitle"/>
          </p:nvPr>
        </p:nvSpPr>
        <p:spPr>
          <a:xfrm>
            <a:off x="1887750" y="64650"/>
            <a:ext cx="5368499" cy="1159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6000"/>
              <a:t>Team Muncher</a:t>
            </a:r>
          </a:p>
        </p:txBody>
      </p:sp>
      <p:sp>
        <p:nvSpPr>
          <p:cNvPr id="518" name="Shape 518"/>
          <p:cNvSpPr txBox="1"/>
          <p:nvPr>
            <p:ph idx="4294967295" type="body"/>
          </p:nvPr>
        </p:nvSpPr>
        <p:spPr>
          <a:xfrm>
            <a:off x="3921700" y="1756525"/>
            <a:ext cx="3443399" cy="2694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r">
              <a:spcBef>
                <a:spcPts val="0"/>
              </a:spcBef>
              <a:buNone/>
            </a:pPr>
            <a:r>
              <a:rPr b="1" lang="en" sz="3600"/>
              <a:t>Peter F.</a:t>
            </a:r>
          </a:p>
          <a:p>
            <a:pPr rtl="0" algn="r">
              <a:spcBef>
                <a:spcPts val="0"/>
              </a:spcBef>
              <a:buNone/>
            </a:pPr>
            <a:r>
              <a:rPr b="1" lang="en" sz="3600"/>
              <a:t>Monica Y.</a:t>
            </a:r>
          </a:p>
          <a:p>
            <a:pPr rtl="0" algn="r">
              <a:spcBef>
                <a:spcPts val="0"/>
              </a:spcBef>
              <a:buNone/>
            </a:pPr>
            <a:r>
              <a:rPr b="1" lang="en" sz="3600"/>
              <a:t>Gloria C.</a:t>
            </a:r>
          </a:p>
          <a:p>
            <a:pPr algn="r">
              <a:spcBef>
                <a:spcPts val="0"/>
              </a:spcBef>
              <a:buNone/>
            </a:pPr>
            <a:r>
              <a:rPr b="1" lang="en" sz="3600"/>
              <a:t>Kai Jian C.</a:t>
            </a:r>
          </a:p>
        </p:txBody>
      </p:sp>
      <p:pic>
        <p:nvPicPr>
          <p:cNvPr id="519" name="Shape 5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9803" y="1756522"/>
            <a:ext cx="2953097" cy="269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 txBox="1"/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Results</a:t>
            </a:r>
          </a:p>
        </p:txBody>
      </p:sp>
      <p:sp>
        <p:nvSpPr>
          <p:cNvPr id="672" name="Shape 672"/>
          <p:cNvSpPr txBox="1"/>
          <p:nvPr>
            <p:ph idx="1" type="body"/>
          </p:nvPr>
        </p:nvSpPr>
        <p:spPr>
          <a:xfrm>
            <a:off x="3098350" y="1154525"/>
            <a:ext cx="4502400" cy="361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Surprises and new learnings: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800"/>
              <a:t>Users wanted to interact via </a:t>
            </a:r>
            <a:r>
              <a:rPr b="1" lang="en" sz="1800"/>
              <a:t>voice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800"/>
              <a:t>Users preferred this more than Yelp, because “it was </a:t>
            </a:r>
            <a:r>
              <a:rPr b="1" lang="en" sz="1800"/>
              <a:t>more than just a list</a:t>
            </a:r>
            <a:r>
              <a:rPr lang="en" sz="1800"/>
              <a:t>” -- human touch? 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800"/>
              <a:t>Users were more interested in </a:t>
            </a:r>
            <a:r>
              <a:rPr b="1" lang="en" sz="1800"/>
              <a:t>talking to each other</a:t>
            </a:r>
            <a:r>
              <a:rPr lang="en" sz="1800"/>
              <a:t> than the human concierge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800"/>
              <a:t>Users might prefer the concierge </a:t>
            </a:r>
            <a:r>
              <a:rPr b="1" lang="en" sz="1800"/>
              <a:t>shortlisting, rather than selecting</a:t>
            </a:r>
            <a:r>
              <a:rPr lang="en" sz="1800"/>
              <a:t> their choices</a:t>
            </a:r>
          </a:p>
        </p:txBody>
      </p:sp>
      <p:sp>
        <p:nvSpPr>
          <p:cNvPr id="673" name="Shape 673"/>
          <p:cNvSpPr txBox="1"/>
          <p:nvPr/>
        </p:nvSpPr>
        <p:spPr>
          <a:xfrm>
            <a:off x="844125" y="953750"/>
            <a:ext cx="3000000" cy="1001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b="1" lang="en" sz="24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Version 1</a:t>
            </a:r>
          </a:p>
        </p:txBody>
      </p:sp>
      <p:sp>
        <p:nvSpPr>
          <p:cNvPr id="674" name="Shape 674"/>
          <p:cNvSpPr txBox="1"/>
          <p:nvPr/>
        </p:nvSpPr>
        <p:spPr>
          <a:xfrm>
            <a:off x="844125" y="1671075"/>
            <a:ext cx="2119199" cy="67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i="1" lang="en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What is the interaction with a 3rd party ‘concierge’ like in a group setting? </a:t>
            </a:r>
          </a:p>
        </p:txBody>
      </p:sp>
      <p:pic>
        <p:nvPicPr>
          <p:cNvPr id="675" name="Shape 6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5274" y="2506188"/>
            <a:ext cx="1804249" cy="240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 txBox="1"/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Results</a:t>
            </a:r>
          </a:p>
        </p:txBody>
      </p:sp>
      <p:sp>
        <p:nvSpPr>
          <p:cNvPr id="681" name="Shape 681"/>
          <p:cNvSpPr txBox="1"/>
          <p:nvPr>
            <p:ph idx="1" type="body"/>
          </p:nvPr>
        </p:nvSpPr>
        <p:spPr>
          <a:xfrm>
            <a:off x="3098350" y="1154525"/>
            <a:ext cx="4502400" cy="361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Things that worked: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800"/>
              <a:t>Also expressed getting over </a:t>
            </a:r>
            <a:r>
              <a:rPr b="1" lang="en" sz="1800"/>
              <a:t>indecisiveness</a:t>
            </a:r>
          </a:p>
          <a:p>
            <a:pPr indent="-228600" lvl="0" marL="457200" rtl="0">
              <a:spcBef>
                <a:spcPts val="0"/>
              </a:spcBef>
              <a:buClr>
                <a:srgbClr val="3D4965"/>
              </a:buClr>
              <a:buSzPct val="100000"/>
            </a:pPr>
            <a:r>
              <a:rPr lang="en" sz="1800">
                <a:solidFill>
                  <a:srgbClr val="3D4965"/>
                </a:solidFill>
              </a:rPr>
              <a:t>One user expressed that this gave him great </a:t>
            </a:r>
            <a:r>
              <a:rPr b="1" lang="en" sz="1800">
                <a:solidFill>
                  <a:srgbClr val="3D4965"/>
                </a:solidFill>
              </a:rPr>
              <a:t>comfort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3D4965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Things that didn’t work: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800"/>
              <a:t>Icons that were meant to be simple were </a:t>
            </a:r>
            <a:r>
              <a:rPr b="1" lang="en" sz="1800"/>
              <a:t>intuitive to one user</a:t>
            </a:r>
            <a:r>
              <a:rPr lang="en" sz="1800"/>
              <a:t> but not the other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800"/>
              <a:t>User unhappy if restaurant suggested at the end was different than the one (s)he chose.</a:t>
            </a:r>
          </a:p>
        </p:txBody>
      </p:sp>
      <p:sp>
        <p:nvSpPr>
          <p:cNvPr id="682" name="Shape 682"/>
          <p:cNvSpPr txBox="1"/>
          <p:nvPr/>
        </p:nvSpPr>
        <p:spPr>
          <a:xfrm>
            <a:off x="844125" y="953750"/>
            <a:ext cx="3000000" cy="1001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b="1" lang="en" sz="24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Version 2</a:t>
            </a:r>
          </a:p>
        </p:txBody>
      </p:sp>
      <p:sp>
        <p:nvSpPr>
          <p:cNvPr id="683" name="Shape 683"/>
          <p:cNvSpPr txBox="1"/>
          <p:nvPr/>
        </p:nvSpPr>
        <p:spPr>
          <a:xfrm>
            <a:off x="844125" y="1671075"/>
            <a:ext cx="2119199" cy="67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i="1" lang="en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What is the interaction with a 3rd party ‘concierge’  for non-ordinary users?</a:t>
            </a:r>
          </a:p>
        </p:txBody>
      </p:sp>
      <p:pic>
        <p:nvPicPr>
          <p:cNvPr id="684" name="Shape 684"/>
          <p:cNvPicPr preferRelativeResize="0"/>
          <p:nvPr/>
        </p:nvPicPr>
        <p:blipFill rotWithShape="1">
          <a:blip r:embed="rId3">
            <a:alphaModFix/>
          </a:blip>
          <a:srcRect b="21554" l="0" r="0" t="11483"/>
          <a:stretch/>
        </p:blipFill>
        <p:spPr>
          <a:xfrm>
            <a:off x="844137" y="2559579"/>
            <a:ext cx="2182575" cy="146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Shape 689"/>
          <p:cNvSpPr txBox="1"/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Results</a:t>
            </a:r>
          </a:p>
        </p:txBody>
      </p:sp>
      <p:sp>
        <p:nvSpPr>
          <p:cNvPr id="690" name="Shape 690"/>
          <p:cNvSpPr txBox="1"/>
          <p:nvPr>
            <p:ph idx="1" type="body"/>
          </p:nvPr>
        </p:nvSpPr>
        <p:spPr>
          <a:xfrm>
            <a:off x="3098350" y="1154525"/>
            <a:ext cx="4502400" cy="361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Surprises and new learnings: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800"/>
              <a:t>New possible use case: families connecting with their kids in a different way? 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800"/>
              <a:t>Users like the </a:t>
            </a:r>
            <a:r>
              <a:rPr b="1" lang="en" sz="1800"/>
              <a:t>group efficiency</a:t>
            </a:r>
            <a:r>
              <a:rPr lang="en" sz="1800"/>
              <a:t> it created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800"/>
              <a:t>User valued </a:t>
            </a:r>
            <a:r>
              <a:rPr b="1" lang="en" sz="1800"/>
              <a:t>humor</a:t>
            </a:r>
            <a:r>
              <a:rPr lang="en" sz="1800"/>
              <a:t> in the interaction 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800"/>
              <a:t>Concierge </a:t>
            </a:r>
            <a:r>
              <a:rPr b="1" lang="en" sz="1800"/>
              <a:t>guided</a:t>
            </a:r>
            <a:r>
              <a:rPr lang="en" sz="1800"/>
              <a:t> him through an otherwise </a:t>
            </a:r>
            <a:r>
              <a:rPr b="1" lang="en" sz="1800"/>
              <a:t>unfamiliar technology experience </a:t>
            </a:r>
            <a:r>
              <a:rPr lang="en" sz="1800"/>
              <a:t>-- human touch</a:t>
            </a:r>
          </a:p>
        </p:txBody>
      </p:sp>
      <p:sp>
        <p:nvSpPr>
          <p:cNvPr id="691" name="Shape 691"/>
          <p:cNvSpPr txBox="1"/>
          <p:nvPr/>
        </p:nvSpPr>
        <p:spPr>
          <a:xfrm>
            <a:off x="844125" y="953750"/>
            <a:ext cx="3000000" cy="1001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b="1" lang="en" sz="24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Version 2</a:t>
            </a:r>
          </a:p>
        </p:txBody>
      </p:sp>
      <p:pic>
        <p:nvPicPr>
          <p:cNvPr id="692" name="Shape 692"/>
          <p:cNvPicPr preferRelativeResize="0"/>
          <p:nvPr/>
        </p:nvPicPr>
        <p:blipFill rotWithShape="1">
          <a:blip r:embed="rId3">
            <a:alphaModFix/>
          </a:blip>
          <a:srcRect b="21554" l="0" r="0" t="11483"/>
          <a:stretch/>
        </p:blipFill>
        <p:spPr>
          <a:xfrm>
            <a:off x="844137" y="2559579"/>
            <a:ext cx="2182575" cy="1463649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Shape 693"/>
          <p:cNvSpPr txBox="1"/>
          <p:nvPr/>
        </p:nvSpPr>
        <p:spPr>
          <a:xfrm>
            <a:off x="844125" y="1671075"/>
            <a:ext cx="2119199" cy="67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i="1" lang="en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What is the interaction with a 3rd party ‘concierge’  for non-ordinary users?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8" name="Shape 698"/>
          <p:cNvGraphicFramePr/>
          <p:nvPr/>
        </p:nvGraphicFramePr>
        <p:xfrm>
          <a:off x="1176962" y="20684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{EC698BC8-69B5-4937-852A-9EADECE1CE3E}</a:tableStyleId>
              </a:tblPr>
              <a:tblGrid>
                <a:gridCol w="1482225"/>
                <a:gridCol w="5307850"/>
              </a:tblGrid>
              <a:tr h="1525325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A4C2F4"/>
                    </a:solidFill>
                  </a:tcPr>
                </a:tc>
              </a:tr>
            </a:tbl>
          </a:graphicData>
        </a:graphic>
      </p:graphicFrame>
      <p:sp>
        <p:nvSpPr>
          <p:cNvPr id="699" name="Shape 699"/>
          <p:cNvSpPr txBox="1"/>
          <p:nvPr>
            <p:ph idx="4294967295" type="subTitle"/>
          </p:nvPr>
        </p:nvSpPr>
        <p:spPr>
          <a:xfrm>
            <a:off x="2745762" y="2068500"/>
            <a:ext cx="4950600" cy="7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Pattern recognition that reveals your preferences based on you and your group’s past choices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700" name="Shape 700"/>
          <p:cNvSpPr txBox="1"/>
          <p:nvPr>
            <p:ph idx="4294967295" type="ctrTitle"/>
          </p:nvPr>
        </p:nvSpPr>
        <p:spPr>
          <a:xfrm>
            <a:off x="1544012" y="2251250"/>
            <a:ext cx="806100" cy="1159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600">
                <a:solidFill>
                  <a:srgbClr val="999999"/>
                </a:solidFill>
              </a:rPr>
              <a:t>2</a:t>
            </a:r>
            <a:r>
              <a:rPr lang="en" sz="9600"/>
              <a:t> </a:t>
            </a:r>
          </a:p>
        </p:txBody>
      </p:sp>
      <p:sp>
        <p:nvSpPr>
          <p:cNvPr id="701" name="Shape 701"/>
          <p:cNvSpPr txBox="1"/>
          <p:nvPr/>
        </p:nvSpPr>
        <p:spPr>
          <a:xfrm>
            <a:off x="2655700" y="1273200"/>
            <a:ext cx="5311200" cy="7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600"/>
              </a:spcBef>
              <a:buNone/>
            </a:pPr>
            <a:r>
              <a:rPr i="1" lang="en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HMW help groups discover new qualities                                                               about themselves in the process of picking a place to eat?</a:t>
            </a:r>
          </a:p>
        </p:txBody>
      </p:sp>
      <p:sp>
        <p:nvSpPr>
          <p:cNvPr id="702" name="Shape 702"/>
          <p:cNvSpPr txBox="1"/>
          <p:nvPr/>
        </p:nvSpPr>
        <p:spPr>
          <a:xfrm>
            <a:off x="1076025" y="1185025"/>
            <a:ext cx="1742099" cy="1307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>
                <a:solidFill>
                  <a:srgbClr val="CCCCCC"/>
                </a:solidFill>
                <a:latin typeface="Dosis"/>
                <a:ea typeface="Dosis"/>
                <a:cs typeface="Dosis"/>
                <a:sym typeface="Dosis"/>
              </a:rPr>
              <a:t>Prototype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" name="Shape 7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0548" y="139470"/>
            <a:ext cx="3534120" cy="4712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Shape 7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4675" y="139475"/>
            <a:ext cx="3534124" cy="4712156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Shape 709"/>
          <p:cNvSpPr txBox="1"/>
          <p:nvPr>
            <p:ph idx="4294967295" type="title"/>
          </p:nvPr>
        </p:nvSpPr>
        <p:spPr>
          <a:xfrm>
            <a:off x="890550" y="4333500"/>
            <a:ext cx="7068300" cy="532199"/>
          </a:xfrm>
          <a:prstGeom prst="rect">
            <a:avLst/>
          </a:prstGeom>
          <a:solidFill>
            <a:srgbClr val="1155CC">
              <a:alpha val="4962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0" lang="en">
                <a:solidFill>
                  <a:srgbClr val="FFFFFF"/>
                </a:solidFill>
              </a:rPr>
              <a:t>Constructing and testing the prototype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Shape 714"/>
          <p:cNvSpPr txBox="1"/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Results</a:t>
            </a:r>
          </a:p>
        </p:txBody>
      </p:sp>
      <p:sp>
        <p:nvSpPr>
          <p:cNvPr id="715" name="Shape 715"/>
          <p:cNvSpPr txBox="1"/>
          <p:nvPr>
            <p:ph idx="1" type="body"/>
          </p:nvPr>
        </p:nvSpPr>
        <p:spPr>
          <a:xfrm>
            <a:off x="747925" y="1139261"/>
            <a:ext cx="6140399" cy="361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Things that worked: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800"/>
              <a:t>People wanted restaurant swiping to have </a:t>
            </a:r>
            <a:r>
              <a:rPr b="1" lang="en" sz="1800"/>
              <a:t>pattern recognition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800"/>
              <a:t>People recognize that pattern recognition means </a:t>
            </a:r>
            <a:r>
              <a:rPr b="1" lang="en" sz="1800"/>
              <a:t>less input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>
              <a:spcBef>
                <a:spcPts val="0"/>
              </a:spcBef>
              <a:buNone/>
            </a:pPr>
            <a:r>
              <a:rPr lang="en" sz="1800"/>
              <a:t>Things that didn’t work: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800"/>
              <a:t>May said her preferences, like price, </a:t>
            </a:r>
            <a:r>
              <a:rPr b="1" lang="en" sz="1800"/>
              <a:t>change over time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800"/>
              <a:t>Jessica does </a:t>
            </a:r>
            <a:r>
              <a:rPr b="1" lang="en" sz="1800"/>
              <a:t>not</a:t>
            </a:r>
            <a:r>
              <a:rPr lang="en" sz="1800"/>
              <a:t> want to do this exercise </a:t>
            </a:r>
            <a:r>
              <a:rPr b="1" lang="en" sz="1800"/>
              <a:t>multiple times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>
              <a:spcBef>
                <a:spcPts val="0"/>
              </a:spcBef>
              <a:buNone/>
            </a:pPr>
            <a:r>
              <a:rPr lang="en" sz="1800"/>
              <a:t>Surprises and new learnings: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800"/>
              <a:t>Jessica could do the exercise without first swiping for restaurants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0" name="Shape 720"/>
          <p:cNvGraphicFramePr/>
          <p:nvPr/>
        </p:nvGraphicFramePr>
        <p:xfrm>
          <a:off x="1176962" y="20684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{001C6A00-D629-45BA-A7FC-C94246AF7368}</a:tableStyleId>
              </a:tblPr>
              <a:tblGrid>
                <a:gridCol w="1482225"/>
                <a:gridCol w="5307850"/>
              </a:tblGrid>
              <a:tr h="15253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A4C2F4"/>
                    </a:solidFill>
                  </a:tcPr>
                </a:tc>
              </a:tr>
            </a:tbl>
          </a:graphicData>
        </a:graphic>
      </p:graphicFrame>
      <p:sp>
        <p:nvSpPr>
          <p:cNvPr id="721" name="Shape 721"/>
          <p:cNvSpPr txBox="1"/>
          <p:nvPr>
            <p:ph idx="4294967295" type="subTitle"/>
          </p:nvPr>
        </p:nvSpPr>
        <p:spPr>
          <a:xfrm>
            <a:off x="2745762" y="2068500"/>
            <a:ext cx="4950600" cy="7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Search for coupons online for items in your basket while walking around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722" name="Shape 722"/>
          <p:cNvSpPr txBox="1"/>
          <p:nvPr>
            <p:ph idx="4294967295" type="ctrTitle"/>
          </p:nvPr>
        </p:nvSpPr>
        <p:spPr>
          <a:xfrm>
            <a:off x="1544012" y="2251250"/>
            <a:ext cx="806100" cy="1159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600">
                <a:solidFill>
                  <a:srgbClr val="999999"/>
                </a:solidFill>
              </a:rPr>
              <a:t>3</a:t>
            </a:r>
          </a:p>
        </p:txBody>
      </p:sp>
      <p:sp>
        <p:nvSpPr>
          <p:cNvPr id="723" name="Shape 723"/>
          <p:cNvSpPr txBox="1"/>
          <p:nvPr/>
        </p:nvSpPr>
        <p:spPr>
          <a:xfrm>
            <a:off x="2655700" y="1273200"/>
            <a:ext cx="5311200" cy="7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i="1" lang="en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How might we repurpose the aimless time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i="1" lang="en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spent walking around in a grocery store?</a:t>
            </a:r>
          </a:p>
        </p:txBody>
      </p:sp>
      <p:sp>
        <p:nvSpPr>
          <p:cNvPr id="724" name="Shape 724"/>
          <p:cNvSpPr txBox="1"/>
          <p:nvPr/>
        </p:nvSpPr>
        <p:spPr>
          <a:xfrm>
            <a:off x="1076025" y="1185025"/>
            <a:ext cx="1742099" cy="1307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>
                <a:solidFill>
                  <a:srgbClr val="CCCCCC"/>
                </a:solidFill>
                <a:latin typeface="Dosis"/>
                <a:ea typeface="Dosis"/>
                <a:cs typeface="Dosis"/>
                <a:sym typeface="Dosis"/>
              </a:rPr>
              <a:t>Prototype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Shape 7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548" y="139470"/>
            <a:ext cx="3534122" cy="4712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Shape 7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4675" y="139475"/>
            <a:ext cx="3534124" cy="4712156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Shape 731"/>
          <p:cNvSpPr txBox="1"/>
          <p:nvPr>
            <p:ph idx="4294967295" type="title"/>
          </p:nvPr>
        </p:nvSpPr>
        <p:spPr>
          <a:xfrm>
            <a:off x="890550" y="4333500"/>
            <a:ext cx="7068300" cy="532199"/>
          </a:xfrm>
          <a:prstGeom prst="rect">
            <a:avLst/>
          </a:prstGeom>
          <a:solidFill>
            <a:srgbClr val="1155CC">
              <a:alpha val="4962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0" lang="en">
                <a:solidFill>
                  <a:srgbClr val="FFFFFF"/>
                </a:solidFill>
              </a:rPr>
              <a:t>Constructing and testing the prototype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Shape 736"/>
          <p:cNvSpPr txBox="1"/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Results</a:t>
            </a:r>
          </a:p>
        </p:txBody>
      </p:sp>
      <p:sp>
        <p:nvSpPr>
          <p:cNvPr id="737" name="Shape 737"/>
          <p:cNvSpPr txBox="1"/>
          <p:nvPr>
            <p:ph idx="1" type="body"/>
          </p:nvPr>
        </p:nvSpPr>
        <p:spPr>
          <a:xfrm>
            <a:off x="747925" y="1139261"/>
            <a:ext cx="6140399" cy="361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Things that worked: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800"/>
              <a:t>James was receptive to </a:t>
            </a:r>
            <a:r>
              <a:rPr b="1" lang="en" sz="1800"/>
              <a:t>adding extra action</a:t>
            </a:r>
            <a:r>
              <a:rPr lang="en" sz="1800"/>
              <a:t> to his routine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b="1" lang="en" sz="1800"/>
              <a:t>Saving money</a:t>
            </a:r>
            <a:r>
              <a:rPr lang="en" sz="1800"/>
              <a:t> was an attraction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Things that didn’t work: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800"/>
              <a:t>He did </a:t>
            </a:r>
            <a:r>
              <a:rPr b="1" lang="en" sz="1800"/>
              <a:t>not</a:t>
            </a:r>
            <a:r>
              <a:rPr lang="en" sz="1800"/>
              <a:t> save any time shopping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800"/>
              <a:t>Process became </a:t>
            </a:r>
            <a:r>
              <a:rPr b="1" lang="en" sz="1800"/>
              <a:t>repetitive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Surprises and new learnings: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800"/>
              <a:t>James did not care about spending more time if it saved money</a:t>
            </a:r>
          </a:p>
        </p:txBody>
      </p:sp>
      <p:pic>
        <p:nvPicPr>
          <p:cNvPr id="738" name="Shape 738"/>
          <p:cNvPicPr preferRelativeResize="0"/>
          <p:nvPr/>
        </p:nvPicPr>
        <p:blipFill rotWithShape="1">
          <a:blip r:embed="rId3">
            <a:alphaModFix/>
          </a:blip>
          <a:srcRect b="13433" l="0" r="0" t="9004"/>
          <a:stretch/>
        </p:blipFill>
        <p:spPr>
          <a:xfrm>
            <a:off x="4937575" y="2099225"/>
            <a:ext cx="1950750" cy="2017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Shape 743"/>
          <p:cNvSpPr txBox="1"/>
          <p:nvPr>
            <p:ph idx="4294967295" type="ctrTitle"/>
          </p:nvPr>
        </p:nvSpPr>
        <p:spPr>
          <a:xfrm>
            <a:off x="3657037" y="1522200"/>
            <a:ext cx="3229200" cy="1159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/>
              <a:t>THANKS!</a:t>
            </a:r>
          </a:p>
        </p:txBody>
      </p:sp>
      <p:sp>
        <p:nvSpPr>
          <p:cNvPr id="744" name="Shape 744"/>
          <p:cNvSpPr txBox="1"/>
          <p:nvPr>
            <p:ph idx="4294967295" type="body"/>
          </p:nvPr>
        </p:nvSpPr>
        <p:spPr>
          <a:xfrm>
            <a:off x="3657037" y="2682005"/>
            <a:ext cx="3229200" cy="24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600"/>
              <a:t>Any questions?</a:t>
            </a:r>
          </a:p>
        </p:txBody>
      </p:sp>
      <p:sp>
        <p:nvSpPr>
          <p:cNvPr id="745" name="Shape 745"/>
          <p:cNvSpPr/>
          <p:nvPr/>
        </p:nvSpPr>
        <p:spPr>
          <a:xfrm>
            <a:off x="2246205" y="2028078"/>
            <a:ext cx="1180136" cy="1087336"/>
          </a:xfrm>
          <a:custGeom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/>
          <p:nvPr>
            <p:ph idx="4294967295" type="ctrTitle"/>
          </p:nvPr>
        </p:nvSpPr>
        <p:spPr>
          <a:xfrm>
            <a:off x="685800" y="2759474"/>
            <a:ext cx="7772400" cy="1159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6000">
                <a:solidFill>
                  <a:srgbClr val="3D4965"/>
                </a:solidFill>
              </a:rPr>
              <a:t>Food</a:t>
            </a:r>
            <a:r>
              <a:rPr lang="en" sz="6000"/>
              <a:t> Mobility</a:t>
            </a:r>
          </a:p>
        </p:txBody>
      </p:sp>
      <p:sp>
        <p:nvSpPr>
          <p:cNvPr id="525" name="Shape 525"/>
          <p:cNvSpPr/>
          <p:nvPr/>
        </p:nvSpPr>
        <p:spPr>
          <a:xfrm>
            <a:off x="1016443" y="1299942"/>
            <a:ext cx="1318347" cy="1030015"/>
          </a:xfrm>
          <a:custGeom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526" name="Shape 526"/>
          <p:cNvSpPr/>
          <p:nvPr/>
        </p:nvSpPr>
        <p:spPr>
          <a:xfrm>
            <a:off x="6478751" y="1329596"/>
            <a:ext cx="958293" cy="970692"/>
          </a:xfrm>
          <a:custGeom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527" name="Shape 527"/>
          <p:cNvSpPr/>
          <p:nvPr/>
        </p:nvSpPr>
        <p:spPr>
          <a:xfrm>
            <a:off x="2985140" y="1140479"/>
            <a:ext cx="958297" cy="1159803"/>
          </a:xfrm>
          <a:custGeom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528" name="Shape 528"/>
          <p:cNvSpPr/>
          <p:nvPr/>
        </p:nvSpPr>
        <p:spPr>
          <a:xfrm>
            <a:off x="4593773" y="1205362"/>
            <a:ext cx="1234657" cy="1030028"/>
          </a:xfrm>
          <a:custGeom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Shape 5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2012" y="1895225"/>
            <a:ext cx="6936024" cy="1535725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Shape 534"/>
          <p:cNvSpPr txBox="1"/>
          <p:nvPr>
            <p:ph idx="4294967295" type="ctrTitle"/>
          </p:nvPr>
        </p:nvSpPr>
        <p:spPr>
          <a:xfrm>
            <a:off x="685800" y="73249"/>
            <a:ext cx="7772400" cy="1159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0" lang="en" sz="4800">
                <a:solidFill>
                  <a:srgbClr val="3D4965"/>
                </a:solidFill>
              </a:rPr>
              <a:t>The past week...</a:t>
            </a:r>
          </a:p>
        </p:txBody>
      </p:sp>
      <p:sp>
        <p:nvSpPr>
          <p:cNvPr id="535" name="Shape 535"/>
          <p:cNvSpPr txBox="1"/>
          <p:nvPr/>
        </p:nvSpPr>
        <p:spPr>
          <a:xfrm>
            <a:off x="305975" y="1641535"/>
            <a:ext cx="12476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1155CC"/>
                </a:solidFill>
                <a:latin typeface="Dosis"/>
                <a:ea typeface="Dosis"/>
                <a:cs typeface="Dosis"/>
                <a:sym typeface="Dosis"/>
              </a:rPr>
              <a:t>Initial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1155CC"/>
                </a:solidFill>
                <a:latin typeface="Dosis"/>
                <a:ea typeface="Dosis"/>
                <a:cs typeface="Dosis"/>
                <a:sym typeface="Dosis"/>
              </a:rPr>
              <a:t>POV</a:t>
            </a:r>
          </a:p>
        </p:txBody>
      </p:sp>
      <p:sp>
        <p:nvSpPr>
          <p:cNvPr id="536" name="Shape 536"/>
          <p:cNvSpPr txBox="1"/>
          <p:nvPr/>
        </p:nvSpPr>
        <p:spPr>
          <a:xfrm>
            <a:off x="2640900" y="1641535"/>
            <a:ext cx="12476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1155CC"/>
                </a:solidFill>
                <a:latin typeface="Dosis"/>
                <a:ea typeface="Dosis"/>
                <a:cs typeface="Dosis"/>
                <a:sym typeface="Dosis"/>
              </a:rPr>
              <a:t>Revised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1155CC"/>
                </a:solidFill>
                <a:latin typeface="Dosis"/>
                <a:ea typeface="Dosis"/>
                <a:cs typeface="Dosis"/>
                <a:sym typeface="Dosis"/>
              </a:rPr>
              <a:t>POVs</a:t>
            </a:r>
          </a:p>
        </p:txBody>
      </p:sp>
      <p:sp>
        <p:nvSpPr>
          <p:cNvPr id="537" name="Shape 537"/>
          <p:cNvSpPr txBox="1"/>
          <p:nvPr/>
        </p:nvSpPr>
        <p:spPr>
          <a:xfrm>
            <a:off x="4975825" y="1641525"/>
            <a:ext cx="14496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1155CC"/>
                </a:solidFill>
                <a:latin typeface="Dosis"/>
                <a:ea typeface="Dosis"/>
                <a:cs typeface="Dosis"/>
                <a:sym typeface="Dosis"/>
              </a:rPr>
              <a:t>HMW Statements</a:t>
            </a:r>
          </a:p>
        </p:txBody>
      </p:sp>
      <p:sp>
        <p:nvSpPr>
          <p:cNvPr id="538" name="Shape 538"/>
          <p:cNvSpPr txBox="1"/>
          <p:nvPr/>
        </p:nvSpPr>
        <p:spPr>
          <a:xfrm>
            <a:off x="7073125" y="1641535"/>
            <a:ext cx="12476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1155CC"/>
                </a:solidFill>
                <a:latin typeface="Dosis"/>
                <a:ea typeface="Dosis"/>
                <a:cs typeface="Dosis"/>
                <a:sym typeface="Dosis"/>
              </a:rPr>
              <a:t>Experience Prototypes</a:t>
            </a:r>
          </a:p>
        </p:txBody>
      </p:sp>
      <p:sp>
        <p:nvSpPr>
          <p:cNvPr id="539" name="Shape 539"/>
          <p:cNvSpPr txBox="1"/>
          <p:nvPr/>
        </p:nvSpPr>
        <p:spPr>
          <a:xfrm>
            <a:off x="1386725" y="3538850"/>
            <a:ext cx="15132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Need-finding interviews</a:t>
            </a:r>
          </a:p>
        </p:txBody>
      </p:sp>
      <p:sp>
        <p:nvSpPr>
          <p:cNvPr id="540" name="Shape 540"/>
          <p:cNvSpPr txBox="1"/>
          <p:nvPr/>
        </p:nvSpPr>
        <p:spPr>
          <a:xfrm>
            <a:off x="3876162" y="3538848"/>
            <a:ext cx="12476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Brainstorm HMWs</a:t>
            </a:r>
          </a:p>
        </p:txBody>
      </p:sp>
      <p:sp>
        <p:nvSpPr>
          <p:cNvPr id="541" name="Shape 541"/>
          <p:cNvSpPr txBox="1"/>
          <p:nvPr/>
        </p:nvSpPr>
        <p:spPr>
          <a:xfrm>
            <a:off x="6195862" y="3538835"/>
            <a:ext cx="12476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Brainstorm solutions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 txBox="1"/>
          <p:nvPr>
            <p:ph type="ctrTitle"/>
          </p:nvPr>
        </p:nvSpPr>
        <p:spPr>
          <a:xfrm>
            <a:off x="3210884" y="1377386"/>
            <a:ext cx="5301599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Initial POV</a:t>
            </a:r>
          </a:p>
        </p:txBody>
      </p:sp>
      <p:sp>
        <p:nvSpPr>
          <p:cNvPr id="547" name="Shape 547"/>
          <p:cNvSpPr txBox="1"/>
          <p:nvPr>
            <p:ph idx="1" type="subTitle"/>
          </p:nvPr>
        </p:nvSpPr>
        <p:spPr>
          <a:xfrm>
            <a:off x="3210884" y="2864176"/>
            <a:ext cx="5301599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we entered this phase of the project</a:t>
            </a:r>
          </a:p>
        </p:txBody>
      </p:sp>
      <p:pic>
        <p:nvPicPr>
          <p:cNvPr id="548" name="Shape 5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6475" y="2537175"/>
            <a:ext cx="6936000" cy="32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Shape 549"/>
          <p:cNvSpPr/>
          <p:nvPr/>
        </p:nvSpPr>
        <p:spPr>
          <a:xfrm flipH="1">
            <a:off x="1480499" y="2586225"/>
            <a:ext cx="228900" cy="228900"/>
          </a:xfrm>
          <a:prstGeom prst="ellipse">
            <a:avLst/>
          </a:prstGeom>
          <a:solidFill>
            <a:srgbClr val="1155CC">
              <a:alpha val="4962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/>
          <p:nvPr>
            <p:ph idx="1" type="body"/>
          </p:nvPr>
        </p:nvSpPr>
        <p:spPr>
          <a:xfrm>
            <a:off x="1002900" y="995650"/>
            <a:ext cx="1949400" cy="8198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" sz="2000">
                <a:solidFill>
                  <a:srgbClr val="1155CC"/>
                </a:solidFill>
              </a:rPr>
              <a:t>We met ...</a:t>
            </a:r>
          </a:p>
        </p:txBody>
      </p:sp>
      <p:sp>
        <p:nvSpPr>
          <p:cNvPr id="555" name="Shape 555"/>
          <p:cNvSpPr txBox="1"/>
          <p:nvPr/>
        </p:nvSpPr>
        <p:spPr>
          <a:xfrm>
            <a:off x="3621600" y="2006850"/>
            <a:ext cx="4291200" cy="13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c</a:t>
            </a:r>
            <a:r>
              <a:rPr lang="en"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hoosing where to eat is a </a:t>
            </a:r>
            <a:r>
              <a:rPr b="1" lang="en"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social experience</a:t>
            </a:r>
            <a:r>
              <a:rPr lang="en"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 in and of itself -- it reflects his friends’ cultures, backgrounds, beliefs and aesthetics</a:t>
            </a:r>
          </a:p>
        </p:txBody>
      </p:sp>
      <p:sp>
        <p:nvSpPr>
          <p:cNvPr id="556" name="Shape 556"/>
          <p:cNvSpPr txBox="1"/>
          <p:nvPr/>
        </p:nvSpPr>
        <p:spPr>
          <a:xfrm>
            <a:off x="3621600" y="2948350"/>
            <a:ext cx="4519500" cy="1491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c</a:t>
            </a:r>
            <a:r>
              <a:rPr lang="en"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reate an </a:t>
            </a:r>
            <a:r>
              <a:rPr b="1" lang="en"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intentional moment of deeper understanding and mutual appreciation</a:t>
            </a:r>
            <a:r>
              <a:rPr lang="en"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 among friends when choosing a place to eat out</a:t>
            </a:r>
          </a:p>
        </p:txBody>
      </p:sp>
      <p:sp>
        <p:nvSpPr>
          <p:cNvPr id="557" name="Shape 557"/>
          <p:cNvSpPr txBox="1"/>
          <p:nvPr>
            <p:ph idx="2" type="body"/>
          </p:nvPr>
        </p:nvSpPr>
        <p:spPr>
          <a:xfrm>
            <a:off x="1002900" y="3284050"/>
            <a:ext cx="2892600" cy="8198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2000">
                <a:solidFill>
                  <a:srgbClr val="1155CC"/>
                </a:solidFill>
              </a:rPr>
              <a:t>It would be game changing to</a:t>
            </a:r>
            <a:r>
              <a:rPr b="0" lang="en" sz="20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000">
                <a:solidFill>
                  <a:srgbClr val="1155CC"/>
                </a:solidFill>
              </a:rPr>
              <a:t> </a:t>
            </a:r>
          </a:p>
        </p:txBody>
      </p:sp>
      <p:sp>
        <p:nvSpPr>
          <p:cNvPr id="558" name="Shape 558"/>
          <p:cNvSpPr txBox="1"/>
          <p:nvPr>
            <p:ph idx="3" type="body"/>
          </p:nvPr>
        </p:nvSpPr>
        <p:spPr>
          <a:xfrm>
            <a:off x="1002900" y="2128450"/>
            <a:ext cx="2892600" cy="8198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2000">
                <a:solidFill>
                  <a:srgbClr val="1155CC"/>
                </a:solidFill>
              </a:rPr>
              <a:t>We were amazed to realize that</a:t>
            </a:r>
          </a:p>
        </p:txBody>
      </p:sp>
      <p:sp>
        <p:nvSpPr>
          <p:cNvPr id="559" name="Shape 559"/>
          <p:cNvSpPr txBox="1"/>
          <p:nvPr/>
        </p:nvSpPr>
        <p:spPr>
          <a:xfrm>
            <a:off x="3621600" y="914350"/>
            <a:ext cx="4291200" cy="13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21 year-old </a:t>
            </a:r>
            <a:r>
              <a:rPr b="1" lang="en"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Jeremy</a:t>
            </a:r>
            <a:r>
              <a:rPr lang="en"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, a college student eating out with his friend at a restaurant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/>
          <p:nvPr>
            <p:ph type="ctrTitle"/>
          </p:nvPr>
        </p:nvSpPr>
        <p:spPr>
          <a:xfrm>
            <a:off x="3210884" y="1377386"/>
            <a:ext cx="5301599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Additional Needfinding</a:t>
            </a:r>
          </a:p>
        </p:txBody>
      </p:sp>
      <p:sp>
        <p:nvSpPr>
          <p:cNvPr id="565" name="Shape 565"/>
          <p:cNvSpPr txBox="1"/>
          <p:nvPr>
            <p:ph idx="1" type="subTitle"/>
          </p:nvPr>
        </p:nvSpPr>
        <p:spPr>
          <a:xfrm>
            <a:off x="3210884" y="2864176"/>
            <a:ext cx="5301599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Conducting more contextual interviews</a:t>
            </a:r>
          </a:p>
        </p:txBody>
      </p:sp>
      <p:pic>
        <p:nvPicPr>
          <p:cNvPr id="566" name="Shape 5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6475" y="2537175"/>
            <a:ext cx="6936000" cy="32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Shape 567"/>
          <p:cNvSpPr/>
          <p:nvPr/>
        </p:nvSpPr>
        <p:spPr>
          <a:xfrm flipH="1">
            <a:off x="2564149" y="2586225"/>
            <a:ext cx="228900" cy="228900"/>
          </a:xfrm>
          <a:prstGeom prst="ellipse">
            <a:avLst/>
          </a:prstGeom>
          <a:solidFill>
            <a:srgbClr val="1155CC">
              <a:alpha val="4962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 txBox="1"/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Interview 1 - Farmer’s Market</a:t>
            </a:r>
          </a:p>
        </p:txBody>
      </p:sp>
      <p:sp>
        <p:nvSpPr>
          <p:cNvPr id="573" name="Shape 573"/>
          <p:cNvSpPr txBox="1"/>
          <p:nvPr>
            <p:ph idx="1" type="body"/>
          </p:nvPr>
        </p:nvSpPr>
        <p:spPr>
          <a:xfrm>
            <a:off x="747925" y="1302836"/>
            <a:ext cx="6140399" cy="361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Ellen, 40+ year old housewife, Portland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Shops at Farmers’ Markets 3x per week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Values quality food and freshness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We learned </a:t>
            </a:r>
            <a:r>
              <a:rPr lang="en">
                <a:solidFill>
                  <a:srgbClr val="3D4965"/>
                </a:solidFill>
              </a:rPr>
              <a:t>she</a:t>
            </a:r>
            <a:r>
              <a:rPr b="1" lang="en">
                <a:solidFill>
                  <a:srgbClr val="1155CC"/>
                </a:solidFill>
              </a:rPr>
              <a:t> knows the exact details of her favorite farmers’ market</a:t>
            </a:r>
            <a:r>
              <a:rPr lang="en"/>
              <a:t>, </a:t>
            </a:r>
            <a:r>
              <a:rPr lang="en">
                <a:solidFill>
                  <a:srgbClr val="3D4965"/>
                </a:solidFill>
              </a:rPr>
              <a:t>she only</a:t>
            </a:r>
            <a:r>
              <a:rPr b="1" lang="en">
                <a:solidFill>
                  <a:srgbClr val="1155CC"/>
                </a:solidFill>
              </a:rPr>
              <a:t> visits one market even though there are multiple</a:t>
            </a:r>
            <a:r>
              <a:rPr lang="en"/>
              <a:t>, and she</a:t>
            </a:r>
            <a:r>
              <a:rPr b="1" lang="en"/>
              <a:t> </a:t>
            </a:r>
            <a:r>
              <a:rPr b="1" lang="en">
                <a:solidFill>
                  <a:srgbClr val="1155CC"/>
                </a:solidFill>
              </a:rPr>
              <a:t>plans her trip extensively.</a:t>
            </a:r>
          </a:p>
        </p:txBody>
      </p:sp>
      <p:sp>
        <p:nvSpPr>
          <p:cNvPr id="574" name="Shape 574"/>
          <p:cNvSpPr/>
          <p:nvPr/>
        </p:nvSpPr>
        <p:spPr>
          <a:xfrm>
            <a:off x="561242" y="499646"/>
            <a:ext cx="186685" cy="460550"/>
          </a:xfrm>
          <a:custGeom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 txBox="1"/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Interview 2 - Food Trucks</a:t>
            </a:r>
          </a:p>
        </p:txBody>
      </p:sp>
      <p:sp>
        <p:nvSpPr>
          <p:cNvPr id="580" name="Shape 580"/>
          <p:cNvSpPr txBox="1"/>
          <p:nvPr>
            <p:ph idx="1" type="body"/>
          </p:nvPr>
        </p:nvSpPr>
        <p:spPr>
          <a:xfrm>
            <a:off x="747925" y="1302836"/>
            <a:ext cx="6140399" cy="361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Jason, 24 year old college grad, Bay Area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Foodie who enjoys trying new foods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Keeps a calendar of certain food trucks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We learned he </a:t>
            </a:r>
            <a:r>
              <a:rPr b="1" lang="en">
                <a:solidFill>
                  <a:srgbClr val="1155CC"/>
                </a:solidFill>
              </a:rPr>
              <a:t>enjoys the convenient location of trucks</a:t>
            </a:r>
            <a:r>
              <a:rPr lang="en"/>
              <a:t>, values </a:t>
            </a:r>
            <a:r>
              <a:rPr b="1" lang="en">
                <a:solidFill>
                  <a:srgbClr val="1155CC"/>
                </a:solidFill>
              </a:rPr>
              <a:t>variety in his food truck choices</a:t>
            </a:r>
            <a:r>
              <a:rPr lang="en"/>
              <a:t>, and likes to </a:t>
            </a:r>
            <a:r>
              <a:rPr b="1" lang="en">
                <a:solidFill>
                  <a:srgbClr val="1155CC"/>
                </a:solidFill>
              </a:rPr>
              <a:t>be social in trying new foods with friends</a:t>
            </a:r>
            <a:r>
              <a:rPr lang="en"/>
              <a:t>.</a:t>
            </a:r>
          </a:p>
        </p:txBody>
      </p:sp>
      <p:sp>
        <p:nvSpPr>
          <p:cNvPr id="581" name="Shape 581"/>
          <p:cNvSpPr/>
          <p:nvPr/>
        </p:nvSpPr>
        <p:spPr>
          <a:xfrm>
            <a:off x="404918" y="613656"/>
            <a:ext cx="343014" cy="363230"/>
          </a:xfrm>
          <a:custGeom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