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 b="def" i="def"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-5186"/>
              <a:lumOff val="-1238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satOff val="-5186"/>
              <a:lumOff val="-2840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2">
            <a:satOff val="44164"/>
            <a:lumOff val="14231"/>
          </a:schemeClr>
        </a:fontRef>
        <a:schemeClr val="accent2">
          <a:satOff val="44164"/>
          <a:lumOff val="1423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" name="Shape 13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pic" sz="half" idx="13"/>
          </p:nvPr>
        </p:nvSpPr>
        <p:spPr>
          <a:xfrm>
            <a:off x="6502400" y="4879052"/>
            <a:ext cx="6502400" cy="48768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4" name="Shape 94"/>
          <p:cNvSpPr/>
          <p:nvPr>
            <p:ph type="pic" sz="half" idx="14"/>
          </p:nvPr>
        </p:nvSpPr>
        <p:spPr>
          <a:xfrm>
            <a:off x="6502400" y="0"/>
            <a:ext cx="6502400" cy="4876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5" name="Shape 95"/>
          <p:cNvSpPr/>
          <p:nvPr>
            <p:ph type="pic" idx="15"/>
          </p:nvPr>
        </p:nvSpPr>
        <p:spPr>
          <a:xfrm>
            <a:off x="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6" name="Shape 9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type="body" sz="quarter" idx="13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04" name="Shape 104"/>
          <p:cNvSpPr/>
          <p:nvPr>
            <p:ph type="body" sz="quarter" idx="14"/>
          </p:nvPr>
        </p:nvSpPr>
        <p:spPr>
          <a:xfrm>
            <a:off x="1270000" y="424815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5" name="Shape 10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type="body" sz="quarter" idx="13"/>
          </p:nvPr>
        </p:nvSpPr>
        <p:spPr>
          <a:xfrm>
            <a:off x="1270000" y="2959100"/>
            <a:ext cx="10464800" cy="520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13" name="Shape 113"/>
          <p:cNvSpPr/>
          <p:nvPr>
            <p:ph type="body" sz="quarter" idx="14"/>
          </p:nvPr>
        </p:nvSpPr>
        <p:spPr>
          <a:xfrm>
            <a:off x="1270000" y="134620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14" name="Shape 114"/>
          <p:cNvSpPr/>
          <p:nvPr>
            <p:ph type="pic" idx="15"/>
          </p:nvPr>
        </p:nvSpPr>
        <p:spPr>
          <a:xfrm>
            <a:off x="-19050" y="3613150"/>
            <a:ext cx="13004800" cy="613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5" name="Shape 11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3" name="Shape 1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pic" idx="13"/>
          </p:nvPr>
        </p:nvSpPr>
        <p:spPr>
          <a:xfrm>
            <a:off x="0" y="2717800"/>
            <a:ext cx="13004800" cy="7035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1" name="Shape 31"/>
          <p:cNvSpPr/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32" name="Shape 32"/>
          <p:cNvSpPr/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hape 3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pic" idx="13"/>
          </p:nvPr>
        </p:nvSpPr>
        <p:spPr>
          <a:xfrm>
            <a:off x="6496050" y="635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9" name="Shape 49"/>
          <p:cNvSpPr/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0" name="Shape 50"/>
          <p:cNvSpPr/>
          <p:nvPr>
            <p:ph type="body" sz="quarter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hape 5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9" name="Shape 5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6" name="Shape 76"/>
          <p:cNvSpPr/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7" name="Shape 77"/>
          <p:cNvSpPr/>
          <p:nvPr>
            <p:ph type="body" sz="half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hape 7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897" y="9258300"/>
            <a:ext cx="352045" cy="4191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9398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14097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18796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23495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28194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32893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37592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4229100" marR="0" indent="-4699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2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Relationship Id="rId3" Type="http://schemas.openxmlformats.org/officeDocument/2006/relationships/image" Target="../media/image4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jpeg"/><Relationship Id="rId3" Type="http://schemas.openxmlformats.org/officeDocument/2006/relationships/image" Target="../media/image10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jpeg"/><Relationship Id="rId3" Type="http://schemas.openxmlformats.org/officeDocument/2006/relationships/image" Target="../media/image10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jpeg"/><Relationship Id="rId3" Type="http://schemas.openxmlformats.org/officeDocument/2006/relationships/image" Target="../media/image10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jpeg"/><Relationship Id="rId3" Type="http://schemas.openxmlformats.org/officeDocument/2006/relationships/image" Target="../media/image10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3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png"/><Relationship Id="rId3" Type="http://schemas.openxmlformats.org/officeDocument/2006/relationships/image" Target="../media/image7.jpeg"/><Relationship Id="rId4" Type="http://schemas.openxmlformats.org/officeDocument/2006/relationships/image" Target="../media/image12.png"/><Relationship Id="rId5" Type="http://schemas.openxmlformats.org/officeDocument/2006/relationships/image" Target="../media/image8.jpeg"/><Relationship Id="rId6" Type="http://schemas.openxmlformats.org/officeDocument/2006/relationships/image" Target="../media/image9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jpeg"/><Relationship Id="rId3" Type="http://schemas.openxmlformats.org/officeDocument/2006/relationships/image" Target="../media/image13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jpeg"/><Relationship Id="rId3" Type="http://schemas.openxmlformats.org/officeDocument/2006/relationships/image" Target="../media/image13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jpeg"/><Relationship Id="rId3" Type="http://schemas.openxmlformats.org/officeDocument/2006/relationships/image" Target="../media/image13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jpeg"/><Relationship Id="rId3" Type="http://schemas.openxmlformats.org/officeDocument/2006/relationships/image" Target="../media/image13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Relationship Id="rId3" Type="http://schemas.openxmlformats.org/officeDocument/2006/relationships/image" Target="../media/image2.jpeg"/><Relationship Id="rId4" Type="http://schemas.openxmlformats.org/officeDocument/2006/relationships/image" Target="../media/image7.png"/><Relationship Id="rId5" Type="http://schemas.openxmlformats.org/officeDocument/2006/relationships/image" Target="../media/image3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Relationship Id="rId3" Type="http://schemas.openxmlformats.org/officeDocument/2006/relationships/image" Target="../media/image6.png"/><Relationship Id="rId4" Type="http://schemas.openxmlformats.org/officeDocument/2006/relationships/image" Target="../media/image2.jpeg"/><Relationship Id="rId5" Type="http://schemas.openxmlformats.org/officeDocument/2006/relationships/image" Target="../media/image7.png"/><Relationship Id="rId6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ctrTitle"/>
          </p:nvPr>
        </p:nvSpPr>
        <p:spPr>
          <a:xfrm>
            <a:off x="660400" y="3071283"/>
            <a:ext cx="11684000" cy="2222501"/>
          </a:xfrm>
          <a:prstGeom prst="rect">
            <a:avLst/>
          </a:prstGeom>
        </p:spPr>
        <p:txBody>
          <a:bodyPr/>
          <a:lstStyle>
            <a:lvl1pPr>
              <a:defRPr spc="1279" sz="8000"/>
            </a:lvl1pPr>
          </a:lstStyle>
          <a:p>
            <a:pPr/>
            <a:r>
              <a:t>Needfinding</a:t>
            </a:r>
          </a:p>
        </p:txBody>
      </p:sp>
      <p:sp>
        <p:nvSpPr>
          <p:cNvPr id="140" name="Shape 140"/>
          <p:cNvSpPr/>
          <p:nvPr>
            <p:ph type="subTitle" sz="half" idx="1"/>
          </p:nvPr>
        </p:nvSpPr>
        <p:spPr>
          <a:xfrm>
            <a:off x="660400" y="5410200"/>
            <a:ext cx="11684000" cy="2222500"/>
          </a:xfrm>
          <a:prstGeom prst="rect">
            <a:avLst/>
          </a:prstGeom>
        </p:spPr>
        <p:txBody>
          <a:bodyPr/>
          <a:lstStyle/>
          <a:p>
            <a:pPr defTabSz="391414">
              <a:defRPr spc="482" sz="3015"/>
            </a:pPr>
            <a:r>
              <a:t>KJ C.</a:t>
            </a:r>
          </a:p>
          <a:p>
            <a:pPr defTabSz="391414">
              <a:defRPr spc="482" sz="3015"/>
            </a:pPr>
            <a:r>
              <a:t>Gloria C.</a:t>
            </a:r>
          </a:p>
          <a:p>
            <a:pPr defTabSz="391414">
              <a:defRPr spc="482" sz="3015"/>
            </a:pPr>
            <a:r>
              <a:t>Monica Y.</a:t>
            </a:r>
          </a:p>
          <a:p>
            <a:pPr defTabSz="391414">
              <a:defRPr spc="482" sz="3015"/>
            </a:pPr>
            <a:r>
              <a:t>Peter F.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Findings &amp; Analysis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/>
        </p:nvSpPr>
        <p:spPr>
          <a:xfrm>
            <a:off x="-25400" y="6053666"/>
            <a:ext cx="13055601" cy="22083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96" name="Shape 19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78358">
              <a:defRPr spc="982" sz="6138"/>
            </a:pPr>
          </a:p>
          <a:p>
            <a:pPr defTabSz="578358">
              <a:defRPr spc="982" sz="6138"/>
            </a:pPr>
            <a:r>
              <a:t>Restaurants</a:t>
            </a:r>
          </a:p>
        </p:txBody>
      </p:sp>
      <p:grpSp>
        <p:nvGrpSpPr>
          <p:cNvPr id="199" name="Group 199"/>
          <p:cNvGrpSpPr/>
          <p:nvPr/>
        </p:nvGrpSpPr>
        <p:grpSpPr>
          <a:xfrm>
            <a:off x="3926633" y="6053666"/>
            <a:ext cx="5151534" cy="2208362"/>
            <a:chOff x="0" y="0"/>
            <a:chExt cx="5151532" cy="2208360"/>
          </a:xfrm>
        </p:grpSpPr>
        <p:pic>
          <p:nvPicPr>
            <p:cNvPr id="197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841811" y="0"/>
              <a:ext cx="2309722" cy="2208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" name="pasted-image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52470"/>
              <a:ext cx="2309722" cy="17034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asted-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1251341" y="-1"/>
            <a:ext cx="13004801" cy="9753601"/>
          </a:xfrm>
          <a:prstGeom prst="rect">
            <a:avLst/>
          </a:prstGeom>
        </p:spPr>
      </p:pic>
      <p:pic>
        <p:nvPicPr>
          <p:cNvPr id="202" name="pasted-image.jpg"/>
          <p:cNvPicPr>
            <a:picLocks noChangeAspect="1"/>
          </p:cNvPicPr>
          <p:nvPr/>
        </p:nvPicPr>
        <p:blipFill>
          <a:blip r:embed="rId3">
            <a:extLst/>
          </a:blip>
          <a:srcRect l="0" t="60" r="40151" b="60"/>
          <a:stretch>
            <a:fillRect/>
          </a:stretch>
        </p:blipFill>
        <p:spPr>
          <a:xfrm>
            <a:off x="5382478" y="0"/>
            <a:ext cx="7783163" cy="9753503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Shape 203"/>
          <p:cNvSpPr/>
          <p:nvPr/>
        </p:nvSpPr>
        <p:spPr>
          <a:xfrm>
            <a:off x="71445" y="2636100"/>
            <a:ext cx="3542043" cy="2680763"/>
          </a:xfrm>
          <a:prstGeom prst="ellipse">
            <a:avLst/>
          </a:prstGeom>
          <a:gradFill>
            <a:gsLst>
              <a:gs pos="0">
                <a:schemeClr val="accent5">
                  <a:hueOff val="-129837"/>
                  <a:lumOff val="6998"/>
                </a:schemeClr>
              </a:gs>
              <a:gs pos="100000">
                <a:schemeClr val="accent5">
                  <a:hueOff val="-161200"/>
                  <a:lumOff val="-1194"/>
                  <a:alpha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The excellent food and prices made me come back</a:t>
            </a:r>
          </a:p>
        </p:txBody>
      </p:sp>
      <p:sp>
        <p:nvSpPr>
          <p:cNvPr id="204" name="Shape 204"/>
          <p:cNvSpPr/>
          <p:nvPr/>
        </p:nvSpPr>
        <p:spPr>
          <a:xfrm>
            <a:off x="1592543" y="5713756"/>
            <a:ext cx="3737632" cy="3429839"/>
          </a:xfrm>
          <a:prstGeom prst="ellipse">
            <a:avLst/>
          </a:prstGeom>
          <a:gradFill>
            <a:gsLst>
              <a:gs pos="0">
                <a:schemeClr val="accent5">
                  <a:hueOff val="-129837"/>
                  <a:lumOff val="6998"/>
                </a:schemeClr>
              </a:gs>
              <a:gs pos="100000">
                <a:schemeClr val="accent5">
                  <a:hueOff val="-161200"/>
                  <a:lumOff val="-1194"/>
                  <a:alpha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This place makes me happy so I forget about other Food placeS</a:t>
            </a:r>
          </a:p>
        </p:txBody>
      </p:sp>
      <p:sp>
        <p:nvSpPr>
          <p:cNvPr id="205" name="Shape 205"/>
          <p:cNvSpPr/>
          <p:nvPr/>
        </p:nvSpPr>
        <p:spPr>
          <a:xfrm>
            <a:off x="5506041" y="1278785"/>
            <a:ext cx="4065734" cy="2435825"/>
          </a:xfrm>
          <a:prstGeom prst="ellipse">
            <a:avLst/>
          </a:prstGeom>
          <a:gradFill>
            <a:gsLst>
              <a:gs pos="0">
                <a:schemeClr val="accent5">
                  <a:hueOff val="-129837"/>
                  <a:lumOff val="6998"/>
                </a:schemeClr>
              </a:gs>
              <a:gs pos="100000">
                <a:schemeClr val="accent5">
                  <a:hueOff val="-161200"/>
                  <a:lumOff val="-1194"/>
                  <a:alpha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This place is enjoyable even if i am eating alone</a:t>
            </a:r>
          </a:p>
          <a:p>
            <a:pPr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206" name="Shape 206"/>
          <p:cNvSpPr/>
          <p:nvPr/>
        </p:nvSpPr>
        <p:spPr>
          <a:xfrm>
            <a:off x="7305149" y="6081572"/>
            <a:ext cx="3937775" cy="2269363"/>
          </a:xfrm>
          <a:prstGeom prst="ellipse">
            <a:avLst/>
          </a:prstGeom>
          <a:gradFill>
            <a:gsLst>
              <a:gs pos="0">
                <a:schemeClr val="accent5">
                  <a:hueOff val="-129837"/>
                  <a:lumOff val="6998"/>
                </a:schemeClr>
              </a:gs>
              <a:gs pos="100000">
                <a:schemeClr val="accent5">
                  <a:hueOff val="-161200"/>
                  <a:lumOff val="-1194"/>
                  <a:alpha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I would come here more often if i had the time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Umami Burg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hape 209"/>
          <p:cNvSpPr/>
          <p:nvPr/>
        </p:nvSpPr>
        <p:spPr>
          <a:xfrm>
            <a:off x="1107547" y="1099002"/>
            <a:ext cx="3798439" cy="2102015"/>
          </a:xfrm>
          <a:prstGeom prst="ellipse">
            <a:avLst/>
          </a:prstGeom>
          <a:gradFill>
            <a:gsLst>
              <a:gs pos="0">
                <a:schemeClr val="accent5">
                  <a:hueOff val="-129837"/>
                  <a:lumOff val="6998"/>
                </a:schemeClr>
              </a:gs>
              <a:gs pos="100000">
                <a:schemeClr val="accent5">
                  <a:hueOff val="-161200"/>
                  <a:lumOff val="-1194"/>
                  <a:alpha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cap="all" spc="272" sz="1700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 I have a fairly refined palate </a:t>
            </a:r>
          </a:p>
        </p:txBody>
      </p:sp>
      <p:sp>
        <p:nvSpPr>
          <p:cNvPr id="210" name="Shape 210"/>
          <p:cNvSpPr/>
          <p:nvPr/>
        </p:nvSpPr>
        <p:spPr>
          <a:xfrm>
            <a:off x="8196522" y="800207"/>
            <a:ext cx="4081880" cy="2892022"/>
          </a:xfrm>
          <a:prstGeom prst="ellipse">
            <a:avLst/>
          </a:prstGeom>
          <a:gradFill>
            <a:gsLst>
              <a:gs pos="0">
                <a:schemeClr val="accent5">
                  <a:hueOff val="-129837"/>
                  <a:lumOff val="6998"/>
                </a:schemeClr>
              </a:gs>
              <a:gs pos="100000">
                <a:schemeClr val="accent5">
                  <a:hueOff val="-161200"/>
                  <a:lumOff val="-1194"/>
                  <a:alpha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cap="all" spc="272" sz="1700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Going off campus creates an international Space for conversation</a:t>
            </a:r>
          </a:p>
        </p:txBody>
      </p:sp>
      <p:sp>
        <p:nvSpPr>
          <p:cNvPr id="211" name="Shape 211"/>
          <p:cNvSpPr/>
          <p:nvPr/>
        </p:nvSpPr>
        <p:spPr>
          <a:xfrm>
            <a:off x="562490" y="3469130"/>
            <a:ext cx="4888553" cy="3111156"/>
          </a:xfrm>
          <a:prstGeom prst="ellipse">
            <a:avLst/>
          </a:prstGeom>
          <a:gradFill>
            <a:gsLst>
              <a:gs pos="0">
                <a:schemeClr val="accent5">
                  <a:hueOff val="-129837"/>
                  <a:lumOff val="6998"/>
                </a:schemeClr>
              </a:gs>
              <a:gs pos="100000">
                <a:schemeClr val="accent5">
                  <a:hueOff val="-161200"/>
                  <a:lumOff val="-1194"/>
                  <a:alpha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cap="all" spc="272" sz="1700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I grew up with a lot of privilege and opportunities to travel and eat good food </a:t>
            </a:r>
          </a:p>
        </p:txBody>
      </p:sp>
      <p:sp>
        <p:nvSpPr>
          <p:cNvPr id="212" name="Shape 212"/>
          <p:cNvSpPr/>
          <p:nvPr/>
        </p:nvSpPr>
        <p:spPr>
          <a:xfrm>
            <a:off x="8661193" y="2950027"/>
            <a:ext cx="3152538" cy="1495936"/>
          </a:xfrm>
          <a:prstGeom prst="ellipse">
            <a:avLst/>
          </a:prstGeom>
          <a:gradFill>
            <a:gsLst>
              <a:gs pos="0">
                <a:schemeClr val="accent5">
                  <a:hueOff val="-129837"/>
                  <a:lumOff val="6998"/>
                </a:schemeClr>
              </a:gs>
              <a:gs pos="100000">
                <a:schemeClr val="accent5">
                  <a:hueOff val="-161200"/>
                  <a:lumOff val="-1194"/>
                  <a:alpha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cap="all" spc="272" sz="1700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Everyone has so little time </a:t>
            </a:r>
          </a:p>
        </p:txBody>
      </p:sp>
      <p:sp>
        <p:nvSpPr>
          <p:cNvPr id="213" name="Shape 213"/>
          <p:cNvSpPr/>
          <p:nvPr/>
        </p:nvSpPr>
        <p:spPr>
          <a:xfrm>
            <a:off x="8567887" y="5282290"/>
            <a:ext cx="3625463" cy="1981925"/>
          </a:xfrm>
          <a:prstGeom prst="ellipse">
            <a:avLst/>
          </a:prstGeom>
          <a:gradFill>
            <a:gsLst>
              <a:gs pos="0">
                <a:schemeClr val="accent5">
                  <a:hueOff val="-129837"/>
                  <a:lumOff val="6998"/>
                </a:schemeClr>
              </a:gs>
              <a:gs pos="100000">
                <a:schemeClr val="accent5">
                  <a:hueOff val="-161200"/>
                  <a:lumOff val="-1194"/>
                  <a:alpha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cap="all" spc="272" sz="1700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I actually like it when someone else chooses the place</a:t>
            </a:r>
          </a:p>
        </p:txBody>
      </p:sp>
      <p:sp>
        <p:nvSpPr>
          <p:cNvPr id="214" name="Shape 214"/>
          <p:cNvSpPr/>
          <p:nvPr/>
        </p:nvSpPr>
        <p:spPr>
          <a:xfrm>
            <a:off x="8567887" y="6971468"/>
            <a:ext cx="3625463" cy="1981925"/>
          </a:xfrm>
          <a:prstGeom prst="ellipse">
            <a:avLst/>
          </a:prstGeom>
          <a:gradFill>
            <a:gsLst>
              <a:gs pos="0">
                <a:schemeClr val="accent5">
                  <a:hueOff val="-129837"/>
                  <a:lumOff val="6998"/>
                </a:schemeClr>
              </a:gs>
              <a:gs pos="100000">
                <a:schemeClr val="accent5">
                  <a:hueOff val="-161200"/>
                  <a:lumOff val="-1194"/>
                  <a:alpha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cap="all" spc="272" sz="1700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It shows what they like, what intrigues them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Empathy Map - Restaurant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2939" y="1320451"/>
            <a:ext cx="9038922" cy="8977133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Shape 217"/>
          <p:cNvSpPr/>
          <p:nvPr>
            <p:ph type="title" idx="4294967295"/>
          </p:nvPr>
        </p:nvSpPr>
        <p:spPr>
          <a:xfrm>
            <a:off x="660400" y="-135467"/>
            <a:ext cx="11684000" cy="2222501"/>
          </a:xfrm>
          <a:prstGeom prst="rect">
            <a:avLst/>
          </a:prstGeom>
        </p:spPr>
        <p:txBody>
          <a:bodyPr anchor="ctr"/>
          <a:lstStyle>
            <a:lvl1pPr algn="ctr">
              <a:defRPr spc="847" sz="53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-EMPathy Map-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Empathy Map - Restaurants.jpg"/>
          <p:cNvPicPr>
            <a:picLocks noChangeAspect="1"/>
          </p:cNvPicPr>
          <p:nvPr/>
        </p:nvPicPr>
        <p:blipFill>
          <a:blip r:embed="rId2">
            <a:extLst/>
          </a:blip>
          <a:srcRect l="711" t="1819" r="60383" b="59193"/>
          <a:stretch>
            <a:fillRect/>
          </a:stretch>
        </p:blipFill>
        <p:spPr>
          <a:xfrm>
            <a:off x="632329" y="242887"/>
            <a:ext cx="9312176" cy="9267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73046" y="4769672"/>
            <a:ext cx="1790283" cy="185837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Empathy Map - Restaurants.jpg"/>
          <p:cNvPicPr>
            <a:picLocks noChangeAspect="1"/>
          </p:cNvPicPr>
          <p:nvPr/>
        </p:nvPicPr>
        <p:blipFill>
          <a:blip r:embed="rId2">
            <a:extLst/>
          </a:blip>
          <a:srcRect l="3155" t="51340" r="53894" b="9672"/>
          <a:stretch>
            <a:fillRect/>
          </a:stretch>
        </p:blipFill>
        <p:spPr>
          <a:xfrm>
            <a:off x="1362075" y="242887"/>
            <a:ext cx="10280520" cy="9267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50361" y="7731597"/>
            <a:ext cx="1790283" cy="185837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Empathy Map - Restaurants.jpg"/>
          <p:cNvPicPr>
            <a:picLocks noChangeAspect="1"/>
          </p:cNvPicPr>
          <p:nvPr/>
        </p:nvPicPr>
        <p:blipFill>
          <a:blip r:embed="rId2">
            <a:extLst/>
          </a:blip>
          <a:srcRect l="50367" t="1819" r="21932" b="77351"/>
          <a:stretch>
            <a:fillRect/>
          </a:stretch>
        </p:blipFill>
        <p:spPr>
          <a:xfrm>
            <a:off x="764389" y="242887"/>
            <a:ext cx="6630143" cy="4951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16448" y="3203814"/>
            <a:ext cx="1790284" cy="185837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Empathy Map - Restaurants.jpg"/>
          <p:cNvPicPr>
            <a:picLocks noChangeAspect="1"/>
          </p:cNvPicPr>
          <p:nvPr/>
        </p:nvPicPr>
        <p:blipFill>
          <a:blip r:embed="rId2">
            <a:extLst/>
          </a:blip>
          <a:srcRect l="50934" t="51261" r="10160" b="9751"/>
          <a:stretch>
            <a:fillRect/>
          </a:stretch>
        </p:blipFill>
        <p:spPr>
          <a:xfrm>
            <a:off x="764389" y="242887"/>
            <a:ext cx="9312176" cy="9267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33462" y="6675115"/>
            <a:ext cx="1790283" cy="185837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/>
        </p:nvSpPr>
        <p:spPr>
          <a:xfrm>
            <a:off x="-794" y="1557702"/>
            <a:ext cx="6352448" cy="269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i="1" sz="2500"/>
            </a:pPr>
            <a:r>
              <a:t>We were amazed to realized that…</a:t>
            </a:r>
          </a:p>
          <a:p>
            <a:pPr>
              <a:defRPr i="1" sz="2500"/>
            </a:pPr>
          </a:p>
          <a:p>
            <a:pPr>
              <a:defRPr sz="2500"/>
            </a:pPr>
            <a:r>
              <a:t>choosing where to eat is a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social experience</a:t>
            </a:r>
            <a:r>
              <a:t> in and of itself -- it reflects his friends’ cultures, backgrounds, beliefs and aesthetics</a:t>
            </a:r>
          </a:p>
        </p:txBody>
      </p:sp>
      <p:sp>
        <p:nvSpPr>
          <p:cNvPr id="236" name="Shape 236"/>
          <p:cNvSpPr/>
          <p:nvPr/>
        </p:nvSpPr>
        <p:spPr>
          <a:xfrm>
            <a:off x="-794" y="5123332"/>
            <a:ext cx="6352448" cy="269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i="1" sz="2500"/>
            </a:pPr>
            <a:r>
              <a:t>It would be game changing to…</a:t>
            </a:r>
          </a:p>
          <a:p>
            <a:pPr>
              <a:defRPr sz="2500"/>
            </a:pPr>
          </a:p>
          <a:p>
            <a:pPr>
              <a:defRPr sz="2500"/>
            </a:pPr>
            <a:r>
              <a:t>create an intentional moment of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deeper understanding</a:t>
            </a:r>
            <a:r>
              <a:t> and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mutual appreciation</a:t>
            </a:r>
            <a:r>
              <a:t> among friends when choosing a place to eat out</a:t>
            </a:r>
          </a:p>
        </p:txBody>
      </p:sp>
      <p:sp>
        <p:nvSpPr>
          <p:cNvPr id="237" name="Shape 237"/>
          <p:cNvSpPr/>
          <p:nvPr/>
        </p:nvSpPr>
        <p:spPr>
          <a:xfrm>
            <a:off x="6597163" y="1557702"/>
            <a:ext cx="6352448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i="1" sz="2500"/>
            </a:pPr>
            <a:r>
              <a:t>We were amazed to realize that… </a:t>
            </a:r>
          </a:p>
          <a:p>
            <a:pPr>
              <a:defRPr sz="2500"/>
            </a:pPr>
          </a:p>
          <a:p>
            <a:pPr>
              <a:defRPr sz="2500"/>
            </a:pPr>
            <a:r>
              <a:t>a food place doesn’t grow old for its users if if that place bring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comfort and joy </a:t>
            </a:r>
            <a:r>
              <a:t>to them</a:t>
            </a:r>
          </a:p>
        </p:txBody>
      </p:sp>
      <p:sp>
        <p:nvSpPr>
          <p:cNvPr id="238" name="Shape 238"/>
          <p:cNvSpPr/>
          <p:nvPr/>
        </p:nvSpPr>
        <p:spPr>
          <a:xfrm>
            <a:off x="6584463" y="5123332"/>
            <a:ext cx="6352448" cy="22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i="1" sz="2500"/>
            </a:pPr>
            <a:r>
              <a:t>It would be game changing to…</a:t>
            </a:r>
          </a:p>
          <a:p>
            <a:pPr>
              <a:defRPr sz="2500"/>
            </a:pPr>
          </a:p>
          <a:p>
            <a:pPr>
              <a:defRPr sz="2500"/>
            </a:pPr>
            <a:r>
              <a:t>design food locations and food experiences with a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long-term relationship</a:t>
            </a:r>
            <a:r>
              <a:t> between the provider and users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 </a:t>
            </a:r>
            <a:r>
              <a:t>in mind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title"/>
          </p:nvPr>
        </p:nvSpPr>
        <p:spPr>
          <a:xfrm>
            <a:off x="660400" y="355600"/>
            <a:ext cx="11684000" cy="14224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Team Muncher</a:t>
            </a:r>
          </a:p>
        </p:txBody>
      </p:sp>
      <p:sp>
        <p:nvSpPr>
          <p:cNvPr id="143" name="Shape 143"/>
          <p:cNvSpPr/>
          <p:nvPr/>
        </p:nvSpPr>
        <p:spPr>
          <a:xfrm>
            <a:off x="7696200" y="3782690"/>
            <a:ext cx="3177431" cy="3178820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44" name="Shape 144"/>
          <p:cNvSpPr/>
          <p:nvPr/>
        </p:nvSpPr>
        <p:spPr>
          <a:xfrm>
            <a:off x="2311400" y="3782690"/>
            <a:ext cx="3177431" cy="3178820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45" name="Shape 145"/>
          <p:cNvSpPr/>
          <p:nvPr/>
        </p:nvSpPr>
        <p:spPr>
          <a:xfrm>
            <a:off x="4913684" y="6068690"/>
            <a:ext cx="3177432" cy="3178820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46" name="Shape 146"/>
          <p:cNvSpPr/>
          <p:nvPr/>
        </p:nvSpPr>
        <p:spPr>
          <a:xfrm>
            <a:off x="4913684" y="1433190"/>
            <a:ext cx="3177432" cy="3178820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/>
        </p:nvSpPr>
        <p:spPr>
          <a:xfrm>
            <a:off x="-25400" y="6053666"/>
            <a:ext cx="13055601" cy="22083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241" name="Shape 24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78358">
              <a:defRPr spc="982" sz="6138"/>
            </a:pPr>
          </a:p>
          <a:p>
            <a:pPr defTabSz="578358">
              <a:defRPr spc="982" sz="6138"/>
            </a:pPr>
            <a:r>
              <a:t>grocery Stores</a:t>
            </a:r>
          </a:p>
        </p:txBody>
      </p:sp>
      <p:grpSp>
        <p:nvGrpSpPr>
          <p:cNvPr id="244" name="Group 244"/>
          <p:cNvGrpSpPr/>
          <p:nvPr/>
        </p:nvGrpSpPr>
        <p:grpSpPr>
          <a:xfrm>
            <a:off x="3282138" y="5996459"/>
            <a:ext cx="6440524" cy="2322776"/>
            <a:chOff x="0" y="0"/>
            <a:chExt cx="6440523" cy="2322774"/>
          </a:xfrm>
        </p:grpSpPr>
        <p:pic>
          <p:nvPicPr>
            <p:cNvPr id="242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121947" cy="2322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" name="pasted-image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202022" y="151147"/>
              <a:ext cx="3238502" cy="20204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IMG_597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96990" y="3327524"/>
            <a:ext cx="4825717" cy="6434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G_595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1852"/>
            <a:ext cx="13004801" cy="3327401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Shape 248"/>
          <p:cNvSpPr/>
          <p:nvPr/>
        </p:nvSpPr>
        <p:spPr>
          <a:xfrm>
            <a:off x="1168365" y="1587813"/>
            <a:ext cx="37795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lumOff val="6999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?</a:t>
            </a:r>
          </a:p>
        </p:txBody>
      </p:sp>
      <p:sp>
        <p:nvSpPr>
          <p:cNvPr id="249" name="Shape 249"/>
          <p:cNvSpPr/>
          <p:nvPr/>
        </p:nvSpPr>
        <p:spPr>
          <a:xfrm>
            <a:off x="3235080" y="1265502"/>
            <a:ext cx="37795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lumOff val="6999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?</a:t>
            </a:r>
          </a:p>
        </p:txBody>
      </p:sp>
      <p:sp>
        <p:nvSpPr>
          <p:cNvPr id="250" name="Shape 250"/>
          <p:cNvSpPr/>
          <p:nvPr/>
        </p:nvSpPr>
        <p:spPr>
          <a:xfrm>
            <a:off x="5931420" y="1265502"/>
            <a:ext cx="37795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lumOff val="6999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?</a:t>
            </a:r>
          </a:p>
        </p:txBody>
      </p:sp>
      <p:sp>
        <p:nvSpPr>
          <p:cNvPr id="251" name="Shape 251"/>
          <p:cNvSpPr/>
          <p:nvPr/>
        </p:nvSpPr>
        <p:spPr>
          <a:xfrm>
            <a:off x="8173785" y="1587813"/>
            <a:ext cx="37795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lumOff val="6999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?</a:t>
            </a:r>
          </a:p>
        </p:txBody>
      </p:sp>
      <p:sp>
        <p:nvSpPr>
          <p:cNvPr id="252" name="Shape 252"/>
          <p:cNvSpPr/>
          <p:nvPr/>
        </p:nvSpPr>
        <p:spPr>
          <a:xfrm>
            <a:off x="10567475" y="2003707"/>
            <a:ext cx="37795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lumOff val="6999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?</a:t>
            </a:r>
          </a:p>
        </p:txBody>
      </p:sp>
      <p:pic>
        <p:nvPicPr>
          <p:cNvPr id="253" name="IMG_5965.png"/>
          <p:cNvPicPr>
            <a:picLocks noChangeAspect="1"/>
          </p:cNvPicPr>
          <p:nvPr/>
        </p:nvPicPr>
        <p:blipFill>
          <a:blip r:embed="rId4">
            <a:extLst/>
          </a:blip>
          <a:srcRect l="0" t="19217" r="0" b="26077"/>
          <a:stretch>
            <a:fillRect/>
          </a:stretch>
        </p:blipFill>
        <p:spPr>
          <a:xfrm>
            <a:off x="-2866" y="6786609"/>
            <a:ext cx="4070716" cy="2969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G_5968.jpg"/>
          <p:cNvPicPr>
            <a:picLocks noChangeAspect="1"/>
          </p:cNvPicPr>
          <p:nvPr/>
        </p:nvPicPr>
        <p:blipFill>
          <a:blip r:embed="rId5">
            <a:extLst/>
          </a:blip>
          <a:srcRect l="11681" t="0" r="0" b="35793"/>
          <a:stretch>
            <a:fillRect/>
          </a:stretch>
        </p:blipFill>
        <p:spPr>
          <a:xfrm>
            <a:off x="2529" y="3327599"/>
            <a:ext cx="4262023" cy="4131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G_5966.jpg"/>
          <p:cNvPicPr>
            <a:picLocks noChangeAspect="1"/>
          </p:cNvPicPr>
          <p:nvPr/>
        </p:nvPicPr>
        <p:blipFill>
          <a:blip r:embed="rId6">
            <a:extLst/>
          </a:blip>
          <a:srcRect l="0" t="0" r="21660" b="22077"/>
          <a:stretch>
            <a:fillRect/>
          </a:stretch>
        </p:blipFill>
        <p:spPr>
          <a:xfrm>
            <a:off x="4080867" y="3332996"/>
            <a:ext cx="4843059" cy="6423053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Shape 256"/>
          <p:cNvSpPr/>
          <p:nvPr/>
        </p:nvSpPr>
        <p:spPr>
          <a:xfrm>
            <a:off x="8625431" y="7576298"/>
            <a:ext cx="4262042" cy="1959502"/>
          </a:xfrm>
          <a:prstGeom prst="ellipse">
            <a:avLst/>
          </a:prstGeom>
          <a:gradFill>
            <a:gsLst>
              <a:gs pos="0">
                <a:schemeClr val="accent5">
                  <a:hueOff val="-129837"/>
                  <a:lumOff val="6998"/>
                </a:schemeClr>
              </a:gs>
              <a:gs pos="100000">
                <a:schemeClr val="accent5">
                  <a:hueOff val="-161200"/>
                  <a:lumOff val="-1194"/>
                  <a:alpha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cap="all" spc="239" sz="1500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"There must also be a more efficient way other than taking everything out of my basket and putting everything back in."</a:t>
            </a:r>
          </a:p>
        </p:txBody>
      </p:sp>
      <p:sp>
        <p:nvSpPr>
          <p:cNvPr id="257" name="Shape 257"/>
          <p:cNvSpPr/>
          <p:nvPr/>
        </p:nvSpPr>
        <p:spPr>
          <a:xfrm>
            <a:off x="6275730" y="5399760"/>
            <a:ext cx="3293214" cy="1959502"/>
          </a:xfrm>
          <a:prstGeom prst="ellipse">
            <a:avLst/>
          </a:prstGeom>
          <a:gradFill>
            <a:gsLst>
              <a:gs pos="0">
                <a:schemeClr val="accent5">
                  <a:hueOff val="-129837"/>
                  <a:lumOff val="6998"/>
                </a:schemeClr>
              </a:gs>
              <a:gs pos="100000">
                <a:schemeClr val="accent5">
                  <a:hueOff val="-161200"/>
                  <a:lumOff val="-1194"/>
                  <a:alpha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cap="all" spc="224" sz="1400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"Most of the time I would come with my wife, and we try to remind each other the things we need to get."</a:t>
            </a:r>
          </a:p>
        </p:txBody>
      </p:sp>
      <p:sp>
        <p:nvSpPr>
          <p:cNvPr id="258" name="Shape 258"/>
          <p:cNvSpPr/>
          <p:nvPr/>
        </p:nvSpPr>
        <p:spPr>
          <a:xfrm>
            <a:off x="6731620" y="2659435"/>
            <a:ext cx="4070748" cy="2074984"/>
          </a:xfrm>
          <a:prstGeom prst="ellipse">
            <a:avLst/>
          </a:prstGeom>
          <a:gradFill>
            <a:gsLst>
              <a:gs pos="0">
                <a:schemeClr val="accent5">
                  <a:hueOff val="-129837"/>
                  <a:lumOff val="6998"/>
                </a:schemeClr>
              </a:gs>
              <a:gs pos="100000">
                <a:schemeClr val="accent5">
                  <a:hueOff val="-161200"/>
                  <a:lumOff val="-1194"/>
                  <a:alpha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cap="all" spc="239" sz="1500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"If they have some sort of directory that I can directly search for the things I need, and bring me to that aisle, that will be awesome."</a:t>
            </a:r>
          </a:p>
        </p:txBody>
      </p:sp>
      <p:sp>
        <p:nvSpPr>
          <p:cNvPr id="259" name="Shape 259"/>
          <p:cNvSpPr/>
          <p:nvPr/>
        </p:nvSpPr>
        <p:spPr>
          <a:xfrm>
            <a:off x="2385733" y="2681179"/>
            <a:ext cx="3111849" cy="1496874"/>
          </a:xfrm>
          <a:prstGeom prst="ellipse">
            <a:avLst/>
          </a:prstGeom>
          <a:gradFill>
            <a:gsLst>
              <a:gs pos="0">
                <a:schemeClr val="accent5">
                  <a:hueOff val="-129837"/>
                  <a:lumOff val="6998"/>
                </a:schemeClr>
              </a:gs>
              <a:gs pos="100000">
                <a:schemeClr val="accent5">
                  <a:hueOff val="-161200"/>
                  <a:lumOff val="-1194"/>
                  <a:alpha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cap="all" spc="224" sz="1400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"Grocery shopping here is almost like brushing my teeth every morning"</a:t>
            </a:r>
          </a:p>
        </p:txBody>
      </p:sp>
      <p:sp>
        <p:nvSpPr>
          <p:cNvPr id="260" name="Shape 260"/>
          <p:cNvSpPr/>
          <p:nvPr/>
        </p:nvSpPr>
        <p:spPr>
          <a:xfrm>
            <a:off x="1470515" y="6753204"/>
            <a:ext cx="3293214" cy="1959502"/>
          </a:xfrm>
          <a:prstGeom prst="ellipse">
            <a:avLst/>
          </a:prstGeom>
          <a:gradFill>
            <a:gsLst>
              <a:gs pos="0">
                <a:schemeClr val="accent5">
                  <a:hueOff val="-129837"/>
                  <a:lumOff val="6998"/>
                </a:schemeClr>
              </a:gs>
              <a:gs pos="100000">
                <a:schemeClr val="accent5">
                  <a:hueOff val="-161200"/>
                  <a:lumOff val="-1194"/>
                  <a:alpha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cap="all" spc="224" sz="1400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“I spend unnecessary time walking around the aisles finding things.”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roup 266"/>
          <p:cNvGrpSpPr/>
          <p:nvPr/>
        </p:nvGrpSpPr>
        <p:grpSpPr>
          <a:xfrm>
            <a:off x="-806610" y="-12885"/>
            <a:ext cx="14618020" cy="14763419"/>
            <a:chOff x="0" y="0"/>
            <a:chExt cx="14618019" cy="14763418"/>
          </a:xfrm>
        </p:grpSpPr>
        <p:pic>
          <p:nvPicPr>
            <p:cNvPr id="262" name="IMG_1137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315201" cy="9753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3" name="IMG_1135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5009818"/>
              <a:ext cx="7315200" cy="9753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4" name="IMG_1140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302819" y="0"/>
              <a:ext cx="7315201" cy="9753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5" name="IMG_1136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302819" y="5000754"/>
              <a:ext cx="7315201" cy="9753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7" name="Shape 267"/>
          <p:cNvSpPr/>
          <p:nvPr/>
        </p:nvSpPr>
        <p:spPr>
          <a:xfrm>
            <a:off x="4744297" y="3866806"/>
            <a:ext cx="3516206" cy="2019988"/>
          </a:xfrm>
          <a:prstGeom prst="ellipse">
            <a:avLst/>
          </a:prstGeom>
          <a:gradFill>
            <a:gsLst>
              <a:gs pos="0">
                <a:schemeClr val="accent5">
                  <a:hueOff val="-129837"/>
                  <a:lumOff val="6998"/>
                </a:schemeClr>
              </a:gs>
              <a:gs pos="100000">
                <a:schemeClr val="accent5">
                  <a:hueOff val="-161200"/>
                  <a:lumOff val="-1194"/>
                  <a:alpha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“Where is the next thing on my list"</a:t>
            </a:r>
          </a:p>
        </p:txBody>
      </p:sp>
      <p:sp>
        <p:nvSpPr>
          <p:cNvPr id="268" name="Shape 268"/>
          <p:cNvSpPr/>
          <p:nvPr/>
        </p:nvSpPr>
        <p:spPr>
          <a:xfrm>
            <a:off x="8750300" y="328136"/>
            <a:ext cx="4086306" cy="2404895"/>
          </a:xfrm>
          <a:prstGeom prst="ellipse">
            <a:avLst/>
          </a:prstGeom>
          <a:gradFill>
            <a:gsLst>
              <a:gs pos="0">
                <a:schemeClr val="accent5">
                  <a:hueOff val="-129837"/>
                  <a:lumOff val="6998"/>
                </a:schemeClr>
              </a:gs>
              <a:gs pos="100000">
                <a:schemeClr val="accent5">
                  <a:hueOff val="-161200"/>
                  <a:lumOff val="-1194"/>
                  <a:alpha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“It’s annoying when they run out of my foods”</a:t>
            </a:r>
          </a:p>
        </p:txBody>
      </p:sp>
      <p:sp>
        <p:nvSpPr>
          <p:cNvPr id="269" name="Shape 269"/>
          <p:cNvSpPr/>
          <p:nvPr/>
        </p:nvSpPr>
        <p:spPr>
          <a:xfrm>
            <a:off x="35446" y="6166378"/>
            <a:ext cx="3367639" cy="2404894"/>
          </a:xfrm>
          <a:prstGeom prst="ellipse">
            <a:avLst/>
          </a:prstGeom>
          <a:gradFill>
            <a:gsLst>
              <a:gs pos="0">
                <a:schemeClr val="accent5">
                  <a:hueOff val="-129837"/>
                  <a:lumOff val="6998"/>
                </a:schemeClr>
              </a:gs>
              <a:gs pos="100000">
                <a:schemeClr val="accent5">
                  <a:hueOff val="-161200"/>
                  <a:lumOff val="-1194"/>
                  <a:alpha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“I always make a shopping list before”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roup 273"/>
          <p:cNvGrpSpPr/>
          <p:nvPr/>
        </p:nvGrpSpPr>
        <p:grpSpPr>
          <a:xfrm>
            <a:off x="-811437" y="0"/>
            <a:ext cx="14627675" cy="9753601"/>
            <a:chOff x="0" y="0"/>
            <a:chExt cx="14627673" cy="9753600"/>
          </a:xfrm>
        </p:grpSpPr>
        <p:pic>
          <p:nvPicPr>
            <p:cNvPr id="271" name="IMG_1142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315200" cy="9753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2" name="IMG_1143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312473" y="0"/>
              <a:ext cx="7315201" cy="9753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4" name="Shape 274"/>
          <p:cNvSpPr/>
          <p:nvPr/>
        </p:nvSpPr>
        <p:spPr>
          <a:xfrm>
            <a:off x="8767667" y="3453270"/>
            <a:ext cx="4193752" cy="2575423"/>
          </a:xfrm>
          <a:prstGeom prst="ellipse">
            <a:avLst/>
          </a:prstGeom>
          <a:gradFill>
            <a:gsLst>
              <a:gs pos="0">
                <a:schemeClr val="accent5">
                  <a:hueOff val="-129837"/>
                  <a:lumOff val="6998"/>
                </a:schemeClr>
              </a:gs>
              <a:gs pos="100000">
                <a:schemeClr val="accent5">
                  <a:hueOff val="-161200"/>
                  <a:lumOff val="-1194"/>
                  <a:alpha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Referred to her paper shopping list after each item</a:t>
            </a:r>
          </a:p>
        </p:txBody>
      </p:sp>
      <p:sp>
        <p:nvSpPr>
          <p:cNvPr id="275" name="Shape 275"/>
          <p:cNvSpPr/>
          <p:nvPr/>
        </p:nvSpPr>
        <p:spPr>
          <a:xfrm>
            <a:off x="228649" y="3440619"/>
            <a:ext cx="4008484" cy="2600725"/>
          </a:xfrm>
          <a:prstGeom prst="ellipse">
            <a:avLst/>
          </a:prstGeom>
          <a:gradFill>
            <a:gsLst>
              <a:gs pos="0">
                <a:schemeClr val="accent5">
                  <a:hueOff val="-129837"/>
                  <a:lumOff val="6998"/>
                </a:schemeClr>
              </a:gs>
              <a:gs pos="100000">
                <a:schemeClr val="accent5">
                  <a:hueOff val="-161200"/>
                  <a:lumOff val="-1194"/>
                  <a:alpha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Walked through some areas of the store multiple times</a:t>
            </a:r>
          </a:p>
        </p:txBody>
      </p:sp>
      <p:sp>
        <p:nvSpPr>
          <p:cNvPr id="276" name="Shape 276"/>
          <p:cNvSpPr/>
          <p:nvPr/>
        </p:nvSpPr>
        <p:spPr>
          <a:xfrm>
            <a:off x="4326966" y="3550767"/>
            <a:ext cx="4350868" cy="2380428"/>
          </a:xfrm>
          <a:prstGeom prst="ellipse">
            <a:avLst/>
          </a:prstGeom>
          <a:gradFill>
            <a:gsLst>
              <a:gs pos="0">
                <a:schemeClr val="accent5">
                  <a:hueOff val="-129837"/>
                  <a:lumOff val="6998"/>
                </a:schemeClr>
              </a:gs>
              <a:gs pos="100000">
                <a:schemeClr val="accent5">
                  <a:hueOff val="-161200"/>
                  <a:lumOff val="-1194"/>
                  <a:alpha val="60000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Walked into aisles and back out when she made a wrong turn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Empathy Map - Store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4313" y="1468419"/>
            <a:ext cx="8356174" cy="8337814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Shape 279"/>
          <p:cNvSpPr/>
          <p:nvPr>
            <p:ph type="title" idx="4294967295"/>
          </p:nvPr>
        </p:nvSpPr>
        <p:spPr>
          <a:xfrm>
            <a:off x="660400" y="-135467"/>
            <a:ext cx="11684000" cy="2222501"/>
          </a:xfrm>
          <a:prstGeom prst="rect">
            <a:avLst/>
          </a:prstGeom>
        </p:spPr>
        <p:txBody>
          <a:bodyPr anchor="ctr"/>
          <a:lstStyle>
            <a:lvl1pPr algn="ctr">
              <a:defRPr spc="847" sz="53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-EMPathy Map-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Empathy Map - Stores.jpg"/>
          <p:cNvPicPr>
            <a:picLocks noChangeAspect="1"/>
          </p:cNvPicPr>
          <p:nvPr/>
        </p:nvPicPr>
        <p:blipFill>
          <a:blip r:embed="rId2">
            <a:extLst/>
          </a:blip>
          <a:srcRect l="244" t="1477" r="50664" b="51482"/>
          <a:stretch>
            <a:fillRect/>
          </a:stretch>
        </p:blipFill>
        <p:spPr>
          <a:xfrm>
            <a:off x="1487884" y="82351"/>
            <a:ext cx="10029183" cy="9588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41770" y="1613931"/>
            <a:ext cx="1588730" cy="1656012"/>
          </a:xfrm>
          <a:prstGeom prst="rect">
            <a:avLst/>
          </a:prstGeom>
        </p:spPr>
      </p:pic>
      <p:pic>
        <p:nvPicPr>
          <p:cNvPr id="284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44873" y="4048794"/>
            <a:ext cx="1588729" cy="1656012"/>
          </a:xfrm>
          <a:prstGeom prst="rect">
            <a:avLst/>
          </a:prstGeom>
        </p:spPr>
      </p:pic>
      <p:pic>
        <p:nvPicPr>
          <p:cNvPr id="286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61314" y="5496450"/>
            <a:ext cx="1588729" cy="1656013"/>
          </a:xfrm>
          <a:prstGeom prst="rect">
            <a:avLst/>
          </a:prstGeom>
        </p:spPr>
      </p:pic>
      <p:pic>
        <p:nvPicPr>
          <p:cNvPr id="288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24369" y="5926101"/>
            <a:ext cx="1588730" cy="165601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Empathy Map - Stores.jpg"/>
          <p:cNvPicPr>
            <a:picLocks noChangeAspect="1"/>
          </p:cNvPicPr>
          <p:nvPr/>
        </p:nvPicPr>
        <p:blipFill>
          <a:blip r:embed="rId2">
            <a:extLst/>
          </a:blip>
          <a:srcRect l="0" t="51083" r="50941" b="1877"/>
          <a:stretch>
            <a:fillRect/>
          </a:stretch>
        </p:blipFill>
        <p:spPr>
          <a:xfrm>
            <a:off x="1494545" y="82351"/>
            <a:ext cx="10022522" cy="9588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80569" y="3613702"/>
            <a:ext cx="1588729" cy="1656013"/>
          </a:xfrm>
          <a:prstGeom prst="rect">
            <a:avLst/>
          </a:prstGeom>
        </p:spPr>
      </p:pic>
      <p:pic>
        <p:nvPicPr>
          <p:cNvPr id="294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15016" y="2942805"/>
            <a:ext cx="1588730" cy="1656013"/>
          </a:xfrm>
          <a:prstGeom prst="rect">
            <a:avLst/>
          </a:prstGeom>
        </p:spPr>
      </p:pic>
      <p:pic>
        <p:nvPicPr>
          <p:cNvPr id="296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34569" y="7747131"/>
            <a:ext cx="1588729" cy="165601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Empathy Map - Stores.jpg"/>
          <p:cNvPicPr>
            <a:picLocks noChangeAspect="1"/>
          </p:cNvPicPr>
          <p:nvPr/>
        </p:nvPicPr>
        <p:blipFill>
          <a:blip r:embed="rId2">
            <a:extLst/>
          </a:blip>
          <a:srcRect l="51033" t="1199" r="0" b="51760"/>
          <a:stretch>
            <a:fillRect/>
          </a:stretch>
        </p:blipFill>
        <p:spPr>
          <a:xfrm>
            <a:off x="1280361" y="82351"/>
            <a:ext cx="10003656" cy="9588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16334" y="4349467"/>
            <a:ext cx="1588729" cy="1656012"/>
          </a:xfrm>
          <a:prstGeom prst="rect">
            <a:avLst/>
          </a:prstGeom>
        </p:spPr>
      </p:pic>
      <p:pic>
        <p:nvPicPr>
          <p:cNvPr id="302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44471" y="7379161"/>
            <a:ext cx="1588729" cy="1656012"/>
          </a:xfrm>
          <a:prstGeom prst="rect">
            <a:avLst/>
          </a:prstGeom>
        </p:spPr>
      </p:pic>
      <p:pic>
        <p:nvPicPr>
          <p:cNvPr id="304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52832" y="3805571"/>
            <a:ext cx="1588729" cy="1656012"/>
          </a:xfrm>
          <a:prstGeom prst="rect">
            <a:avLst/>
          </a:prstGeom>
        </p:spPr>
      </p:pic>
      <p:pic>
        <p:nvPicPr>
          <p:cNvPr id="306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51876" y="1518746"/>
            <a:ext cx="1588729" cy="165601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Empathy Map - Stores.jpg"/>
          <p:cNvPicPr>
            <a:picLocks noChangeAspect="1"/>
          </p:cNvPicPr>
          <p:nvPr/>
        </p:nvPicPr>
        <p:blipFill>
          <a:blip r:embed="rId2">
            <a:extLst/>
          </a:blip>
          <a:srcRect l="51126" t="50805" r="0" b="2154"/>
          <a:stretch>
            <a:fillRect/>
          </a:stretch>
        </p:blipFill>
        <p:spPr>
          <a:xfrm>
            <a:off x="1808602" y="82351"/>
            <a:ext cx="9984791" cy="9588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36708" y="1463005"/>
            <a:ext cx="1588729" cy="1656012"/>
          </a:xfrm>
          <a:prstGeom prst="rect">
            <a:avLst/>
          </a:prstGeom>
        </p:spPr>
      </p:pic>
      <p:pic>
        <p:nvPicPr>
          <p:cNvPr id="312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12297" y="3130771"/>
            <a:ext cx="1588729" cy="1656013"/>
          </a:xfrm>
          <a:prstGeom prst="rect">
            <a:avLst/>
          </a:prstGeom>
        </p:spPr>
      </p:pic>
      <p:pic>
        <p:nvPicPr>
          <p:cNvPr id="314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20786" y="5967869"/>
            <a:ext cx="1588730" cy="165601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/>
        </p:nvSpPr>
        <p:spPr>
          <a:xfrm>
            <a:off x="-794" y="1938702"/>
            <a:ext cx="6352448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i="1" sz="2500"/>
            </a:pPr>
            <a:r>
              <a:t>We were amazed to realize that… </a:t>
            </a:r>
          </a:p>
          <a:p>
            <a:pPr>
              <a:defRPr sz="2500"/>
            </a:pPr>
          </a:p>
          <a:p>
            <a:pPr>
              <a:defRPr sz="2500"/>
            </a:pPr>
            <a:r>
              <a:t>she spends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an</a:t>
            </a:r>
            <a:r>
              <a:t>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hour or more</a:t>
            </a:r>
            <a:r>
              <a:t> in the store per week gathering her food purchases.</a:t>
            </a:r>
          </a:p>
        </p:txBody>
      </p:sp>
      <p:sp>
        <p:nvSpPr>
          <p:cNvPr id="318" name="Shape 318"/>
          <p:cNvSpPr/>
          <p:nvPr/>
        </p:nvSpPr>
        <p:spPr>
          <a:xfrm>
            <a:off x="-794" y="5326532"/>
            <a:ext cx="6352448" cy="22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i="1" sz="2500"/>
            </a:pPr>
            <a:r>
              <a:t>It would be game changing to…</a:t>
            </a:r>
          </a:p>
          <a:p>
            <a:pPr>
              <a:defRPr sz="2500"/>
            </a:pPr>
          </a:p>
          <a:p>
            <a:pPr>
              <a:defRPr sz="2500"/>
            </a:pPr>
            <a:r>
              <a:t>give her a way to find products in the store faster so that she can be more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efficient</a:t>
            </a:r>
            <a:r>
              <a:t> with her time</a:t>
            </a:r>
          </a:p>
        </p:txBody>
      </p:sp>
      <p:sp>
        <p:nvSpPr>
          <p:cNvPr id="319" name="Shape 319"/>
          <p:cNvSpPr/>
          <p:nvPr/>
        </p:nvSpPr>
        <p:spPr>
          <a:xfrm>
            <a:off x="6597163" y="1938702"/>
            <a:ext cx="6352448" cy="22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i="1" sz="2500"/>
            </a:pPr>
            <a:r>
              <a:t>We were amazed to realize that… </a:t>
            </a:r>
          </a:p>
          <a:p>
            <a:pPr>
              <a:defRPr sz="2500"/>
            </a:pPr>
          </a:p>
          <a:p>
            <a:pPr>
              <a:defRPr sz="2500"/>
            </a:pPr>
            <a:r>
              <a:t>he depends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purely on memory</a:t>
            </a:r>
            <a:r>
              <a:t> for his grocery shopping list, and for making his way around Safeway.</a:t>
            </a:r>
          </a:p>
        </p:txBody>
      </p:sp>
      <p:sp>
        <p:nvSpPr>
          <p:cNvPr id="320" name="Shape 320"/>
          <p:cNvSpPr/>
          <p:nvPr/>
        </p:nvSpPr>
        <p:spPr>
          <a:xfrm>
            <a:off x="6597163" y="5326532"/>
            <a:ext cx="6352448" cy="269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i="1" sz="2500"/>
            </a:pPr>
            <a:r>
              <a:t>It would be game changing to…</a:t>
            </a:r>
          </a:p>
          <a:p>
            <a:pPr>
              <a:defRPr sz="2500"/>
            </a:pPr>
          </a:p>
          <a:p>
            <a:pPr>
              <a:defRPr sz="2500"/>
            </a:pPr>
            <a:r>
              <a:t>give him an easy way to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collaborate</a:t>
            </a:r>
            <a:r>
              <a:t> with his wife on building a shopping list, and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mark out</a:t>
            </a:r>
            <a:r>
              <a:t> which sections of Safeway he could find those items.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>
                <a:solidFill>
                  <a:schemeClr val="accent2">
                    <a:satOff val="44164"/>
                    <a:lumOff val="14231"/>
                  </a:schemeClr>
                </a:solidFill>
              </a:rPr>
              <a:t>Food</a:t>
            </a:r>
            <a:r>
              <a:t> mobility</a:t>
            </a:r>
          </a:p>
        </p:txBody>
      </p:sp>
      <p:pic>
        <p:nvPicPr>
          <p:cNvPr id="149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0" t="9710" r="810" b="9710"/>
          <a:stretch>
            <a:fillRect/>
          </a:stretch>
        </p:blipFill>
        <p:spPr>
          <a:xfrm>
            <a:off x="0" y="2660453"/>
            <a:ext cx="13004611" cy="7093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>
            <p:ph type="title"/>
          </p:nvPr>
        </p:nvSpPr>
        <p:spPr>
          <a:prstGeom prst="rect">
            <a:avLst/>
          </a:prstGeom>
          <a:ln>
            <a:solidFill>
              <a:schemeClr val="accent2">
                <a:satOff val="44164"/>
                <a:lumOff val="14231"/>
              </a:schemeClr>
            </a:solidFill>
          </a:ln>
        </p:spPr>
        <p:txBody>
          <a:bodyPr anchor="ctr"/>
          <a:lstStyle>
            <a:lvl1pPr algn="ctr">
              <a:defRPr spc="1200" sz="7500">
                <a:solidFill>
                  <a:schemeClr val="accent2">
                    <a:satOff val="44164"/>
                    <a:lumOff val="14231"/>
                  </a:schemeClr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Summary</a:t>
            </a:r>
          </a:p>
        </p:txBody>
      </p:sp>
      <p:sp>
        <p:nvSpPr>
          <p:cNvPr id="323" name="Shape 323"/>
          <p:cNvSpPr/>
          <p:nvPr/>
        </p:nvSpPr>
        <p:spPr>
          <a:xfrm>
            <a:off x="636185" y="3111500"/>
            <a:ext cx="7749388" cy="454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599" indent="-228599" algn="l">
              <a:lnSpc>
                <a:spcPct val="200000"/>
              </a:lnSpc>
              <a:buSzPct val="100000"/>
              <a:buAutoNum type="arabicPeriod" startAt="1"/>
              <a:defRPr sz="5100"/>
            </a:pPr>
            <a:r>
              <a:t> Surprises</a:t>
            </a:r>
          </a:p>
          <a:p>
            <a:pPr marL="228599" indent="-228599" algn="l">
              <a:lnSpc>
                <a:spcPct val="200000"/>
              </a:lnSpc>
              <a:buSzPct val="100000"/>
              <a:buAutoNum type="arabicPeriod" startAt="1"/>
              <a:defRPr sz="5100"/>
            </a:pPr>
            <a:r>
              <a:t> Learning from our users</a:t>
            </a:r>
          </a:p>
          <a:p>
            <a:pPr marL="228599" indent="-228599" algn="l">
              <a:lnSpc>
                <a:spcPct val="200000"/>
              </a:lnSpc>
              <a:buSzPct val="100000"/>
              <a:buAutoNum type="arabicPeriod" startAt="1"/>
              <a:defRPr sz="5100"/>
            </a:pPr>
            <a:r>
              <a:t> Moving forward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3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pasted-imag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340" r="0" b="34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26" name="Shape 326"/>
          <p:cNvSpPr/>
          <p:nvPr/>
        </p:nvSpPr>
        <p:spPr>
          <a:xfrm>
            <a:off x="2352167" y="1601373"/>
            <a:ext cx="8300466" cy="1663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pc="1440" sz="9000"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Thank You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4912311" y="1591140"/>
            <a:ext cx="3180178" cy="3170147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quality</a:t>
            </a:r>
          </a:p>
        </p:txBody>
      </p:sp>
      <p:sp>
        <p:nvSpPr>
          <p:cNvPr id="152" name="Shape 152"/>
          <p:cNvSpPr/>
          <p:nvPr/>
        </p:nvSpPr>
        <p:spPr>
          <a:xfrm>
            <a:off x="6602382" y="4557924"/>
            <a:ext cx="3180178" cy="3170148"/>
          </a:xfrm>
          <a:prstGeom prst="ellipse">
            <a:avLst/>
          </a:prstGeom>
          <a:solidFill>
            <a:schemeClr val="accent2">
              <a:satOff val="-5186"/>
              <a:lumOff val="-2840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satisfaction</a:t>
            </a:r>
          </a:p>
        </p:txBody>
      </p:sp>
      <p:sp>
        <p:nvSpPr>
          <p:cNvPr id="153" name="Shape 153"/>
          <p:cNvSpPr/>
          <p:nvPr/>
        </p:nvSpPr>
        <p:spPr>
          <a:xfrm>
            <a:off x="3222240" y="4557924"/>
            <a:ext cx="3180178" cy="3170148"/>
          </a:xfrm>
          <a:prstGeom prst="ellipse">
            <a:avLst/>
          </a:prstGeom>
          <a:solidFill>
            <a:schemeClr val="accent2">
              <a:satOff val="-5186"/>
              <a:lumOff val="-1238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accessibility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Methodology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asted-imag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7817" t="0" r="27817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58" name="Shape 158"/>
          <p:cNvSpPr/>
          <p:nvPr>
            <p:ph type="title"/>
          </p:nvPr>
        </p:nvSpPr>
        <p:spPr>
          <a:xfrm>
            <a:off x="546100" y="3440873"/>
            <a:ext cx="5410200" cy="3995408"/>
          </a:xfrm>
          <a:prstGeom prst="rect">
            <a:avLst/>
          </a:prstGeom>
        </p:spPr>
        <p:txBody>
          <a:bodyPr/>
          <a:lstStyle/>
          <a:p>
            <a:pPr marL="152400" indent="-152400">
              <a:lnSpc>
                <a:spcPct val="150000"/>
              </a:lnSpc>
              <a:spcBef>
                <a:spcPts val="3200"/>
              </a:spcBef>
              <a:buSzPct val="100000"/>
              <a:buChar char="•"/>
              <a:defRPr cap="none" spc="0" sz="3000"/>
            </a:pPr>
            <a:r>
              <a:t> Target different types of users (age and extreme users)</a:t>
            </a:r>
          </a:p>
          <a:p>
            <a:pPr marL="152400" indent="-152400">
              <a:lnSpc>
                <a:spcPct val="150000"/>
              </a:lnSpc>
              <a:spcBef>
                <a:spcPts val="3200"/>
              </a:spcBef>
              <a:buSzPct val="100000"/>
              <a:defRPr cap="none" spc="0" sz="3000"/>
            </a:pPr>
            <a:r>
              <a:t> Diversify location (restaurants and supermarkets)</a:t>
            </a:r>
          </a:p>
        </p:txBody>
      </p:sp>
      <p:sp>
        <p:nvSpPr>
          <p:cNvPr id="159" name="Shape 159"/>
          <p:cNvSpPr/>
          <p:nvPr>
            <p:ph type="body" sz="quarter" idx="1"/>
          </p:nvPr>
        </p:nvSpPr>
        <p:spPr>
          <a:xfrm>
            <a:off x="546100" y="1972733"/>
            <a:ext cx="5410200" cy="889001"/>
          </a:xfrm>
          <a:prstGeom prst="rect">
            <a:avLst/>
          </a:prstGeom>
          <a:ln>
            <a:solidFill>
              <a:schemeClr val="accent2">
                <a:satOff val="44164"/>
                <a:lumOff val="14231"/>
              </a:schemeClr>
            </a:solidFill>
          </a:ln>
        </p:spPr>
        <p:txBody>
          <a:bodyPr/>
          <a:lstStyle>
            <a:lvl1pPr algn="ctr">
              <a:defRPr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strategy &amp; focus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roup 163"/>
          <p:cNvGrpSpPr/>
          <p:nvPr/>
        </p:nvGrpSpPr>
        <p:grpSpPr>
          <a:xfrm>
            <a:off x="4712435" y="2205473"/>
            <a:ext cx="7080941" cy="3035461"/>
            <a:chOff x="0" y="0"/>
            <a:chExt cx="7080939" cy="3035460"/>
          </a:xfrm>
        </p:grpSpPr>
        <p:pic>
          <p:nvPicPr>
            <p:cNvPr id="161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906156" y="0"/>
              <a:ext cx="3174784" cy="30354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asted-image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347028"/>
              <a:ext cx="3174784" cy="23414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6" name="Group 166"/>
          <p:cNvGrpSpPr/>
          <p:nvPr/>
        </p:nvGrpSpPr>
        <p:grpSpPr>
          <a:xfrm>
            <a:off x="4273834" y="5854673"/>
            <a:ext cx="7619477" cy="2747965"/>
            <a:chOff x="0" y="0"/>
            <a:chExt cx="7619476" cy="2747963"/>
          </a:xfrm>
        </p:grpSpPr>
        <p:pic>
          <p:nvPicPr>
            <p:cNvPr id="164" name="pasted-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693427" cy="2747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" name="pasted-image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788160" y="178814"/>
              <a:ext cx="3831317" cy="2390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7" name="Shape 167"/>
          <p:cNvSpPr/>
          <p:nvPr/>
        </p:nvSpPr>
        <p:spPr>
          <a:xfrm>
            <a:off x="8466" y="-8467"/>
            <a:ext cx="3728840" cy="977053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68" name="Shape 168"/>
          <p:cNvSpPr/>
          <p:nvPr>
            <p:ph type="title" idx="4294967295"/>
          </p:nvPr>
        </p:nvSpPr>
        <p:spPr>
          <a:xfrm>
            <a:off x="353053" y="6278020"/>
            <a:ext cx="3039667" cy="2222501"/>
          </a:xfrm>
          <a:prstGeom prst="rect">
            <a:avLst/>
          </a:prstGeom>
        </p:spPr>
        <p:txBody>
          <a:bodyPr anchor="ctr"/>
          <a:lstStyle>
            <a:lvl1pPr algn="ctr">
              <a:defRPr spc="448" sz="2800"/>
            </a:lvl1pPr>
          </a:lstStyle>
          <a:p>
            <a:pPr/>
            <a:r>
              <a:t>Grocery STores</a:t>
            </a:r>
          </a:p>
        </p:txBody>
      </p:sp>
      <p:sp>
        <p:nvSpPr>
          <p:cNvPr id="169" name="Shape 169"/>
          <p:cNvSpPr/>
          <p:nvPr/>
        </p:nvSpPr>
        <p:spPr>
          <a:xfrm>
            <a:off x="332746" y="2611953"/>
            <a:ext cx="3728840" cy="222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cap="all" spc="448" sz="2800"/>
            </a:lvl1pPr>
          </a:lstStyle>
          <a:p>
            <a:pPr/>
            <a:r>
              <a:t>restaurants</a:t>
            </a:r>
          </a:p>
        </p:txBody>
      </p:sp>
      <p:sp>
        <p:nvSpPr>
          <p:cNvPr id="170" name="Shape 170"/>
          <p:cNvSpPr/>
          <p:nvPr>
            <p:ph type="body" sz="quarter" idx="4294967295"/>
          </p:nvPr>
        </p:nvSpPr>
        <p:spPr>
          <a:xfrm>
            <a:off x="5547805" y="702733"/>
            <a:ext cx="5410201" cy="88900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528" sz="3300">
                <a:solidFill>
                  <a:srgbClr val="00000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Targets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Participants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/>
        </p:nvSpPr>
        <p:spPr>
          <a:xfrm flipV="1">
            <a:off x="6546320" y="198767"/>
            <a:ext cx="1" cy="9356066"/>
          </a:xfrm>
          <a:prstGeom prst="line">
            <a:avLst/>
          </a:prstGeom>
          <a:ln w="12700">
            <a:solidFill>
              <a:schemeClr val="accent2">
                <a:satOff val="44164"/>
                <a:lumOff val="1423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75" name="Shape 175"/>
          <p:cNvSpPr/>
          <p:nvPr/>
        </p:nvSpPr>
        <p:spPr>
          <a:xfrm flipH="1" flipV="1">
            <a:off x="249835" y="4876799"/>
            <a:ext cx="12592971" cy="2"/>
          </a:xfrm>
          <a:prstGeom prst="line">
            <a:avLst/>
          </a:prstGeom>
          <a:ln w="12700">
            <a:solidFill>
              <a:schemeClr val="accent2">
                <a:satOff val="44164"/>
                <a:lumOff val="1423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pic>
        <p:nvPicPr>
          <p:cNvPr id="176" name="pasted-image-filtered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297408" y="3387691"/>
            <a:ext cx="1404244" cy="1404244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hape 177"/>
          <p:cNvSpPr/>
          <p:nvPr/>
        </p:nvSpPr>
        <p:spPr>
          <a:xfrm>
            <a:off x="2267131" y="393700"/>
            <a:ext cx="1644453" cy="533401"/>
          </a:xfrm>
          <a:prstGeom prst="rect">
            <a:avLst/>
          </a:prstGeom>
          <a:ln w="12700">
            <a:solidFill>
              <a:schemeClr val="accent2">
                <a:satOff val="44164"/>
                <a:lumOff val="14231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Jeremy</a:t>
            </a:r>
          </a:p>
        </p:txBody>
      </p:sp>
      <p:sp>
        <p:nvSpPr>
          <p:cNvPr id="178" name="Shape 178"/>
          <p:cNvSpPr/>
          <p:nvPr/>
        </p:nvSpPr>
        <p:spPr>
          <a:xfrm>
            <a:off x="8486626" y="393700"/>
            <a:ext cx="1762986" cy="533401"/>
          </a:xfrm>
          <a:prstGeom prst="rect">
            <a:avLst/>
          </a:prstGeom>
          <a:ln w="12700">
            <a:solidFill>
              <a:schemeClr val="accent2">
                <a:satOff val="44164"/>
                <a:lumOff val="14231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Manuel</a:t>
            </a:r>
          </a:p>
        </p:txBody>
      </p:sp>
      <p:sp>
        <p:nvSpPr>
          <p:cNvPr id="179" name="Shape 179"/>
          <p:cNvSpPr/>
          <p:nvPr/>
        </p:nvSpPr>
        <p:spPr>
          <a:xfrm>
            <a:off x="1904851" y="5267325"/>
            <a:ext cx="2369014" cy="533401"/>
          </a:xfrm>
          <a:prstGeom prst="rect">
            <a:avLst/>
          </a:prstGeom>
          <a:ln w="12700">
            <a:solidFill>
              <a:schemeClr val="accent2">
                <a:satOff val="44164"/>
                <a:lumOff val="14231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Judy &amp; Tim</a:t>
            </a:r>
          </a:p>
        </p:txBody>
      </p:sp>
      <p:sp>
        <p:nvSpPr>
          <p:cNvPr id="180" name="Shape 180"/>
          <p:cNvSpPr/>
          <p:nvPr/>
        </p:nvSpPr>
        <p:spPr>
          <a:xfrm>
            <a:off x="8818777" y="5267325"/>
            <a:ext cx="987029" cy="533401"/>
          </a:xfrm>
          <a:prstGeom prst="rect">
            <a:avLst/>
          </a:prstGeom>
          <a:ln w="12700">
            <a:solidFill>
              <a:schemeClr val="accent2">
                <a:satOff val="44164"/>
                <a:lumOff val="14231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Sam</a:t>
            </a:r>
          </a:p>
        </p:txBody>
      </p:sp>
      <p:sp>
        <p:nvSpPr>
          <p:cNvPr id="181" name="Shape 181"/>
          <p:cNvSpPr/>
          <p:nvPr/>
        </p:nvSpPr>
        <p:spPr>
          <a:xfrm>
            <a:off x="1152892" y="6184899"/>
            <a:ext cx="4339972" cy="247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 algn="l">
              <a:spcBef>
                <a:spcPts val="3200"/>
              </a:spcBef>
              <a:buSzPct val="100000"/>
              <a:buChar char="•"/>
              <a:defRPr sz="3000"/>
            </a:pPr>
            <a:r>
              <a:t> 68 years old</a:t>
            </a:r>
          </a:p>
          <a:p>
            <a:pPr marL="228600" indent="-228600" algn="l">
              <a:spcBef>
                <a:spcPts val="3200"/>
              </a:spcBef>
              <a:buSzPct val="100000"/>
              <a:buChar char="•"/>
              <a:defRPr sz="3000"/>
            </a:pPr>
            <a:r>
              <a:t> Wife &amp; Husband</a:t>
            </a:r>
          </a:p>
          <a:p>
            <a:pPr marL="228600" indent="-228600" algn="l">
              <a:spcBef>
                <a:spcPts val="3200"/>
              </a:spcBef>
              <a:buSzPct val="100000"/>
              <a:buChar char="•"/>
              <a:defRPr sz="3000"/>
            </a:pPr>
            <a:r>
              <a:t> Whole Foods Palo Alto</a:t>
            </a:r>
          </a:p>
        </p:txBody>
      </p:sp>
      <p:sp>
        <p:nvSpPr>
          <p:cNvPr id="182" name="Shape 182"/>
          <p:cNvSpPr/>
          <p:nvPr/>
        </p:nvSpPr>
        <p:spPr>
          <a:xfrm>
            <a:off x="7168453" y="6184899"/>
            <a:ext cx="3914776" cy="247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 algn="l">
              <a:spcBef>
                <a:spcPts val="3200"/>
              </a:spcBef>
              <a:buSzPct val="100000"/>
              <a:buChar char="•"/>
              <a:defRPr sz="3000"/>
            </a:pPr>
            <a:r>
              <a:t> 32 years old</a:t>
            </a:r>
          </a:p>
          <a:p>
            <a:pPr marL="228600" indent="-228600" algn="l">
              <a:spcBef>
                <a:spcPts val="3200"/>
              </a:spcBef>
              <a:buSzPct val="100000"/>
              <a:buChar char="•"/>
              <a:defRPr sz="3000"/>
            </a:pPr>
            <a:r>
              <a:t> Menlo Park resident</a:t>
            </a:r>
          </a:p>
          <a:p>
            <a:pPr marL="228600" indent="-228600" algn="l">
              <a:spcBef>
                <a:spcPts val="3200"/>
              </a:spcBef>
              <a:buSzPct val="100000"/>
              <a:buChar char="•"/>
              <a:defRPr sz="3000"/>
            </a:pPr>
            <a:r>
              <a:t> Safeway</a:t>
            </a:r>
          </a:p>
        </p:txBody>
      </p:sp>
      <p:sp>
        <p:nvSpPr>
          <p:cNvPr id="183" name="Shape 183"/>
          <p:cNvSpPr/>
          <p:nvPr/>
        </p:nvSpPr>
        <p:spPr>
          <a:xfrm>
            <a:off x="1152892" y="1231899"/>
            <a:ext cx="3258694" cy="247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 algn="l">
              <a:spcBef>
                <a:spcPts val="3200"/>
              </a:spcBef>
              <a:buSzPct val="100000"/>
              <a:buChar char="•"/>
              <a:defRPr sz="3000"/>
            </a:pPr>
            <a:r>
              <a:t> 21 years old</a:t>
            </a:r>
          </a:p>
          <a:p>
            <a:pPr marL="228600" indent="-228600" algn="l">
              <a:spcBef>
                <a:spcPts val="3200"/>
              </a:spcBef>
              <a:buSzPct val="100000"/>
              <a:buChar char="•"/>
              <a:defRPr sz="3000"/>
            </a:pPr>
            <a:r>
              <a:t> College student</a:t>
            </a:r>
          </a:p>
          <a:p>
            <a:pPr marL="228600" indent="-228600" algn="l">
              <a:spcBef>
                <a:spcPts val="3200"/>
              </a:spcBef>
              <a:buSzPct val="100000"/>
              <a:buChar char="•"/>
              <a:defRPr sz="3000"/>
            </a:pPr>
            <a:r>
              <a:t>Umami Burger</a:t>
            </a:r>
          </a:p>
        </p:txBody>
      </p:sp>
      <p:sp>
        <p:nvSpPr>
          <p:cNvPr id="184" name="Shape 184"/>
          <p:cNvSpPr/>
          <p:nvPr/>
        </p:nvSpPr>
        <p:spPr>
          <a:xfrm>
            <a:off x="7090052" y="1231899"/>
            <a:ext cx="3519679" cy="247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 algn="l">
              <a:spcBef>
                <a:spcPts val="3200"/>
              </a:spcBef>
              <a:buSzPct val="100000"/>
              <a:buChar char="•"/>
              <a:defRPr sz="3000"/>
            </a:pPr>
            <a:r>
              <a:t> 30 years old</a:t>
            </a:r>
          </a:p>
          <a:p>
            <a:pPr marL="228600" indent="-228600" algn="l">
              <a:spcBef>
                <a:spcPts val="3200"/>
              </a:spcBef>
              <a:buSzPct val="100000"/>
              <a:buChar char="•"/>
              <a:defRPr sz="3000"/>
            </a:pPr>
            <a:r>
              <a:t> Employed nearby</a:t>
            </a:r>
          </a:p>
          <a:p>
            <a:pPr marL="228600" indent="-228600" algn="l">
              <a:spcBef>
                <a:spcPts val="3200"/>
              </a:spcBef>
              <a:buSzPct val="100000"/>
              <a:buChar char="•"/>
              <a:defRPr sz="3000"/>
            </a:pPr>
            <a:r>
              <a:t> Jack in the Box</a:t>
            </a:r>
          </a:p>
        </p:txBody>
      </p:sp>
      <p:pic>
        <p:nvPicPr>
          <p:cNvPr id="185" name="pasted-image-filtered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297408" y="8222158"/>
            <a:ext cx="1404244" cy="1404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pasted-image-filtered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1816572" y="3387691"/>
            <a:ext cx="1404244" cy="1404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pasted-image-filtered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1816572" y="8222158"/>
            <a:ext cx="1404244" cy="1404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51849" y="3724314"/>
            <a:ext cx="1182096" cy="1130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pasted-imag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42522" y="3792497"/>
            <a:ext cx="1298271" cy="957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48206" y="8648693"/>
            <a:ext cx="1286903" cy="957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pasted-image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51849" y="8725985"/>
            <a:ext cx="1286903" cy="8028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384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384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