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2" name="Kevin Ha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Why is this slide here?</p:text>
  </p:cm>
  <p:cm authorId="0" idx="2">
    <p:pos x="6000" y="100"/>
    <p:text>Only on Ben's presentation slides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-"/>
            </a:pPr>
            <a:r>
              <a:rPr lang="en" sz="1200"/>
              <a:t>There is a connection between tourists and locals</a:t>
            </a:r>
          </a:p>
          <a:p>
            <a:pPr indent="-304800" lvl="0" marL="457200" rtl="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-"/>
            </a:pPr>
            <a:r>
              <a:rPr lang="en" sz="1200"/>
              <a:t>Delayed trip plans and bad customer service caused tension</a:t>
            </a:r>
          </a:p>
          <a:p>
            <a:pPr indent="-304800" lvl="0" marL="457200" rtl="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-"/>
            </a:pPr>
            <a:r>
              <a:rPr lang="en" sz="1200"/>
              <a:t>Being immersed in foreign culture can make simple things, such as checking bus schedules, difficult and scary</a:t>
            </a:r>
          </a:p>
          <a:p>
            <a:pPr indent="-304800" lvl="0" marL="457200" rtl="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-"/>
            </a:pPr>
            <a:r>
              <a:rPr lang="en" sz="1200"/>
              <a:t>The couple seemed to schedule their trip meticulously but mentioned that excessive planning “feels like a job and not a vacation”.</a:t>
            </a:r>
          </a:p>
          <a:p>
            <a:pPr indent="-304800" lvl="0" marL="457200" rtl="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-"/>
            </a:pPr>
            <a:r>
              <a:rPr lang="en" sz="1200"/>
              <a:t>Tourists want to know a place intimately in a short amount of time</a:t>
            </a:r>
          </a:p>
          <a:p>
            <a:pPr indent="-304800" lvl="0" marL="45720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-"/>
            </a:pPr>
            <a:r>
              <a:rPr lang="en" sz="1200"/>
              <a:t>The couple displayed both attentiveness (planning) and carelessness (hotel booking).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200">
                <a:solidFill>
                  <a:schemeClr val="dk1"/>
                </a:solidFill>
              </a:rPr>
              <a:t>The issue of time constraints came up in every interview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200">
                <a:solidFill>
                  <a:schemeClr val="dk1"/>
                </a:solidFill>
              </a:rPr>
              <a:t>It’s very easy to remember a trip by the bad experiences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200">
                <a:solidFill>
                  <a:schemeClr val="dk1"/>
                </a:solidFill>
              </a:rPr>
              <a:t>Technology Gap: While ride-sharing is seemingly ubiquitous among young people, older people are less willing to adopt it.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200">
                <a:solidFill>
                  <a:schemeClr val="dk1"/>
                </a:solidFill>
              </a:rPr>
              <a:t>Knowing the ‘book version’ of the history and culture of a place can help travellers situate themselves in their environment</a:t>
            </a:r>
          </a:p>
          <a:p>
            <a:pPr indent="-304800" lvl="0"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200">
                <a:solidFill>
                  <a:schemeClr val="dk1"/>
                </a:solidFill>
              </a:rPr>
              <a:t>It’s easy to visit a location without ever truly having to interact or engage with the location and its residents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“If we see something that wasn’t planned on our trip, we will check it out if we have time”.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“Even though we understand that it was our fault the flight was missed, the “don’t care” attitude of the airline representatives was frustrating”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“We didn’t look closely enough at the email confirmation for the booking”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“Perhaps a phone confirmation after booking something online would be nice”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“Trips to a new location where we explore new things are more worthwhile versus trips purely for relaxation, but sometimes, the planning makes it feel like less of a vacation and more of a job”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“We didn't look into bus times prior to getting to the bus station, due to our assumption (and some reassuring words from locals) that the buses ran at all hours.”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“When I went the the Pearl Harbor Museum, I sat around and read everything, like every single word, that was on the walls to fill in what was missing in the audio tour”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“Most people are like ‘Oh I’ve heard Stanford is nice, we should go visit’’”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“The most frequently asked questions are about Stanford’s size. People want to know about the history and stuff too, but the first question is always, how big is Stanford?”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“The most important part of the tour is definitely the personal stories. My Obama story is always a hit, but people want to know about everyday life at Stanford”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“Major difficulties on this trip was making use of the little time we had in Bangkok (two days). It was a big deal when we were not able to find a temple we wanted to visit until we walked around for 30 minutes and asked about 4 different people for directions. Then we had less time to explore other sites.”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Couple was uneasy when telling airline story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Last story was told in a rushed manner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Laughing when telling story (good customer service experience)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Stern “no” when asked if couple used ride-sharing services.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Visible flustered as she recounts the story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Spoke more animatedly (more hand and head movements) about Stanford traditions/quirky facts that were integral to his own experience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Audible frustration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Distrust of ride-sharing services (Uber)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Some travel is almost purely for the kids’ benefit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Believes in a somewhat strict schedule during travel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Email confirmation after booking is not enough and often misread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Customer service plays a large factor in the enjoyment of a trip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Transportation in foreign places is scary because there is no sense or understanding of scale and being grounded in where you’re currently located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Tourists visit places because they’ve been told to or they feel that they’re supposed to rather than out of pure curiosity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Tourists want to understand the scale and scope of the space they are in to better orient themselves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Tourists use guides to get a feel for everyday life at a high level with little vulnerability on their ends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There’s always something missed by a guided tour and it’s up to the traveller to fill in the blanks for himself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Does not enjoy wasting time on seemingly simple tasks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Bad customer service made the couple feel frustrated and helpless.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Good customer service turns a bad situation into a funny one.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Much more trusting of in-person advice versus online resources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GPS has simplified travel, made couple feel more in control and less likely to get lost.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No sense of orientation left individual feeling lost even though she hadn’t moved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People want to get to know the idea of a place rather than actually getting to know a place.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Frustration when restricted from doing simple things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200">
                <a:solidFill>
                  <a:schemeClr val="dk1"/>
                </a:solidFill>
              </a:rPr>
              <a:t>Balance between spontaneity and planning when it comes to traveling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200">
                <a:solidFill>
                  <a:schemeClr val="dk1"/>
                </a:solidFill>
              </a:rPr>
              <a:t>Getting to know a place through reading/research/guided tours vs. getting to know a place through personal experience</a:t>
            </a:r>
          </a:p>
          <a:p>
            <a:pPr indent="-304800" lvl="0"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200">
                <a:solidFill>
                  <a:schemeClr val="dk1"/>
                </a:solidFill>
              </a:rPr>
              <a:t>Culture differences can give rise to many problems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There are also a lot of tradeoffs in spending time, and having someone there to show you the ways eases that process.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800">
                <a:solidFill>
                  <a:schemeClr val="dk1"/>
                </a:solidFill>
              </a:rPr>
              <a:t>We want to dive into tourism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800">
                <a:solidFill>
                  <a:schemeClr val="dk1"/>
                </a:solidFill>
              </a:rPr>
              <a:t>Why do people travel?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800">
                <a:solidFill>
                  <a:schemeClr val="dk1"/>
                </a:solidFill>
              </a:rPr>
              <a:t>How do tourists handle being somewhere new?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800">
                <a:solidFill>
                  <a:schemeClr val="dk1"/>
                </a:solidFill>
              </a:rPr>
              <a:t>What do they use to orient themselves?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1800">
                <a:solidFill>
                  <a:schemeClr val="dk1"/>
                </a:solidFill>
              </a:rPr>
              <a:t>What can go wrong?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Why they were chosen?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-"/>
            </a:pPr>
            <a:r>
              <a:rPr lang="en" sz="1400">
                <a:solidFill>
                  <a:schemeClr val="dk1"/>
                </a:solidFill>
              </a:rPr>
              <a:t>Edward and June: They represent an extreme user (they often travel with their children).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-"/>
            </a:pPr>
            <a:r>
              <a:rPr lang="en" sz="1400">
                <a:solidFill>
                  <a:schemeClr val="dk1"/>
                </a:solidFill>
              </a:rPr>
              <a:t>Julien: Tour Guide. An interesting case, we thought it may provide additional insights into travel.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-"/>
            </a:pPr>
            <a:r>
              <a:rPr lang="en" sz="1400">
                <a:solidFill>
                  <a:schemeClr val="dk1"/>
                </a:solidFill>
              </a:rPr>
              <a:t>Tyler: New to traveling; took a huge trip to ecuador this summer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-"/>
            </a:pPr>
            <a:r>
              <a:rPr lang="en" sz="1400">
                <a:solidFill>
                  <a:schemeClr val="dk1"/>
                </a:solidFill>
              </a:rPr>
              <a:t>Joy: Travels a lot; has been to west africa, santiago, cambodia, thailand, japan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How were they recruited?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-"/>
            </a:pPr>
            <a:r>
              <a:rPr lang="en" sz="1400">
                <a:solidFill>
                  <a:schemeClr val="dk1"/>
                </a:solidFill>
              </a:rPr>
              <a:t>Edward and June: Met them at the Stanford Visitor Center.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-"/>
            </a:pPr>
            <a:r>
              <a:rPr lang="en" sz="1400">
                <a:solidFill>
                  <a:schemeClr val="dk1"/>
                </a:solidFill>
              </a:rPr>
              <a:t>Julien: Worked at Stanford Visitor Center.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-"/>
            </a:pPr>
            <a:r>
              <a:rPr lang="en" sz="1400">
                <a:solidFill>
                  <a:schemeClr val="dk1"/>
                </a:solidFill>
              </a:rPr>
              <a:t>Tyler: Wrote about her experience online, and is good friend of Ben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-"/>
            </a:pPr>
            <a:r>
              <a:rPr lang="en" sz="1400">
                <a:solidFill>
                  <a:schemeClr val="dk1"/>
                </a:solidFill>
              </a:rPr>
              <a:t>Joy: Personally knows Ben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Where are you from?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Why do you travel?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What made you decide to visit...?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How many people are you travelling with? How did/do you coordinate/plan with your fellow travellers? Tell me how you felt about the coordination process.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How do you decide what to do when you visit?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What kind of apps/tools do you use (maps, calendars, reservation making, transportation) when you travel? Which one do you rely most on and why?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Have you faced any major difficulties on this trip? Elaborate.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What’s the most frustrating traveling experience you’ve had? What made it so frustrating?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Tell me about a time where things didn’t go according to plan (Missed planes/trains etc.). How did it make you feel? Was there anything that could have been improved?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Explain your idea of a perfect trip.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Why did you decide to tour guide?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Talk us through the process of taking a group on a tour.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What’s the most common question you get asked by tourists?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As a visitor center worker, what do you think is most important tourists experience when visiting? Why?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Since becoming a tour guide, have you been on any trips on which you took a guided tour? Which ones stood out to you and why?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Has being a tour guide had any effect on your travel habits?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05.jpg"/><Relationship Id="rId5" Type="http://schemas.openxmlformats.org/officeDocument/2006/relationships/image" Target="../media/image0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Relationship Id="rId5" Type="http://schemas.openxmlformats.org/officeDocument/2006/relationships/image" Target="../media/image03.png"/><Relationship Id="rId6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Relationship Id="rId5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Needfinding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Studio Theme: Mobility and Travel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June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“Trips to a new location where we explore new things are more worthwhile versus trips purely for relaxation, but sometimes, the planning makes it feel like less of a vacation and more of a job.”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050" y="1244735"/>
            <a:ext cx="3962250" cy="297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Joy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“. . .Making use of the little time we had in Bangkok (two days.) It was a big deal when we were not able to find a temple we wanted to visit until we walked around for 30 minutes and asked about 4 different people for directions. Then we had less time to explore other sites.”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100" y="1195050"/>
            <a:ext cx="3943950" cy="321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228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Results: </a:t>
            </a:r>
            <a:r>
              <a:rPr lang="en">
                <a:solidFill>
                  <a:srgbClr val="FF0000"/>
                </a:solidFill>
              </a:rPr>
              <a:t>Tensions</a:t>
            </a:r>
            <a:r>
              <a:rPr lang="en"/>
              <a:t>, </a:t>
            </a:r>
            <a:r>
              <a:rPr lang="en">
                <a:solidFill>
                  <a:srgbClr val="FFFF00"/>
                </a:solidFill>
              </a:rPr>
              <a:t>Contradictions</a:t>
            </a:r>
            <a:r>
              <a:rPr lang="en"/>
              <a:t>, and </a:t>
            </a:r>
            <a:r>
              <a:rPr lang="en">
                <a:solidFill>
                  <a:srgbClr val="FF00FF"/>
                </a:solidFill>
              </a:rPr>
              <a:t>Surprises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228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/>
              <a:t>Analysis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Empathy Map: Say (1)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“Trips to a new location where we explore new things are more worthwhile versus trips purely for relaxation, but sometimes, the planning makes it feel like less of a vacation and more of a job”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“When I went the the Pearl Harbor Museum, I sat around and read everything, like every single word, that was on the walls to fill in what was missing in the audio tour”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Empathy Map: Say (2)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“Major difficulties on this trip was making use of the little time we had in Bangkok (two days). It was a big deal when we were not able to find a temple we wanted to visit until we walked around for 30 minutes and asked about 4 different people for directions. Then we had less time to explore other sites.”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Empathy Map: Do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Couple was uneasy when telling airline story, laughing when telling hotel story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Visibly flustered as she recounts the story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Empathy Map: Think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Customer service plays a large factor in the enjoyment of a trip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Tourists visit places because they’ve been told to or they feel that they’re supposed to rather than out of pure curiosity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There’s always something missed by a guided tour and it’s up to the traveller to fill in the blanks for himself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Empathy Map: Feel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Much more trusting of in-person advice versus online resources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People want to get to know the idea of a place rather than actually getting to know a place.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Needs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414975"/>
            <a:ext cx="4956599" cy="2408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- Discover: Where am I? Who am I in relation to where I am?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- Commute: How do I get around?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- Explore: What should I do here? </a:t>
            </a: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- Prepare: How much should I plan?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599" y="1152475"/>
            <a:ext cx="2299077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362625" y="362625"/>
            <a:ext cx="8438399" cy="6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</a:rPr>
              <a:t>Team Members</a:t>
            </a:r>
          </a:p>
        </p:txBody>
      </p:sp>
      <p:grpSp>
        <p:nvGrpSpPr>
          <p:cNvPr id="57" name="Shape 57"/>
          <p:cNvGrpSpPr/>
          <p:nvPr/>
        </p:nvGrpSpPr>
        <p:grpSpPr>
          <a:xfrm>
            <a:off x="507275" y="1870675"/>
            <a:ext cx="8293749" cy="2911499"/>
            <a:chOff x="507275" y="1870675"/>
            <a:chExt cx="8293749" cy="2911499"/>
          </a:xfrm>
        </p:grpSpPr>
        <p:pic>
          <p:nvPicPr>
            <p:cNvPr id="58" name="Shape 58"/>
            <p:cNvPicPr preferRelativeResize="0"/>
            <p:nvPr/>
          </p:nvPicPr>
          <p:blipFill rotWithShape="1">
            <a:blip r:embed="rId3">
              <a:alphaModFix/>
            </a:blip>
            <a:srcRect b="0" l="11701" r="24388" t="0"/>
            <a:stretch/>
          </p:blipFill>
          <p:spPr>
            <a:xfrm>
              <a:off x="507275" y="1870675"/>
              <a:ext cx="2190299" cy="2284199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9" name="Shape 59"/>
            <p:cNvSpPr txBox="1"/>
            <p:nvPr/>
          </p:nvSpPr>
          <p:spPr>
            <a:xfrm>
              <a:off x="1171325" y="4154875"/>
              <a:ext cx="862200" cy="627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3000">
                  <a:solidFill>
                    <a:srgbClr val="FFFFFF"/>
                  </a:solidFill>
                </a:rPr>
                <a:t>Ben</a:t>
              </a:r>
            </a:p>
          </p:txBody>
        </p:sp>
        <p:grpSp>
          <p:nvGrpSpPr>
            <p:cNvPr id="60" name="Shape 60"/>
            <p:cNvGrpSpPr/>
            <p:nvPr/>
          </p:nvGrpSpPr>
          <p:grpSpPr>
            <a:xfrm>
              <a:off x="3582575" y="1870675"/>
              <a:ext cx="2190299" cy="2911499"/>
              <a:chOff x="3596775" y="1870675"/>
              <a:chExt cx="2190299" cy="2911499"/>
            </a:xfrm>
          </p:grpSpPr>
          <p:pic>
            <p:nvPicPr>
              <p:cNvPr id="61" name="Shape 61"/>
              <p:cNvPicPr preferRelativeResize="0"/>
              <p:nvPr/>
            </p:nvPicPr>
            <p:blipFill rotWithShape="1">
              <a:blip r:embed="rId4">
                <a:alphaModFix/>
              </a:blip>
              <a:srcRect b="0" l="14059" r="14059" t="0"/>
              <a:stretch/>
            </p:blipFill>
            <p:spPr>
              <a:xfrm>
                <a:off x="3596775" y="1870675"/>
                <a:ext cx="2190299" cy="2284199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62" name="Shape 62"/>
              <p:cNvSpPr txBox="1"/>
              <p:nvPr/>
            </p:nvSpPr>
            <p:spPr>
              <a:xfrm>
                <a:off x="4113675" y="4154875"/>
                <a:ext cx="1156500" cy="627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rtl="0">
                  <a:spcBef>
                    <a:spcPts val="0"/>
                  </a:spcBef>
                  <a:buNone/>
                </a:pPr>
                <a:r>
                  <a:rPr lang="en" sz="3000">
                    <a:solidFill>
                      <a:srgbClr val="FFFFFF"/>
                    </a:solidFill>
                  </a:rPr>
                  <a:t>Kevin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 sz="3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3" name="Shape 63"/>
            <p:cNvSpPr txBox="1"/>
            <p:nvPr/>
          </p:nvSpPr>
          <p:spPr>
            <a:xfrm>
              <a:off x="6802225" y="4154875"/>
              <a:ext cx="1961099" cy="627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000">
                  <a:solidFill>
                    <a:srgbClr val="FFFFFF"/>
                  </a:solidFill>
                </a:rPr>
                <a:t> Minymoh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3000">
                <a:solidFill>
                  <a:srgbClr val="FFFFFF"/>
                </a:solidFill>
              </a:endParaRPr>
            </a:p>
          </p:txBody>
        </p:sp>
        <p:pic>
          <p:nvPicPr>
            <p:cNvPr id="64" name="Shape 64"/>
            <p:cNvPicPr preferRelativeResize="0"/>
            <p:nvPr/>
          </p:nvPicPr>
          <p:blipFill rotWithShape="1">
            <a:blip r:embed="rId5">
              <a:alphaModFix/>
            </a:blip>
            <a:srcRect b="20858" l="0" r="0" t="9889"/>
            <a:stretch/>
          </p:blipFill>
          <p:spPr>
            <a:xfrm>
              <a:off x="6610725" y="1870675"/>
              <a:ext cx="2190299" cy="2284199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Insights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367350"/>
            <a:ext cx="3999899" cy="2834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Balance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Familiarity</a:t>
            </a:r>
          </a:p>
          <a:p>
            <a:pPr indent="-3810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Culture differences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362" y="1413100"/>
            <a:ext cx="397192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525900" y="965450"/>
            <a:ext cx="8006099" cy="1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It is often more difficult to understand where you are in reference to everything around you while travelling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00FFFF"/>
                </a:solidFill>
              </a:rPr>
              <a:t>Interactions with people can ease the challenge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144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i="1" lang="en" sz="2400"/>
              <a:t>Problem Domain:</a:t>
            </a:r>
          </a:p>
          <a:p>
            <a:pPr algn="ctr">
              <a:spcBef>
                <a:spcPts val="0"/>
              </a:spcBef>
              <a:buNone/>
            </a:pPr>
            <a:r>
              <a:rPr b="1" i="1" lang="en" sz="2400"/>
              <a:t>Tourists’ experiences in navigating new places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400" y="1204550"/>
            <a:ext cx="455519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74" y="1517199"/>
            <a:ext cx="2109099" cy="210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8775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783725" y="4025100"/>
            <a:ext cx="1122900" cy="62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Tyler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2966875" y="4025100"/>
            <a:ext cx="862200" cy="62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Joy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4775" y="1517199"/>
            <a:ext cx="2109099" cy="21090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566825" y="4107300"/>
            <a:ext cx="2057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Edward and June</a:t>
            </a: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Interviewees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6">
            <a:alphaModFix/>
          </a:blip>
          <a:srcRect b="1162" l="-23637" r="-23637" t="1162"/>
          <a:stretch/>
        </p:blipFill>
        <p:spPr>
          <a:xfrm>
            <a:off x="6885525" y="1517200"/>
            <a:ext cx="2109099" cy="21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6774900" y="4107300"/>
            <a:ext cx="2261699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Stanford Tour Guide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Interview Locations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50" y="1445699"/>
            <a:ext cx="2724975" cy="19596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305787" y="3457125"/>
            <a:ext cx="29433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Stanford Visitor Center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4550" y="1419825"/>
            <a:ext cx="2011425" cy="20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778108" y="3457125"/>
            <a:ext cx="21243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Starbucks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725" y="1599250"/>
            <a:ext cx="1832369" cy="18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6676884" y="3457125"/>
            <a:ext cx="21243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Skype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Questions Asked (Tourists)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Where are you from?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Why do you travel?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What made you decide to visit...?</a:t>
            </a: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.</a:t>
            </a: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.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Questions Asked (Tour Guide)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Why did you decide to tour guide?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Talk us through the process of taking a group on a tour.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What’s the most common question you get asked by tourists?</a:t>
            </a: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.</a:t>
            </a:r>
          </a:p>
          <a:p>
            <a:pPr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.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Some Interesting Quotes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Tyler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56051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“We didn't look into bus times prior to getting to the bus station, due to our assumption (and some reassuring words from locals) that the buses ran at all hours.”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650" y="1152475"/>
            <a:ext cx="2004283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