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embeddedFontLst>
    <p:embeddedFont>
      <p:font typeface="Raleway"/>
      <p:regular r:id="rId35"/>
      <p:bold r:id="rId36"/>
    </p:embeddedFont>
    <p:embeddedFont>
      <p:font typeface="Homemade Apple"/>
      <p:regular r:id="rId3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HomemadeApple-regular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1899300" y="2655750"/>
            <a:ext cx="5345400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buFont typeface="Raleway"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501200" y="1730125"/>
            <a:ext cx="6141599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1pPr>
            <a:lvl2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2pPr>
            <a:lvl3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3pPr>
            <a:lvl4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4pPr>
            <a:lvl5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5pPr>
            <a:lvl6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6pPr>
            <a:lvl7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7pPr>
            <a:lvl8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8pPr>
            <a:lvl9pPr rtl="0" algn="ctr">
              <a:spcBef>
                <a:spcPts val="0"/>
              </a:spcBef>
              <a:buSzPct val="100000"/>
              <a:buFont typeface="Raleway"/>
              <a:defRPr sz="3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501200" y="3405746"/>
            <a:ext cx="6141599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SzPct val="1000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rtl="0" algn="ctr">
              <a:spcBef>
                <a:spcPts val="0"/>
              </a:spcBef>
              <a:buSzPct val="1000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rtl="0" algn="ctr">
              <a:spcBef>
                <a:spcPts val="0"/>
              </a:spcBef>
              <a:buSzPct val="100000"/>
              <a:buFont typeface="Homemade Apple"/>
              <a:buNone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rtl="0" algn="ctr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rtl="0" algn="ctr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rtl="0" algn="ctr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rtl="0" algn="ctr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rtl="0" algn="ctr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rtl="0" algn="ctr">
              <a:spcBef>
                <a:spcPts val="0"/>
              </a:spcBef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3989770" y="2012475"/>
            <a:ext cx="1164458" cy="9173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algn="ctr"/>
            <a:r>
              <a:rPr b="1" i="0">
                <a:ln>
                  <a:noFill/>
                </a:ln>
                <a:solidFill>
                  <a:srgbClr val="20124D">
                    <a:alpha val="28459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643400" y="2465700"/>
            <a:ext cx="5857199" cy="3892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rtl="0" algn="ctr">
              <a:lnSpc>
                <a:spcPct val="115000"/>
              </a:lnSpc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rtl="0" algn="ctr">
              <a:lnSpc>
                <a:spcPct val="115000"/>
              </a:lnSpc>
              <a:spcBef>
                <a:spcPts val="0"/>
              </a:spcBef>
              <a:buFont typeface="Homemade Apple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rtl="0" algn="ctr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rtl="0" algn="ctr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rtl="0" algn="ctr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rtl="0" algn="ctr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rtl="0" algn="ctr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algn="ctr">
              <a:lnSpc>
                <a:spcPct val="115000"/>
              </a:lnSpc>
              <a:spcBef>
                <a:spcPts val="0"/>
              </a:spcBef>
              <a:buSzPct val="100000"/>
              <a:buFont typeface="Homemade Apple"/>
              <a:defRPr sz="24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146000" y="1819625"/>
            <a:ext cx="6851999" cy="4319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050521" y="1819650"/>
            <a:ext cx="3418500" cy="4748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74978" y="1819650"/>
            <a:ext cx="3418500" cy="4748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06500" y="1819650"/>
            <a:ext cx="2491800" cy="4396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3326101" y="1819650"/>
            <a:ext cx="2491800" cy="4396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5945703" y="1819650"/>
            <a:ext cx="2491800" cy="4396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Font typeface="Homemade Apple"/>
              <a:buNone/>
              <a:defRPr sz="1600">
                <a:latin typeface="Homemade Apple"/>
                <a:ea typeface="Homemade Apple"/>
                <a:cs typeface="Homemade Apple"/>
                <a:sym typeface="Homemade Apple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-125" y="0"/>
            <a:ext cx="9144000" cy="6873300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63700" y="250350"/>
            <a:ext cx="8616600" cy="63573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82850" y="1819625"/>
            <a:ext cx="7578299" cy="4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FFFFFF"/>
              </a:buClr>
              <a:buSzPct val="100000"/>
              <a:buFont typeface="Raleway"/>
              <a:buChar char="✘"/>
              <a:defRPr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480"/>
              </a:spcBef>
              <a:buClr>
                <a:srgbClr val="FFFFFF"/>
              </a:buClr>
              <a:buSzPct val="100000"/>
              <a:buFont typeface="Raleway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1899300" y="2655750"/>
            <a:ext cx="5345400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Home Clear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Medium-Fi Prototype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111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2045700" y="5229875"/>
            <a:ext cx="5052600" cy="3469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Instead of a legend, color code lots.</a:t>
            </a: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Lots - Legend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9004" l="6548" r="3125" t="11027"/>
          <a:stretch/>
        </p:blipFill>
        <p:spPr>
          <a:xfrm rot="10800000">
            <a:off x="782846" y="1762373"/>
            <a:ext cx="3772903" cy="250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6581" l="9172" r="12297" t="4836"/>
          <a:stretch/>
        </p:blipFill>
        <p:spPr>
          <a:xfrm>
            <a:off x="5468300" y="1762374"/>
            <a:ext cx="2961680" cy="250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2671800" y="2509050"/>
            <a:ext cx="3800400" cy="18399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Task Flows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4294967295" type="ctrTitle"/>
          </p:nvPr>
        </p:nvSpPr>
        <p:spPr>
          <a:xfrm>
            <a:off x="1708800" y="2111125"/>
            <a:ext cx="5726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Verifying information on a specific home</a:t>
            </a:r>
          </a:p>
        </p:txBody>
      </p:sp>
      <p:sp>
        <p:nvSpPr>
          <p:cNvPr id="120" name="Shape 120"/>
          <p:cNvSpPr txBox="1"/>
          <p:nvPr>
            <p:ph idx="4294967295" type="subTitle"/>
          </p:nvPr>
        </p:nvSpPr>
        <p:spPr>
          <a:xfrm>
            <a:off x="1708800" y="3558146"/>
            <a:ext cx="5726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simple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4294967295" type="body"/>
          </p:nvPr>
        </p:nvSpPr>
        <p:spPr>
          <a:xfrm>
            <a:off x="5233175" y="1833525"/>
            <a:ext cx="31971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algn="r">
              <a:spcBef>
                <a:spcPts val="0"/>
              </a:spcBef>
              <a:buNone/>
            </a:pPr>
            <a:r>
              <a:rPr lang="en" sz="1800"/>
              <a:t>redesigned launch screen</a:t>
            </a:r>
          </a:p>
          <a:p>
            <a:pPr rtl="0" algn="r">
              <a:spcBef>
                <a:spcPts val="0"/>
              </a:spcBef>
              <a:buNone/>
            </a:pPr>
            <a:r>
              <a:rPr lang="en" sz="1800"/>
              <a:t>with three tabs for search selection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1800"/>
              <a:t>select report, search for address, see report 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325" y="551725"/>
            <a:ext cx="8363352" cy="522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25650" y="344925"/>
            <a:ext cx="85056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>
                <a:solidFill>
                  <a:srgbClr val="D9D9D9"/>
                </a:solidFill>
                <a:latin typeface="Raleway"/>
                <a:ea typeface="Raleway"/>
                <a:cs typeface="Raleway"/>
                <a:sym typeface="Raleway"/>
              </a:rPr>
              <a:t>Verifying info on a specific home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4294967295" type="ctrTitle"/>
          </p:nvPr>
        </p:nvSpPr>
        <p:spPr>
          <a:xfrm>
            <a:off x="1708800" y="2111125"/>
            <a:ext cx="5726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Researching different home listings</a:t>
            </a:r>
          </a:p>
        </p:txBody>
      </p:sp>
      <p:sp>
        <p:nvSpPr>
          <p:cNvPr id="133" name="Shape 133"/>
          <p:cNvSpPr txBox="1"/>
          <p:nvPr>
            <p:ph idx="4294967295" type="subTitle"/>
          </p:nvPr>
        </p:nvSpPr>
        <p:spPr>
          <a:xfrm>
            <a:off x="1708800" y="3558146"/>
            <a:ext cx="5726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medium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4294967295" type="body"/>
          </p:nvPr>
        </p:nvSpPr>
        <p:spPr>
          <a:xfrm>
            <a:off x="5233175" y="1833525"/>
            <a:ext cx="31971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rPr lang="en" sz="1800"/>
              <a:t>select listing, search for address, specifiy optional filter, see listings near address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25650" y="344925"/>
            <a:ext cx="85056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D9D9D9"/>
                </a:solidFill>
                <a:latin typeface="Raleway"/>
                <a:ea typeface="Raleway"/>
                <a:cs typeface="Raleway"/>
                <a:sym typeface="Raleway"/>
              </a:rPr>
              <a:t>Research different home listings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75" y="869625"/>
            <a:ext cx="8559752" cy="53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4294967295" type="body"/>
          </p:nvPr>
        </p:nvSpPr>
        <p:spPr>
          <a:xfrm>
            <a:off x="5233175" y="1833525"/>
            <a:ext cx="31971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rPr lang="en" sz="1800"/>
              <a:t>from listings view, can select home on map or side pane to view detailed information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25650" y="344925"/>
            <a:ext cx="85056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D9D9D9"/>
                </a:solidFill>
                <a:latin typeface="Raleway"/>
                <a:ea typeface="Raleway"/>
                <a:cs typeface="Raleway"/>
                <a:sym typeface="Raleway"/>
              </a:rPr>
              <a:t>Research different home listings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762" y="899550"/>
            <a:ext cx="8588475" cy="53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4294967295" type="body"/>
          </p:nvPr>
        </p:nvSpPr>
        <p:spPr>
          <a:xfrm>
            <a:off x="5233175" y="1833525"/>
            <a:ext cx="31971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rPr lang="en" sz="1800"/>
              <a:t>from detailed view, can scroll through photo carousel by clicking on home image, click x to return to view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25650" y="344925"/>
            <a:ext cx="85056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D9D9D9"/>
                </a:solidFill>
                <a:latin typeface="Raleway"/>
                <a:ea typeface="Raleway"/>
                <a:cs typeface="Raleway"/>
                <a:sym typeface="Raleway"/>
              </a:rPr>
              <a:t>Research different home listings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62" y="849250"/>
            <a:ext cx="8760875" cy="54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4294967295" type="body"/>
          </p:nvPr>
        </p:nvSpPr>
        <p:spPr>
          <a:xfrm>
            <a:off x="5233175" y="1833525"/>
            <a:ext cx="31971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rPr lang="en" sz="1800"/>
              <a:t>from detailed view, can select different tabs to look at different information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25650" y="344925"/>
            <a:ext cx="85056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D9D9D9"/>
                </a:solidFill>
                <a:latin typeface="Raleway"/>
                <a:ea typeface="Raleway"/>
                <a:cs typeface="Raleway"/>
                <a:sym typeface="Raleway"/>
              </a:rPr>
              <a:t>Research different home listings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50" y="514025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4294967295" type="body"/>
          </p:nvPr>
        </p:nvSpPr>
        <p:spPr>
          <a:xfrm>
            <a:off x="5233175" y="1833525"/>
            <a:ext cx="31971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rPr lang="en" sz="1800"/>
              <a:t>from detailed view, can select the star icon to favorite the home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25650" y="344925"/>
            <a:ext cx="85056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D9D9D9"/>
                </a:solidFill>
                <a:latin typeface="Raleway"/>
                <a:ea typeface="Raleway"/>
                <a:cs typeface="Raleway"/>
                <a:sym typeface="Raleway"/>
              </a:rPr>
              <a:t>Research different home listings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600" y="70560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1501200" y="2970325"/>
            <a:ext cx="6141599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Bringing transparency to real-estate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1501200" y="4516821"/>
            <a:ext cx="6141599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Solving the key-issue of inaccessible and inaccurate information in the real-estate market by providing an intuitive service to inform a potential home buyer, rentor, or land developer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4294967295" type="body"/>
          </p:nvPr>
        </p:nvSpPr>
        <p:spPr>
          <a:xfrm>
            <a:off x="5233175" y="1833525"/>
            <a:ext cx="31971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rPr lang="en" sz="1800"/>
              <a:t>from map view, can use drop down on top right to access favorites panel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25650" y="344925"/>
            <a:ext cx="85056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D9D9D9"/>
                </a:solidFill>
                <a:latin typeface="Raleway"/>
                <a:ea typeface="Raleway"/>
                <a:cs typeface="Raleway"/>
                <a:sym typeface="Raleway"/>
              </a:rPr>
              <a:t>Research different home listings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975" y="63855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4294967295" type="ctrTitle"/>
          </p:nvPr>
        </p:nvSpPr>
        <p:spPr>
          <a:xfrm>
            <a:off x="1708800" y="2111125"/>
            <a:ext cx="5726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As a land-developer, research lots</a:t>
            </a:r>
          </a:p>
        </p:txBody>
      </p:sp>
      <p:sp>
        <p:nvSpPr>
          <p:cNvPr id="181" name="Shape 181"/>
          <p:cNvSpPr txBox="1"/>
          <p:nvPr>
            <p:ph idx="4294967295" type="subTitle"/>
          </p:nvPr>
        </p:nvSpPr>
        <p:spPr>
          <a:xfrm>
            <a:off x="1708800" y="3558146"/>
            <a:ext cx="5726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Homemade Apple"/>
                <a:ea typeface="Homemade Apple"/>
                <a:cs typeface="Homemade Apple"/>
                <a:sym typeface="Homemade Apple"/>
              </a:rPr>
              <a:t>complex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325650" y="344925"/>
            <a:ext cx="8505600" cy="13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D9D9D9"/>
                </a:solidFill>
                <a:latin typeface="Raleway"/>
                <a:ea typeface="Raleway"/>
                <a:cs typeface="Raleway"/>
                <a:sym typeface="Raleway"/>
              </a:rPr>
              <a:t>Research lots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650" y="57150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idx="4294967295" type="body"/>
          </p:nvPr>
        </p:nvSpPr>
        <p:spPr>
          <a:xfrm>
            <a:off x="5233175" y="1833525"/>
            <a:ext cx="3197100" cy="46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r">
              <a:spcBef>
                <a:spcPts val="0"/>
              </a:spcBef>
              <a:buNone/>
            </a:pPr>
            <a:r>
              <a:rPr lang="en" sz="1800"/>
              <a:t>from launch screen, select lots, search for adress, brings up map view with lot overlay and listings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type="title"/>
          </p:nvPr>
        </p:nvSpPr>
        <p:spPr>
          <a:xfrm>
            <a:off x="2671800" y="2509050"/>
            <a:ext cx="3800400" cy="18399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Prototype Overview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Tools</a:t>
            </a:r>
          </a:p>
        </p:txBody>
      </p:sp>
      <p:sp>
        <p:nvSpPr>
          <p:cNvPr id="200" name="Shape 200"/>
          <p:cNvSpPr/>
          <p:nvPr/>
        </p:nvSpPr>
        <p:spPr>
          <a:xfrm>
            <a:off x="4452033" y="2204250"/>
            <a:ext cx="2449500" cy="2449500"/>
          </a:xfrm>
          <a:prstGeom prst="ellipse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INVISION </a:t>
            </a:r>
          </a:p>
        </p:txBody>
      </p:sp>
      <p:sp>
        <p:nvSpPr>
          <p:cNvPr id="201" name="Shape 201"/>
          <p:cNvSpPr/>
          <p:nvPr/>
        </p:nvSpPr>
        <p:spPr>
          <a:xfrm>
            <a:off x="2242472" y="2204250"/>
            <a:ext cx="2449500" cy="2449500"/>
          </a:xfrm>
          <a:prstGeom prst="ellipse">
            <a:avLst/>
          </a:prstGeom>
          <a:solidFill>
            <a:srgbClr val="021526">
              <a:alpha val="1500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PHOTOSHOP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Photoshop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1644300" y="1819650"/>
            <a:ext cx="2863799" cy="439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000"/>
              <a:t>Benefits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Creative control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000"/>
              <a:t>Allowed re-using of assets</a:t>
            </a: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4635899" y="1819650"/>
            <a:ext cx="2863799" cy="439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000"/>
              <a:t>Downside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No pre-made UI elements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000"/>
              <a:t>Time consuming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InVision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1666600" y="1819650"/>
            <a:ext cx="2841600" cy="439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Benefits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Fast and easy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Allows for different modes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Provides link</a:t>
            </a:r>
          </a:p>
        </p:txBody>
      </p:sp>
      <p:sp>
        <p:nvSpPr>
          <p:cNvPr id="215" name="Shape 215"/>
          <p:cNvSpPr txBox="1"/>
          <p:nvPr>
            <p:ph idx="2" type="body"/>
          </p:nvPr>
        </p:nvSpPr>
        <p:spPr>
          <a:xfrm>
            <a:off x="4635900" y="1819650"/>
            <a:ext cx="2796899" cy="439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Downside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No good layering options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Limitations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1666600" y="1819650"/>
            <a:ext cx="6091800" cy="439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Unable to input search - fabricated search results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Unable to interact with any database - fabricated tab data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Unable to sort with filters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000"/>
              <a:t>Due to time, only fleshed out one home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4294967295" type="ctrTitle"/>
          </p:nvPr>
        </p:nvSpPr>
        <p:spPr>
          <a:xfrm>
            <a:off x="685800" y="22965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/>
              <a:t>Overall</a:t>
            </a:r>
          </a:p>
        </p:txBody>
      </p:sp>
      <p:sp>
        <p:nvSpPr>
          <p:cNvPr id="227" name="Shape 227"/>
          <p:cNvSpPr txBox="1"/>
          <p:nvPr>
            <p:ph idx="4294967295" type="subTitle"/>
          </p:nvPr>
        </p:nvSpPr>
        <p:spPr>
          <a:xfrm>
            <a:off x="2138400" y="3710550"/>
            <a:ext cx="4867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ctr">
              <a:spcBef>
                <a:spcPts val="0"/>
              </a:spcBef>
              <a:buSzPct val="100000"/>
            </a:pPr>
            <a:r>
              <a:rPr lang="en" sz="2400"/>
              <a:t>Gives idea of how app will function</a:t>
            </a:r>
          </a:p>
          <a:p>
            <a:pPr indent="-228600" lvl="0" marL="457200" rtl="0" algn="ctr">
              <a:spcBef>
                <a:spcPts val="0"/>
              </a:spcBef>
              <a:buSzPct val="100000"/>
            </a:pPr>
            <a:r>
              <a:rPr lang="en" sz="2400"/>
              <a:t>More interactive than lo-fi</a:t>
            </a:r>
          </a:p>
          <a:p>
            <a:pPr indent="-228600" lvl="0" marL="457200" rtl="0" algn="ctr">
              <a:spcBef>
                <a:spcPts val="0"/>
              </a:spcBef>
              <a:buSzPct val="100000"/>
            </a:pPr>
            <a:r>
              <a:rPr lang="en" sz="2400"/>
              <a:t>Allows for more feedback</a:t>
            </a:r>
          </a:p>
        </p:txBody>
      </p:sp>
      <p:sp>
        <p:nvSpPr>
          <p:cNvPr id="228" name="Shape 228"/>
          <p:cNvSpPr/>
          <p:nvPr/>
        </p:nvSpPr>
        <p:spPr>
          <a:xfrm>
            <a:off x="2249407" y="1556635"/>
            <a:ext cx="5449150" cy="3412600"/>
          </a:xfrm>
          <a:custGeom>
            <a:pathLst>
              <a:path extrusionOk="0" h="136504" w="217966">
                <a:moveTo>
                  <a:pt x="134084" y="36957"/>
                </a:moveTo>
                <a:cubicBezTo>
                  <a:pt x="111060" y="41754"/>
                  <a:pt x="71531" y="43757"/>
                  <a:pt x="65342" y="21069"/>
                </a:cubicBezTo>
                <a:cubicBezTo>
                  <a:pt x="63408" y="13980"/>
                  <a:pt x="68316" y="4183"/>
                  <a:pt x="75070" y="1289"/>
                </a:cubicBezTo>
                <a:cubicBezTo>
                  <a:pt x="79540" y="-626"/>
                  <a:pt x="85015" y="-152"/>
                  <a:pt x="89661" y="1289"/>
                </a:cubicBezTo>
                <a:cubicBezTo>
                  <a:pt x="97022" y="3573"/>
                  <a:pt x="100737" y="15340"/>
                  <a:pt x="98416" y="22690"/>
                </a:cubicBezTo>
                <a:cubicBezTo>
                  <a:pt x="92031" y="42903"/>
                  <a:pt x="56315" y="27785"/>
                  <a:pt x="35187" y="29499"/>
                </a:cubicBezTo>
                <a:cubicBezTo>
                  <a:pt x="22546" y="30524"/>
                  <a:pt x="7785" y="36962"/>
                  <a:pt x="2113" y="48306"/>
                </a:cubicBezTo>
                <a:cubicBezTo>
                  <a:pt x="-504" y="53540"/>
                  <a:pt x="-290" y="60068"/>
                  <a:pt x="815" y="65816"/>
                </a:cubicBezTo>
                <a:cubicBezTo>
                  <a:pt x="3945" y="82096"/>
                  <a:pt x="31256" y="81781"/>
                  <a:pt x="47833" y="82029"/>
                </a:cubicBezTo>
                <a:cubicBezTo>
                  <a:pt x="85779" y="82594"/>
                  <a:pt x="123579" y="68977"/>
                  <a:pt x="161322" y="72949"/>
                </a:cubicBezTo>
                <a:cubicBezTo>
                  <a:pt x="180986" y="75018"/>
                  <a:pt x="206239" y="80753"/>
                  <a:pt x="214824" y="98566"/>
                </a:cubicBezTo>
                <a:cubicBezTo>
                  <a:pt x="218869" y="106960"/>
                  <a:pt x="219605" y="120004"/>
                  <a:pt x="212878" y="126452"/>
                </a:cubicBezTo>
                <a:cubicBezTo>
                  <a:pt x="205283" y="133730"/>
                  <a:pt x="203637" y="131478"/>
                  <a:pt x="194396" y="136504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sp>
      <p:sp>
        <p:nvSpPr>
          <p:cNvPr id="229" name="Shape 229"/>
          <p:cNvSpPr/>
          <p:nvPr/>
        </p:nvSpPr>
        <p:spPr>
          <a:xfrm>
            <a:off x="5605454" y="1566902"/>
            <a:ext cx="985004" cy="959402"/>
          </a:xfrm>
          <a:custGeom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>
            <p:ph type="ctrTitle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000"/>
              <a:t>thanks!</a:t>
            </a:r>
          </a:p>
        </p:txBody>
      </p:sp>
      <p:sp>
        <p:nvSpPr>
          <p:cNvPr id="236" name="Shape 236"/>
          <p:cNvSpPr txBox="1"/>
          <p:nvPr>
            <p:ph idx="1" type="subTitle"/>
          </p:nvPr>
        </p:nvSpPr>
        <p:spPr>
          <a:xfrm>
            <a:off x="685800" y="1500750"/>
            <a:ext cx="65937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/>
              <a:t>ANY QUESTIONS?</a:t>
            </a:r>
          </a:p>
        </p:txBody>
      </p:sp>
      <p:sp>
        <p:nvSpPr>
          <p:cNvPr id="237" name="Shape 237"/>
          <p:cNvSpPr txBox="1"/>
          <p:nvPr>
            <p:ph idx="2" type="body"/>
          </p:nvPr>
        </p:nvSpPr>
        <p:spPr>
          <a:xfrm>
            <a:off x="4523350" y="3285875"/>
            <a:ext cx="3834300" cy="2712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/>
              <a:t>https://projects.invisionapp.com/share/3J4QKFDAY#/screens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tasks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146000" y="1819625"/>
            <a:ext cx="6851999" cy="431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>
                <a:solidFill>
                  <a:schemeClr val="lt1"/>
                </a:solidFill>
              </a:rPr>
              <a:t>Verifying information on a specific home, simple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Researching different home listings, medium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As a land-developer, research lots, complex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2671800" y="2509050"/>
            <a:ext cx="3800400" cy="18399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Interface Changes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1643400" y="2465700"/>
            <a:ext cx="5857199" cy="389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would like to have the ability to compare one home to another with a favoriting mechanism or side by side comparison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111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1984500" y="4679975"/>
            <a:ext cx="5175000" cy="1638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/>
              <a:t>Add a star icon to detail view to be able to favorite a home.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Add drop down menu to go to listings-style view of favorites.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4233" l="0" r="4150" t="15887"/>
          <a:stretch/>
        </p:blipFill>
        <p:spPr>
          <a:xfrm>
            <a:off x="4458583" y="1660775"/>
            <a:ext cx="4298214" cy="26865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>
            <a:off x="782850" y="25390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favorites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8781" l="3170" r="9010" t="10437"/>
          <a:stretch/>
        </p:blipFill>
        <p:spPr>
          <a:xfrm rot="10800000">
            <a:off x="435820" y="1660773"/>
            <a:ext cx="3894004" cy="268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1643400" y="2465700"/>
            <a:ext cx="5857199" cy="389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I’m not sure where the lots filters is...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111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2045700" y="5229875"/>
            <a:ext cx="5052600" cy="3469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Add extra tab to launch screen with ‘lots’.</a:t>
            </a:r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782850" y="274650"/>
            <a:ext cx="7578299" cy="1544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Lots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24357" l="0" r="39180" t="26533"/>
          <a:stretch/>
        </p:blipFill>
        <p:spPr>
          <a:xfrm>
            <a:off x="4622550" y="2199074"/>
            <a:ext cx="4061623" cy="245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11827" l="18346" r="8559" t="21238"/>
          <a:stretch/>
        </p:blipFill>
        <p:spPr>
          <a:xfrm rot="10800000">
            <a:off x="663673" y="2199074"/>
            <a:ext cx="3581464" cy="24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1643400" y="2465700"/>
            <a:ext cx="5857199" cy="389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How do I tell if a lot is for sale or not?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