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8288000" cy="27432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315912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633412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950912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268412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2298" y="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1pPr>
    <a:lvl2pPr indent="228600"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2pPr>
    <a:lvl3pPr indent="457200"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3pPr>
    <a:lvl4pPr indent="685800"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4pPr>
    <a:lvl5pPr indent="914400"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5pPr>
    <a:lvl6pPr indent="1143000"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6pPr>
    <a:lvl7pPr indent="1371600"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7pPr>
    <a:lvl8pPr indent="1600200"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8pPr>
    <a:lvl9pPr indent="1828800" latinLnBrk="0">
      <a:spcBef>
        <a:spcPts val="200"/>
      </a:spcBef>
      <a:defRPr sz="8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14400" y="368299"/>
            <a:ext cx="16459200" cy="603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0617" tIns="130617" rIns="130617" bIns="130617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14400" y="6400800"/>
            <a:ext cx="16459200" cy="2103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30617" tIns="130617" rIns="130617" bIns="130617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6134465" y="24993600"/>
            <a:ext cx="781935" cy="836554"/>
          </a:xfrm>
          <a:prstGeom prst="rect">
            <a:avLst/>
          </a:prstGeom>
          <a:ln w="12700">
            <a:miter lim="400000"/>
          </a:ln>
        </p:spPr>
        <p:txBody>
          <a:bodyPr wrap="none" lIns="130617" tIns="130617" rIns="130617" bIns="130617">
            <a:spAutoFit/>
          </a:bodyPr>
          <a:lstStyle>
            <a:lvl1pPr algn="r" defTabSz="633412">
              <a:defRPr sz="4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26114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979487" marR="0" indent="-979487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»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2245121" marR="0" indent="-940196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–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3495768" marR="0" indent="-882743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4952890" marR="0" indent="-1034940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–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8559271" marR="0" indent="-3334808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»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9016471" marR="0" indent="-3334808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9473671" marR="0" indent="-3334808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9930871" marR="0" indent="-3334808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10388071" marR="0" indent="-3334808" algn="l" defTabSz="2611437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00000"/>
        <a:buFontTx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315912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633412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950912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268412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6334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6" y="15061541"/>
            <a:ext cx="17697521" cy="12641086"/>
          </a:xfrm>
          <a:prstGeom prst="rect">
            <a:avLst/>
          </a:prstGeom>
        </p:spPr>
      </p:pic>
      <p:sp>
        <p:nvSpPr>
          <p:cNvPr id="22" name="Shape 22"/>
          <p:cNvSpPr/>
          <p:nvPr/>
        </p:nvSpPr>
        <p:spPr>
          <a:xfrm>
            <a:off x="512490" y="5372321"/>
            <a:ext cx="7956346" cy="485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7" tIns="38097" rIns="38097" bIns="38097">
            <a:spAutoFit/>
          </a:bodyPr>
          <a:lstStyle/>
          <a:p>
            <a:pPr algn="l" defTabSz="1096962">
              <a:defRPr sz="4000">
                <a:solidFill>
                  <a:srgbClr val="26C78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>
                <a:latin typeface="Century Gothic" panose="020B0502020202020204" pitchFamily="34" charset="0"/>
              </a:rPr>
              <a:t>Overview</a:t>
            </a:r>
            <a:endParaRPr sz="3700" dirty="0">
              <a:latin typeface="Century Gothic" panose="020B0502020202020204" pitchFamily="34" charset="0"/>
            </a:endParaRPr>
          </a:p>
          <a:p>
            <a:pPr algn="l" defTabSz="1096962">
              <a:spcBef>
                <a:spcPts val="800"/>
              </a:spcBef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We cut through the fog of misinformation by aggregating data relevant to a home and presenting it to you in a clear intuitive fashion</a:t>
            </a:r>
            <a:r>
              <a:rPr sz="4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sz="4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6489810" y="16030072"/>
            <a:ext cx="6020360" cy="2539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097" tIns="38097" rIns="38097" bIns="38097" anchor="ctr">
            <a:spAutoFit/>
          </a:bodyPr>
          <a:lstStyle/>
          <a:p>
            <a:pPr marL="487362" indent="-487362" algn="l" defTabSz="1096962">
              <a:spcBef>
                <a:spcPts val="2400"/>
              </a:spcBef>
              <a:defRPr sz="4000">
                <a:solidFill>
                  <a:srgbClr val="26C78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 smtClean="0">
                <a:latin typeface="Century Gothic" panose="020B0502020202020204" pitchFamily="34" charset="0"/>
              </a:rPr>
              <a:t>Crime Statistics</a:t>
            </a:r>
            <a:endParaRPr dirty="0">
              <a:latin typeface="Century Gothic" panose="020B0502020202020204" pitchFamily="34" charset="0"/>
            </a:endParaRPr>
          </a:p>
          <a:p>
            <a:pPr algn="l" defTabSz="1096962">
              <a:buSzPct val="100000"/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Compare your future home with state and national crime rates</a:t>
            </a:r>
            <a:endParaRPr sz="4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-40481" y="25353165"/>
            <a:ext cx="18368964" cy="2159000"/>
            <a:chOff x="0" y="0"/>
            <a:chExt cx="15240000" cy="2159000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15240000" cy="2159000"/>
            </a:xfrm>
            <a:prstGeom prst="rect">
              <a:avLst/>
            </a:prstGeom>
            <a:solidFill>
              <a:srgbClr val="7777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760412">
                <a:defRPr sz="2500" b="1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131490" y="432326"/>
              <a:ext cx="10120898" cy="1200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097" tIns="38097" rIns="38097" bIns="38097" numCol="1" anchor="ctr">
              <a:spAutoFit/>
            </a:bodyPr>
            <a:lstStyle/>
            <a:p>
              <a:pPr algn="l" defTabSz="760412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l" defTabSz="760412">
                <a:defRPr sz="33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Alexei Bastidas. Austin Connelly. John Valentine </a:t>
              </a:r>
              <a:endParaRPr sz="8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l" defTabSz="760412">
                <a:defRPr sz="1000" b="1">
                  <a:latin typeface="+mn-lt"/>
                  <a:ea typeface="+mn-ea"/>
                  <a:cs typeface="+mn-cs"/>
                  <a:sym typeface="Helvetica"/>
                </a:defRPr>
              </a:pPr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sym typeface="Helvetica"/>
                </a:rPr>
                <a:t>hci.stanford.edu/courses/cs147/2015/au/projects/mobility/</a:t>
              </a:r>
              <a:r>
                <a:rPr lang="en-US" sz="28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  <a:sym typeface="Helvetica"/>
                </a:rPr>
                <a:t>homeclear</a:t>
              </a:r>
              <a:endParaRPr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4" name="SUSig_White_Stack.pdf" descr="SUSig_White_Stack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8077" y="25702238"/>
            <a:ext cx="2241550" cy="1200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00" y="12700"/>
            <a:ext cx="13893800" cy="2819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-40482" y="2453002"/>
            <a:ext cx="18368964" cy="2133601"/>
          </a:xfrm>
          <a:prstGeom prst="rect">
            <a:avLst/>
          </a:prstGeom>
          <a:solidFill>
            <a:srgbClr val="26C78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7391476" y="3104306"/>
            <a:ext cx="1088374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4800">
                <a:solidFill>
                  <a:srgbClr val="DDDDDD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Bringing Transparency to Real Estate</a:t>
            </a:r>
          </a:p>
        </p:txBody>
      </p:sp>
      <p:sp>
        <p:nvSpPr>
          <p:cNvPr id="42" name="Shape 42"/>
          <p:cNvSpPr/>
          <p:nvPr/>
        </p:nvSpPr>
        <p:spPr>
          <a:xfrm>
            <a:off x="12657240" y="16064015"/>
            <a:ext cx="5536568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487362" indent="-487362" algn="l" defTabSz="1096962">
              <a:spcBef>
                <a:spcPts val="2400"/>
              </a:spcBef>
              <a:defRPr sz="4000">
                <a:solidFill>
                  <a:srgbClr val="26C78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4000" dirty="0" smtClean="0">
                <a:latin typeface="Century Gothic" panose="020B0502020202020204" pitchFamily="34" charset="0"/>
              </a:rPr>
              <a:t>Geographic Data</a:t>
            </a:r>
            <a:endParaRPr sz="4000" dirty="0">
              <a:latin typeface="Century Gothic" panose="020B0502020202020204" pitchFamily="34" charset="0"/>
            </a:endParaRPr>
          </a:p>
          <a:p>
            <a:pPr algn="l" defTabSz="1096962">
              <a:buSzPct val="100000"/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4000" dirty="0" smtClean="0">
                <a:latin typeface="Century Gothic" panose="020B0502020202020204" pitchFamily="34" charset="0"/>
              </a:rPr>
              <a:t>See information on geographic concerns for your future home</a:t>
            </a:r>
            <a:endParaRPr sz="4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941758"/>
            <a:ext cx="10058400" cy="5315585"/>
          </a:xfrm>
          <a:prstGeom prst="rect">
            <a:avLst/>
          </a:prstGeom>
        </p:spPr>
      </p:pic>
      <p:sp>
        <p:nvSpPr>
          <p:cNvPr id="51" name="Shape 24"/>
          <p:cNvSpPr/>
          <p:nvPr/>
        </p:nvSpPr>
        <p:spPr>
          <a:xfrm>
            <a:off x="671908" y="16025541"/>
            <a:ext cx="5469321" cy="2539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097" tIns="38097" rIns="38097" bIns="38097" anchor="ctr">
            <a:spAutoFit/>
          </a:bodyPr>
          <a:lstStyle/>
          <a:p>
            <a:pPr marL="487362" indent="-487362" algn="l" defTabSz="1096962">
              <a:spcBef>
                <a:spcPts val="2400"/>
              </a:spcBef>
              <a:defRPr sz="4000">
                <a:solidFill>
                  <a:srgbClr val="26C78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 smtClean="0">
                <a:latin typeface="Century Gothic" panose="020B0502020202020204" pitchFamily="34" charset="0"/>
              </a:rPr>
              <a:t>Tax Information</a:t>
            </a:r>
            <a:endParaRPr dirty="0">
              <a:latin typeface="Century Gothic" panose="020B0502020202020204" pitchFamily="34" charset="0"/>
            </a:endParaRPr>
          </a:p>
          <a:p>
            <a:pPr algn="l" defTabSz="1096962">
              <a:buSzPct val="100000"/>
              <a:defRPr sz="3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Analyze the tax evaluation of your future home</a:t>
            </a:r>
            <a:endParaRPr sz="40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4" y="11071257"/>
            <a:ext cx="7110147" cy="4413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1" y="11130720"/>
            <a:ext cx="4176743" cy="4462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548" y="11130720"/>
            <a:ext cx="3106522" cy="4686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3720" y="23969850"/>
            <a:ext cx="1162432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entury Gothic" panose="020B0502020202020204" pitchFamily="34" charset="0"/>
                <a:sym typeface="Times New Roman"/>
              </a:rPr>
              <a:t>Design Iteration of Listings View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entury Gothic" panose="020B0502020202020204" pitchFamily="34" charset="0"/>
              <a:sym typeface="Times New Roman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Century Gothic</vt:lpstr>
      <vt:lpstr>DIN Alternate</vt:lpstr>
      <vt:lpstr>Helvetica</vt:lpstr>
      <vt:lpstr>Helvetica Light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Alexei Bastidas</cp:lastModifiedBy>
  <cp:revision>8</cp:revision>
  <dcterms:modified xsi:type="dcterms:W3CDTF">2015-12-03T05:38:30Z</dcterms:modified>
</cp:coreProperties>
</file>