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Montserrat"/>
      <p:regular r:id="rId24"/>
      <p:bold r:id="rId25"/>
    </p:embeddedFont>
    <p:embeddedFont>
      <p:font typeface="PT Serif"/>
      <p:regular r:id="rId26"/>
      <p:bold r:id="rId27"/>
      <p:italic r:id="rId28"/>
      <p:boldItalic r:id="rId2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erif-regular.fntdata"/><Relationship Id="rId25" Type="http://schemas.openxmlformats.org/officeDocument/2006/relationships/font" Target="fonts/Montserrat-bold.fntdata"/><Relationship Id="rId28" Type="http://schemas.openxmlformats.org/officeDocument/2006/relationships/font" Target="fonts/PTSerif-italic.fntdata"/><Relationship Id="rId27" Type="http://schemas.openxmlformats.org/officeDocument/2006/relationships/font" Target="fonts/PTSerif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erif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 tried to cover a diverse age group of people that drive on a regular basis.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We asked them if they would be interested in participating in </a:t>
            </a:r>
            <a:r>
              <a:rPr lang="en">
                <a:solidFill>
                  <a:schemeClr val="dk1"/>
                </a:solidFill>
              </a:rPr>
              <a:t>a short interview to give some feedback for a course project.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We followed the script to first give each participant some explanation on the high-level goals of the product, and then gave them a scenario and asked them to complete each of the 3 tasks, while thinking out loud.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Confused about the text largely due to his level of education but it is a strong indication that we should make the test understable to various audience groups.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“People are not receptive to machines telling them not to drive, they may drive anyways”.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e.g., when she is in a car accident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sketched 15 - 20 sketches over 5 modalities: VR, AR, Wearables, Hardware device, mobile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Vision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Hearing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Reflex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Stress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Tests are presented sequentially.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If passed all tests, then show the “you are all set screen”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whole process should take less than a minute. Each task is about 10 - 15 sec.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interrupted, start from the particular test. Timeout if it exceeds 1 min.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the user had inconsistent results in any of the tests, we prompted them with a caution screen, and showed them suggestions.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bg>
      <p:bgPr>
        <a:solidFill>
          <a:srgbClr val="000000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34275" y="2655750"/>
            <a:ext cx="7888800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rgbClr val="F3EFEA"/>
              </a:buClr>
              <a:buSzPct val="100000"/>
              <a:defRPr sz="3600">
                <a:solidFill>
                  <a:srgbClr val="F3EFEA"/>
                </a:solidFill>
              </a:defRPr>
            </a:lvl1pPr>
            <a:lvl2pPr algn="ctr">
              <a:spcBef>
                <a:spcPts val="0"/>
              </a:spcBef>
              <a:buClr>
                <a:srgbClr val="F3EFEA"/>
              </a:buClr>
              <a:buSzPct val="100000"/>
              <a:defRPr sz="3600">
                <a:solidFill>
                  <a:srgbClr val="F3EFEA"/>
                </a:solidFill>
              </a:defRPr>
            </a:lvl2pPr>
            <a:lvl3pPr algn="ctr">
              <a:spcBef>
                <a:spcPts val="0"/>
              </a:spcBef>
              <a:buClr>
                <a:srgbClr val="F3EFEA"/>
              </a:buClr>
              <a:buSzPct val="100000"/>
              <a:defRPr sz="3600">
                <a:solidFill>
                  <a:srgbClr val="F3EFEA"/>
                </a:solidFill>
              </a:defRPr>
            </a:lvl3pPr>
            <a:lvl4pPr algn="ctr">
              <a:spcBef>
                <a:spcPts val="0"/>
              </a:spcBef>
              <a:buClr>
                <a:srgbClr val="F3EFEA"/>
              </a:buClr>
              <a:buSzPct val="100000"/>
              <a:defRPr sz="3600">
                <a:solidFill>
                  <a:srgbClr val="F3EFEA"/>
                </a:solidFill>
              </a:defRPr>
            </a:lvl4pPr>
            <a:lvl5pPr algn="ctr">
              <a:spcBef>
                <a:spcPts val="0"/>
              </a:spcBef>
              <a:buClr>
                <a:srgbClr val="F3EFEA"/>
              </a:buClr>
              <a:buSzPct val="100000"/>
              <a:defRPr sz="3600">
                <a:solidFill>
                  <a:srgbClr val="F3EFEA"/>
                </a:solidFill>
              </a:defRPr>
            </a:lvl5pPr>
            <a:lvl6pPr algn="ctr">
              <a:spcBef>
                <a:spcPts val="0"/>
              </a:spcBef>
              <a:buClr>
                <a:srgbClr val="F3EFEA"/>
              </a:buClr>
              <a:buSzPct val="100000"/>
              <a:defRPr sz="3600">
                <a:solidFill>
                  <a:srgbClr val="F3EFEA"/>
                </a:solidFill>
              </a:defRPr>
            </a:lvl6pPr>
            <a:lvl7pPr algn="ctr">
              <a:spcBef>
                <a:spcPts val="0"/>
              </a:spcBef>
              <a:buClr>
                <a:srgbClr val="F3EFEA"/>
              </a:buClr>
              <a:buSzPct val="100000"/>
              <a:defRPr sz="3600">
                <a:solidFill>
                  <a:srgbClr val="F3EFEA"/>
                </a:solidFill>
              </a:defRPr>
            </a:lvl7pPr>
            <a:lvl8pPr algn="ctr">
              <a:spcBef>
                <a:spcPts val="0"/>
              </a:spcBef>
              <a:buClr>
                <a:srgbClr val="F3EFEA"/>
              </a:buClr>
              <a:buSzPct val="100000"/>
              <a:defRPr sz="3600">
                <a:solidFill>
                  <a:srgbClr val="F3EFEA"/>
                </a:solidFill>
              </a:defRPr>
            </a:lvl8pPr>
            <a:lvl9pPr algn="ctr">
              <a:spcBef>
                <a:spcPts val="0"/>
              </a:spcBef>
              <a:buClr>
                <a:srgbClr val="F3EFEA"/>
              </a:buClr>
              <a:buSzPct val="100000"/>
              <a:defRPr sz="3600">
                <a:solidFill>
                  <a:srgbClr val="F3EFEA"/>
                </a:solidFill>
              </a:defRPr>
            </a:lvl9pPr>
          </a:lstStyle>
          <a:p/>
        </p:txBody>
      </p:sp>
      <p:cxnSp>
        <p:nvCxnSpPr>
          <p:cNvPr id="9" name="Shape 9"/>
          <p:cNvCxnSpPr/>
          <p:nvPr/>
        </p:nvCxnSpPr>
        <p:spPr>
          <a:xfrm rot="10800000">
            <a:off x="2588099" y="4854825"/>
            <a:ext cx="3967800" cy="0"/>
          </a:xfrm>
          <a:prstGeom prst="straightConnector1">
            <a:avLst/>
          </a:prstGeom>
          <a:noFill/>
          <a:ln cap="flat" cmpd="sng" w="9525">
            <a:solidFill>
              <a:srgbClr val="F3EFEA"/>
            </a:solidFill>
            <a:prstDash val="solid"/>
            <a:round/>
            <a:headEnd len="lg" w="lg" type="oval"/>
            <a:tailEnd len="lg" w="lg" type="oval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2600500" y="2720725"/>
            <a:ext cx="58578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defRPr sz="3600"/>
            </a:lvl1pPr>
            <a:lvl2pPr rtl="0" algn="l">
              <a:spcBef>
                <a:spcPts val="0"/>
              </a:spcBef>
              <a:buSzPct val="100000"/>
              <a:defRPr sz="3600"/>
            </a:lvl2pPr>
            <a:lvl3pPr rtl="0" algn="l">
              <a:spcBef>
                <a:spcPts val="0"/>
              </a:spcBef>
              <a:buSzPct val="100000"/>
              <a:defRPr sz="3600"/>
            </a:lvl3pPr>
            <a:lvl4pPr rtl="0" algn="l">
              <a:spcBef>
                <a:spcPts val="0"/>
              </a:spcBef>
              <a:buSzPct val="100000"/>
              <a:defRPr sz="3600"/>
            </a:lvl4pPr>
            <a:lvl5pPr rtl="0" algn="l">
              <a:spcBef>
                <a:spcPts val="0"/>
              </a:spcBef>
              <a:buSzPct val="100000"/>
              <a:defRPr sz="3600"/>
            </a:lvl5pPr>
            <a:lvl6pPr rtl="0" algn="l">
              <a:spcBef>
                <a:spcPts val="0"/>
              </a:spcBef>
              <a:buSzPct val="100000"/>
              <a:defRPr sz="3600"/>
            </a:lvl6pPr>
            <a:lvl7pPr rtl="0" algn="l">
              <a:spcBef>
                <a:spcPts val="0"/>
              </a:spcBef>
              <a:buSzPct val="100000"/>
              <a:defRPr sz="3600"/>
            </a:lvl7pPr>
            <a:lvl8pPr rtl="0" algn="l">
              <a:spcBef>
                <a:spcPts val="0"/>
              </a:spcBef>
              <a:buSzPct val="100000"/>
              <a:defRPr sz="3600"/>
            </a:lvl8pPr>
            <a:lvl9pPr rtl="0" algn="l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2600400" y="4243950"/>
            <a:ext cx="58578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8F7B87"/>
              </a:buClr>
              <a:buSzPct val="100000"/>
              <a:buNone/>
              <a:defRPr i="1" sz="2400">
                <a:solidFill>
                  <a:srgbClr val="8F7B87"/>
                </a:solidFill>
              </a:defRPr>
            </a:lvl1pPr>
            <a:lvl2pPr rtl="0">
              <a:spcBef>
                <a:spcPts val="0"/>
              </a:spcBef>
              <a:buClr>
                <a:srgbClr val="8F7B87"/>
              </a:buClr>
              <a:buNone/>
              <a:defRPr i="1">
                <a:solidFill>
                  <a:srgbClr val="8F7B87"/>
                </a:solidFill>
              </a:defRPr>
            </a:lvl2pPr>
            <a:lvl3pPr rtl="0">
              <a:spcBef>
                <a:spcPts val="0"/>
              </a:spcBef>
              <a:buClr>
                <a:srgbClr val="8F7B87"/>
              </a:buClr>
              <a:buNone/>
              <a:defRPr i="1">
                <a:solidFill>
                  <a:srgbClr val="8F7B87"/>
                </a:solidFill>
              </a:defRPr>
            </a:lvl3pPr>
            <a:lvl4pPr rtl="0">
              <a:spcBef>
                <a:spcPts val="0"/>
              </a:spcBef>
              <a:buClr>
                <a:srgbClr val="8F7B87"/>
              </a:buClr>
              <a:buSzPct val="100000"/>
              <a:buNone/>
              <a:defRPr i="1" sz="2400">
                <a:solidFill>
                  <a:srgbClr val="8F7B87"/>
                </a:solidFill>
              </a:defRPr>
            </a:lvl4pPr>
            <a:lvl5pPr rtl="0">
              <a:spcBef>
                <a:spcPts val="0"/>
              </a:spcBef>
              <a:buClr>
                <a:srgbClr val="8F7B87"/>
              </a:buClr>
              <a:buSzPct val="100000"/>
              <a:buNone/>
              <a:defRPr i="1" sz="2400">
                <a:solidFill>
                  <a:srgbClr val="8F7B87"/>
                </a:solidFill>
              </a:defRPr>
            </a:lvl5pPr>
            <a:lvl6pPr rtl="0">
              <a:spcBef>
                <a:spcPts val="0"/>
              </a:spcBef>
              <a:buClr>
                <a:srgbClr val="8F7B87"/>
              </a:buClr>
              <a:buSzPct val="100000"/>
              <a:buNone/>
              <a:defRPr i="1" sz="2400">
                <a:solidFill>
                  <a:srgbClr val="8F7B87"/>
                </a:solidFill>
              </a:defRPr>
            </a:lvl6pPr>
            <a:lvl7pPr rtl="0">
              <a:spcBef>
                <a:spcPts val="0"/>
              </a:spcBef>
              <a:buClr>
                <a:srgbClr val="8F7B87"/>
              </a:buClr>
              <a:buSzPct val="100000"/>
              <a:buNone/>
              <a:defRPr i="1" sz="2400">
                <a:solidFill>
                  <a:srgbClr val="8F7B87"/>
                </a:solidFill>
              </a:defRPr>
            </a:lvl7pPr>
            <a:lvl8pPr rtl="0">
              <a:spcBef>
                <a:spcPts val="0"/>
              </a:spcBef>
              <a:buClr>
                <a:srgbClr val="8F7B87"/>
              </a:buClr>
              <a:buSzPct val="100000"/>
              <a:buNone/>
              <a:defRPr i="1" sz="2400">
                <a:solidFill>
                  <a:srgbClr val="8F7B87"/>
                </a:solidFill>
              </a:defRPr>
            </a:lvl8pPr>
            <a:lvl9pPr rtl="0">
              <a:spcBef>
                <a:spcPts val="0"/>
              </a:spcBef>
              <a:buClr>
                <a:srgbClr val="8F7B87"/>
              </a:buClr>
              <a:buSzPct val="100000"/>
              <a:buNone/>
              <a:defRPr i="1" sz="2400">
                <a:solidFill>
                  <a:srgbClr val="8F7B87"/>
                </a:solidFill>
              </a:defRPr>
            </a:lvl9pPr>
          </a:lstStyle>
          <a:p/>
        </p:txBody>
      </p:sp>
      <p:cxnSp>
        <p:nvCxnSpPr>
          <p:cNvPr id="13" name="Shape 13"/>
          <p:cNvCxnSpPr/>
          <p:nvPr/>
        </p:nvCxnSpPr>
        <p:spPr>
          <a:xfrm rot="10800000">
            <a:off x="-15990" y="3911347"/>
            <a:ext cx="2476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oval"/>
            <a:tailEnd len="lg" w="lg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4136250" y="2003975"/>
            <a:ext cx="871499" cy="871499"/>
          </a:xfrm>
          <a:prstGeom prst="ellipse">
            <a:avLst/>
          </a:prstGeom>
          <a:solidFill>
            <a:srgbClr val="8F7B8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1555350" y="3034800"/>
            <a:ext cx="6033300" cy="109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buClr>
                <a:srgbClr val="8F7B87"/>
              </a:buClr>
              <a:defRPr i="1">
                <a:solidFill>
                  <a:srgbClr val="8F7B87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buClr>
                <a:srgbClr val="8F7B87"/>
              </a:buClr>
              <a:defRPr i="1">
                <a:solidFill>
                  <a:srgbClr val="8F7B87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buClr>
                <a:srgbClr val="8F7B87"/>
              </a:buClr>
              <a:defRPr i="1">
                <a:solidFill>
                  <a:srgbClr val="8F7B87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buClr>
                <a:srgbClr val="8F7B87"/>
              </a:buClr>
              <a:defRPr i="1">
                <a:solidFill>
                  <a:srgbClr val="8F7B87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buClr>
                <a:srgbClr val="8F7B87"/>
              </a:buClr>
              <a:defRPr i="1">
                <a:solidFill>
                  <a:srgbClr val="8F7B87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buClr>
                <a:srgbClr val="8F7B87"/>
              </a:buClr>
              <a:defRPr i="1">
                <a:solidFill>
                  <a:srgbClr val="8F7B87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buClr>
                <a:srgbClr val="8F7B87"/>
              </a:buClr>
              <a:defRPr i="1">
                <a:solidFill>
                  <a:srgbClr val="8F7B87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buClr>
                <a:srgbClr val="8F7B87"/>
              </a:buClr>
              <a:defRPr i="1">
                <a:solidFill>
                  <a:srgbClr val="8F7B87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buClr>
                <a:srgbClr val="8F7B87"/>
              </a:buClr>
              <a:defRPr i="1">
                <a:solidFill>
                  <a:srgbClr val="8F7B87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/>
        </p:nvSpPr>
        <p:spPr>
          <a:xfrm>
            <a:off x="3593400" y="19117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 rot="10800000">
            <a:off x="-23700" y="722400"/>
            <a:ext cx="2341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oval"/>
            <a:tailEnd len="lg" w="lg" type="none"/>
          </a:ln>
        </p:spPr>
      </p:cxnSp>
      <p:cxnSp>
        <p:nvCxnSpPr>
          <p:cNvPr id="22" name="Shape 22"/>
          <p:cNvCxnSpPr/>
          <p:nvPr/>
        </p:nvCxnSpPr>
        <p:spPr>
          <a:xfrm>
            <a:off x="6825900" y="722400"/>
            <a:ext cx="23313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oval"/>
            <a:tailEnd len="lg" w="lg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626350" y="1997950"/>
            <a:ext cx="3644400" cy="427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70698" y="1997950"/>
            <a:ext cx="3644400" cy="427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27" name="Shape 27"/>
          <p:cNvCxnSpPr/>
          <p:nvPr/>
        </p:nvCxnSpPr>
        <p:spPr>
          <a:xfrm rot="10800000">
            <a:off x="-23700" y="722400"/>
            <a:ext cx="2341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oval"/>
            <a:tailEnd len="lg" w="lg" type="none"/>
          </a:ln>
        </p:spPr>
      </p:cxnSp>
      <p:cxnSp>
        <p:nvCxnSpPr>
          <p:cNvPr id="28" name="Shape 28"/>
          <p:cNvCxnSpPr/>
          <p:nvPr/>
        </p:nvCxnSpPr>
        <p:spPr>
          <a:xfrm>
            <a:off x="6825900" y="722400"/>
            <a:ext cx="23313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oval"/>
            <a:tailEnd len="lg" w="lg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626350" y="2013800"/>
            <a:ext cx="2547900" cy="4257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3304737" y="2013800"/>
            <a:ext cx="2547900" cy="4257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5983124" y="2013800"/>
            <a:ext cx="2547900" cy="4257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34" name="Shape 34"/>
          <p:cNvCxnSpPr/>
          <p:nvPr/>
        </p:nvCxnSpPr>
        <p:spPr>
          <a:xfrm rot="10800000">
            <a:off x="-23700" y="722400"/>
            <a:ext cx="2341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oval"/>
            <a:tailEnd len="lg" w="lg" type="none"/>
          </a:ln>
        </p:spPr>
      </p:cxnSp>
      <p:cxnSp>
        <p:nvCxnSpPr>
          <p:cNvPr id="35" name="Shape 35"/>
          <p:cNvCxnSpPr/>
          <p:nvPr/>
        </p:nvCxnSpPr>
        <p:spPr>
          <a:xfrm>
            <a:off x="6825900" y="722400"/>
            <a:ext cx="23313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oval"/>
            <a:tailEnd len="lg" w="lg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38" name="Shape 38"/>
          <p:cNvCxnSpPr/>
          <p:nvPr/>
        </p:nvCxnSpPr>
        <p:spPr>
          <a:xfrm rot="10800000">
            <a:off x="-23700" y="722400"/>
            <a:ext cx="2341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oval"/>
            <a:tailEnd len="lg" w="lg" type="none"/>
          </a:ln>
        </p:spPr>
      </p:cxnSp>
      <p:cxnSp>
        <p:nvCxnSpPr>
          <p:cNvPr id="39" name="Shape 39"/>
          <p:cNvCxnSpPr/>
          <p:nvPr/>
        </p:nvCxnSpPr>
        <p:spPr>
          <a:xfrm>
            <a:off x="6825900" y="722400"/>
            <a:ext cx="23313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oval"/>
            <a:tailEnd len="lg" w="lg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2600500" y="5862275"/>
            <a:ext cx="3957600" cy="69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i="1" sz="1800"/>
            </a:lvl1pPr>
          </a:lstStyle>
          <a:p/>
        </p:txBody>
      </p:sp>
      <p:cxnSp>
        <p:nvCxnSpPr>
          <p:cNvPr id="42" name="Shape 42"/>
          <p:cNvCxnSpPr/>
          <p:nvPr/>
        </p:nvCxnSpPr>
        <p:spPr>
          <a:xfrm rot="10800000">
            <a:off x="-15899" y="6253128"/>
            <a:ext cx="2333999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oval"/>
            <a:tailEnd len="lg" w="lg" type="none"/>
          </a:ln>
        </p:spPr>
      </p:cxnSp>
      <p:cxnSp>
        <p:nvCxnSpPr>
          <p:cNvPr id="43" name="Shape 43"/>
          <p:cNvCxnSpPr/>
          <p:nvPr/>
        </p:nvCxnSpPr>
        <p:spPr>
          <a:xfrm>
            <a:off x="6825900" y="6253128"/>
            <a:ext cx="2339399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oval"/>
            <a:tailEnd len="lg" w="lg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2622900" y="274650"/>
            <a:ext cx="3898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PT Serif"/>
              <a:buChar char="○"/>
              <a:defRPr sz="3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>
              <a:lnSpc>
                <a:spcPct val="115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buChar char="□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PT Serif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Relationship Id="rId4" Type="http://schemas.openxmlformats.org/officeDocument/2006/relationships/image" Target="../media/image11.png"/><Relationship Id="rId5" Type="http://schemas.openxmlformats.org/officeDocument/2006/relationships/image" Target="../media/image09.pn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Relationship Id="rId5" Type="http://schemas.openxmlformats.org/officeDocument/2006/relationships/image" Target="../media/image03.png"/><Relationship Id="rId6" Type="http://schemas.openxmlformats.org/officeDocument/2006/relationships/image" Target="../media/image01.png"/><Relationship Id="rId7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Relationship Id="rId6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ctrTitle"/>
          </p:nvPr>
        </p:nvSpPr>
        <p:spPr>
          <a:xfrm>
            <a:off x="634275" y="2655750"/>
            <a:ext cx="7888800" cy="154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Low-fi Prototyping &amp;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Usability Testing</a:t>
            </a:r>
          </a:p>
        </p:txBody>
      </p:sp>
      <p:sp>
        <p:nvSpPr>
          <p:cNvPr id="47" name="Shape 47"/>
          <p:cNvSpPr txBox="1"/>
          <p:nvPr>
            <p:ph idx="4294967295" type="subTitle"/>
          </p:nvPr>
        </p:nvSpPr>
        <p:spPr>
          <a:xfrm>
            <a:off x="624150" y="5262850"/>
            <a:ext cx="78957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3EFEA"/>
                </a:solidFill>
              </a:rPr>
              <a:t>Niharika B,  Phoebe F,  Karen T,  Manikanta 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TASK 3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17100" y="5867400"/>
            <a:ext cx="7909800" cy="57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2400"/>
              <a:t>“I want to get help when I need help”</a:t>
            </a:r>
            <a:r>
              <a:rPr lang="en" sz="2400"/>
              <a:t> – moderate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925" y="1329025"/>
            <a:ext cx="1564899" cy="19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475" y="1329025"/>
            <a:ext cx="3011073" cy="19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9300" y="1329025"/>
            <a:ext cx="1649376" cy="19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9548" y="3717549"/>
            <a:ext cx="1564900" cy="192126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68100" y="2106325"/>
            <a:ext cx="890700" cy="43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200">
                <a:latin typeface="PT Serif"/>
                <a:ea typeface="PT Serif"/>
                <a:cs typeface="PT Serif"/>
                <a:sym typeface="PT Serif"/>
              </a:rPr>
              <a:t>User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68100" y="4459612"/>
            <a:ext cx="2655899" cy="43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latin typeface="PT Serif"/>
                <a:ea typeface="PT Serif"/>
                <a:cs typeface="PT Serif"/>
                <a:sym typeface="PT Serif"/>
              </a:rPr>
              <a:t>Emergency Contact</a:t>
            </a:r>
          </a:p>
        </p:txBody>
      </p:sp>
      <p:sp>
        <p:nvSpPr>
          <p:cNvPr id="138" name="Shape 138"/>
          <p:cNvSpPr/>
          <p:nvPr/>
        </p:nvSpPr>
        <p:spPr>
          <a:xfrm>
            <a:off x="2936025" y="2801725"/>
            <a:ext cx="1045800" cy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635100" y="2801725"/>
            <a:ext cx="1045800" cy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2751225" y="3219625"/>
            <a:ext cx="1263000" cy="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Taps CFH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336200" y="3219625"/>
            <a:ext cx="2005800" cy="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EC accepts call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ctrTitle"/>
          </p:nvPr>
        </p:nvSpPr>
        <p:spPr>
          <a:xfrm>
            <a:off x="2600500" y="2720725"/>
            <a:ext cx="58578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Usability Testing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METHOD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17100" y="1464550"/>
            <a:ext cx="7909800" cy="428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 participants @ Tresidder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600"/>
              <a:t>Diverse demographic background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600"/>
              <a:t>Not incentivized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600"/>
              <a:t>Given a scenario and asked to complete each of the 3 tasks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RESULTS P1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1055075" y="4589600"/>
            <a:ext cx="7718999" cy="1981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Quickly identified the intention of the product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Appreciated relevance of the tests for driving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Confused by the text description of vision test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14623" l="0" r="10281" t="40299"/>
          <a:stretch/>
        </p:blipFill>
        <p:spPr>
          <a:xfrm>
            <a:off x="286875" y="1235287"/>
            <a:ext cx="4614873" cy="309132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>
            <p:ph idx="2" type="body"/>
          </p:nvPr>
        </p:nvSpPr>
        <p:spPr>
          <a:xfrm>
            <a:off x="5174500" y="1988950"/>
            <a:ext cx="3898199" cy="1583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Panda Express Employee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/>
              <a:t>19 yrs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/>
              <a:t>Commutes daily in car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grpSp>
        <p:nvGrpSpPr>
          <p:cNvPr id="161" name="Shape 161"/>
          <p:cNvGrpSpPr/>
          <p:nvPr/>
        </p:nvGrpSpPr>
        <p:grpSpPr>
          <a:xfrm>
            <a:off x="394157" y="4827640"/>
            <a:ext cx="320377" cy="320377"/>
            <a:chOff x="1278900" y="2333250"/>
            <a:chExt cx="381175" cy="381175"/>
          </a:xfrm>
        </p:grpSpPr>
        <p:sp>
          <p:nvSpPr>
            <p:cNvPr id="162" name="Shape 162"/>
            <p:cNvSpPr/>
            <p:nvPr/>
          </p:nvSpPr>
          <p:spPr>
            <a:xfrm>
              <a:off x="1278900" y="2333250"/>
              <a:ext cx="381175" cy="381175"/>
            </a:xfrm>
            <a:custGeom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525475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369600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69600" y="2604200"/>
              <a:ext cx="199750" cy="40825"/>
            </a:xfrm>
            <a:custGeom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>
            <a:off x="394132" y="6164490"/>
            <a:ext cx="320398" cy="320377"/>
            <a:chOff x="1951075" y="2333250"/>
            <a:chExt cx="381200" cy="381175"/>
          </a:xfrm>
        </p:grpSpPr>
        <p:sp>
          <p:nvSpPr>
            <p:cNvPr id="167" name="Shape 167"/>
            <p:cNvSpPr/>
            <p:nvPr/>
          </p:nvSpPr>
          <p:spPr>
            <a:xfrm>
              <a:off x="1951075" y="2333250"/>
              <a:ext cx="381200" cy="381175"/>
            </a:xfrm>
            <a:custGeom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2197675" y="2503125"/>
              <a:ext cx="43875" cy="47525"/>
            </a:xfrm>
            <a:custGeom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2041800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2041800" y="2584100"/>
              <a:ext cx="199750" cy="41425"/>
            </a:xfrm>
            <a:custGeom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RESULTS P2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974075" y="4582050"/>
            <a:ext cx="7937700" cy="208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Excited about the reflex and stress tests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Surprised that HealthMap is self-interpreted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Preferred to call 911 instead of preset emergency contact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5460225" y="2002500"/>
            <a:ext cx="3492300" cy="14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/>
              <a:t>Entrepreneur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/>
              <a:t>64 yrs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/>
              <a:t>Commutes daily in car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30155" l="0" r="10833" t="23272"/>
          <a:stretch/>
        </p:blipFill>
        <p:spPr>
          <a:xfrm>
            <a:off x="336175" y="1293900"/>
            <a:ext cx="4586300" cy="319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Shape 179"/>
          <p:cNvGrpSpPr/>
          <p:nvPr/>
        </p:nvGrpSpPr>
        <p:grpSpPr>
          <a:xfrm>
            <a:off x="394157" y="4751440"/>
            <a:ext cx="320377" cy="320377"/>
            <a:chOff x="1278900" y="2333250"/>
            <a:chExt cx="381175" cy="381175"/>
          </a:xfrm>
        </p:grpSpPr>
        <p:sp>
          <p:nvSpPr>
            <p:cNvPr id="180" name="Shape 180"/>
            <p:cNvSpPr/>
            <p:nvPr/>
          </p:nvSpPr>
          <p:spPr>
            <a:xfrm>
              <a:off x="1278900" y="2333250"/>
              <a:ext cx="381175" cy="381175"/>
            </a:xfrm>
            <a:custGeom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525475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369600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369600" y="2604200"/>
              <a:ext cx="199750" cy="40825"/>
            </a:xfrm>
            <a:custGeom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" name="Shape 184"/>
          <p:cNvGrpSpPr/>
          <p:nvPr/>
        </p:nvGrpSpPr>
        <p:grpSpPr>
          <a:xfrm>
            <a:off x="446354" y="5729198"/>
            <a:ext cx="215966" cy="342398"/>
            <a:chOff x="6718575" y="2318625"/>
            <a:chExt cx="256950" cy="407375"/>
          </a:xfrm>
        </p:grpSpPr>
        <p:sp>
          <p:nvSpPr>
            <p:cNvPr id="185" name="Shape 185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RESULTS P3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5419475" y="2084025"/>
            <a:ext cx="3492300" cy="14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/>
              <a:t>Teaching Staff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/>
              <a:t>36 yrs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/>
              <a:t>Commutes daily in car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17246" l="0" r="49192" t="31087"/>
          <a:stretch/>
        </p:blipFill>
        <p:spPr>
          <a:xfrm>
            <a:off x="588300" y="1112675"/>
            <a:ext cx="4219023" cy="35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>
            <p:ph idx="2" type="body"/>
          </p:nvPr>
        </p:nvSpPr>
        <p:spPr>
          <a:xfrm>
            <a:off x="974075" y="4582050"/>
            <a:ext cx="7937700" cy="208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Impressed with the stress test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Liked that HealthMap is easy to set 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Wanted to have an emergency call button without going through the tests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grpSp>
        <p:nvGrpSpPr>
          <p:cNvPr id="201" name="Shape 201"/>
          <p:cNvGrpSpPr/>
          <p:nvPr/>
        </p:nvGrpSpPr>
        <p:grpSpPr>
          <a:xfrm>
            <a:off x="394157" y="4751440"/>
            <a:ext cx="320377" cy="320377"/>
            <a:chOff x="1278900" y="2333250"/>
            <a:chExt cx="381175" cy="381175"/>
          </a:xfrm>
        </p:grpSpPr>
        <p:sp>
          <p:nvSpPr>
            <p:cNvPr id="202" name="Shape 202"/>
            <p:cNvSpPr/>
            <p:nvPr/>
          </p:nvSpPr>
          <p:spPr>
            <a:xfrm>
              <a:off x="1278900" y="2333250"/>
              <a:ext cx="381175" cy="381175"/>
            </a:xfrm>
            <a:custGeom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525475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369600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369600" y="2604200"/>
              <a:ext cx="199750" cy="40825"/>
            </a:xfrm>
            <a:custGeom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Shape 206"/>
          <p:cNvGrpSpPr/>
          <p:nvPr/>
        </p:nvGrpSpPr>
        <p:grpSpPr>
          <a:xfrm>
            <a:off x="446354" y="5729198"/>
            <a:ext cx="215966" cy="342398"/>
            <a:chOff x="6718575" y="2318625"/>
            <a:chExt cx="256950" cy="407375"/>
          </a:xfrm>
        </p:grpSpPr>
        <p:sp>
          <p:nvSpPr>
            <p:cNvPr id="207" name="Shape 207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LEARNINGS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17100" y="1323350"/>
            <a:ext cx="7909800" cy="428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Make test description understandable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e.g., add audio cues + visual cues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Change the size of the number in vision test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Enable emergency calling that bypasses tests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e.g., user can dial 911 in one click.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Feed user’s and family’s health information and history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e.g., this info will help paramedics in emergency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SUMMARY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17100" y="1560900"/>
            <a:ext cx="7909800" cy="428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Low-fi prototyping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Prototype testing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Usability-wise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Feature-wise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Hope to validate our design changes in future studies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4294967295" type="ctrTitle"/>
          </p:nvPr>
        </p:nvSpPr>
        <p:spPr>
          <a:xfrm>
            <a:off x="685800" y="1765799"/>
            <a:ext cx="77724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THANKS!</a:t>
            </a:r>
          </a:p>
        </p:txBody>
      </p:sp>
      <p:sp>
        <p:nvSpPr>
          <p:cNvPr id="232" name="Shape 232"/>
          <p:cNvSpPr txBox="1"/>
          <p:nvPr>
            <p:ph idx="4294967295" type="subTitle"/>
          </p:nvPr>
        </p:nvSpPr>
        <p:spPr>
          <a:xfrm>
            <a:off x="632400" y="2445950"/>
            <a:ext cx="78957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4800">
                <a:solidFill>
                  <a:srgbClr val="8F7B87"/>
                </a:solidFill>
              </a:rPr>
              <a:t>Any 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OVERVIEW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17100" y="1760600"/>
            <a:ext cx="7909800" cy="428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Low-fi Prototyping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Mission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Selected Interface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Prototype iteration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Usability Testing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Method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Results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Learnings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2600500" y="2720725"/>
            <a:ext cx="58578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Low-fi Prototyping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MISSION 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17100" y="1997950"/>
            <a:ext cx="7909800" cy="428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HealthMap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i="1" lang="en"/>
              <a:t>Stay </a:t>
            </a:r>
            <a:r>
              <a:rPr b="1" i="1" lang="en"/>
              <a:t>confident</a:t>
            </a:r>
            <a:r>
              <a:rPr i="1" lang="en"/>
              <a:t> and </a:t>
            </a:r>
            <a:r>
              <a:rPr b="1" i="1" lang="en"/>
              <a:t>accountable</a:t>
            </a:r>
            <a:r>
              <a:rPr i="1" lang="en"/>
              <a:t> about your health before getting in a car.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INTERFACE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964275" y="5100625"/>
            <a:ext cx="7215300" cy="145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Why mobile?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Quick &amp; Efficient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17944" l="0" r="0" t="14111"/>
          <a:stretch/>
        </p:blipFill>
        <p:spPr>
          <a:xfrm>
            <a:off x="964275" y="1190600"/>
            <a:ext cx="7215452" cy="367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PROTOTYPE 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11660"/>
          <a:stretch/>
        </p:blipFill>
        <p:spPr>
          <a:xfrm>
            <a:off x="2130962" y="1107475"/>
            <a:ext cx="4882087" cy="575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ONBOARDING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100" y="1757750"/>
            <a:ext cx="2675397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500" y="1757750"/>
            <a:ext cx="2772551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3537500" y="3143850"/>
            <a:ext cx="1900200" cy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TASK 1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94050" y="5934575"/>
            <a:ext cx="7755899" cy="57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i="1" lang="en" sz="2400"/>
              <a:t>“I want to know if I am fit enough to drive”</a:t>
            </a:r>
            <a:r>
              <a:rPr lang="en" sz="2400"/>
              <a:t> – Complex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700" y="1385650"/>
            <a:ext cx="1485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6187" y="1385650"/>
            <a:ext cx="27241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700" y="1376125"/>
            <a:ext cx="24003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0950" y="3713900"/>
            <a:ext cx="15621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1154300" y="2682250"/>
            <a:ext cx="1045800" cy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909175" y="2682250"/>
            <a:ext cx="1045800" cy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917950" y="2682250"/>
            <a:ext cx="1045800" cy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320650" y="958925"/>
            <a:ext cx="977699" cy="3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vision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036350" y="987550"/>
            <a:ext cx="1134300" cy="3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Hearing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619850" y="987550"/>
            <a:ext cx="977699" cy="3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Reflex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7546075" y="987550"/>
            <a:ext cx="977699" cy="3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Stress</a:t>
            </a:r>
          </a:p>
        </p:txBody>
      </p:sp>
      <p:sp>
        <p:nvSpPr>
          <p:cNvPr id="103" name="Shape 103"/>
          <p:cNvSpPr/>
          <p:nvPr/>
        </p:nvSpPr>
        <p:spPr>
          <a:xfrm>
            <a:off x="1390650" y="4400300"/>
            <a:ext cx="2400300" cy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371600" y="4848125"/>
            <a:ext cx="2304300" cy="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if passed all tests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154300" y="3171900"/>
            <a:ext cx="1263000" cy="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if passed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800575" y="3150725"/>
            <a:ext cx="1263000" cy="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if passed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917950" y="3150725"/>
            <a:ext cx="1263000" cy="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if passed 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0" y="1357075"/>
            <a:ext cx="1523991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622900" y="150900"/>
            <a:ext cx="3898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TASK 2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17100" y="5715000"/>
            <a:ext cx="7909800" cy="57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2400"/>
              <a:t>“I want to know how to be a safer driver”</a:t>
            </a:r>
            <a:r>
              <a:rPr lang="en" sz="2400"/>
              <a:t> – simple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00" y="2400300"/>
            <a:ext cx="15049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1425" y="1031500"/>
            <a:ext cx="158115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0950" y="3418900"/>
            <a:ext cx="15621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6525" y="2628900"/>
            <a:ext cx="21336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235325" y="1176625"/>
            <a:ext cx="3294599" cy="6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If had inconsistent results </a:t>
            </a:r>
          </a:p>
        </p:txBody>
      </p:sp>
      <p:sp>
        <p:nvSpPr>
          <p:cNvPr id="120" name="Shape 120"/>
          <p:cNvSpPr/>
          <p:nvPr/>
        </p:nvSpPr>
        <p:spPr>
          <a:xfrm rot="-1668654">
            <a:off x="1659588" y="2321691"/>
            <a:ext cx="2400360" cy="5701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 rot="1044548">
            <a:off x="1659654" y="3945915"/>
            <a:ext cx="2400458" cy="5702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 rot="1044554">
            <a:off x="5248808" y="2090073"/>
            <a:ext cx="2061534" cy="5702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 rot="-1668745">
            <a:off x="5237435" y="4113550"/>
            <a:ext cx="1842777" cy="5701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2119200" y="1933850"/>
            <a:ext cx="977699" cy="3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vision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040900" y="4457700"/>
            <a:ext cx="1134300" cy="3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PT Serif"/>
                <a:ea typeface="PT Serif"/>
                <a:cs typeface="PT Serif"/>
                <a:sym typeface="PT Serif"/>
              </a:rPr>
              <a:t>reflex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tri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