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Introduce Team Members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Explain our goal and the problem we are trying to target.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“We are targeting student engagement during the early years of education, specifically relating to the circle of communication between Student, Parents, and Educators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Relationship Id="rId4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044700" y="15204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POVs and Experience Prototypes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044700" y="29641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/>
              <a:t>Team Members: </a:t>
            </a:r>
            <a:br>
              <a:rPr lang="en"/>
            </a:br>
            <a:r>
              <a:rPr lang="en"/>
              <a:t>Bronson Duran, Melissa Du, </a:t>
            </a:r>
            <a:br>
              <a:rPr lang="en"/>
            </a:br>
            <a:r>
              <a:rPr lang="en"/>
              <a:t>David Albán Hidalgo, Kevin Khieu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Teacher Support → HMW?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/>
              <a:t>How might we centralize all information gathered to make student growth data recollection easier?</a:t>
            </a:r>
          </a:p>
        </p:txBody>
      </p:sp>
      <p:sp>
        <p:nvSpPr>
          <p:cNvPr id="150" name="Shape 150"/>
          <p:cNvSpPr txBox="1"/>
          <p:nvPr>
            <p:ph idx="2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Creativity → HMW?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2000"/>
              <a:t>How might we give students the power to choose how they learn the set curriculum?</a:t>
            </a:r>
          </a:p>
        </p:txBody>
      </p:sp>
      <p:sp>
        <p:nvSpPr>
          <p:cNvPr id="157" name="Shape 157"/>
          <p:cNvSpPr txBox="1"/>
          <p:nvPr>
            <p:ph idx="2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Exp. Prototype - Parent Involvement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3973800" y="1225225"/>
            <a:ext cx="48585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Prototype </a:t>
            </a:r>
            <a:r>
              <a:rPr lang="en" sz="1800"/>
              <a:t>→ Hardstock mockups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Worked </a:t>
            </a:r>
            <a:r>
              <a:rPr lang="en" sz="1800"/>
              <a:t>→ Idea! 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Parents identified with the need of resources this attempted to fill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!(Worked) </a:t>
            </a:r>
            <a:r>
              <a:rPr lang="en" sz="1800"/>
              <a:t>→ Implementation?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Crowdsource vs. privacy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Surprises </a:t>
            </a:r>
            <a:r>
              <a:rPr lang="en" sz="1800"/>
              <a:t>→ Privacy Issues</a:t>
            </a:r>
            <a:br>
              <a:rPr lang="en" sz="1800"/>
            </a:br>
            <a:r>
              <a:rPr b="1" lang="en" sz="1800"/>
              <a:t>New Ideas → </a:t>
            </a:r>
            <a:r>
              <a:rPr lang="en" sz="1800"/>
              <a:t>Curated content vs. Crowd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168" y="229300"/>
            <a:ext cx="802131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9437" y="1625161"/>
            <a:ext cx="3823500" cy="28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Exp. Prototype - Teacher Support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225225"/>
            <a:ext cx="4719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Prototype </a:t>
            </a:r>
            <a:r>
              <a:rPr lang="en" sz="1800"/>
              <a:t>→ Hardstock mockups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Worked </a:t>
            </a:r>
            <a:r>
              <a:rPr lang="en" sz="1800"/>
              <a:t>→ Intuitive and useful 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Teachers found value in being able to attach snapshots to individual kids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!(Worked)</a:t>
            </a:r>
            <a:r>
              <a:rPr lang="en" sz="1800"/>
              <a:t>→ Storage/Display?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Organization of snapshots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Surprises </a:t>
            </a:r>
            <a:r>
              <a:rPr lang="en" sz="1800"/>
              <a:t>→ Teachers know they sometimes pay more attention to some</a:t>
            </a:r>
            <a:br>
              <a:rPr lang="en" sz="1800"/>
            </a:br>
            <a:r>
              <a:rPr b="1" lang="en" sz="1800"/>
              <a:t>New Ideas → </a:t>
            </a:r>
            <a:r>
              <a:rPr lang="en" sz="1800"/>
              <a:t>Way to track quantity/student</a:t>
            </a:r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425" y="248550"/>
            <a:ext cx="990600" cy="82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021237" y="1673037"/>
            <a:ext cx="3582474" cy="268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Exp. Prototype - Student Creativity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406425" y="1225225"/>
            <a:ext cx="4425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Prototype </a:t>
            </a:r>
            <a:r>
              <a:rPr lang="en" sz="1800"/>
              <a:t>→ Hardstock mockups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Worked </a:t>
            </a:r>
            <a:r>
              <a:rPr lang="en" sz="1800"/>
              <a:t>→ ”Process” idea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Experiential learning provides an engaging curriculum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!(Worked)</a:t>
            </a:r>
            <a:r>
              <a:rPr lang="en" sz="1800"/>
              <a:t>→ Constraints</a:t>
            </a:r>
          </a:p>
          <a:p>
            <a:pPr indent="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Young kids and set curriculum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/>
              <a:t>Surprises </a:t>
            </a:r>
            <a:r>
              <a:rPr lang="en" sz="1800"/>
              <a:t>→ Designing for kids is hard</a:t>
            </a:r>
            <a:br>
              <a:rPr lang="en" sz="1800"/>
            </a:br>
            <a:r>
              <a:rPr b="1" lang="en" sz="1800"/>
              <a:t>New Ideas → </a:t>
            </a:r>
            <a:r>
              <a:rPr lang="en" sz="1800"/>
              <a:t>Kids take pics of process for classroom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575" y="0"/>
            <a:ext cx="12287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521" y="1228725"/>
            <a:ext cx="2792849" cy="372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Prototypes</a:t>
            </a:r>
            <a:br>
              <a:rPr lang="en" sz="2000"/>
            </a:br>
            <a:r>
              <a:rPr lang="en" sz="2000"/>
              <a:t>	Mixed Reception of Ideas</a:t>
            </a:r>
            <a:br>
              <a:rPr lang="en" sz="2000"/>
            </a:br>
            <a:r>
              <a:rPr lang="en" sz="2000"/>
              <a:t>	New Ideas/Problem Areas</a:t>
            </a:r>
            <a:br>
              <a:rPr lang="en" sz="2000"/>
            </a:br>
            <a:r>
              <a:rPr lang="en" sz="2000"/>
              <a:t>	Consolidate into 1?</a:t>
            </a:r>
            <a:br>
              <a:rPr lang="en" sz="2000"/>
            </a:br>
            <a:r>
              <a:rPr lang="en" sz="2000"/>
              <a:t>Further Testing</a:t>
            </a:r>
            <a:br>
              <a:rPr lang="en" sz="2000"/>
            </a:br>
            <a:r>
              <a:rPr lang="en" sz="2000"/>
              <a:t>	Craft a storyboard for </a:t>
            </a:r>
            <a:br>
              <a:rPr lang="en" sz="2000"/>
            </a:br>
            <a:r>
              <a:rPr lang="en" sz="2000"/>
              <a:t>	whatever path we end up</a:t>
            </a:r>
            <a:br>
              <a:rPr lang="en" sz="2000"/>
            </a:br>
            <a:r>
              <a:rPr lang="en" sz="2000"/>
              <a:t>	choosing</a:t>
            </a:r>
            <a:br>
              <a:rPr lang="en" sz="2000"/>
            </a:br>
            <a:r>
              <a:rPr lang="en" sz="2000"/>
              <a:t>	</a:t>
            </a: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300" y="976425"/>
            <a:ext cx="3499824" cy="352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82750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Team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300" y="976425"/>
            <a:ext cx="3499824" cy="35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039" y="0"/>
            <a:ext cx="2146124" cy="38153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547750" y="1932400"/>
            <a:ext cx="1325399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David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234825" y="678225"/>
            <a:ext cx="1565699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Kevin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764925" y="3146425"/>
            <a:ext cx="10992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Melissa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982050" y="4099825"/>
            <a:ext cx="1565699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Bronson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8550" y="2752211"/>
            <a:ext cx="1325399" cy="117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975" y="3754087"/>
            <a:ext cx="1179224" cy="13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2050" y="1505700"/>
            <a:ext cx="1325400" cy="156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Initial Point of View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/>
              <a:t>“We met…</a:t>
            </a:r>
            <a:r>
              <a:rPr lang="en" sz="1800"/>
              <a:t> Kyle, a senior year student in Stanford’s STEP Program.</a:t>
            </a:r>
            <a:br>
              <a:rPr lang="en" sz="1800"/>
            </a:br>
            <a:r>
              <a:rPr lang="en" sz="1800" u="sng"/>
              <a:t>We were amazed to realize…</a:t>
            </a:r>
            <a:r>
              <a:rPr lang="en" sz="1800"/>
              <a:t> that there were very little incentives for people to become teachers</a:t>
            </a:r>
            <a:br>
              <a:rPr lang="en" sz="1800"/>
            </a:br>
            <a:r>
              <a:rPr lang="en" sz="1800" u="sng"/>
              <a:t>It would be game-changing…</a:t>
            </a:r>
            <a:r>
              <a:rPr lang="en" sz="1800"/>
              <a:t> if we could provide a stronger support framework for teachers.”</a:t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22057" t="0"/>
          <a:stretch/>
        </p:blipFill>
        <p:spPr>
          <a:xfrm>
            <a:off x="4832400" y="2330825"/>
            <a:ext cx="3999899" cy="95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575" y="190950"/>
            <a:ext cx="12287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5225"/>
            <a:ext cx="43062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900"/>
              <a:t>Feedback:</a:t>
            </a:r>
            <a:br>
              <a:rPr lang="en" sz="1900"/>
            </a:br>
            <a:r>
              <a:rPr lang="en" sz="1900"/>
              <a:t>	</a:t>
            </a:r>
            <a:r>
              <a:rPr lang="en" sz="1800"/>
              <a:t>More from parents/educators</a:t>
            </a:r>
            <a:br>
              <a:rPr lang="en" sz="1800"/>
            </a:br>
            <a:r>
              <a:rPr lang="en" sz="1800"/>
              <a:t>	Focus on specific age ranges</a:t>
            </a:r>
            <a:r>
              <a:rPr lang="en" sz="1900"/>
              <a:t> </a:t>
            </a:r>
            <a:br>
              <a:rPr lang="en" sz="1900"/>
            </a:br>
            <a:br>
              <a:rPr lang="en" sz="1900"/>
            </a:br>
            <a:r>
              <a:rPr i="1" lang="en" sz="1900"/>
              <a:t>Additional Interviews:</a:t>
            </a:r>
            <a:br>
              <a:rPr i="1" lang="en" sz="1900"/>
            </a:br>
            <a:r>
              <a:rPr i="1" lang="en" sz="1900"/>
              <a:t>	</a:t>
            </a:r>
            <a:r>
              <a:rPr lang="en" sz="1800"/>
              <a:t>Bing Nursery Teacher/Parent</a:t>
            </a:r>
            <a:br>
              <a:rPr lang="en" sz="1800"/>
            </a:br>
            <a:r>
              <a:rPr lang="en" sz="1800"/>
              <a:t>	PTA Pres. of Nueva School</a:t>
            </a:r>
            <a:br>
              <a:rPr lang="en" sz="1800"/>
            </a:br>
            <a:r>
              <a:rPr lang="en" sz="1800"/>
              <a:t>	Retired Teacher (35+ years)</a:t>
            </a:r>
            <a:br>
              <a:rPr lang="en" sz="1800"/>
            </a:br>
            <a:r>
              <a:rPr lang="en" sz="1800"/>
              <a:t>	Kindergarten Teacher (20+ years)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Needfinding - Interviews</a:t>
            </a:r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925" y="1251800"/>
            <a:ext cx="4401100" cy="33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25" y="248550"/>
            <a:ext cx="990600" cy="82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- Results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i="1" lang="en" sz="1800"/>
              <a:t>”A big issue may come up with one of the kids...That information needs to be shared between teachers immediately and effectively” </a:t>
            </a:r>
            <a:br>
              <a:rPr lang="en" sz="1100"/>
            </a:br>
            <a:br>
              <a:rPr lang="en" sz="1600"/>
            </a:br>
            <a:r>
              <a:rPr i="1" lang="en" sz="1800"/>
              <a:t>“..how do I [parent] approach this teacher?”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“He never used to get bored, and now he was asking me: “tell me what to do”.</a:t>
            </a:r>
            <a:br>
              <a:rPr lang="en" sz="1100">
                <a:latin typeface="Arial"/>
                <a:ea typeface="Arial"/>
                <a:cs typeface="Arial"/>
                <a:sym typeface="Arial"/>
              </a:rPr>
            </a:br>
          </a:p>
          <a:p>
            <a:pPr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5579350" y="1225225"/>
            <a:ext cx="2403599" cy="96149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Teacher to Teacher Communication</a:t>
            </a:r>
          </a:p>
        </p:txBody>
      </p:sp>
      <p:sp>
        <p:nvSpPr>
          <p:cNvPr id="103" name="Shape 103"/>
          <p:cNvSpPr/>
          <p:nvPr/>
        </p:nvSpPr>
        <p:spPr>
          <a:xfrm>
            <a:off x="5630550" y="2421475"/>
            <a:ext cx="2403599" cy="96149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Parent-Teacher Communication</a:t>
            </a:r>
          </a:p>
        </p:txBody>
      </p:sp>
      <p:sp>
        <p:nvSpPr>
          <p:cNvPr id="104" name="Shape 104"/>
          <p:cNvSpPr/>
          <p:nvPr/>
        </p:nvSpPr>
        <p:spPr>
          <a:xfrm>
            <a:off x="5630550" y="3617725"/>
            <a:ext cx="2403599" cy="96149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Economica"/>
                <a:ea typeface="Economica"/>
                <a:cs typeface="Economica"/>
                <a:sym typeface="Economica"/>
              </a:rPr>
              <a:t>Student Creativity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cxnSp>
        <p:nvCxnSpPr>
          <p:cNvPr id="106" name="Shape 106"/>
          <p:cNvCxnSpPr>
            <a:endCxn id="102" idx="1"/>
          </p:cNvCxnSpPr>
          <p:nvPr/>
        </p:nvCxnSpPr>
        <p:spPr>
          <a:xfrm flipH="1" rot="10800000">
            <a:off x="3320050" y="1705974"/>
            <a:ext cx="2259300" cy="742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7" name="Shape 107"/>
          <p:cNvCxnSpPr>
            <a:endCxn id="103" idx="1"/>
          </p:cNvCxnSpPr>
          <p:nvPr/>
        </p:nvCxnSpPr>
        <p:spPr>
          <a:xfrm flipH="1" rot="10800000">
            <a:off x="2944949" y="2902224"/>
            <a:ext cx="2685600" cy="401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8" name="Shape 108"/>
          <p:cNvCxnSpPr>
            <a:endCxn id="104" idx="1"/>
          </p:cNvCxnSpPr>
          <p:nvPr/>
        </p:nvCxnSpPr>
        <p:spPr>
          <a:xfrm flipH="1" rot="10800000">
            <a:off x="2916150" y="4098474"/>
            <a:ext cx="2714400" cy="320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575" y="0"/>
            <a:ext cx="12287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marL="0">
              <a:spcBef>
                <a:spcPts val="0"/>
              </a:spcBef>
              <a:buNone/>
            </a:pPr>
            <a:r>
              <a:rPr lang="en"/>
              <a:t>Revised POVs - Parent Involvement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/>
              <a:t>“We met…</a:t>
            </a:r>
            <a:r>
              <a:rPr lang="en" sz="1800"/>
              <a:t> Sun, the President of Nueva School District’s PTA</a:t>
            </a:r>
          </a:p>
          <a:p>
            <a:pPr lv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/>
              <a:t>We were amazed to realize…</a:t>
            </a:r>
            <a:r>
              <a:rPr lang="en" sz="1800"/>
              <a:t> that there is a severe communication gap between parents and teachers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/>
              <a:t>It would be game-changing…</a:t>
            </a:r>
            <a:r>
              <a:rPr lang="en" sz="1800"/>
              <a:t> to give parents and teachers a way in which they can communicate effectively and without added stress”</a:t>
            </a: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311700" y="1083175"/>
            <a:ext cx="3999899" cy="349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168" y="229300"/>
            <a:ext cx="802131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12" y="1448450"/>
            <a:ext cx="4354075" cy="326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Revised POVs - Teacher Support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/>
              <a:t>We met…</a:t>
            </a:r>
            <a:r>
              <a:rPr lang="en" sz="1800"/>
              <a:t> Adrienne, a Bing Nursery School Teacher</a:t>
            </a:r>
            <a:br>
              <a:rPr lang="en" sz="1800"/>
            </a:br>
            <a:r>
              <a:rPr lang="en" sz="1800" u="sng"/>
              <a:t>We were amazed to realize…</a:t>
            </a:r>
            <a:r>
              <a:rPr lang="en" sz="1800"/>
              <a:t> how much information about child development currently is lost</a:t>
            </a:r>
          </a:p>
          <a:p>
            <a:pPr>
              <a:spcBef>
                <a:spcPts val="0"/>
              </a:spcBef>
              <a:buNone/>
            </a:pPr>
            <a:r>
              <a:rPr lang="en" sz="1800" u="sng"/>
              <a:t>It would be game-changing…</a:t>
            </a:r>
            <a:r>
              <a:rPr lang="en" sz="1800"/>
              <a:t> to give teachers a way to rapidly document and share information between themselves in order to ease and better the process of creating parent reports.</a:t>
            </a: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464450"/>
            <a:ext cx="3999900" cy="299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425" y="248550"/>
            <a:ext cx="990600" cy="82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"/>
              <a:t>Revised POV - Student Creativity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u="sng"/>
              <a:t>We met…</a:t>
            </a:r>
            <a:r>
              <a:rPr lang="en" sz="1800"/>
              <a:t> Adrienne, a parent to one 6-year-old son</a:t>
            </a:r>
            <a:br>
              <a:rPr lang="en" sz="1800"/>
            </a:br>
            <a:r>
              <a:rPr lang="en" sz="1800" u="sng"/>
              <a:t>We were amazed to realize…</a:t>
            </a:r>
            <a:r>
              <a:rPr lang="en" sz="1800"/>
              <a:t> that focusing on the process of learning allows students to empower themselves and be more creative</a:t>
            </a:r>
            <a:br>
              <a:rPr lang="en" sz="1800"/>
            </a:br>
            <a:r>
              <a:rPr lang="en" sz="1800" u="sng"/>
              <a:t>It would be game-changing…</a:t>
            </a:r>
            <a:r>
              <a:rPr lang="en" sz="1800"/>
              <a:t> to devise a solution that helps kids learn and encourages creativity</a:t>
            </a:r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575" y="0"/>
            <a:ext cx="12287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275" y="1477375"/>
            <a:ext cx="4042150" cy="30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Parental Involvement → HMW?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i="1" lang="en" sz="2000"/>
              <a:t>How might we cultivate the mindset that the educational experience is everywhere, not just in the classroom? </a:t>
            </a:r>
          </a:p>
        </p:txBody>
      </p:sp>
      <p:sp>
        <p:nvSpPr>
          <p:cNvPr id="143" name="Shape 143"/>
          <p:cNvSpPr txBox="1"/>
          <p:nvPr>
            <p:ph idx="2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