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Ubuntu"/>
      <p:regular r:id="rId21"/>
      <p:bold r:id="rId22"/>
      <p:italic r:id="rId23"/>
      <p:boldItalic r:id="rId24"/>
    </p:embeddedFont>
    <p:embeddedFont>
      <p:font typeface="Economica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Ubuntu-bold.fntdata"/><Relationship Id="rId21" Type="http://schemas.openxmlformats.org/officeDocument/2006/relationships/font" Target="fonts/Ubuntu-regular.fntdata"/><Relationship Id="rId24" Type="http://schemas.openxmlformats.org/officeDocument/2006/relationships/font" Target="fonts/Ubuntu-boldItalic.fntdata"/><Relationship Id="rId23" Type="http://schemas.openxmlformats.org/officeDocument/2006/relationships/font" Target="fonts/Ubuntu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Economica-bold.fntdata"/><Relationship Id="rId25" Type="http://schemas.openxmlformats.org/officeDocument/2006/relationships/font" Target="fonts/Economica-regular.fntdata"/><Relationship Id="rId28" Type="http://schemas.openxmlformats.org/officeDocument/2006/relationships/font" Target="fonts/Economica-boldItalic.fntdata"/><Relationship Id="rId27" Type="http://schemas.openxmlformats.org/officeDocument/2006/relationships/font" Target="fonts/Economic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u="sng">
                <a:solidFill>
                  <a:srgbClr val="CC4125"/>
                </a:solidFill>
              </a:rPr>
              <a:t>changes from lo-fi: </a:t>
            </a:r>
            <a:r>
              <a:rPr lang="en" sz="1400">
                <a:solidFill>
                  <a:srgbClr val="CC4125"/>
                </a:solidFill>
              </a:rPr>
              <a:t>removed ability to send directly to parents after capturing moment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OPTION TO SORT BY TAGS. OPTION TO CATEGORIZE CHILD’S MOMENTS BY TAGS. HAVE GENERAL ARCHIVE + TAGGED ONES (YOU CAN ALWAYS TAG LATER). SEE # OF MOMENTS. HAVE OPTION TO SEND, DELETE, OR TAG EACH MOMENT @ THE BOTTOM.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GRID VIEW - FITS MORE, SEE # OF MOMENTS (PAY ATTENTION TO IGNORED STUDENTS), HAVE UNTAGGED MOMENTS (EASE OF USE)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TOOK AWAY THE ‘SHARE IMMEDIATELY’ FUNCTION BASED ON THIS WEEK’S INTERVIEWS @ BING. OPTION TO TAG AFTER YOU CAPTURE OR ARCHIVE IMMEDIATELY.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u="sng">
                <a:solidFill>
                  <a:srgbClr val="CC4125"/>
                </a:solidFill>
              </a:rPr>
              <a:t>changes from lo-fi:</a:t>
            </a:r>
          </a:p>
          <a:p>
            <a:pPr indent="-228600" lvl="0" marL="457200" rtl="0">
              <a:spcBef>
                <a:spcPts val="0"/>
              </a:spcBef>
              <a:buClr>
                <a:srgbClr val="CC4125"/>
              </a:buClr>
              <a:buChar char="➔"/>
            </a:pPr>
            <a:r>
              <a:rPr lang="en" sz="1400">
                <a:solidFill>
                  <a:srgbClr val="CC4125"/>
                </a:solidFill>
              </a:rPr>
              <a:t>removal of home screen</a:t>
            </a:r>
          </a:p>
          <a:p>
            <a:pPr indent="-228600" lvl="0" marL="457200" rtl="0">
              <a:spcBef>
                <a:spcPts val="0"/>
              </a:spcBef>
              <a:buClr>
                <a:srgbClr val="CC4125"/>
              </a:buClr>
              <a:buChar char="➔"/>
            </a:pPr>
            <a:r>
              <a:rPr lang="en" sz="1400">
                <a:solidFill>
                  <a:srgbClr val="CC4125"/>
                </a:solidFill>
              </a:rPr>
              <a:t>grid-view layout</a:t>
            </a:r>
          </a:p>
          <a:p>
            <a:pPr indent="-228600" lvl="0" marL="457200" rtl="0">
              <a:spcBef>
                <a:spcPts val="0"/>
              </a:spcBef>
              <a:buClr>
                <a:srgbClr val="CC4125"/>
              </a:buClr>
              <a:buChar char="➔"/>
            </a:pPr>
            <a:r>
              <a:rPr lang="en" sz="1400">
                <a:solidFill>
                  <a:srgbClr val="CC4125"/>
                </a:solidFill>
              </a:rPr>
              <a:t>ability to sort by different views for individual children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u="sng">
                <a:solidFill>
                  <a:srgbClr val="CC4125"/>
                </a:solidFill>
              </a:rPr>
              <a:t>changes from lo-fi: </a:t>
            </a:r>
            <a:r>
              <a:rPr lang="en" sz="1400">
                <a:solidFill>
                  <a:srgbClr val="CC4125"/>
                </a:solidFill>
              </a:rPr>
              <a:t>option/ability to tag student by name &amp; category after capturing moment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61" name="Shape 16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88" name="Shape 18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" name="Shape 16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3000"/>
            </a:lvl1pPr>
            <a:lvl2pPr rtl="0">
              <a:spcBef>
                <a:spcPts val="0"/>
              </a:spcBef>
              <a:buSzPct val="100000"/>
              <a:defRPr sz="3000"/>
            </a:lvl2pPr>
            <a:lvl3pPr rtl="0">
              <a:spcBef>
                <a:spcPts val="0"/>
              </a:spcBef>
              <a:buSzPct val="100000"/>
              <a:defRPr sz="3000"/>
            </a:lvl3pPr>
            <a:lvl4pPr rtl="0">
              <a:spcBef>
                <a:spcPts val="0"/>
              </a:spcBef>
              <a:buSzPct val="100000"/>
              <a:defRPr sz="3000"/>
            </a:lvl4pPr>
            <a:lvl5pPr rtl="0">
              <a:spcBef>
                <a:spcPts val="0"/>
              </a:spcBef>
              <a:buSzPct val="100000"/>
              <a:defRPr sz="3000"/>
            </a:lvl5pPr>
            <a:lvl6pPr rtl="0">
              <a:spcBef>
                <a:spcPts val="0"/>
              </a:spcBef>
              <a:buSzPct val="100000"/>
              <a:defRPr sz="3000"/>
            </a:lvl6pPr>
            <a:lvl7pPr rtl="0">
              <a:spcBef>
                <a:spcPts val="0"/>
              </a:spcBef>
              <a:buSzPct val="100000"/>
              <a:defRPr sz="3000"/>
            </a:lvl7pPr>
            <a:lvl8pPr rtl="0">
              <a:spcBef>
                <a:spcPts val="0"/>
              </a:spcBef>
              <a:buSzPct val="100000"/>
              <a:defRPr sz="3000"/>
            </a:lvl8pPr>
            <a:lvl9pPr rtl="0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Shape 43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jpg"/><Relationship Id="rId4" Type="http://schemas.openxmlformats.org/officeDocument/2006/relationships/image" Target="../media/image32.jpg"/><Relationship Id="rId5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Relationship Id="rId5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7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Relationship Id="rId4" Type="http://schemas.openxmlformats.org/officeDocument/2006/relationships/image" Target="../media/image04.jpg"/><Relationship Id="rId5" Type="http://schemas.openxmlformats.org/officeDocument/2006/relationships/image" Target="../media/image08.jpg"/><Relationship Id="rId6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4.jpg"/><Relationship Id="rId7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9144000" y="4099150"/>
            <a:ext cx="489000" cy="2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1194400" y="3652000"/>
            <a:ext cx="61833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85200C"/>
                </a:solidFill>
                <a:latin typeface="Ubuntu"/>
                <a:ea typeface="Ubuntu"/>
                <a:cs typeface="Ubuntu"/>
                <a:sym typeface="Ubuntu"/>
              </a:rPr>
              <a:t>spark: </a:t>
            </a:r>
            <a:r>
              <a:rPr lang="en" sz="3000">
                <a:solidFill>
                  <a:srgbClr val="85200C"/>
                </a:solidFill>
                <a:latin typeface="Ubuntu"/>
                <a:ea typeface="Ubuntu"/>
                <a:cs typeface="Ubuntu"/>
                <a:sym typeface="Ubuntu"/>
              </a:rPr>
              <a:t>never miss a moment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775" y="56600"/>
            <a:ext cx="3832276" cy="33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4294967295" type="title"/>
          </p:nvPr>
        </p:nvSpPr>
        <p:spPr>
          <a:xfrm>
            <a:off x="311700" y="187825"/>
            <a:ext cx="8520599" cy="9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task flow, complex: </a:t>
            </a:r>
            <a:r>
              <a:rPr lang="en" sz="2400">
                <a:latin typeface="Ubuntu"/>
                <a:ea typeface="Ubuntu"/>
                <a:cs typeface="Ubuntu"/>
                <a:sym typeface="Ubuntu"/>
              </a:rPr>
              <a:t>share a moment in a child’s education with his/her parents. </a:t>
            </a:r>
            <a:r>
              <a:rPr lang="en" sz="3000"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824" y="1718911"/>
            <a:ext cx="3594100" cy="126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9375" y="3999075"/>
            <a:ext cx="1547900" cy="1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649375" y="1328250"/>
            <a:ext cx="2019299" cy="4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moderate task flow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691875" y="3521225"/>
            <a:ext cx="1505400" cy="4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simple task flow</a:t>
            </a:r>
          </a:p>
        </p:txBody>
      </p:sp>
      <p:sp>
        <p:nvSpPr>
          <p:cNvPr id="151" name="Shape 151"/>
          <p:cNvSpPr/>
          <p:nvPr/>
        </p:nvSpPr>
        <p:spPr>
          <a:xfrm>
            <a:off x="2283925" y="3020350"/>
            <a:ext cx="573299" cy="53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+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4458325" y="3329825"/>
            <a:ext cx="1296600" cy="3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6201" y="1089975"/>
            <a:ext cx="2233262" cy="38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3776700" y="4078400"/>
            <a:ext cx="2019299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Prototyping Overview: Tools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52475"/>
            <a:ext cx="8520599" cy="383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Used Marvel + Sketch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FF"/>
                </a:solidFill>
              </a:rPr>
              <a:t>Helped</a:t>
            </a:r>
            <a:r>
              <a:rPr lang="en">
                <a:solidFill>
                  <a:srgbClr val="000000"/>
                </a:solidFill>
              </a:rPr>
              <a:t>: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 lot of great resources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Don’t have to make everything yourself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(icons are provided, templates are provided,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easy drag interface. Snap-to-grid system is great,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alignment is automatic).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Suitable for design prototyping needs.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FF0000"/>
                </a:solidFill>
              </a:rPr>
              <a:t>Did not help:</a:t>
            </a:r>
            <a:r>
              <a:rPr lang="en">
                <a:solidFill>
                  <a:srgbClr val="000000"/>
                </a:solidFill>
              </a:rPr>
              <a:t>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Not interactive</a:t>
            </a:r>
          </a:p>
          <a:p>
            <a:pPr indent="-228600" lvl="2" marL="1371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Could not capture pictures/video/voice with prototype.</a:t>
            </a:r>
          </a:p>
          <a:p>
            <a:pPr indent="-228600" lvl="2" marL="1371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Had to pay in order to add collaborative function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Downloading screens requires you to upgrade to Premium plan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9262" y="1750675"/>
            <a:ext cx="2066925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Prototyping Overview: Limitations/Trade-offs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To give a realistic feel, there are many different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screens/permutations of different functions.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Non-interactive (no ways to actually capture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media to simulate the experience)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More detailed prototype meant fleshing out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more details/adding more screens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Increases learning curve for prototype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195" y="1266074"/>
            <a:ext cx="1820874" cy="33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Prototyping Overview: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11700" y="1152475"/>
            <a:ext cx="4253999" cy="343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Wizard of Oz: 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Media capture/upload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Sharing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Hand-coded features: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Pre-populated with data to make it look realistic (screens with images of children, sample text upload, sample picture upload, etc.)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13832" l="10221" r="8589" t="14235"/>
          <a:stretch/>
        </p:blipFill>
        <p:spPr>
          <a:xfrm>
            <a:off x="6817375" y="1116000"/>
            <a:ext cx="2089320" cy="351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300" y="1181898"/>
            <a:ext cx="1899624" cy="33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387" y="364475"/>
            <a:ext cx="2325232" cy="41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175" y="373075"/>
            <a:ext cx="2325225" cy="418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075" y="364475"/>
            <a:ext cx="2453625" cy="41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020250" y="4562100"/>
            <a:ext cx="1270500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Log In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3936762" y="4562100"/>
            <a:ext cx="1270500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Tagging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6783525" y="4553500"/>
            <a:ext cx="1270500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Menu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99" y="503650"/>
            <a:ext cx="2119375" cy="37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200" y="479736"/>
            <a:ext cx="2119374" cy="37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1723" y="410750"/>
            <a:ext cx="2119374" cy="384420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1112100" y="4450900"/>
            <a:ext cx="1270500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/>
              <a:t>Text Capture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3989350" y="4419600"/>
            <a:ext cx="1370700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Video Capture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6881875" y="4388300"/>
            <a:ext cx="1370700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Voice Capture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362" y="270950"/>
            <a:ext cx="2144888" cy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8325" y="1317100"/>
            <a:ext cx="3496884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7962" y="1652775"/>
            <a:ext cx="1322468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1887" y="2781037"/>
            <a:ext cx="1323126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887" y="3719925"/>
            <a:ext cx="1181410" cy="13239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5832300" y="1579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4637325" y="1006175"/>
            <a:ext cx="1122900" cy="619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Kevin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997925" y="1998862"/>
            <a:ext cx="1122900" cy="619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David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2931377" y="3155300"/>
            <a:ext cx="1391999" cy="619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Melissa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808475" y="4315800"/>
            <a:ext cx="1391999" cy="619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Bronson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22375" y="-6612"/>
            <a:ext cx="1264348" cy="113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4294967295" type="title"/>
          </p:nvPr>
        </p:nvSpPr>
        <p:spPr>
          <a:xfrm>
            <a:off x="311700" y="396750"/>
            <a:ext cx="8520599" cy="511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Problem/Solution:</a:t>
            </a:r>
            <a:r>
              <a:rPr lang="en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Scheduling and resource constraints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prevent many parents and teachers from actively working together to support students in their educational development. With </a:t>
            </a:r>
            <a:r>
              <a:rPr lang="en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communication limited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to just quarterly conferences, if even that often, both </a:t>
            </a:r>
            <a:r>
              <a:rPr lang="en" sz="20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parents and teachers crave ways to collaboratively and effectively track a child’s development.</a:t>
            </a:r>
            <a:r>
              <a:rPr lang="en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Spark allows teachers and parents to </a:t>
            </a:r>
            <a:r>
              <a:rPr lang="en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capture the learning progress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of each individual student, and the </a:t>
            </a:r>
            <a:r>
              <a:rPr lang="en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versatility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of Spark allows parents to easily </a:t>
            </a:r>
            <a:r>
              <a:rPr lang="en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view their child’s progress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across a variety of platforms.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Value Proposition: 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Streamlining student growth tracking for teachers.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3858750" y="169100"/>
            <a:ext cx="1426499" cy="7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Tasks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491037" y="3707750"/>
            <a:ext cx="2267700" cy="98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Medium: 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capture a moment in a child’s education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24" y="1458475"/>
            <a:ext cx="1589900" cy="17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92025" y="3707750"/>
            <a:ext cx="2489700" cy="124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Simple: </a:t>
            </a: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easily sort &amp; recollect a child’s developmental history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3226" y="1602300"/>
            <a:ext cx="1996821" cy="155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7024" y="1314649"/>
            <a:ext cx="2107649" cy="20450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6568075" y="3648350"/>
            <a:ext cx="2423399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Complex: </a:t>
            </a: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share a moment in a child’s education with his/her parents.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4294967295" type="title"/>
          </p:nvPr>
        </p:nvSpPr>
        <p:spPr>
          <a:xfrm>
            <a:off x="120425" y="211225"/>
            <a:ext cx="89003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major design change #1: individual student views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650" y="1245750"/>
            <a:ext cx="1752049" cy="310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710" y="1233687"/>
            <a:ext cx="1752049" cy="312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7750" y="1214237"/>
            <a:ext cx="1752049" cy="316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174" y="1126575"/>
            <a:ext cx="1752049" cy="35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4294967295" type="title"/>
          </p:nvPr>
        </p:nvSpPr>
        <p:spPr>
          <a:xfrm>
            <a:off x="120425" y="211225"/>
            <a:ext cx="88368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major design change #2: grid view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13832" l="10221" r="8589" t="14235"/>
          <a:stretch/>
        </p:blipFill>
        <p:spPr>
          <a:xfrm>
            <a:off x="4910726" y="997450"/>
            <a:ext cx="2259724" cy="379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200" y="932612"/>
            <a:ext cx="1932474" cy="392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4294967295" type="title"/>
          </p:nvPr>
        </p:nvSpPr>
        <p:spPr>
          <a:xfrm>
            <a:off x="120425" y="211225"/>
            <a:ext cx="85817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major design change #3: tagging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550" y="783929"/>
            <a:ext cx="2050374" cy="416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6925" y="783925"/>
            <a:ext cx="2303790" cy="41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3500" y="774112"/>
            <a:ext cx="2303799" cy="418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13832" l="10221" r="8589" t="14235"/>
          <a:stretch/>
        </p:blipFill>
        <p:spPr>
          <a:xfrm>
            <a:off x="1582326" y="1271775"/>
            <a:ext cx="2259724" cy="379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12090" l="11896" r="10499" t="14320"/>
          <a:stretch/>
        </p:blipFill>
        <p:spPr>
          <a:xfrm>
            <a:off x="5331725" y="1232225"/>
            <a:ext cx="2112759" cy="379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idx="4294967295" type="title"/>
          </p:nvPr>
        </p:nvSpPr>
        <p:spPr>
          <a:xfrm>
            <a:off x="311700" y="187825"/>
            <a:ext cx="8520599" cy="9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task flow, simple: 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easily sort &amp; recollect a child’s developmental history.</a:t>
            </a:r>
          </a:p>
        </p:txBody>
      </p:sp>
      <p:cxnSp>
        <p:nvCxnSpPr>
          <p:cNvPr id="126" name="Shape 126"/>
          <p:cNvCxnSpPr/>
          <p:nvPr/>
        </p:nvCxnSpPr>
        <p:spPr>
          <a:xfrm>
            <a:off x="4147350" y="3165450"/>
            <a:ext cx="962699" cy="959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4294967295" type="title"/>
          </p:nvPr>
        </p:nvSpPr>
        <p:spPr>
          <a:xfrm>
            <a:off x="311700" y="187825"/>
            <a:ext cx="8520599" cy="9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task flow, moderate: </a:t>
            </a:r>
            <a:r>
              <a:rPr lang="en" sz="2400">
                <a:latin typeface="Ubuntu"/>
                <a:ea typeface="Ubuntu"/>
                <a:cs typeface="Ubuntu"/>
                <a:sym typeface="Ubuntu"/>
              </a:rPr>
              <a:t>capture a moment in a child’s education. 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13198" l="13152" r="10248" t="14321"/>
          <a:stretch/>
        </p:blipFill>
        <p:spPr>
          <a:xfrm>
            <a:off x="136824" y="1493237"/>
            <a:ext cx="1631224" cy="29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26" y="1488200"/>
            <a:ext cx="1631224" cy="29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8489" y="1480664"/>
            <a:ext cx="1631224" cy="293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3025" y="1481249"/>
            <a:ext cx="1631225" cy="29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3975" y="1488175"/>
            <a:ext cx="1631224" cy="2949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Shape 137"/>
          <p:cNvCxnSpPr/>
          <p:nvPr/>
        </p:nvCxnSpPr>
        <p:spPr>
          <a:xfrm>
            <a:off x="1433900" y="3989875"/>
            <a:ext cx="962699" cy="95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8" name="Shape 138"/>
          <p:cNvCxnSpPr/>
          <p:nvPr/>
        </p:nvCxnSpPr>
        <p:spPr>
          <a:xfrm>
            <a:off x="3201600" y="3989875"/>
            <a:ext cx="962699" cy="95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9" name="Shape 139"/>
          <p:cNvCxnSpPr/>
          <p:nvPr/>
        </p:nvCxnSpPr>
        <p:spPr>
          <a:xfrm>
            <a:off x="4997650" y="3989875"/>
            <a:ext cx="962699" cy="95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0" name="Shape 140"/>
          <p:cNvCxnSpPr/>
          <p:nvPr/>
        </p:nvCxnSpPr>
        <p:spPr>
          <a:xfrm>
            <a:off x="6793700" y="3989875"/>
            <a:ext cx="962699" cy="95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1" name="Shape 141"/>
          <p:cNvSpPr txBox="1"/>
          <p:nvPr/>
        </p:nvSpPr>
        <p:spPr>
          <a:xfrm>
            <a:off x="731800" y="4743675"/>
            <a:ext cx="8784899" cy="29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