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Ubuntu"/>
      <p:regular r:id="rId14"/>
      <p:bold r:id="rId15"/>
      <p:italic r:id="rId16"/>
      <p:boldItalic r:id="rId17"/>
    </p:embeddedFont>
    <p:embeddedFont>
      <p:font typeface="Economica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swald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regular.fntdata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Ubuntu-bold.fntdata"/><Relationship Id="rId14" Type="http://schemas.openxmlformats.org/officeDocument/2006/relationships/font" Target="fonts/Ubuntu-regular.fntdata"/><Relationship Id="rId17" Type="http://schemas.openxmlformats.org/officeDocument/2006/relationships/font" Target="fonts/Ubuntu-boldItalic.fntdata"/><Relationship Id="rId16" Type="http://schemas.openxmlformats.org/officeDocument/2006/relationships/font" Target="fonts/Ubuntu-italic.fntdata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rt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Relationship Id="rId5" Type="http://schemas.openxmlformats.org/officeDocument/2006/relationships/image" Target="../media/image09.png"/><Relationship Id="rId6" Type="http://schemas.openxmlformats.org/officeDocument/2006/relationships/image" Target="../media/image07.png"/><Relationship Id="rId7" Type="http://schemas.openxmlformats.org/officeDocument/2006/relationships/image" Target="../media/image05.png"/><Relationship Id="rId8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9144000" y="4099150"/>
            <a:ext cx="489000" cy="2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550" y="361850"/>
            <a:ext cx="3832276" cy="332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194400" y="3652000"/>
            <a:ext cx="61833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85200C"/>
                </a:solidFill>
                <a:latin typeface="Ubuntu"/>
                <a:ea typeface="Ubuntu"/>
                <a:cs typeface="Ubuntu"/>
                <a:sym typeface="Ubuntu"/>
              </a:rPr>
              <a:t>spark: </a:t>
            </a:r>
            <a:r>
              <a:rPr lang="en" sz="3000">
                <a:solidFill>
                  <a:srgbClr val="85200C"/>
                </a:solidFill>
                <a:latin typeface="Ubuntu"/>
                <a:ea typeface="Ubuntu"/>
                <a:cs typeface="Ubuntu"/>
                <a:sym typeface="Ubuntu"/>
              </a:rPr>
              <a:t>never miss a moment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362" y="270950"/>
            <a:ext cx="2144888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8325" y="1317100"/>
            <a:ext cx="3496884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7962" y="1652775"/>
            <a:ext cx="1322468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1887" y="2781037"/>
            <a:ext cx="1323126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887" y="3719925"/>
            <a:ext cx="1181410" cy="13239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5832300" y="1579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637325" y="1006175"/>
            <a:ext cx="1122900" cy="61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Kevin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997925" y="1998862"/>
            <a:ext cx="1122900" cy="61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David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2931377" y="3155300"/>
            <a:ext cx="1391999" cy="61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Melissa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808475" y="4315800"/>
            <a:ext cx="1391999" cy="619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Bronson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22375" y="-6612"/>
            <a:ext cx="1264348" cy="113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4294967295" type="title"/>
          </p:nvPr>
        </p:nvSpPr>
        <p:spPr>
          <a:xfrm>
            <a:off x="311700" y="332275"/>
            <a:ext cx="8520599" cy="3665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Scheduling and resource constraints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prevent many parents and teachers from actively working together to support students in their educational development. With </a:t>
            </a:r>
            <a:r>
              <a:rPr lang="en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communication limited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to just quarterly conferences, if even that often, both </a:t>
            </a:r>
            <a:r>
              <a:rPr lang="en" sz="20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parents and teachers crave ways to collaboratively and effectively track a child’s development.</a:t>
            </a:r>
            <a:r>
              <a:rPr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Spark allows teachers and parents to </a:t>
            </a:r>
            <a:r>
              <a:rPr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capture the learning progress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of each individual student, and the </a:t>
            </a:r>
            <a:r>
              <a:rPr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versatility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of Spark allows parents to easily </a:t>
            </a:r>
            <a:r>
              <a:rPr lang="en" sz="2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view their child’s progress</a:t>
            </a: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 across a variety of platforms.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Shape 84"/>
          <p:cNvSpPr txBox="1"/>
          <p:nvPr>
            <p:ph idx="4294967295" type="body"/>
          </p:nvPr>
        </p:nvSpPr>
        <p:spPr>
          <a:xfrm>
            <a:off x="2571150" y="4142825"/>
            <a:ext cx="40016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000"/>
              <a:t>Problem - Solution Statement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4294967295"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Tasks</a:t>
            </a:r>
          </a:p>
        </p:txBody>
      </p:sp>
      <p:sp>
        <p:nvSpPr>
          <p:cNvPr id="90" name="Shape 90"/>
          <p:cNvSpPr txBox="1"/>
          <p:nvPr>
            <p:ph idx="4294967295" type="body"/>
          </p:nvPr>
        </p:nvSpPr>
        <p:spPr>
          <a:xfrm>
            <a:off x="266850" y="1423525"/>
            <a:ext cx="4323600" cy="3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Simple: </a:t>
            </a:r>
            <a:r>
              <a:rPr lang="en"/>
              <a:t>To capture a moment in a child’s education.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/>
              <a:t>Medium: </a:t>
            </a:r>
            <a:r>
              <a:rPr lang="en"/>
              <a:t>Easily sort &amp; recollect a child’s developmental history for future purposes.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"/>
              <a:t>Complex: </a:t>
            </a:r>
            <a:r>
              <a:rPr lang="en"/>
              <a:t>Share a child’s special moments in their education w/ his/her parents if necessary.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424" y="1395787"/>
            <a:ext cx="4323551" cy="328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4294967295" type="title"/>
          </p:nvPr>
        </p:nvSpPr>
        <p:spPr>
          <a:xfrm>
            <a:off x="332325" y="178400"/>
            <a:ext cx="8354400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Video Storyboard: Problem Scenes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64753" l="0" r="0" t="0"/>
          <a:stretch/>
        </p:blipFill>
        <p:spPr>
          <a:xfrm>
            <a:off x="1098962" y="1440912"/>
            <a:ext cx="6821122" cy="25597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260400" y="4321850"/>
            <a:ext cx="71445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>
                <a:latin typeface="Ubuntu"/>
                <a:ea typeface="Ubuntu"/>
                <a:cs typeface="Ubuntu"/>
                <a:sym typeface="Ubuntu"/>
              </a:rPr>
              <a:t>A working parent is stressed at work whilst also worrying about what his/her child is up to at school.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50470"/>
          <a:stretch/>
        </p:blipFill>
        <p:spPr>
          <a:xfrm>
            <a:off x="198125" y="1117649"/>
            <a:ext cx="4651201" cy="3093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49619" l="0" r="0" t="6190"/>
          <a:stretch/>
        </p:blipFill>
        <p:spPr>
          <a:xfrm>
            <a:off x="4937575" y="1117650"/>
            <a:ext cx="4055149" cy="30939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737775" y="4349375"/>
            <a:ext cx="8017800" cy="57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 montage of different working parents (construction worker, gardener, cook, scientist) becoming stressed at work because they have no time to worry/think about their children.</a:t>
            </a:r>
          </a:p>
        </p:txBody>
      </p:sp>
      <p:sp>
        <p:nvSpPr>
          <p:cNvPr id="106" name="Shape 106"/>
          <p:cNvSpPr txBox="1"/>
          <p:nvPr>
            <p:ph idx="4294967295" type="title"/>
          </p:nvPr>
        </p:nvSpPr>
        <p:spPr>
          <a:xfrm>
            <a:off x="332325" y="178400"/>
            <a:ext cx="8354400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Problem Scenes (cont.)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34490"/>
          <a:stretch/>
        </p:blipFill>
        <p:spPr>
          <a:xfrm>
            <a:off x="1328900" y="1028075"/>
            <a:ext cx="6250499" cy="3527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501050" y="4555650"/>
            <a:ext cx="6250499" cy="50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>
                <a:latin typeface="Ubuntu"/>
                <a:ea typeface="Ubuntu"/>
                <a:cs typeface="Ubuntu"/>
                <a:sym typeface="Ubuntu"/>
              </a:rPr>
              <a:t>A teacher is spending a late night in the office, becoming more and more stressed as he thinks about all the parent teacher conferences (that he has no time to prepare for) the next day.</a:t>
            </a:r>
          </a:p>
        </p:txBody>
      </p:sp>
      <p:sp>
        <p:nvSpPr>
          <p:cNvPr id="113" name="Shape 113"/>
          <p:cNvSpPr txBox="1"/>
          <p:nvPr>
            <p:ph idx="4294967295" type="title"/>
          </p:nvPr>
        </p:nvSpPr>
        <p:spPr>
          <a:xfrm>
            <a:off x="332325" y="178400"/>
            <a:ext cx="8354400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Problem Scenes (cont.)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33419" l="0" r="0" t="8959"/>
          <a:stretch/>
        </p:blipFill>
        <p:spPr>
          <a:xfrm>
            <a:off x="1676800" y="1090173"/>
            <a:ext cx="5665450" cy="326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4294967295" type="title"/>
          </p:nvPr>
        </p:nvSpPr>
        <p:spPr>
          <a:xfrm>
            <a:off x="332325" y="178400"/>
            <a:ext cx="8354400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Video Storyboard: Solution Scenes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377275" y="4411250"/>
            <a:ext cx="6147600" cy="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Both teachers &amp; parents alike easily document and track their student’s work and progress using Spark.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39573" t="66711"/>
          <a:stretch/>
        </p:blipFill>
        <p:spPr>
          <a:xfrm>
            <a:off x="428325" y="1660700"/>
            <a:ext cx="4930547" cy="27161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5681875" y="2331175"/>
            <a:ext cx="2702399" cy="1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With the stress of having to worry about keeping track of so many different students taken care of, the teacher can now happily work on his reports. </a:t>
            </a:r>
          </a:p>
        </p:txBody>
      </p:sp>
      <p:sp>
        <p:nvSpPr>
          <p:cNvPr id="127" name="Shape 127"/>
          <p:cNvSpPr txBox="1"/>
          <p:nvPr>
            <p:ph idx="4294967295" type="title"/>
          </p:nvPr>
        </p:nvSpPr>
        <p:spPr>
          <a:xfrm>
            <a:off x="476725" y="302175"/>
            <a:ext cx="8354400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Ubuntu"/>
                <a:ea typeface="Ubuntu"/>
                <a:cs typeface="Ubuntu"/>
                <a:sym typeface="Ubuntu"/>
              </a:rPr>
              <a:t>Solution Scenes (cont.)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