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embeddedFontLst>
    <p:embeddedFont>
      <p:font typeface="Playfair Display"/>
      <p:regular r:id="rId51"/>
      <p:bold r:id="rId52"/>
      <p:italic r:id="rId53"/>
      <p:boldItalic r:id="rId54"/>
    </p:embeddedFont>
    <p:embeddedFont>
      <p:font typeface="Lato"/>
      <p:regular r:id="rId55"/>
      <p:bold r:id="rId56"/>
      <p:italic r:id="rId57"/>
      <p:boldItalic r:id="rId5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layfairDisplay-regular.fntdata"/><Relationship Id="rId50" Type="http://schemas.openxmlformats.org/officeDocument/2006/relationships/slide" Target="slides/slide45.xml"/><Relationship Id="rId53" Type="http://schemas.openxmlformats.org/officeDocument/2006/relationships/font" Target="fonts/PlayfairDisplay-italic.fntdata"/><Relationship Id="rId52" Type="http://schemas.openxmlformats.org/officeDocument/2006/relationships/font" Target="fonts/PlayfairDisplay-bold.fntdata"/><Relationship Id="rId11" Type="http://schemas.openxmlformats.org/officeDocument/2006/relationships/slide" Target="slides/slide6.xml"/><Relationship Id="rId55" Type="http://schemas.openxmlformats.org/officeDocument/2006/relationships/font" Target="fonts/Lato-regular.fntdata"/><Relationship Id="rId10" Type="http://schemas.openxmlformats.org/officeDocument/2006/relationships/slide" Target="slides/slide5.xml"/><Relationship Id="rId54" Type="http://schemas.openxmlformats.org/officeDocument/2006/relationships/font" Target="fonts/PlayfairDisplay-boldItalic.fntdata"/><Relationship Id="rId13" Type="http://schemas.openxmlformats.org/officeDocument/2006/relationships/slide" Target="slides/slide8.xml"/><Relationship Id="rId57" Type="http://schemas.openxmlformats.org/officeDocument/2006/relationships/font" Target="fonts/Lato-italic.fntdata"/><Relationship Id="rId12" Type="http://schemas.openxmlformats.org/officeDocument/2006/relationships/slide" Target="slides/slide7.xml"/><Relationship Id="rId56" Type="http://schemas.openxmlformats.org/officeDocument/2006/relationships/font" Target="fonts/La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La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Relationship Id="rId4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Relationship Id="rId4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Relationship Id="rId4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jpg"/><Relationship Id="rId4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jpg"/><Relationship Id="rId4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Relationship Id="rId4" Type="http://schemas.openxmlformats.org/officeDocument/2006/relationships/image" Target="../media/image2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Relationship Id="rId4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Relationship Id="rId4" Type="http://schemas.openxmlformats.org/officeDocument/2006/relationships/image" Target="../media/image2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g"/><Relationship Id="rId4" Type="http://schemas.openxmlformats.org/officeDocument/2006/relationships/image" Target="../media/image3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jpg"/><Relationship Id="rId4" Type="http://schemas.openxmlformats.org/officeDocument/2006/relationships/image" Target="../media/image3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Relationship Id="rId4" Type="http://schemas.openxmlformats.org/officeDocument/2006/relationships/image" Target="../media/image01.jpg"/><Relationship Id="rId5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Relationship Id="rId4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Developing the Design: </a:t>
            </a:r>
          </a:p>
          <a:p>
            <a:pPr>
              <a:spcBef>
                <a:spcPts val="0"/>
              </a:spcBef>
              <a:buNone/>
            </a:pPr>
            <a:r>
              <a:rPr i="1" lang="en" sz="2400"/>
              <a:t>Lo-fi Prototype</a:t>
            </a:r>
            <a:r>
              <a:rPr i="1" lang="en"/>
              <a:t> 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/>
              <a:t>EduConnect</a:t>
            </a:r>
          </a:p>
          <a:p>
            <a:pPr>
              <a:spcBef>
                <a:spcPts val="0"/>
              </a:spcBef>
              <a:buNone/>
            </a:pPr>
            <a:r>
              <a:rPr i="1" lang="en"/>
              <a:t>Presented by Ikechi Akujobi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select class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49028" l="10338" r="0" t="2652"/>
          <a:stretch/>
        </p:blipFill>
        <p:spPr>
          <a:xfrm>
            <a:off x="205550" y="847429"/>
            <a:ext cx="3850825" cy="268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50266" l="10793" r="0" t="2059"/>
          <a:stretch/>
        </p:blipFill>
        <p:spPr>
          <a:xfrm>
            <a:off x="4865900" y="776462"/>
            <a:ext cx="4088148" cy="282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3049675" y="1811600"/>
            <a:ext cx="2230499" cy="22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browse existing projects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50266" l="10793" r="0" t="2059"/>
          <a:stretch/>
        </p:blipFill>
        <p:spPr>
          <a:xfrm>
            <a:off x="86550" y="812887"/>
            <a:ext cx="4088148" cy="282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48676" l="10104" r="0" t="2652"/>
          <a:stretch/>
        </p:blipFill>
        <p:spPr>
          <a:xfrm>
            <a:off x="4727676" y="721500"/>
            <a:ext cx="4035221" cy="282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1611325" y="2457950"/>
            <a:ext cx="3413699" cy="16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create from scratch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50266" l="10793" r="0" t="2059"/>
          <a:stretch/>
        </p:blipFill>
        <p:spPr>
          <a:xfrm>
            <a:off x="86550" y="812887"/>
            <a:ext cx="4088148" cy="282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49560" l="8958" r="0" t="2121"/>
          <a:stretch/>
        </p:blipFill>
        <p:spPr>
          <a:xfrm>
            <a:off x="4642800" y="812875"/>
            <a:ext cx="3992626" cy="27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3413825" y="2039200"/>
            <a:ext cx="1529400" cy="172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right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49560" l="8958" r="0" t="2121"/>
          <a:stretch/>
        </p:blipFill>
        <p:spPr>
          <a:xfrm>
            <a:off x="81924" y="858400"/>
            <a:ext cx="3992626" cy="27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49203" l="10338" r="0" t="3363"/>
          <a:stretch/>
        </p:blipFill>
        <p:spPr>
          <a:xfrm>
            <a:off x="4900300" y="882449"/>
            <a:ext cx="3935425" cy="26934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3777975" y="2020975"/>
            <a:ext cx="1401899" cy="200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+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49203" l="10338" r="0" t="3363"/>
          <a:stretch/>
        </p:blipFill>
        <p:spPr>
          <a:xfrm>
            <a:off x="257500" y="900649"/>
            <a:ext cx="3935425" cy="269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49027" l="9189" r="0" t="2830"/>
          <a:stretch/>
        </p:blipFill>
        <p:spPr>
          <a:xfrm>
            <a:off x="4963975" y="777163"/>
            <a:ext cx="3935425" cy="2699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2712850" y="1784300"/>
            <a:ext cx="2967599" cy="1820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right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49203" l="10338" r="0" t="3363"/>
          <a:stretch/>
        </p:blipFill>
        <p:spPr>
          <a:xfrm>
            <a:off x="193775" y="927974"/>
            <a:ext cx="3935425" cy="269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49911" l="8045" r="0" t="3364"/>
          <a:stretch/>
        </p:blipFill>
        <p:spPr>
          <a:xfrm>
            <a:off x="4574720" y="829625"/>
            <a:ext cx="4097128" cy="269344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3705150" y="2039200"/>
            <a:ext cx="1238099" cy="172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“done adding steps”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49911" l="8045" r="0" t="3364"/>
          <a:stretch/>
        </p:blipFill>
        <p:spPr>
          <a:xfrm>
            <a:off x="277845" y="811400"/>
            <a:ext cx="4097128" cy="269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b="49558" l="9877" r="0" t="3007"/>
          <a:stretch/>
        </p:blipFill>
        <p:spPr>
          <a:xfrm>
            <a:off x="4734495" y="738574"/>
            <a:ext cx="3955552" cy="269344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 rot="-1579939">
            <a:off x="2430650" y="2485212"/>
            <a:ext cx="2840545" cy="17307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“done”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49558" l="9877" r="0" t="3007"/>
          <a:stretch/>
        </p:blipFill>
        <p:spPr>
          <a:xfrm>
            <a:off x="146320" y="756799"/>
            <a:ext cx="3955552" cy="269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50619" l="8273" r="0" t="0"/>
          <a:stretch/>
        </p:blipFill>
        <p:spPr>
          <a:xfrm>
            <a:off x="4689000" y="695238"/>
            <a:ext cx="3955548" cy="275501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 rot="-905370">
            <a:off x="2412376" y="2676417"/>
            <a:ext cx="2703516" cy="1363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Nav 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50619" l="8273" r="0" t="0"/>
          <a:stretch/>
        </p:blipFill>
        <p:spPr>
          <a:xfrm>
            <a:off x="0" y="667913"/>
            <a:ext cx="3955548" cy="275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 b="49381" l="10104" r="0" t="3008"/>
          <a:stretch/>
        </p:blipFill>
        <p:spPr>
          <a:xfrm>
            <a:off x="4916575" y="690235"/>
            <a:ext cx="3955548" cy="271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 rot="-1593612">
            <a:off x="3659576" y="2712908"/>
            <a:ext cx="1584075" cy="1820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6" name="Shape 186"/>
          <p:cNvCxnSpPr/>
          <p:nvPr/>
        </p:nvCxnSpPr>
        <p:spPr>
          <a:xfrm rot="10800000">
            <a:off x="1338275" y="4214850"/>
            <a:ext cx="373199" cy="518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Q&amp;A 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50619" l="8273" r="0" t="0"/>
          <a:stretch/>
        </p:blipFill>
        <p:spPr>
          <a:xfrm>
            <a:off x="0" y="667913"/>
            <a:ext cx="3955548" cy="275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48678" l="7587" r="0" t="2827"/>
          <a:stretch/>
        </p:blipFill>
        <p:spPr>
          <a:xfrm>
            <a:off x="4446625" y="609924"/>
            <a:ext cx="4143300" cy="28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 rot="-1357377">
            <a:off x="282194" y="2221212"/>
            <a:ext cx="4724630" cy="163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5" name="Shape 195"/>
          <p:cNvCxnSpPr/>
          <p:nvPr/>
        </p:nvCxnSpPr>
        <p:spPr>
          <a:xfrm flipH="1" rot="10800000">
            <a:off x="1483875" y="4316075"/>
            <a:ext cx="491700" cy="4277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276975" y="1463850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2: Doing the Project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Students work on the project step-by-step and ask questions when needed.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Scroll through list, press a project 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49205" l="10793" r="0" t="2652"/>
          <a:stretch/>
        </p:blipFill>
        <p:spPr>
          <a:xfrm>
            <a:off x="91025" y="782900"/>
            <a:ext cx="4056350" cy="283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 b="49027" l="7132" r="0" t="1965"/>
          <a:stretch/>
        </p:blipFill>
        <p:spPr>
          <a:xfrm>
            <a:off x="4526681" y="782899"/>
            <a:ext cx="4281718" cy="283212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1010500" y="300425"/>
            <a:ext cx="5835299" cy="1119599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drop down bar 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49027" l="7132" r="0" t="1965"/>
          <a:stretch/>
        </p:blipFill>
        <p:spPr>
          <a:xfrm>
            <a:off x="47731" y="755574"/>
            <a:ext cx="4281718" cy="283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b="48676" l="9649" r="0" t="2652"/>
          <a:stretch/>
        </p:blipFill>
        <p:spPr>
          <a:xfrm>
            <a:off x="4843075" y="637425"/>
            <a:ext cx="4233151" cy="295027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3641525" y="1920850"/>
            <a:ext cx="4233300" cy="1910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right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49027" l="7132" r="0" t="1965"/>
          <a:stretch/>
        </p:blipFill>
        <p:spPr>
          <a:xfrm>
            <a:off x="47731" y="755574"/>
            <a:ext cx="4281718" cy="283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b="46899" l="8958" r="0" t="3010"/>
          <a:stretch/>
        </p:blipFill>
        <p:spPr>
          <a:xfrm>
            <a:off x="4708475" y="664550"/>
            <a:ext cx="3926947" cy="279524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3714250" y="2212150"/>
            <a:ext cx="1583999" cy="16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right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46899" l="8958" r="0" t="3010"/>
          <a:stretch/>
        </p:blipFill>
        <p:spPr>
          <a:xfrm>
            <a:off x="183999" y="737375"/>
            <a:ext cx="3926947" cy="279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 b="48317" l="9877" r="0" t="3186"/>
          <a:stretch/>
        </p:blipFill>
        <p:spPr>
          <a:xfrm>
            <a:off x="4902426" y="737374"/>
            <a:ext cx="4015200" cy="279524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3777975" y="1993675"/>
            <a:ext cx="1538399" cy="15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right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48317" l="9877" r="0" t="3186"/>
          <a:stretch/>
        </p:blipFill>
        <p:spPr>
          <a:xfrm>
            <a:off x="214101" y="782899"/>
            <a:ext cx="4015200" cy="279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 b="49027" l="9420" r="0" t="2830"/>
          <a:stretch/>
        </p:blipFill>
        <p:spPr>
          <a:xfrm>
            <a:off x="4720375" y="817263"/>
            <a:ext cx="4015200" cy="276088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>
            <a:off x="3777975" y="2075600"/>
            <a:ext cx="1538399" cy="16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right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49027" l="9420" r="0" t="2830"/>
          <a:stretch/>
        </p:blipFill>
        <p:spPr>
          <a:xfrm>
            <a:off x="123075" y="853688"/>
            <a:ext cx="4015200" cy="276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 b="48496" l="8734" r="0" t="3539"/>
          <a:stretch/>
        </p:blipFill>
        <p:spPr>
          <a:xfrm>
            <a:off x="4693050" y="802160"/>
            <a:ext cx="4015200" cy="2729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3759750" y="2057400"/>
            <a:ext cx="1429199" cy="16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right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48496" l="8734" r="0" t="3539"/>
          <a:stretch/>
        </p:blipFill>
        <p:spPr>
          <a:xfrm>
            <a:off x="214100" y="856785"/>
            <a:ext cx="4015200" cy="272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 b="48496" l="9877" r="0" t="2832"/>
          <a:stretch/>
        </p:blipFill>
        <p:spPr>
          <a:xfrm>
            <a:off x="4870400" y="909300"/>
            <a:ext cx="3774125" cy="26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3832600" y="2130225"/>
            <a:ext cx="1511100" cy="17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Q&amp;A      at any point of project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48496" l="9877" r="0" t="2832"/>
          <a:stretch/>
        </p:blipFill>
        <p:spPr>
          <a:xfrm>
            <a:off x="163875" y="963925"/>
            <a:ext cx="3774125" cy="26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 b="48728" l="8273" r="0" t="2833"/>
          <a:stretch/>
        </p:blipFill>
        <p:spPr>
          <a:xfrm>
            <a:off x="4675409" y="891099"/>
            <a:ext cx="3859888" cy="26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 rot="-530851">
            <a:off x="654086" y="2859036"/>
            <a:ext cx="4435476" cy="19097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66" name="Shape 266"/>
          <p:cNvCxnSpPr/>
          <p:nvPr/>
        </p:nvCxnSpPr>
        <p:spPr>
          <a:xfrm flipH="1" rot="10800000">
            <a:off x="1474775" y="4369650"/>
            <a:ext cx="291299" cy="3641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292200" y="4215950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Swipe        to go to Navigation at any point in project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48496" l="9877" r="0" t="2832"/>
          <a:stretch/>
        </p:blipFill>
        <p:spPr>
          <a:xfrm>
            <a:off x="163875" y="963925"/>
            <a:ext cx="3774125" cy="26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47790" l="9189" r="0" t="3538"/>
          <a:stretch/>
        </p:blipFill>
        <p:spPr>
          <a:xfrm>
            <a:off x="4879500" y="835025"/>
            <a:ext cx="3892474" cy="269917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 rot="-1893000">
            <a:off x="3645223" y="2716891"/>
            <a:ext cx="2232616" cy="19083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75" name="Shape 275"/>
          <p:cNvCxnSpPr/>
          <p:nvPr/>
        </p:nvCxnSpPr>
        <p:spPr>
          <a:xfrm rot="10800000">
            <a:off x="937574" y="4278649"/>
            <a:ext cx="309600" cy="4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Mission statement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Chosen interface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Lo-fi prototype and three tasks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User testing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400"/>
              <a:t>Changes to Make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254025" y="1775875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3: Submitting the Project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Students submit the completed class project for teacher review.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continue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49204" l="8734" r="0" t="2298"/>
          <a:stretch/>
        </p:blipFill>
        <p:spPr>
          <a:xfrm>
            <a:off x="91050" y="586299"/>
            <a:ext cx="4205825" cy="289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 b="49555" l="7132" r="0" t="2656"/>
          <a:stretch/>
        </p:blipFill>
        <p:spPr>
          <a:xfrm>
            <a:off x="4442416" y="586300"/>
            <a:ext cx="4438807" cy="295497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/>
          <p:nvPr/>
        </p:nvSpPr>
        <p:spPr>
          <a:xfrm rot="-1435041">
            <a:off x="2252575" y="2349802"/>
            <a:ext cx="2860748" cy="16774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“browse”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48676" l="8500" r="0" t="3182"/>
          <a:stretch/>
        </p:blipFill>
        <p:spPr>
          <a:xfrm>
            <a:off x="4611675" y="729775"/>
            <a:ext cx="4251348" cy="289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 b="49555" l="7132" r="0" t="2656"/>
          <a:stretch/>
        </p:blipFill>
        <p:spPr>
          <a:xfrm>
            <a:off x="0" y="768350"/>
            <a:ext cx="4251348" cy="283018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2030100" y="1684150"/>
            <a:ext cx="2712899" cy="145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the camera button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49555" l="7132" r="0" t="2656"/>
          <a:stretch/>
        </p:blipFill>
        <p:spPr>
          <a:xfrm>
            <a:off x="0" y="768350"/>
            <a:ext cx="4251348" cy="283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 b="49379" l="8734" r="0" t="1946"/>
          <a:stretch/>
        </p:blipFill>
        <p:spPr>
          <a:xfrm>
            <a:off x="4779162" y="804775"/>
            <a:ext cx="4102063" cy="283019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/>
          <p:nvPr/>
        </p:nvSpPr>
        <p:spPr>
          <a:xfrm>
            <a:off x="2603625" y="1556725"/>
            <a:ext cx="2958599" cy="1910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browse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48848" l="9420" r="0" t="3364"/>
          <a:stretch/>
        </p:blipFill>
        <p:spPr>
          <a:xfrm>
            <a:off x="4579075" y="892150"/>
            <a:ext cx="4247525" cy="289909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5607800" y="1001400"/>
            <a:ext cx="1119599" cy="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Documents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 b="49555" l="7132" r="0" t="2656"/>
          <a:stretch/>
        </p:blipFill>
        <p:spPr>
          <a:xfrm>
            <a:off x="0" y="926600"/>
            <a:ext cx="4251348" cy="283018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/>
          <p:nvPr/>
        </p:nvSpPr>
        <p:spPr>
          <a:xfrm>
            <a:off x="2148425" y="2048300"/>
            <a:ext cx="2658299" cy="14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Press “submit”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49555" l="7132" r="0" t="2656"/>
          <a:stretch/>
        </p:blipFill>
        <p:spPr>
          <a:xfrm>
            <a:off x="0" y="926600"/>
            <a:ext cx="4251348" cy="283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 b="47608" l="9189" r="0" t="3541"/>
          <a:stretch/>
        </p:blipFill>
        <p:spPr>
          <a:xfrm>
            <a:off x="4633699" y="880950"/>
            <a:ext cx="3992626" cy="27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>
            <a:off x="2130225" y="2567175"/>
            <a:ext cx="3295500" cy="17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Testing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Method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200"/>
              <a:t>Target Audience: Elementary school teachers and students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200"/>
              <a:t>Quick questions to understand context and technical background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200"/>
              <a:t>Introduction of the user’s context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200"/>
              <a:t>Completion of relevant tasks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200"/>
              <a:t>Feedback/Comments/Suggestions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311700" y="383375"/>
            <a:ext cx="3522899" cy="615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/>
              <a:t>Test 1: Teacher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311700" y="1090700"/>
            <a:ext cx="3706499" cy="368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Figured out the interface quickly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Flow fit thought process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“Nav” and “Q/A” buttons not obvious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Adding pictures/video to pages was not obvious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Felt student could answer questions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000"/>
              <a:t>Wanted export option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025" y="516650"/>
            <a:ext cx="3151851" cy="23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750" y="2584437"/>
            <a:ext cx="3151851" cy="236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11700" y="383375"/>
            <a:ext cx="3522899" cy="615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Test 2: Student 1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311700" y="1090700"/>
            <a:ext cx="3706499" cy="368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Thought the landing page was intuitive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Liked swiping between pages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Didn’t find corner button obvious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Felt like questions did not need to be private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Wanted to answer Q/A questions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818" y="245600"/>
            <a:ext cx="1972174" cy="26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662" y="2009174"/>
            <a:ext cx="2259198" cy="30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7626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Our mission is to </a:t>
            </a:r>
            <a:r>
              <a:rPr b="1" i="1" lang="en" sz="2400">
                <a:solidFill>
                  <a:srgbClr val="FFFFFF"/>
                </a:solidFill>
              </a:rPr>
              <a:t>bring painless class projects to classrooms everywhere</a:t>
            </a:r>
            <a:r>
              <a:rPr lang="en" sz="2400">
                <a:solidFill>
                  <a:srgbClr val="FFFFFF"/>
                </a:solidFill>
              </a:rPr>
              <a:t> by creating a virtual platform where teachers can easily create and assign projects, and students can easily complete and submit them.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311700" y="383375"/>
            <a:ext cx="3522899" cy="615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Test 3: Student 2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311700" y="1090700"/>
            <a:ext cx="3706499" cy="368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Wanted section for just-assigned projects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Wanted comments for questions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Confused by what “Nav” was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Thought corners could be touch-based as well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Really likes using the interface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725" y="447749"/>
            <a:ext cx="2290448" cy="305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8594" y="2062350"/>
            <a:ext cx="2086974" cy="278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Moving Forward</a:t>
            </a:r>
          </a:p>
        </p:txBody>
      </p:sp>
      <p:sp>
        <p:nvSpPr>
          <p:cNvPr id="364" name="Shape 364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Changes to Current UI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Improve clarity and relevance of titles and headers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Change design and/or positioning of Q/A and Nav button to make them less confusing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Possible redesign project creation pages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Added features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Let students answer questions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Include way to export created projects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More student-to-student interaction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100"/>
              <a:t>Task flows were seen as intitive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100"/>
              <a:t>Opinions on the interface were generally positive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100"/>
              <a:t>Need to improve our UI to mitigate confusion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100"/>
              <a:t>New features of the app we need to add on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iPad Interface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Pros: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Mobility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Simplicity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Touch interface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Screen space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400"/>
              <a:t>Communication w/ apps</a:t>
            </a:r>
          </a:p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873" y="401837"/>
            <a:ext cx="3254849" cy="433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Lo-fi Prototype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Lo-fi prototype structure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10011" l="0" r="5132" t="19783"/>
          <a:stretch/>
        </p:blipFill>
        <p:spPr>
          <a:xfrm rot="5400000">
            <a:off x="-14326" y="1274162"/>
            <a:ext cx="3460051" cy="341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0" l="22787" r="7907" t="2439"/>
          <a:stretch/>
        </p:blipFill>
        <p:spPr>
          <a:xfrm>
            <a:off x="3420400" y="388224"/>
            <a:ext cx="2303201" cy="432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b="3344" l="0" r="0" t="2440"/>
          <a:stretch/>
        </p:blipFill>
        <p:spPr>
          <a:xfrm>
            <a:off x="5723600" y="388224"/>
            <a:ext cx="3441200" cy="432287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955875" y="4788300"/>
            <a:ext cx="1338299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Simple Task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784725" y="4788300"/>
            <a:ext cx="1338299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Medium Task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731900" y="4788300"/>
            <a:ext cx="1338299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Complex Task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265500" y="2049400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1: Creating and Assigning Project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Teacher creates and assigns a class project with background info, a list of supplies, and instructions for students to follow.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"/>
              <a:t>Click create project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51681" l="11909" r="0" t="0"/>
          <a:stretch/>
        </p:blipFill>
        <p:spPr>
          <a:xfrm>
            <a:off x="427850" y="836000"/>
            <a:ext cx="3850825" cy="27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49028" l="10338" r="0" t="2652"/>
          <a:stretch/>
        </p:blipFill>
        <p:spPr>
          <a:xfrm>
            <a:off x="4893850" y="838329"/>
            <a:ext cx="3850825" cy="26847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 rot="-758124">
            <a:off x="2916015" y="2036524"/>
            <a:ext cx="2273869" cy="2456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