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Playfair Display"/>
      <p:regular r:id="rId31"/>
      <p:bold r:id="rId32"/>
      <p:italic r:id="rId33"/>
      <p:boldItalic r:id="rId34"/>
    </p:embeddedFont>
    <p:embeddedFont>
      <p:font typeface="Lato"/>
      <p:regular r:id="rId35"/>
      <p:bold r:id="rId36"/>
      <p:italic r:id="rId37"/>
      <p:boldItalic r:id="rId38"/>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layfairDisplay-italic.fntdata"/><Relationship Id="rId10" Type="http://schemas.openxmlformats.org/officeDocument/2006/relationships/slide" Target="slides/slide5.xml"/><Relationship Id="rId32" Type="http://schemas.openxmlformats.org/officeDocument/2006/relationships/font" Target="fonts/PlayfairDisplay-bold.fntdata"/><Relationship Id="rId13" Type="http://schemas.openxmlformats.org/officeDocument/2006/relationships/slide" Target="slides/slide8.xml"/><Relationship Id="rId35" Type="http://schemas.openxmlformats.org/officeDocument/2006/relationships/font" Target="fonts/Lato-regular.fntdata"/><Relationship Id="rId12" Type="http://schemas.openxmlformats.org/officeDocument/2006/relationships/slide" Target="slides/slide7.xml"/><Relationship Id="rId34" Type="http://schemas.openxmlformats.org/officeDocument/2006/relationships/font" Target="fonts/PlayfairDisplay-boldItalic.fntdata"/><Relationship Id="rId15" Type="http://schemas.openxmlformats.org/officeDocument/2006/relationships/slide" Target="slides/slide10.xml"/><Relationship Id="rId37" Type="http://schemas.openxmlformats.org/officeDocument/2006/relationships/font" Target="fonts/Lato-italic.fntdata"/><Relationship Id="rId14" Type="http://schemas.openxmlformats.org/officeDocument/2006/relationships/slide" Target="slides/slide9.xml"/><Relationship Id="rId36" Type="http://schemas.openxmlformats.org/officeDocument/2006/relationships/font" Target="fonts/Lato-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La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9" name="Shape 5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2" name="Shape 11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0" name="Shape 1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8" name="Shape 12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6" name="Shape 1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5" name="Shape 14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0" name="Shape 15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5" name="Shape 15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6" name="Shape 16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 name="Shape 175"/>
        <p:cNvGrpSpPr/>
        <p:nvPr/>
      </p:nvGrpSpPr>
      <p:grpSpPr>
        <a:xfrm>
          <a:off x="0" y="0"/>
          <a:ext cx="0" cy="0"/>
          <a:chOff x="0" y="0"/>
          <a:chExt cx="0" cy="0"/>
        </a:xfrm>
      </p:grpSpPr>
      <p:sp>
        <p:nvSpPr>
          <p:cNvPr id="176" name="Shape 1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7" name="Shape 1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8" name="Shape 18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4" name="Shape 64"/>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pPr>
            <a:r>
              <a:rPr lang="en"/>
              <a:t>Introduce Teammates!!</a:t>
            </a:r>
          </a:p>
          <a:p>
            <a:pPr indent="-228600" lvl="0" marL="457200" rtl="0">
              <a:spcBef>
                <a:spcPts val="0"/>
              </a:spcBef>
            </a:pPr>
            <a:r>
              <a:rPr lang="en"/>
              <a:t>Focus area: within education -&gt; the elementary school!  </a:t>
            </a:r>
          </a:p>
          <a:p>
            <a:pPr indent="-228600" lvl="0" marL="457200" rtl="0">
              <a:spcBef>
                <a:spcPts val="0"/>
              </a:spcBef>
            </a:pPr>
            <a:r>
              <a:rPr lang="en"/>
              <a:t>after needfinding, we became interested in exploring relationships between teachers, students, and parents - so we wanted to build a project on which all of these actors would interact</a:t>
            </a:r>
          </a:p>
          <a:p>
            <a:pPr indent="-228600" lvl="0" marL="457200">
              <a:spcBef>
                <a:spcPts val="0"/>
              </a:spcBef>
            </a:pPr>
            <a:r>
              <a:rPr lang="en"/>
              <a:t>let’s take a moment to look back at the conclusion of last week’s needfinding efforts -- the first POV is as follows...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3" name="Shape 19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9" name="Shape 19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5" name="Shape 20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9" name="Shape 209"/>
        <p:cNvGrpSpPr/>
        <p:nvPr/>
      </p:nvGrpSpPr>
      <p:grpSpPr>
        <a:xfrm>
          <a:off x="0" y="0"/>
          <a:ext cx="0" cy="0"/>
          <a:chOff x="0" y="0"/>
          <a:chExt cx="0" cy="0"/>
        </a:xfrm>
      </p:grpSpPr>
      <p:sp>
        <p:nvSpPr>
          <p:cNvPr id="210" name="Shape 2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1" name="Shape 21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7" name="Shape 21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3" name="Shape 22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9" name="Shape 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ask someone to read this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 name="Shape 72"/>
        <p:cNvGrpSpPr/>
        <p:nvPr/>
      </p:nvGrpSpPr>
      <p:grpSpPr>
        <a:xfrm>
          <a:off x="0" y="0"/>
          <a:ext cx="0" cy="0"/>
          <a:chOff x="0" y="0"/>
          <a:chExt cx="0" cy="0"/>
        </a:xfrm>
      </p:grpSpPr>
      <p:sp>
        <p:nvSpPr>
          <p:cNvPr id="73" name="Shape 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4" name="Shape 74"/>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ask someone to read this</a:t>
            </a:r>
          </a:p>
          <a:p>
            <a:pPr lvl="0" rtl="0">
              <a:spcBef>
                <a:spcPts val="0"/>
              </a:spcBef>
              <a:buNone/>
            </a:pPr>
            <a:r>
              <a:rPr lang="en"/>
              <a:t> -&gt; we wanted to learn more, so we embark in the process of additional needfinding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9" name="Shape 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 name="Shape 86"/>
        <p:cNvGrpSpPr/>
        <p:nvPr/>
      </p:nvGrpSpPr>
      <p:grpSpPr>
        <a:xfrm>
          <a:off x="0" y="0"/>
          <a:ext cx="0" cy="0"/>
          <a:chOff x="0" y="0"/>
          <a:chExt cx="0" cy="0"/>
        </a:xfrm>
      </p:grpSpPr>
      <p:sp>
        <p:nvSpPr>
          <p:cNvPr id="87" name="Shape 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8" name="Shape 8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banana project: letter writing young child farm workers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4" name="Shape 94"/>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lnSpc>
                <a:spcPct val="115000"/>
              </a:lnSpc>
              <a:spcBef>
                <a:spcPts val="0"/>
              </a:spcBef>
              <a:spcAft>
                <a:spcPts val="1600"/>
              </a:spcAft>
              <a:buNone/>
            </a:pPr>
            <a:r>
              <a:rPr lang="en" sz="1400">
                <a:solidFill>
                  <a:schemeClr val="dk2"/>
                </a:solidFill>
                <a:latin typeface="Lato"/>
                <a:ea typeface="Lato"/>
                <a:cs typeface="Lato"/>
                <a:sym typeface="Lato"/>
              </a:rPr>
              <a:t>Further Insights to share in class:</a:t>
            </a:r>
          </a:p>
          <a:p>
            <a:pPr rtl="0">
              <a:lnSpc>
                <a:spcPct val="115000"/>
              </a:lnSpc>
              <a:spcBef>
                <a:spcPts val="0"/>
              </a:spcBef>
              <a:spcAft>
                <a:spcPts val="1600"/>
              </a:spcAft>
              <a:buNone/>
            </a:pPr>
            <a:r>
              <a:rPr lang="en" sz="1400">
                <a:solidFill>
                  <a:schemeClr val="dk2"/>
                </a:solidFill>
                <a:latin typeface="Lato"/>
                <a:ea typeface="Lato"/>
                <a:cs typeface="Lato"/>
                <a:sym typeface="Lato"/>
              </a:rPr>
              <a:t>With the brandon quote -- shows how project based work can be extremely impactful</a:t>
            </a:r>
          </a:p>
          <a:p>
            <a:pPr lvl="0" rtl="0">
              <a:lnSpc>
                <a:spcPct val="115000"/>
              </a:lnSpc>
              <a:spcBef>
                <a:spcPts val="0"/>
              </a:spcBef>
              <a:spcAft>
                <a:spcPts val="1600"/>
              </a:spcAft>
              <a:buNone/>
            </a:pPr>
            <a:r>
              <a:rPr lang="en" sz="1400">
                <a:solidFill>
                  <a:schemeClr val="dk2"/>
                </a:solidFill>
                <a:latin typeface="Lato"/>
                <a:ea typeface="Lato"/>
                <a:cs typeface="Lato"/>
                <a:sym typeface="Lato"/>
              </a:rPr>
              <a:t>With teh Shalini quote -- project based work boosts intellectual curiosity, but also memory!  anecdote about 15ml</a:t>
            </a:r>
          </a:p>
          <a:p>
            <a:pPr indent="-228600" lvl="0" marL="457200" rtl="0">
              <a:lnSpc>
                <a:spcPct val="115000"/>
              </a:lnSpc>
              <a:spcBef>
                <a:spcPts val="0"/>
              </a:spcBef>
              <a:spcAft>
                <a:spcPts val="1600"/>
              </a:spcAft>
              <a:buClr>
                <a:schemeClr val="dk2"/>
              </a:buClr>
              <a:buFont typeface="Lato"/>
            </a:pPr>
            <a:r>
              <a:rPr lang="en" sz="1400">
                <a:solidFill>
                  <a:schemeClr val="dk2"/>
                </a:solidFill>
                <a:latin typeface="Lato"/>
                <a:ea typeface="Lato"/>
                <a:cs typeface="Lato"/>
                <a:sym typeface="Lato"/>
              </a:rPr>
              <a:t>Another strong memory of a project</a:t>
            </a:r>
          </a:p>
          <a:p>
            <a:pPr indent="-228600" lvl="0" marL="457200" rtl="0">
              <a:lnSpc>
                <a:spcPct val="115000"/>
              </a:lnSpc>
              <a:spcBef>
                <a:spcPts val="0"/>
              </a:spcBef>
              <a:spcAft>
                <a:spcPts val="1600"/>
              </a:spcAft>
              <a:buClr>
                <a:schemeClr val="dk2"/>
              </a:buClr>
              <a:buFont typeface="Lato"/>
            </a:pPr>
            <a:r>
              <a:rPr lang="en" sz="1400">
                <a:solidFill>
                  <a:schemeClr val="dk2"/>
                </a:solidFill>
                <a:latin typeface="Lato"/>
                <a:ea typeface="Lato"/>
                <a:cs typeface="Lato"/>
                <a:sym typeface="Lato"/>
              </a:rPr>
              <a:t>Shalini gets information from school from multiple sources</a:t>
            </a:r>
          </a:p>
          <a:p>
            <a:pPr indent="-228600" lvl="0" marL="457200">
              <a:lnSpc>
                <a:spcPct val="115000"/>
              </a:lnSpc>
              <a:spcBef>
                <a:spcPts val="0"/>
              </a:spcBef>
              <a:spcAft>
                <a:spcPts val="1600"/>
              </a:spcAft>
              <a:buClr>
                <a:schemeClr val="dk2"/>
              </a:buClr>
              <a:buFont typeface="Lato"/>
            </a:pPr>
            <a:r>
              <a:rPr lang="en" sz="1400">
                <a:solidFill>
                  <a:schemeClr val="dk2"/>
                </a:solidFill>
                <a:latin typeface="Lato"/>
                <a:ea typeface="Lato"/>
                <a:cs typeface="Lato"/>
                <a:sym typeface="Lato"/>
              </a:rPr>
              <a:t>she likes hands on, especially science lab</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9" name="Shape 9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emphasize synthesis of perspectives and lessons learned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7" name="Shape 10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p:nvPr/>
        </p:nvSpPr>
        <p:spPr>
          <a:xfrm>
            <a:off x="2749050" y="748800"/>
            <a:ext cx="3645899" cy="3645899"/>
          </a:xfrm>
          <a:prstGeom prst="rect">
            <a:avLst/>
          </a:prstGeom>
          <a:solidFill>
            <a:schemeClr val="dk1"/>
          </a:solidFill>
          <a:ln>
            <a:noFill/>
          </a:ln>
        </p:spPr>
        <p:txBody>
          <a:bodyPr anchorCtr="0" anchor="ctr" bIns="91425" lIns="91425" rIns="91425" tIns="91425">
            <a:noAutofit/>
          </a:bodyPr>
          <a:lstStyle/>
          <a:p>
            <a:pPr>
              <a:spcBef>
                <a:spcPts val="0"/>
              </a:spcBef>
              <a:buNone/>
            </a:pPr>
            <a:r>
              <a:t/>
            </a:r>
            <a:endParaRPr/>
          </a:p>
        </p:txBody>
      </p:sp>
      <p:sp>
        <p:nvSpPr>
          <p:cNvPr id="10" name="Shape 10"/>
          <p:cNvSpPr/>
          <p:nvPr/>
        </p:nvSpPr>
        <p:spPr>
          <a:xfrm>
            <a:off x="2992950" y="992700"/>
            <a:ext cx="3158100" cy="3158100"/>
          </a:xfrm>
          <a:prstGeom prst="rect">
            <a:avLst/>
          </a:prstGeom>
          <a:noFill/>
          <a:ln cap="flat" cmpd="sng" w="28575">
            <a:solidFill>
              <a:schemeClr val="lt1"/>
            </a:solidFill>
            <a:prstDash val="solid"/>
            <a:miter/>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1" name="Shape 11"/>
          <p:cNvSpPr txBox="1"/>
          <p:nvPr>
            <p:ph type="ctrTitle"/>
          </p:nvPr>
        </p:nvSpPr>
        <p:spPr>
          <a:xfrm>
            <a:off x="3096250" y="1627200"/>
            <a:ext cx="2951399" cy="1584300"/>
          </a:xfrm>
          <a:prstGeom prst="rect">
            <a:avLst/>
          </a:prstGeom>
        </p:spPr>
        <p:txBody>
          <a:bodyPr anchorCtr="0" anchor="ctr" bIns="91425" lIns="91425" rIns="91425" tIns="91425"/>
          <a:lstStyle>
            <a:lvl1pPr algn="ctr">
              <a:spcBef>
                <a:spcPts val="0"/>
              </a:spcBef>
              <a:buClr>
                <a:schemeClr val="lt1"/>
              </a:buClr>
              <a:buFont typeface="Lato"/>
              <a:defRPr>
                <a:solidFill>
                  <a:schemeClr val="lt1"/>
                </a:solidFill>
                <a:latin typeface="Lato"/>
                <a:ea typeface="Lato"/>
                <a:cs typeface="Lato"/>
                <a:sym typeface="Lato"/>
              </a:defRPr>
            </a:lvl1pPr>
            <a:lvl2pPr algn="ctr">
              <a:spcBef>
                <a:spcPts val="0"/>
              </a:spcBef>
              <a:buClr>
                <a:schemeClr val="lt1"/>
              </a:buClr>
              <a:buFont typeface="Lato"/>
              <a:defRPr>
                <a:solidFill>
                  <a:schemeClr val="lt1"/>
                </a:solidFill>
                <a:latin typeface="Lato"/>
                <a:ea typeface="Lato"/>
                <a:cs typeface="Lato"/>
                <a:sym typeface="Lato"/>
              </a:defRPr>
            </a:lvl2pPr>
            <a:lvl3pPr algn="ctr">
              <a:spcBef>
                <a:spcPts val="0"/>
              </a:spcBef>
              <a:buClr>
                <a:schemeClr val="lt1"/>
              </a:buClr>
              <a:buFont typeface="Lato"/>
              <a:defRPr>
                <a:solidFill>
                  <a:schemeClr val="lt1"/>
                </a:solidFill>
                <a:latin typeface="Lato"/>
                <a:ea typeface="Lato"/>
                <a:cs typeface="Lato"/>
                <a:sym typeface="Lato"/>
              </a:defRPr>
            </a:lvl3pPr>
            <a:lvl4pPr algn="ctr">
              <a:spcBef>
                <a:spcPts val="0"/>
              </a:spcBef>
              <a:buClr>
                <a:schemeClr val="lt1"/>
              </a:buClr>
              <a:buFont typeface="Lato"/>
              <a:defRPr>
                <a:solidFill>
                  <a:schemeClr val="lt1"/>
                </a:solidFill>
                <a:latin typeface="Lato"/>
                <a:ea typeface="Lato"/>
                <a:cs typeface="Lato"/>
                <a:sym typeface="Lato"/>
              </a:defRPr>
            </a:lvl4pPr>
            <a:lvl5pPr algn="ctr">
              <a:spcBef>
                <a:spcPts val="0"/>
              </a:spcBef>
              <a:buClr>
                <a:schemeClr val="lt1"/>
              </a:buClr>
              <a:buFont typeface="Lato"/>
              <a:defRPr>
                <a:solidFill>
                  <a:schemeClr val="lt1"/>
                </a:solidFill>
                <a:latin typeface="Lato"/>
                <a:ea typeface="Lato"/>
                <a:cs typeface="Lato"/>
                <a:sym typeface="Lato"/>
              </a:defRPr>
            </a:lvl5pPr>
            <a:lvl6pPr algn="ctr">
              <a:spcBef>
                <a:spcPts val="0"/>
              </a:spcBef>
              <a:buClr>
                <a:schemeClr val="lt1"/>
              </a:buClr>
              <a:buFont typeface="Lato"/>
              <a:defRPr>
                <a:solidFill>
                  <a:schemeClr val="lt1"/>
                </a:solidFill>
                <a:latin typeface="Lato"/>
                <a:ea typeface="Lato"/>
                <a:cs typeface="Lato"/>
                <a:sym typeface="Lato"/>
              </a:defRPr>
            </a:lvl6pPr>
            <a:lvl7pPr algn="ctr">
              <a:spcBef>
                <a:spcPts val="0"/>
              </a:spcBef>
              <a:buClr>
                <a:schemeClr val="lt1"/>
              </a:buClr>
              <a:buFont typeface="Lato"/>
              <a:defRPr>
                <a:solidFill>
                  <a:schemeClr val="lt1"/>
                </a:solidFill>
                <a:latin typeface="Lato"/>
                <a:ea typeface="Lato"/>
                <a:cs typeface="Lato"/>
                <a:sym typeface="Lato"/>
              </a:defRPr>
            </a:lvl7pPr>
            <a:lvl8pPr algn="ctr">
              <a:spcBef>
                <a:spcPts val="0"/>
              </a:spcBef>
              <a:buClr>
                <a:schemeClr val="lt1"/>
              </a:buClr>
              <a:buFont typeface="Lato"/>
              <a:defRPr>
                <a:solidFill>
                  <a:schemeClr val="lt1"/>
                </a:solidFill>
                <a:latin typeface="Lato"/>
                <a:ea typeface="Lato"/>
                <a:cs typeface="Lato"/>
                <a:sym typeface="Lato"/>
              </a:defRPr>
            </a:lvl8pPr>
            <a:lvl9pPr algn="ctr">
              <a:spcBef>
                <a:spcPts val="0"/>
              </a:spcBef>
              <a:buClr>
                <a:schemeClr val="lt1"/>
              </a:buClr>
              <a:buFont typeface="Lato"/>
              <a:defRPr>
                <a:solidFill>
                  <a:schemeClr val="lt1"/>
                </a:solidFill>
                <a:latin typeface="Lato"/>
                <a:ea typeface="Lato"/>
                <a:cs typeface="Lato"/>
                <a:sym typeface="Lato"/>
              </a:defRPr>
            </a:lvl9pPr>
          </a:lstStyle>
          <a:p/>
        </p:txBody>
      </p:sp>
      <p:sp>
        <p:nvSpPr>
          <p:cNvPr id="12" name="Shape 12"/>
          <p:cNvSpPr txBox="1"/>
          <p:nvPr>
            <p:ph idx="1" type="subTitle"/>
          </p:nvPr>
        </p:nvSpPr>
        <p:spPr>
          <a:xfrm>
            <a:off x="3096362" y="3266930"/>
            <a:ext cx="2951399" cy="701399"/>
          </a:xfrm>
          <a:prstGeom prst="rect">
            <a:avLst/>
          </a:prstGeom>
        </p:spPr>
        <p:txBody>
          <a:bodyPr anchorCtr="0" anchor="b" bIns="91425" lIns="91425" rIns="91425" tIns="91425"/>
          <a:lstStyle>
            <a:lvl1pPr algn="ctr">
              <a:lnSpc>
                <a:spcPct val="100000"/>
              </a:lnSpc>
              <a:spcBef>
                <a:spcPts val="0"/>
              </a:spcBef>
              <a:spcAft>
                <a:spcPts val="0"/>
              </a:spcAft>
              <a:buClr>
                <a:schemeClr val="lt1"/>
              </a:buClr>
              <a:buFont typeface="Playfair Display"/>
              <a:buNone/>
              <a:defRPr b="1">
                <a:solidFill>
                  <a:schemeClr val="lt1"/>
                </a:solidFill>
                <a:latin typeface="Playfair Display"/>
                <a:ea typeface="Playfair Display"/>
                <a:cs typeface="Playfair Display"/>
                <a:sym typeface="Playfair Display"/>
              </a:defRPr>
            </a:lvl1pPr>
            <a:lvl2pPr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2pPr>
            <a:lvl3pPr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3pPr>
            <a:lvl4pPr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4pPr>
            <a:lvl5pPr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5pPr>
            <a:lvl6pPr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6pPr>
            <a:lvl7pPr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7pPr>
            <a:lvl8pPr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8pPr>
            <a:lvl9pPr algn="ctr">
              <a:lnSpc>
                <a:spcPct val="100000"/>
              </a:lnSpc>
              <a:spcBef>
                <a:spcPts val="0"/>
              </a:spcBef>
              <a:spcAft>
                <a:spcPts val="0"/>
              </a:spcAft>
              <a:buClr>
                <a:schemeClr val="lt1"/>
              </a:buClr>
              <a:buSzPct val="1000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13" name="Shape 13"/>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7" name="Shape 47"/>
        <p:cNvGrpSpPr/>
        <p:nvPr/>
      </p:nvGrpSpPr>
      <p:grpSpPr>
        <a:xfrm>
          <a:off x="0" y="0"/>
          <a:ext cx="0" cy="0"/>
          <a:chOff x="0" y="0"/>
          <a:chExt cx="0" cy="0"/>
        </a:xfrm>
      </p:grpSpPr>
      <p:sp>
        <p:nvSpPr>
          <p:cNvPr id="48" name="Shape 48"/>
          <p:cNvSpPr/>
          <p:nvPr/>
        </p:nvSpPr>
        <p:spPr>
          <a:xfrm>
            <a:off x="0" y="5045700"/>
            <a:ext cx="9144000" cy="97800"/>
          </a:xfrm>
          <a:prstGeom prst="rect">
            <a:avLst/>
          </a:prstGeom>
          <a:solidFill>
            <a:schemeClr val="dk1"/>
          </a:solidFill>
          <a:ln>
            <a:noFill/>
          </a:ln>
        </p:spPr>
        <p:txBody>
          <a:bodyPr anchorCtr="0" anchor="ctr" bIns="91425" lIns="91425" rIns="91425" tIns="91425">
            <a:noAutofit/>
          </a:bodyPr>
          <a:lstStyle/>
          <a:p>
            <a:pPr>
              <a:spcBef>
                <a:spcPts val="0"/>
              </a:spcBef>
              <a:buNone/>
            </a:pPr>
            <a:r>
              <a:t/>
            </a:r>
            <a:endParaRPr/>
          </a:p>
        </p:txBody>
      </p:sp>
      <p:sp>
        <p:nvSpPr>
          <p:cNvPr id="49" name="Shape 49"/>
          <p:cNvSpPr txBox="1"/>
          <p:nvPr>
            <p:ph type="title"/>
          </p:nvPr>
        </p:nvSpPr>
        <p:spPr>
          <a:xfrm>
            <a:off x="311700" y="1233100"/>
            <a:ext cx="8520599" cy="1610100"/>
          </a:xfrm>
          <a:prstGeom prst="rect">
            <a:avLst/>
          </a:prstGeom>
        </p:spPr>
        <p:txBody>
          <a:bodyPr anchorCtr="0" anchor="b" bIns="91425" lIns="91425" rIns="91425" tIns="91425"/>
          <a:lstStyle>
            <a:lvl1pPr algn="ctr">
              <a:spcBef>
                <a:spcPts val="0"/>
              </a:spcBef>
              <a:buSzPct val="100000"/>
              <a:buFont typeface="Lato"/>
              <a:defRPr sz="10000">
                <a:latin typeface="Lato"/>
                <a:ea typeface="Lato"/>
                <a:cs typeface="Lato"/>
                <a:sym typeface="Lato"/>
              </a:defRPr>
            </a:lvl1pPr>
            <a:lvl2pPr algn="ctr">
              <a:spcBef>
                <a:spcPts val="0"/>
              </a:spcBef>
              <a:buSzPct val="100000"/>
              <a:buFont typeface="Lato"/>
              <a:defRPr sz="10000">
                <a:latin typeface="Lato"/>
                <a:ea typeface="Lato"/>
                <a:cs typeface="Lato"/>
                <a:sym typeface="Lato"/>
              </a:defRPr>
            </a:lvl2pPr>
            <a:lvl3pPr algn="ctr">
              <a:spcBef>
                <a:spcPts val="0"/>
              </a:spcBef>
              <a:buSzPct val="100000"/>
              <a:buFont typeface="Lato"/>
              <a:defRPr sz="10000">
                <a:latin typeface="Lato"/>
                <a:ea typeface="Lato"/>
                <a:cs typeface="Lato"/>
                <a:sym typeface="Lato"/>
              </a:defRPr>
            </a:lvl3pPr>
            <a:lvl4pPr algn="ctr">
              <a:spcBef>
                <a:spcPts val="0"/>
              </a:spcBef>
              <a:buSzPct val="100000"/>
              <a:buFont typeface="Lato"/>
              <a:defRPr sz="10000">
                <a:latin typeface="Lato"/>
                <a:ea typeface="Lato"/>
                <a:cs typeface="Lato"/>
                <a:sym typeface="Lato"/>
              </a:defRPr>
            </a:lvl4pPr>
            <a:lvl5pPr algn="ctr">
              <a:spcBef>
                <a:spcPts val="0"/>
              </a:spcBef>
              <a:buSzPct val="100000"/>
              <a:buFont typeface="Lato"/>
              <a:defRPr sz="10000">
                <a:latin typeface="Lato"/>
                <a:ea typeface="Lato"/>
                <a:cs typeface="Lato"/>
                <a:sym typeface="Lato"/>
              </a:defRPr>
            </a:lvl5pPr>
            <a:lvl6pPr algn="ctr">
              <a:spcBef>
                <a:spcPts val="0"/>
              </a:spcBef>
              <a:buSzPct val="100000"/>
              <a:buFont typeface="Lato"/>
              <a:defRPr sz="10000">
                <a:latin typeface="Lato"/>
                <a:ea typeface="Lato"/>
                <a:cs typeface="Lato"/>
                <a:sym typeface="Lato"/>
              </a:defRPr>
            </a:lvl6pPr>
            <a:lvl7pPr algn="ctr">
              <a:spcBef>
                <a:spcPts val="0"/>
              </a:spcBef>
              <a:buSzPct val="100000"/>
              <a:buFont typeface="Lato"/>
              <a:defRPr sz="10000">
                <a:latin typeface="Lato"/>
                <a:ea typeface="Lato"/>
                <a:cs typeface="Lato"/>
                <a:sym typeface="Lato"/>
              </a:defRPr>
            </a:lvl7pPr>
            <a:lvl8pPr algn="ctr">
              <a:spcBef>
                <a:spcPts val="0"/>
              </a:spcBef>
              <a:buSzPct val="100000"/>
              <a:buFont typeface="Lato"/>
              <a:defRPr sz="10000">
                <a:latin typeface="Lato"/>
                <a:ea typeface="Lato"/>
                <a:cs typeface="Lato"/>
                <a:sym typeface="Lato"/>
              </a:defRPr>
            </a:lvl8pPr>
            <a:lvl9pPr algn="ctr">
              <a:spcBef>
                <a:spcPts val="0"/>
              </a:spcBef>
              <a:buSzPct val="100000"/>
              <a:buFont typeface="Lato"/>
              <a:defRPr sz="10000">
                <a:latin typeface="Lato"/>
                <a:ea typeface="Lato"/>
                <a:cs typeface="Lato"/>
                <a:sym typeface="Lato"/>
              </a:defRPr>
            </a:lvl9pPr>
          </a:lstStyle>
          <a:p/>
        </p:txBody>
      </p:sp>
      <p:sp>
        <p:nvSpPr>
          <p:cNvPr id="50" name="Shape 50"/>
          <p:cNvSpPr txBox="1"/>
          <p:nvPr>
            <p:ph idx="1" type="body"/>
          </p:nvPr>
        </p:nvSpPr>
        <p:spPr>
          <a:xfrm>
            <a:off x="311700" y="2919450"/>
            <a:ext cx="8520599" cy="1071599"/>
          </a:xfrm>
          <a:prstGeom prst="rect">
            <a:avLst/>
          </a:prstGeom>
        </p:spPr>
        <p:txBody>
          <a:bodyPr anchorCtr="0" anchor="t" bIns="91425" lIns="91425" rIns="91425" tIns="91425"/>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51" name="Shape 51"/>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2" name="Shape 52"/>
        <p:cNvGrpSpPr/>
        <p:nvPr/>
      </p:nvGrpSpPr>
      <p:grpSpPr>
        <a:xfrm>
          <a:off x="0" y="0"/>
          <a:ext cx="0" cy="0"/>
          <a:chOff x="0" y="0"/>
          <a:chExt cx="0" cy="0"/>
        </a:xfrm>
      </p:grpSpPr>
      <p:sp>
        <p:nvSpPr>
          <p:cNvPr id="53" name="Shape 53"/>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bg>
      <p:bgPr>
        <a:solidFill>
          <a:schemeClr val="dk1"/>
        </a:solidFill>
      </p:bgPr>
    </p:bg>
    <p:spTree>
      <p:nvGrpSpPr>
        <p:cNvPr id="14" name="Shape 14"/>
        <p:cNvGrpSpPr/>
        <p:nvPr/>
      </p:nvGrpSpPr>
      <p:grpSpPr>
        <a:xfrm>
          <a:off x="0" y="0"/>
          <a:ext cx="0" cy="0"/>
          <a:chOff x="0" y="0"/>
          <a:chExt cx="0" cy="0"/>
        </a:xfrm>
      </p:grpSpPr>
      <p:sp>
        <p:nvSpPr>
          <p:cNvPr id="15" name="Shape 15"/>
          <p:cNvSpPr txBox="1"/>
          <p:nvPr>
            <p:ph type="title"/>
          </p:nvPr>
        </p:nvSpPr>
        <p:spPr>
          <a:xfrm>
            <a:off x="509550" y="1423875"/>
            <a:ext cx="8124900" cy="1798199"/>
          </a:xfrm>
          <a:prstGeom prst="rect">
            <a:avLst/>
          </a:prstGeom>
        </p:spPr>
        <p:txBody>
          <a:bodyPr anchorCtr="0" anchor="ctr" bIns="91425" lIns="91425" rIns="91425" tIns="91425"/>
          <a:lstStyle>
            <a:lvl1pPr algn="ctr">
              <a:spcBef>
                <a:spcPts val="0"/>
              </a:spcBef>
              <a:buClr>
                <a:schemeClr val="lt1"/>
              </a:buClr>
              <a:buSzPct val="100000"/>
              <a:buFont typeface="Lato"/>
              <a:defRPr b="0" sz="4800">
                <a:solidFill>
                  <a:schemeClr val="lt1"/>
                </a:solidFill>
                <a:latin typeface="Lato"/>
                <a:ea typeface="Lato"/>
                <a:cs typeface="Lato"/>
                <a:sym typeface="Lato"/>
              </a:defRPr>
            </a:lvl1pPr>
            <a:lvl2pPr algn="ctr">
              <a:spcBef>
                <a:spcPts val="0"/>
              </a:spcBef>
              <a:buClr>
                <a:schemeClr val="lt1"/>
              </a:buClr>
              <a:buSzPct val="100000"/>
              <a:buFont typeface="Lato"/>
              <a:defRPr b="0" sz="4800">
                <a:solidFill>
                  <a:schemeClr val="lt1"/>
                </a:solidFill>
                <a:latin typeface="Lato"/>
                <a:ea typeface="Lato"/>
                <a:cs typeface="Lato"/>
                <a:sym typeface="Lato"/>
              </a:defRPr>
            </a:lvl2pPr>
            <a:lvl3pPr algn="ctr">
              <a:spcBef>
                <a:spcPts val="0"/>
              </a:spcBef>
              <a:buClr>
                <a:schemeClr val="lt1"/>
              </a:buClr>
              <a:buSzPct val="100000"/>
              <a:buFont typeface="Lato"/>
              <a:defRPr b="0" sz="4800">
                <a:solidFill>
                  <a:schemeClr val="lt1"/>
                </a:solidFill>
                <a:latin typeface="Lato"/>
                <a:ea typeface="Lato"/>
                <a:cs typeface="Lato"/>
                <a:sym typeface="Lato"/>
              </a:defRPr>
            </a:lvl3pPr>
            <a:lvl4pPr algn="ctr">
              <a:spcBef>
                <a:spcPts val="0"/>
              </a:spcBef>
              <a:buClr>
                <a:schemeClr val="lt1"/>
              </a:buClr>
              <a:buSzPct val="100000"/>
              <a:buFont typeface="Lato"/>
              <a:defRPr b="0" sz="4800">
                <a:solidFill>
                  <a:schemeClr val="lt1"/>
                </a:solidFill>
                <a:latin typeface="Lato"/>
                <a:ea typeface="Lato"/>
                <a:cs typeface="Lato"/>
                <a:sym typeface="Lato"/>
              </a:defRPr>
            </a:lvl4pPr>
            <a:lvl5pPr algn="ctr">
              <a:spcBef>
                <a:spcPts val="0"/>
              </a:spcBef>
              <a:buClr>
                <a:schemeClr val="lt1"/>
              </a:buClr>
              <a:buSzPct val="100000"/>
              <a:buFont typeface="Lato"/>
              <a:defRPr b="0" sz="4800">
                <a:solidFill>
                  <a:schemeClr val="lt1"/>
                </a:solidFill>
                <a:latin typeface="Lato"/>
                <a:ea typeface="Lato"/>
                <a:cs typeface="Lato"/>
                <a:sym typeface="Lato"/>
              </a:defRPr>
            </a:lvl5pPr>
            <a:lvl6pPr algn="ctr">
              <a:spcBef>
                <a:spcPts val="0"/>
              </a:spcBef>
              <a:buClr>
                <a:schemeClr val="lt1"/>
              </a:buClr>
              <a:buSzPct val="100000"/>
              <a:buFont typeface="Lato"/>
              <a:defRPr b="0" sz="4800">
                <a:solidFill>
                  <a:schemeClr val="lt1"/>
                </a:solidFill>
                <a:latin typeface="Lato"/>
                <a:ea typeface="Lato"/>
                <a:cs typeface="Lato"/>
                <a:sym typeface="Lato"/>
              </a:defRPr>
            </a:lvl6pPr>
            <a:lvl7pPr algn="ctr">
              <a:spcBef>
                <a:spcPts val="0"/>
              </a:spcBef>
              <a:buClr>
                <a:schemeClr val="lt1"/>
              </a:buClr>
              <a:buSzPct val="100000"/>
              <a:buFont typeface="Lato"/>
              <a:defRPr b="0" sz="4800">
                <a:solidFill>
                  <a:schemeClr val="lt1"/>
                </a:solidFill>
                <a:latin typeface="Lato"/>
                <a:ea typeface="Lato"/>
                <a:cs typeface="Lato"/>
                <a:sym typeface="Lato"/>
              </a:defRPr>
            </a:lvl7pPr>
            <a:lvl8pPr algn="ctr">
              <a:spcBef>
                <a:spcPts val="0"/>
              </a:spcBef>
              <a:buClr>
                <a:schemeClr val="lt1"/>
              </a:buClr>
              <a:buSzPct val="100000"/>
              <a:buFont typeface="Lato"/>
              <a:defRPr b="0" sz="4800">
                <a:solidFill>
                  <a:schemeClr val="lt1"/>
                </a:solidFill>
                <a:latin typeface="Lato"/>
                <a:ea typeface="Lato"/>
                <a:cs typeface="Lato"/>
                <a:sym typeface="Lato"/>
              </a:defRPr>
            </a:lvl8pPr>
            <a:lvl9pPr algn="ctr">
              <a:spcBef>
                <a:spcPts val="0"/>
              </a:spcBef>
              <a:buClr>
                <a:schemeClr val="lt1"/>
              </a:buClr>
              <a:buSzPct val="100000"/>
              <a:buFont typeface="Lato"/>
              <a:defRPr b="0" sz="4800">
                <a:solidFill>
                  <a:schemeClr val="lt1"/>
                </a:solidFill>
                <a:latin typeface="Lato"/>
                <a:ea typeface="Lato"/>
                <a:cs typeface="Lato"/>
                <a:sym typeface="Lato"/>
              </a:defRPr>
            </a:lvl9pPr>
          </a:lstStyle>
          <a:p/>
        </p:txBody>
      </p:sp>
      <p:sp>
        <p:nvSpPr>
          <p:cNvPr id="16" name="Shape 16"/>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7" name="Shape 17"/>
        <p:cNvGrpSpPr/>
        <p:nvPr/>
      </p:nvGrpSpPr>
      <p:grpSpPr>
        <a:xfrm>
          <a:off x="0" y="0"/>
          <a:ext cx="0" cy="0"/>
          <a:chOff x="0" y="0"/>
          <a:chExt cx="0" cy="0"/>
        </a:xfrm>
      </p:grpSpPr>
      <p:sp>
        <p:nvSpPr>
          <p:cNvPr id="18" name="Shape 18"/>
          <p:cNvSpPr/>
          <p:nvPr/>
        </p:nvSpPr>
        <p:spPr>
          <a:xfrm>
            <a:off x="0" y="5045700"/>
            <a:ext cx="9144000" cy="97800"/>
          </a:xfrm>
          <a:prstGeom prst="rect">
            <a:avLst/>
          </a:prstGeom>
          <a:solidFill>
            <a:schemeClr val="dk1"/>
          </a:solidFill>
          <a:ln>
            <a:noFill/>
          </a:ln>
        </p:spPr>
        <p:txBody>
          <a:bodyPr anchorCtr="0" anchor="ctr" bIns="91425" lIns="91425" rIns="91425" tIns="91425">
            <a:noAutofit/>
          </a:bodyPr>
          <a:lstStyle/>
          <a:p>
            <a:pPr>
              <a:spcBef>
                <a:spcPts val="0"/>
              </a:spcBef>
              <a:buNone/>
            </a:pPr>
            <a:r>
              <a:t/>
            </a:r>
            <a:endParaRPr/>
          </a:p>
        </p:txBody>
      </p:sp>
      <p:sp>
        <p:nvSpPr>
          <p:cNvPr id="19" name="Shape 19"/>
          <p:cNvSpPr txBox="1"/>
          <p:nvPr>
            <p:ph type="title"/>
          </p:nvPr>
        </p:nvSpPr>
        <p:spPr>
          <a:xfrm>
            <a:off x="311700" y="391350"/>
            <a:ext cx="8520599" cy="6261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0" name="Shape 20"/>
          <p:cNvSpPr txBox="1"/>
          <p:nvPr>
            <p:ph idx="1" type="body"/>
          </p:nvPr>
        </p:nvSpPr>
        <p:spPr>
          <a:xfrm>
            <a:off x="311700" y="1152475"/>
            <a:ext cx="8520599" cy="34164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1" name="Shape 21"/>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2" name="Shape 22"/>
        <p:cNvGrpSpPr/>
        <p:nvPr/>
      </p:nvGrpSpPr>
      <p:grpSpPr>
        <a:xfrm>
          <a:off x="0" y="0"/>
          <a:ext cx="0" cy="0"/>
          <a:chOff x="0" y="0"/>
          <a:chExt cx="0" cy="0"/>
        </a:xfrm>
      </p:grpSpPr>
      <p:sp>
        <p:nvSpPr>
          <p:cNvPr id="23" name="Shape 23"/>
          <p:cNvSpPr txBox="1"/>
          <p:nvPr>
            <p:ph type="title"/>
          </p:nvPr>
        </p:nvSpPr>
        <p:spPr>
          <a:xfrm>
            <a:off x="311700" y="391350"/>
            <a:ext cx="8520599" cy="6261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4" name="Shape 24"/>
          <p:cNvSpPr txBox="1"/>
          <p:nvPr>
            <p:ph idx="1" type="body"/>
          </p:nvPr>
        </p:nvSpPr>
        <p:spPr>
          <a:xfrm>
            <a:off x="311700" y="1152475"/>
            <a:ext cx="3999899" cy="34164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5" name="Shape 25"/>
          <p:cNvSpPr txBox="1"/>
          <p:nvPr>
            <p:ph idx="2" type="body"/>
          </p:nvPr>
        </p:nvSpPr>
        <p:spPr>
          <a:xfrm>
            <a:off x="4832400" y="1152475"/>
            <a:ext cx="3999899" cy="34164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6" name="Shape 26"/>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7" name="Shape 27"/>
        <p:cNvGrpSpPr/>
        <p:nvPr/>
      </p:nvGrpSpPr>
      <p:grpSpPr>
        <a:xfrm>
          <a:off x="0" y="0"/>
          <a:ext cx="0" cy="0"/>
          <a:chOff x="0" y="0"/>
          <a:chExt cx="0" cy="0"/>
        </a:xfrm>
      </p:grpSpPr>
      <p:sp>
        <p:nvSpPr>
          <p:cNvPr id="28" name="Shape 28"/>
          <p:cNvSpPr txBox="1"/>
          <p:nvPr>
            <p:ph type="title"/>
          </p:nvPr>
        </p:nvSpPr>
        <p:spPr>
          <a:xfrm>
            <a:off x="311700" y="391350"/>
            <a:ext cx="8520599" cy="6261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9" name="Shape 29"/>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0" name="Shape 30"/>
        <p:cNvGrpSpPr/>
        <p:nvPr/>
      </p:nvGrpSpPr>
      <p:grpSpPr>
        <a:xfrm>
          <a:off x="0" y="0"/>
          <a:ext cx="0" cy="0"/>
          <a:chOff x="0" y="0"/>
          <a:chExt cx="0" cy="0"/>
        </a:xfrm>
      </p:grpSpPr>
      <p:sp>
        <p:nvSpPr>
          <p:cNvPr id="31" name="Shape 31"/>
          <p:cNvSpPr txBox="1"/>
          <p:nvPr>
            <p:ph type="title"/>
          </p:nvPr>
        </p:nvSpPr>
        <p:spPr>
          <a:xfrm>
            <a:off x="311700" y="555600"/>
            <a:ext cx="2807999" cy="755699"/>
          </a:xfrm>
          <a:prstGeom prst="rect">
            <a:avLst/>
          </a:prstGeom>
        </p:spPr>
        <p:txBody>
          <a:bodyPr anchorCtr="0" anchor="b" bIns="91425" lIns="91425" rIns="91425" tIns="91425"/>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p:txBody>
      </p:sp>
      <p:sp>
        <p:nvSpPr>
          <p:cNvPr id="32" name="Shape 32"/>
          <p:cNvSpPr txBox="1"/>
          <p:nvPr>
            <p:ph idx="1" type="body"/>
          </p:nvPr>
        </p:nvSpPr>
        <p:spPr>
          <a:xfrm>
            <a:off x="311700" y="1391377"/>
            <a:ext cx="2807999" cy="3179400"/>
          </a:xfrm>
          <a:prstGeom prst="rect">
            <a:avLst/>
          </a:prstGeom>
        </p:spPr>
        <p:txBody>
          <a:bodyPr anchorCtr="0" anchor="t" bIns="91425" lIns="91425" rIns="91425" tIns="914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3" name="Shape 33"/>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dk2"/>
        </a:solidFill>
      </p:bgPr>
    </p:bg>
    <p:spTree>
      <p:nvGrpSpPr>
        <p:cNvPr id="34" name="Shape 34"/>
        <p:cNvGrpSpPr/>
        <p:nvPr/>
      </p:nvGrpSpPr>
      <p:grpSpPr>
        <a:xfrm>
          <a:off x="0" y="0"/>
          <a:ext cx="0" cy="0"/>
          <a:chOff x="0" y="0"/>
          <a:chExt cx="0" cy="0"/>
        </a:xfrm>
      </p:grpSpPr>
      <p:sp>
        <p:nvSpPr>
          <p:cNvPr id="35" name="Shape 35"/>
          <p:cNvSpPr txBox="1"/>
          <p:nvPr>
            <p:ph type="title"/>
          </p:nvPr>
        </p:nvSpPr>
        <p:spPr>
          <a:xfrm>
            <a:off x="490250" y="526350"/>
            <a:ext cx="5618700" cy="4090800"/>
          </a:xfrm>
          <a:prstGeom prst="rect">
            <a:avLst/>
          </a:prstGeom>
        </p:spPr>
        <p:txBody>
          <a:bodyPr anchorCtr="0" anchor="ctr" bIns="91425" lIns="91425" rIns="91425" tIns="91425"/>
          <a:lstStyle>
            <a:lvl1pPr>
              <a:spcBef>
                <a:spcPts val="0"/>
              </a:spcBef>
              <a:buClr>
                <a:schemeClr val="lt1"/>
              </a:buClr>
              <a:buSzPct val="100000"/>
              <a:buFont typeface="Lato"/>
              <a:defRPr b="0" sz="4800">
                <a:solidFill>
                  <a:schemeClr val="lt1"/>
                </a:solidFill>
                <a:latin typeface="Lato"/>
                <a:ea typeface="Lato"/>
                <a:cs typeface="Lato"/>
                <a:sym typeface="Lato"/>
              </a:defRPr>
            </a:lvl1pPr>
            <a:lvl2pPr>
              <a:spcBef>
                <a:spcPts val="0"/>
              </a:spcBef>
              <a:buClr>
                <a:schemeClr val="lt1"/>
              </a:buClr>
              <a:buSzPct val="100000"/>
              <a:buFont typeface="Lato"/>
              <a:defRPr b="0" sz="4800">
                <a:solidFill>
                  <a:schemeClr val="lt1"/>
                </a:solidFill>
                <a:latin typeface="Lato"/>
                <a:ea typeface="Lato"/>
                <a:cs typeface="Lato"/>
                <a:sym typeface="Lato"/>
              </a:defRPr>
            </a:lvl2pPr>
            <a:lvl3pPr>
              <a:spcBef>
                <a:spcPts val="0"/>
              </a:spcBef>
              <a:buClr>
                <a:schemeClr val="lt1"/>
              </a:buClr>
              <a:buSzPct val="100000"/>
              <a:buFont typeface="Lato"/>
              <a:defRPr b="0" sz="4800">
                <a:solidFill>
                  <a:schemeClr val="lt1"/>
                </a:solidFill>
                <a:latin typeface="Lato"/>
                <a:ea typeface="Lato"/>
                <a:cs typeface="Lato"/>
                <a:sym typeface="Lato"/>
              </a:defRPr>
            </a:lvl3pPr>
            <a:lvl4pPr>
              <a:spcBef>
                <a:spcPts val="0"/>
              </a:spcBef>
              <a:buClr>
                <a:schemeClr val="lt1"/>
              </a:buClr>
              <a:buSzPct val="100000"/>
              <a:buFont typeface="Lato"/>
              <a:defRPr b="0" sz="4800">
                <a:solidFill>
                  <a:schemeClr val="lt1"/>
                </a:solidFill>
                <a:latin typeface="Lato"/>
                <a:ea typeface="Lato"/>
                <a:cs typeface="Lato"/>
                <a:sym typeface="Lato"/>
              </a:defRPr>
            </a:lvl4pPr>
            <a:lvl5pPr>
              <a:spcBef>
                <a:spcPts val="0"/>
              </a:spcBef>
              <a:buClr>
                <a:schemeClr val="lt1"/>
              </a:buClr>
              <a:buSzPct val="100000"/>
              <a:buFont typeface="Lato"/>
              <a:defRPr b="0" sz="4800">
                <a:solidFill>
                  <a:schemeClr val="lt1"/>
                </a:solidFill>
                <a:latin typeface="Lato"/>
                <a:ea typeface="Lato"/>
                <a:cs typeface="Lato"/>
                <a:sym typeface="Lato"/>
              </a:defRPr>
            </a:lvl5pPr>
            <a:lvl6pPr>
              <a:spcBef>
                <a:spcPts val="0"/>
              </a:spcBef>
              <a:buClr>
                <a:schemeClr val="lt1"/>
              </a:buClr>
              <a:buSzPct val="100000"/>
              <a:buFont typeface="Lato"/>
              <a:defRPr b="0" sz="4800">
                <a:solidFill>
                  <a:schemeClr val="lt1"/>
                </a:solidFill>
                <a:latin typeface="Lato"/>
                <a:ea typeface="Lato"/>
                <a:cs typeface="Lato"/>
                <a:sym typeface="Lato"/>
              </a:defRPr>
            </a:lvl6pPr>
            <a:lvl7pPr>
              <a:spcBef>
                <a:spcPts val="0"/>
              </a:spcBef>
              <a:buClr>
                <a:schemeClr val="lt1"/>
              </a:buClr>
              <a:buSzPct val="100000"/>
              <a:buFont typeface="Lato"/>
              <a:defRPr b="0" sz="4800">
                <a:solidFill>
                  <a:schemeClr val="lt1"/>
                </a:solidFill>
                <a:latin typeface="Lato"/>
                <a:ea typeface="Lato"/>
                <a:cs typeface="Lato"/>
                <a:sym typeface="Lato"/>
              </a:defRPr>
            </a:lvl7pPr>
            <a:lvl8pPr>
              <a:spcBef>
                <a:spcPts val="0"/>
              </a:spcBef>
              <a:buClr>
                <a:schemeClr val="lt1"/>
              </a:buClr>
              <a:buSzPct val="100000"/>
              <a:buFont typeface="Lato"/>
              <a:defRPr b="0" sz="4800">
                <a:solidFill>
                  <a:schemeClr val="lt1"/>
                </a:solidFill>
                <a:latin typeface="Lato"/>
                <a:ea typeface="Lato"/>
                <a:cs typeface="Lato"/>
                <a:sym typeface="Lato"/>
              </a:defRPr>
            </a:lvl8pPr>
            <a:lvl9pPr>
              <a:spcBef>
                <a:spcPts val="0"/>
              </a:spcBef>
              <a:buClr>
                <a:schemeClr val="lt1"/>
              </a:buClr>
              <a:buSzPct val="100000"/>
              <a:buFont typeface="Lato"/>
              <a:defRPr b="0" sz="4800">
                <a:solidFill>
                  <a:schemeClr val="lt1"/>
                </a:solidFill>
                <a:latin typeface="Lato"/>
                <a:ea typeface="Lato"/>
                <a:cs typeface="Lato"/>
                <a:sym typeface="Lato"/>
              </a:defRPr>
            </a:lvl9pPr>
          </a:lstStyle>
          <a:p/>
        </p:txBody>
      </p:sp>
      <p:sp>
        <p:nvSpPr>
          <p:cNvPr id="36" name="Shape 36"/>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7" name="Shape 37"/>
        <p:cNvGrpSpPr/>
        <p:nvPr/>
      </p:nvGrpSpPr>
      <p:grpSpPr>
        <a:xfrm>
          <a:off x="0" y="0"/>
          <a:ext cx="0" cy="0"/>
          <a:chOff x="0" y="0"/>
          <a:chExt cx="0" cy="0"/>
        </a:xfrm>
      </p:grpSpPr>
      <p:sp>
        <p:nvSpPr>
          <p:cNvPr id="38" name="Shape 38"/>
          <p:cNvSpPr/>
          <p:nvPr/>
        </p:nvSpPr>
        <p:spPr>
          <a:xfrm>
            <a:off x="4572000" y="-25"/>
            <a:ext cx="4572000" cy="5143499"/>
          </a:xfrm>
          <a:prstGeom prst="rect">
            <a:avLst/>
          </a:prstGeom>
          <a:solidFill>
            <a:schemeClr val="dk1"/>
          </a:solidFill>
          <a:ln>
            <a:noFill/>
          </a:ln>
        </p:spPr>
        <p:txBody>
          <a:bodyPr anchorCtr="0" anchor="ctr" bIns="91425" lIns="91425" rIns="91425" tIns="91425">
            <a:noAutofit/>
          </a:bodyPr>
          <a:lstStyle/>
          <a:p>
            <a:pPr>
              <a:spcBef>
                <a:spcPts val="0"/>
              </a:spcBef>
              <a:buNone/>
            </a:pPr>
            <a:r>
              <a:t/>
            </a:r>
            <a:endParaRPr/>
          </a:p>
        </p:txBody>
      </p:sp>
      <p:cxnSp>
        <p:nvCxnSpPr>
          <p:cNvPr id="39" name="Shape 39"/>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0" name="Shape 40"/>
          <p:cNvSpPr txBox="1"/>
          <p:nvPr>
            <p:ph type="title"/>
          </p:nvPr>
        </p:nvSpPr>
        <p:spPr>
          <a:xfrm>
            <a:off x="265500" y="1107950"/>
            <a:ext cx="4045199" cy="1683600"/>
          </a:xfrm>
          <a:prstGeom prst="rect">
            <a:avLst/>
          </a:prstGeom>
        </p:spPr>
        <p:txBody>
          <a:bodyPr anchorCtr="0" anchor="b" bIns="91425" lIns="91425" rIns="91425" tIns="91425"/>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p:txBody>
      </p:sp>
      <p:sp>
        <p:nvSpPr>
          <p:cNvPr id="41" name="Shape 41"/>
          <p:cNvSpPr txBox="1"/>
          <p:nvPr>
            <p:ph idx="1" type="subTitle"/>
          </p:nvPr>
        </p:nvSpPr>
        <p:spPr>
          <a:xfrm>
            <a:off x="265500" y="2845200"/>
            <a:ext cx="4045199" cy="1345500"/>
          </a:xfrm>
          <a:prstGeom prst="rect">
            <a:avLst/>
          </a:prstGeom>
        </p:spPr>
        <p:txBody>
          <a:bodyPr anchorCtr="0" anchor="t" bIns="91425" lIns="91425" rIns="91425" tIns="91425"/>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p:txBody>
      </p:sp>
      <p:sp>
        <p:nvSpPr>
          <p:cNvPr id="42" name="Shape 42"/>
          <p:cNvSpPr txBox="1"/>
          <p:nvPr>
            <p:ph idx="2" type="body"/>
          </p:nvPr>
        </p:nvSpPr>
        <p:spPr>
          <a:xfrm>
            <a:off x="4939500" y="724200"/>
            <a:ext cx="3837000" cy="3695099"/>
          </a:xfrm>
          <a:prstGeom prst="rect">
            <a:avLst/>
          </a:prstGeom>
        </p:spPr>
        <p:txBody>
          <a:bodyPr anchorCtr="0" anchor="ctr" bIns="91425" lIns="91425" rIns="91425" tIns="91425"/>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p:txBody>
      </p:sp>
      <p:sp>
        <p:nvSpPr>
          <p:cNvPr id="43" name="Shape 43"/>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4" name="Shape 44"/>
        <p:cNvGrpSpPr/>
        <p:nvPr/>
      </p:nvGrpSpPr>
      <p:grpSpPr>
        <a:xfrm>
          <a:off x="0" y="0"/>
          <a:ext cx="0" cy="0"/>
          <a:chOff x="0" y="0"/>
          <a:chExt cx="0" cy="0"/>
        </a:xfrm>
      </p:grpSpPr>
      <p:sp>
        <p:nvSpPr>
          <p:cNvPr id="45" name="Shape 45"/>
          <p:cNvSpPr txBox="1"/>
          <p:nvPr>
            <p:ph idx="1" type="body"/>
          </p:nvPr>
        </p:nvSpPr>
        <p:spPr>
          <a:xfrm>
            <a:off x="319500" y="4230575"/>
            <a:ext cx="5998800" cy="598799"/>
          </a:xfrm>
          <a:prstGeom prst="rect">
            <a:avLst/>
          </a:prstGeom>
        </p:spPr>
        <p:txBody>
          <a:bodyPr anchorCtr="0" anchor="ctr" bIns="91425" lIns="91425" rIns="91425" tIns="91425"/>
          <a:lstStyle>
            <a:lvl1pPr>
              <a:lnSpc>
                <a:spcPct val="100000"/>
              </a:lnSpc>
              <a:spcBef>
                <a:spcPts val="0"/>
              </a:spcBef>
              <a:spcAft>
                <a:spcPts val="0"/>
              </a:spcAft>
              <a:buNone/>
              <a:defRPr/>
            </a:lvl1pPr>
          </a:lstStyle>
          <a:p/>
        </p:txBody>
      </p:sp>
      <p:sp>
        <p:nvSpPr>
          <p:cNvPr id="46" name="Shape 46"/>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311700" y="391350"/>
            <a:ext cx="8520599" cy="626100"/>
          </a:xfrm>
          <a:prstGeom prst="rect">
            <a:avLst/>
          </a:prstGeom>
          <a:noFill/>
          <a:ln>
            <a:noFill/>
          </a:ln>
        </p:spPr>
        <p:txBody>
          <a:bodyPr anchorCtr="0" anchor="t" bIns="91425" lIns="91425" rIns="91425" tIns="91425"/>
          <a:lstStyle>
            <a:lvl1pPr>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1pPr>
            <a:lvl2pPr>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2pPr>
            <a:lvl3pPr>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3pPr>
            <a:lvl4pPr>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4pPr>
            <a:lvl5pPr>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5pPr>
            <a:lvl6pPr>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6pPr>
            <a:lvl7pPr>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7pPr>
            <a:lvl8pPr>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8pPr>
            <a:lvl9pPr>
              <a:spcBef>
                <a:spcPts val="0"/>
              </a:spcBef>
              <a:buClr>
                <a:schemeClr val="dk1"/>
              </a:buClr>
              <a:buSzPct val="1000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6" name="Shape 6"/>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dk2"/>
              </a:buClr>
              <a:buSzPct val="100000"/>
              <a:buFont typeface="Lato"/>
              <a:defRPr sz="1800">
                <a:solidFill>
                  <a:schemeClr val="dk2"/>
                </a:solidFill>
                <a:latin typeface="Lato"/>
                <a:ea typeface="Lato"/>
                <a:cs typeface="Lato"/>
                <a:sym typeface="Lato"/>
              </a:defRPr>
            </a:lvl1pPr>
            <a:lvl2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2pPr>
            <a:lvl3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3pPr>
            <a:lvl4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4pPr>
            <a:lvl5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5pPr>
            <a:lvl6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6pPr>
            <a:lvl7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7pPr>
            <a:lvl8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8pPr>
            <a:lvl9pPr>
              <a:lnSpc>
                <a:spcPct val="115000"/>
              </a:lnSpc>
              <a:spcBef>
                <a:spcPts val="0"/>
              </a:spcBef>
              <a:spcAft>
                <a:spcPts val="1600"/>
              </a:spcAft>
              <a:buClr>
                <a:schemeClr val="dk2"/>
              </a:buClr>
              <a:buFont typeface="Lato"/>
              <a:defRPr>
                <a:solidFill>
                  <a:schemeClr val="dk2"/>
                </a:solidFill>
                <a:latin typeface="Lato"/>
                <a:ea typeface="Lato"/>
                <a:cs typeface="Lato"/>
                <a:sym typeface="Lato"/>
              </a:defRPr>
            </a:lvl9pPr>
          </a:lstStyle>
          <a:p/>
        </p:txBody>
      </p:sp>
      <p:sp>
        <p:nvSpPr>
          <p:cNvPr id="7" name="Shape 7"/>
          <p:cNvSpPr txBox="1"/>
          <p:nvPr>
            <p:ph idx="12" type="sldNum"/>
          </p:nvPr>
        </p:nvSpPr>
        <p:spPr>
          <a:xfrm>
            <a:off x="8490250" y="4681009"/>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dk2"/>
                </a:solidFill>
                <a:latin typeface="Lato"/>
                <a:ea typeface="Lato"/>
                <a:cs typeface="Lato"/>
                <a:sym typeface="La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0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03.jpg"/><Relationship Id="rId4" Type="http://schemas.openxmlformats.org/officeDocument/2006/relationships/image" Target="../media/image13.png"/><Relationship Id="rId5" Type="http://schemas.openxmlformats.org/officeDocument/2006/relationships/image" Target="../media/image08.jpg"/><Relationship Id="rId6"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06.jpg"/><Relationship Id="rId4" Type="http://schemas.openxmlformats.org/officeDocument/2006/relationships/image" Target="../media/image02.jpg"/><Relationship Id="rId5" Type="http://schemas.openxmlformats.org/officeDocument/2006/relationships/image" Target="../media/image04.jpg"/><Relationship Id="rId6" Type="http://schemas.openxmlformats.org/officeDocument/2006/relationships/image" Target="../media/image0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07.jpg"/><Relationship Id="rId5"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01.jpg"/><Relationship Id="rId4" Type="http://schemas.openxmlformats.org/officeDocument/2006/relationships/image" Target="../media/image0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 name="Shape 54"/>
        <p:cNvGrpSpPr/>
        <p:nvPr/>
      </p:nvGrpSpPr>
      <p:grpSpPr>
        <a:xfrm>
          <a:off x="0" y="0"/>
          <a:ext cx="0" cy="0"/>
          <a:chOff x="0" y="0"/>
          <a:chExt cx="0" cy="0"/>
        </a:xfrm>
      </p:grpSpPr>
      <p:sp>
        <p:nvSpPr>
          <p:cNvPr id="55" name="Shape 55"/>
          <p:cNvSpPr txBox="1"/>
          <p:nvPr>
            <p:ph type="ctrTitle"/>
          </p:nvPr>
        </p:nvSpPr>
        <p:spPr>
          <a:xfrm>
            <a:off x="3096250" y="1408625"/>
            <a:ext cx="2951399" cy="1584300"/>
          </a:xfrm>
          <a:prstGeom prst="rect">
            <a:avLst/>
          </a:prstGeom>
        </p:spPr>
        <p:txBody>
          <a:bodyPr anchorCtr="0" anchor="ctr" bIns="91425" lIns="91425" rIns="91425" tIns="91425">
            <a:noAutofit/>
          </a:bodyPr>
          <a:lstStyle/>
          <a:p>
            <a:pPr rtl="0">
              <a:spcBef>
                <a:spcPts val="0"/>
              </a:spcBef>
              <a:buNone/>
            </a:pPr>
            <a:r>
              <a:rPr lang="en" sz="2400"/>
              <a:t>Focusing In: </a:t>
            </a:r>
          </a:p>
          <a:p>
            <a:pPr lvl="0" rtl="0">
              <a:spcBef>
                <a:spcPts val="0"/>
              </a:spcBef>
              <a:buNone/>
            </a:pPr>
            <a:r>
              <a:rPr i="1" lang="en" sz="2400"/>
              <a:t>Points of View and Experience Prototypes</a:t>
            </a:r>
          </a:p>
        </p:txBody>
      </p:sp>
      <p:sp>
        <p:nvSpPr>
          <p:cNvPr id="56" name="Shape 56"/>
          <p:cNvSpPr txBox="1"/>
          <p:nvPr>
            <p:ph idx="1" type="subTitle"/>
          </p:nvPr>
        </p:nvSpPr>
        <p:spPr>
          <a:xfrm>
            <a:off x="2821452" y="3156625"/>
            <a:ext cx="3501000" cy="701399"/>
          </a:xfrm>
          <a:prstGeom prst="rect">
            <a:avLst/>
          </a:prstGeom>
        </p:spPr>
        <p:txBody>
          <a:bodyPr anchorCtr="0" anchor="b" bIns="91425" lIns="91425" rIns="91425" tIns="91425">
            <a:noAutofit/>
          </a:bodyPr>
          <a:lstStyle/>
          <a:p>
            <a:pPr rtl="0">
              <a:spcBef>
                <a:spcPts val="0"/>
              </a:spcBef>
              <a:buNone/>
            </a:pPr>
            <a:r>
              <a:rPr i="1" lang="en"/>
              <a:t>EduConnect</a:t>
            </a:r>
          </a:p>
          <a:p>
            <a:pPr rtl="0">
              <a:spcBef>
                <a:spcPts val="0"/>
              </a:spcBef>
              <a:buNone/>
            </a:pPr>
            <a:r>
              <a:rPr i="1" lang="en"/>
              <a:t>Presented by: Gerardo Sanz</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 name="Shape 108"/>
        <p:cNvGrpSpPr/>
        <p:nvPr/>
      </p:nvGrpSpPr>
      <p:grpSpPr>
        <a:xfrm>
          <a:off x="0" y="0"/>
          <a:ext cx="0" cy="0"/>
          <a:chOff x="0" y="0"/>
          <a:chExt cx="0" cy="0"/>
        </a:xfrm>
      </p:grpSpPr>
      <p:sp>
        <p:nvSpPr>
          <p:cNvPr id="109" name="Shape 109"/>
          <p:cNvSpPr txBox="1"/>
          <p:nvPr>
            <p:ph type="ctrTitle"/>
          </p:nvPr>
        </p:nvSpPr>
        <p:spPr>
          <a:xfrm>
            <a:off x="3096300" y="1779600"/>
            <a:ext cx="2951399" cy="1584300"/>
          </a:xfrm>
          <a:prstGeom prst="rect">
            <a:avLst/>
          </a:prstGeom>
        </p:spPr>
        <p:txBody>
          <a:bodyPr anchorCtr="0" anchor="ctr" bIns="91425" lIns="91425" rIns="91425" tIns="91425">
            <a:noAutofit/>
          </a:bodyPr>
          <a:lstStyle/>
          <a:p>
            <a:pPr>
              <a:spcBef>
                <a:spcPts val="0"/>
              </a:spcBef>
              <a:buNone/>
            </a:pPr>
            <a:r>
              <a:rPr lang="en"/>
              <a:t>How Might We...</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 name="Shape 113"/>
        <p:cNvGrpSpPr/>
        <p:nvPr/>
      </p:nvGrpSpPr>
      <p:grpSpPr>
        <a:xfrm>
          <a:off x="0" y="0"/>
          <a:ext cx="0" cy="0"/>
          <a:chOff x="0" y="0"/>
          <a:chExt cx="0" cy="0"/>
        </a:xfrm>
      </p:grpSpPr>
      <p:sp>
        <p:nvSpPr>
          <p:cNvPr id="114" name="Shape 114"/>
          <p:cNvSpPr txBox="1"/>
          <p:nvPr>
            <p:ph type="title"/>
          </p:nvPr>
        </p:nvSpPr>
        <p:spPr>
          <a:xfrm>
            <a:off x="311700" y="391350"/>
            <a:ext cx="8461199" cy="626100"/>
          </a:xfrm>
          <a:prstGeom prst="rect">
            <a:avLst/>
          </a:prstGeom>
        </p:spPr>
        <p:txBody>
          <a:bodyPr anchorCtr="0" anchor="t" bIns="91425" lIns="91425" rIns="91425" tIns="91425">
            <a:noAutofit/>
          </a:bodyPr>
          <a:lstStyle/>
          <a:p>
            <a:pPr lvl="0" rtl="0" algn="ctr">
              <a:spcBef>
                <a:spcPts val="0"/>
              </a:spcBef>
              <a:buNone/>
            </a:pPr>
            <a:r>
              <a:rPr lang="en"/>
              <a:t>POV  to HMW</a:t>
            </a:r>
          </a:p>
        </p:txBody>
      </p:sp>
      <p:sp>
        <p:nvSpPr>
          <p:cNvPr id="115" name="Shape 115"/>
          <p:cNvSpPr txBox="1"/>
          <p:nvPr>
            <p:ph idx="1" type="body"/>
          </p:nvPr>
        </p:nvSpPr>
        <p:spPr>
          <a:xfrm>
            <a:off x="159300" y="1152475"/>
            <a:ext cx="3999899" cy="3416400"/>
          </a:xfrm>
          <a:prstGeom prst="rect">
            <a:avLst/>
          </a:prstGeom>
        </p:spPr>
        <p:txBody>
          <a:bodyPr anchorCtr="0" anchor="t" bIns="91425" lIns="91425" rIns="91425" tIns="91425">
            <a:noAutofit/>
          </a:bodyPr>
          <a:lstStyle/>
          <a:p>
            <a:pPr lvl="0" rtl="0" algn="r">
              <a:spcBef>
                <a:spcPts val="0"/>
              </a:spcBef>
              <a:buNone/>
            </a:pPr>
            <a:r>
              <a:rPr lang="en" sz="1600"/>
              <a:t>We met Ivan, Zilan, and Brandon, current and former public school students  --</a:t>
            </a:r>
          </a:p>
          <a:p>
            <a:pPr lvl="0" rtl="0" algn="r">
              <a:spcBef>
                <a:spcPts val="0"/>
              </a:spcBef>
              <a:buNone/>
            </a:pPr>
            <a:r>
              <a:rPr lang="en" sz="1600"/>
              <a:t>We were amazed to find that they all expressed feelings of empowerment and engagement as a result of project-based coursework.</a:t>
            </a:r>
          </a:p>
          <a:p>
            <a:pPr lvl="0" rtl="0" algn="r">
              <a:spcBef>
                <a:spcPts val="0"/>
              </a:spcBef>
              <a:buNone/>
            </a:pPr>
            <a:r>
              <a:rPr lang="en" sz="1600"/>
              <a:t>It would be game changing to make project-based work the centerpiece of the modern classroom.</a:t>
            </a:r>
          </a:p>
        </p:txBody>
      </p:sp>
      <p:sp>
        <p:nvSpPr>
          <p:cNvPr id="116" name="Shape 116"/>
          <p:cNvSpPr txBox="1"/>
          <p:nvPr>
            <p:ph idx="2" type="body"/>
          </p:nvPr>
        </p:nvSpPr>
        <p:spPr>
          <a:xfrm>
            <a:off x="4773000" y="1152475"/>
            <a:ext cx="3999899" cy="3416400"/>
          </a:xfrm>
          <a:prstGeom prst="rect">
            <a:avLst/>
          </a:prstGeom>
        </p:spPr>
        <p:txBody>
          <a:bodyPr anchorCtr="0" anchor="ctr" bIns="91425" lIns="91425" rIns="91425" tIns="91425">
            <a:noAutofit/>
          </a:bodyPr>
          <a:lstStyle/>
          <a:p>
            <a:pPr lvl="0" rtl="0">
              <a:spcBef>
                <a:spcPts val="0"/>
              </a:spcBef>
              <a:buNone/>
            </a:pPr>
            <a:r>
              <a:rPr i="1" lang="en" sz="2000">
                <a:solidFill>
                  <a:schemeClr val="accent2"/>
                </a:solidFill>
              </a:rPr>
              <a:t>How might we incorporate academic curriculum into interactive and collaborative projects?</a:t>
            </a:r>
          </a:p>
        </p:txBody>
      </p:sp>
      <p:cxnSp>
        <p:nvCxnSpPr>
          <p:cNvPr id="117" name="Shape 117"/>
          <p:cNvCxnSpPr/>
          <p:nvPr/>
        </p:nvCxnSpPr>
        <p:spPr>
          <a:xfrm>
            <a:off x="4584025" y="1473875"/>
            <a:ext cx="0" cy="271710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1000"/>
                                        <p:tgtEl>
                                          <p:spTgt spid="11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idx="1" type="body"/>
          </p:nvPr>
        </p:nvSpPr>
        <p:spPr>
          <a:xfrm>
            <a:off x="464100" y="1169850"/>
            <a:ext cx="3999899" cy="3416400"/>
          </a:xfrm>
          <a:prstGeom prst="rect">
            <a:avLst/>
          </a:prstGeom>
        </p:spPr>
        <p:txBody>
          <a:bodyPr anchorCtr="0" anchor="t" bIns="91425" lIns="91425" rIns="91425" tIns="91425">
            <a:noAutofit/>
          </a:bodyPr>
          <a:lstStyle/>
          <a:p>
            <a:pPr lvl="0" rtl="0">
              <a:spcBef>
                <a:spcPts val="0"/>
              </a:spcBef>
              <a:buNone/>
            </a:pPr>
            <a:r>
              <a:rPr lang="en" sz="1600"/>
              <a:t>We met Professor Ellis, a professor at Stanford and parent of a homeschooled child and Rachel Baker, former teacher and current professor at UC Irvine --</a:t>
            </a:r>
          </a:p>
          <a:p>
            <a:pPr lvl="0" rtl="0">
              <a:spcBef>
                <a:spcPts val="0"/>
              </a:spcBef>
              <a:buNone/>
            </a:pPr>
            <a:r>
              <a:rPr lang="en" sz="1600"/>
              <a:t>We were amazed to find how lapses in communication can lead to educational failure.</a:t>
            </a:r>
          </a:p>
          <a:p>
            <a:pPr lvl="0" rtl="0">
              <a:spcBef>
                <a:spcPts val="0"/>
              </a:spcBef>
              <a:buNone/>
            </a:pPr>
            <a:r>
              <a:rPr lang="en" sz="1600"/>
              <a:t>It would be game changing to facilitate conversations inside and outside the classroom.</a:t>
            </a:r>
          </a:p>
        </p:txBody>
      </p:sp>
      <p:sp>
        <p:nvSpPr>
          <p:cNvPr id="123" name="Shape 123"/>
          <p:cNvSpPr txBox="1"/>
          <p:nvPr>
            <p:ph idx="2" type="body"/>
          </p:nvPr>
        </p:nvSpPr>
        <p:spPr>
          <a:xfrm>
            <a:off x="4773000" y="1152475"/>
            <a:ext cx="3999899" cy="3416400"/>
          </a:xfrm>
          <a:prstGeom prst="rect">
            <a:avLst/>
          </a:prstGeom>
        </p:spPr>
        <p:txBody>
          <a:bodyPr anchorCtr="0" anchor="ctr" bIns="91425" lIns="91425" rIns="91425" tIns="91425">
            <a:noAutofit/>
          </a:bodyPr>
          <a:lstStyle/>
          <a:p>
            <a:pPr lvl="0" rtl="0">
              <a:spcBef>
                <a:spcPts val="0"/>
              </a:spcBef>
              <a:buNone/>
            </a:pPr>
            <a:r>
              <a:rPr i="1" lang="en" sz="2000">
                <a:solidFill>
                  <a:schemeClr val="accent2"/>
                </a:solidFill>
              </a:rPr>
              <a:t>How might we use technology to  strengthen the student-parent-teacher relationship?</a:t>
            </a:r>
          </a:p>
        </p:txBody>
      </p:sp>
      <p:sp>
        <p:nvSpPr>
          <p:cNvPr id="124" name="Shape 124"/>
          <p:cNvSpPr txBox="1"/>
          <p:nvPr>
            <p:ph type="title"/>
          </p:nvPr>
        </p:nvSpPr>
        <p:spPr>
          <a:xfrm>
            <a:off x="311700" y="391350"/>
            <a:ext cx="8461199" cy="626100"/>
          </a:xfrm>
          <a:prstGeom prst="rect">
            <a:avLst/>
          </a:prstGeom>
        </p:spPr>
        <p:txBody>
          <a:bodyPr anchorCtr="0" anchor="t" bIns="91425" lIns="91425" rIns="91425" tIns="91425">
            <a:noAutofit/>
          </a:bodyPr>
          <a:lstStyle/>
          <a:p>
            <a:pPr lvl="0" rtl="0" algn="ctr">
              <a:spcBef>
                <a:spcPts val="0"/>
              </a:spcBef>
              <a:buNone/>
            </a:pPr>
            <a:r>
              <a:rPr lang="en"/>
              <a:t>POV to HMW</a:t>
            </a:r>
          </a:p>
        </p:txBody>
      </p:sp>
      <p:cxnSp>
        <p:nvCxnSpPr>
          <p:cNvPr id="125" name="Shape 125"/>
          <p:cNvCxnSpPr/>
          <p:nvPr/>
        </p:nvCxnSpPr>
        <p:spPr>
          <a:xfrm>
            <a:off x="4584025" y="1473875"/>
            <a:ext cx="0" cy="271710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1000"/>
                                        <p:tgtEl>
                                          <p:spTgt spid="12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9" name="Shape 129"/>
        <p:cNvGrpSpPr/>
        <p:nvPr/>
      </p:nvGrpSpPr>
      <p:grpSpPr>
        <a:xfrm>
          <a:off x="0" y="0"/>
          <a:ext cx="0" cy="0"/>
          <a:chOff x="0" y="0"/>
          <a:chExt cx="0" cy="0"/>
        </a:xfrm>
      </p:grpSpPr>
      <p:sp>
        <p:nvSpPr>
          <p:cNvPr id="130" name="Shape 130"/>
          <p:cNvSpPr txBox="1"/>
          <p:nvPr>
            <p:ph idx="1" type="body"/>
          </p:nvPr>
        </p:nvSpPr>
        <p:spPr>
          <a:xfrm>
            <a:off x="311700" y="1152475"/>
            <a:ext cx="3999899" cy="2166300"/>
          </a:xfrm>
          <a:prstGeom prst="rect">
            <a:avLst/>
          </a:prstGeom>
        </p:spPr>
        <p:txBody>
          <a:bodyPr anchorCtr="0" anchor="t" bIns="91425" lIns="91425" rIns="91425" tIns="91425">
            <a:noAutofit/>
          </a:bodyPr>
          <a:lstStyle/>
          <a:p>
            <a:pPr lvl="0" rtl="0">
              <a:spcBef>
                <a:spcPts val="0"/>
              </a:spcBef>
              <a:buNone/>
            </a:pPr>
            <a:r>
              <a:rPr lang="en" sz="1300"/>
              <a:t>We met Ivan, Zilan, and Brandon, current and former public school students  --</a:t>
            </a:r>
          </a:p>
          <a:p>
            <a:pPr lvl="0" rtl="0">
              <a:spcBef>
                <a:spcPts val="0"/>
              </a:spcBef>
              <a:buNone/>
            </a:pPr>
            <a:r>
              <a:rPr lang="en" sz="1300"/>
              <a:t>We were amazed to find that they all expressed feelings of empowerment and engagement as a result of project-based coursework,</a:t>
            </a:r>
          </a:p>
          <a:p>
            <a:pPr lvl="0" rtl="0">
              <a:spcBef>
                <a:spcPts val="0"/>
              </a:spcBef>
              <a:buNone/>
            </a:pPr>
            <a:r>
              <a:rPr lang="en" sz="1300"/>
              <a:t>It would be game changing to make project-based work the centerpiece of the modern classroom.</a:t>
            </a:r>
          </a:p>
        </p:txBody>
      </p:sp>
      <p:sp>
        <p:nvSpPr>
          <p:cNvPr id="131" name="Shape 131"/>
          <p:cNvSpPr txBox="1"/>
          <p:nvPr>
            <p:ph idx="2" type="body"/>
          </p:nvPr>
        </p:nvSpPr>
        <p:spPr>
          <a:xfrm>
            <a:off x="4832400" y="1152475"/>
            <a:ext cx="3999899" cy="2166300"/>
          </a:xfrm>
          <a:prstGeom prst="rect">
            <a:avLst/>
          </a:prstGeom>
        </p:spPr>
        <p:txBody>
          <a:bodyPr anchorCtr="0" anchor="t" bIns="91425" lIns="91425" rIns="91425" tIns="91425">
            <a:noAutofit/>
          </a:bodyPr>
          <a:lstStyle/>
          <a:p>
            <a:pPr lvl="0" rtl="0">
              <a:spcBef>
                <a:spcPts val="0"/>
              </a:spcBef>
              <a:buNone/>
            </a:pPr>
            <a:r>
              <a:rPr lang="en" sz="1300"/>
              <a:t>We met Professor Ellis, a professor at Stanford and parent of a homeschooled child and Rachel Baker, former teacher and current professor at UC Irvine --</a:t>
            </a:r>
          </a:p>
          <a:p>
            <a:pPr lvl="0" rtl="0">
              <a:spcBef>
                <a:spcPts val="0"/>
              </a:spcBef>
              <a:buNone/>
            </a:pPr>
            <a:r>
              <a:rPr lang="en" sz="1300"/>
              <a:t>We were amazed to find how lapses in communication can lead to educational failure.</a:t>
            </a:r>
          </a:p>
          <a:p>
            <a:pPr lvl="0" rtl="0">
              <a:spcBef>
                <a:spcPts val="0"/>
              </a:spcBef>
              <a:buNone/>
            </a:pPr>
            <a:r>
              <a:rPr lang="en" sz="1300"/>
              <a:t>It would be game changing to facilitate conversations inside and outside the classroom.</a:t>
            </a:r>
          </a:p>
        </p:txBody>
      </p:sp>
      <p:sp>
        <p:nvSpPr>
          <p:cNvPr id="132" name="Shape 132"/>
          <p:cNvSpPr txBox="1"/>
          <p:nvPr>
            <p:ph idx="3" type="body"/>
          </p:nvPr>
        </p:nvSpPr>
        <p:spPr>
          <a:xfrm>
            <a:off x="2495850" y="3512400"/>
            <a:ext cx="3999899" cy="1631099"/>
          </a:xfrm>
          <a:prstGeom prst="rect">
            <a:avLst/>
          </a:prstGeom>
        </p:spPr>
        <p:txBody>
          <a:bodyPr anchorCtr="0" anchor="ctr" bIns="91425" lIns="91425" rIns="91425" tIns="91425">
            <a:noAutofit/>
          </a:bodyPr>
          <a:lstStyle/>
          <a:p>
            <a:pPr lvl="0" rtl="0" algn="ctr">
              <a:spcBef>
                <a:spcPts val="0"/>
              </a:spcBef>
              <a:buNone/>
            </a:pPr>
            <a:r>
              <a:rPr i="1" lang="en" sz="2000">
                <a:solidFill>
                  <a:schemeClr val="accent2"/>
                </a:solidFill>
              </a:rPr>
              <a:t>How might we identify and incorporate a child’s interests into coursework to increase ownership and engagement?</a:t>
            </a:r>
          </a:p>
        </p:txBody>
      </p:sp>
      <p:sp>
        <p:nvSpPr>
          <p:cNvPr id="133" name="Shape 133"/>
          <p:cNvSpPr txBox="1"/>
          <p:nvPr>
            <p:ph type="title"/>
          </p:nvPr>
        </p:nvSpPr>
        <p:spPr>
          <a:xfrm>
            <a:off x="311700" y="391350"/>
            <a:ext cx="8461199" cy="626100"/>
          </a:xfrm>
          <a:prstGeom prst="rect">
            <a:avLst/>
          </a:prstGeom>
        </p:spPr>
        <p:txBody>
          <a:bodyPr anchorCtr="0" anchor="t" bIns="91425" lIns="91425" rIns="91425" tIns="91425">
            <a:noAutofit/>
          </a:bodyPr>
          <a:lstStyle/>
          <a:p>
            <a:pPr lvl="0" rtl="0" algn="ctr">
              <a:spcBef>
                <a:spcPts val="0"/>
              </a:spcBef>
              <a:buNone/>
            </a:pPr>
            <a:r>
              <a:rPr lang="en"/>
              <a:t>POV to HMW</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1000"/>
                                        <p:tgtEl>
                                          <p:spTgt spid="13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x="0" y="0"/>
          <a:ext cx="0" cy="0"/>
          <a:chOff x="0" y="0"/>
          <a:chExt cx="0" cy="0"/>
        </a:xfrm>
      </p:grpSpPr>
      <p:sp>
        <p:nvSpPr>
          <p:cNvPr id="138" name="Shape 138"/>
          <p:cNvSpPr/>
          <p:nvPr/>
        </p:nvSpPr>
        <p:spPr>
          <a:xfrm>
            <a:off x="2724450" y="756000"/>
            <a:ext cx="3800100" cy="3783899"/>
          </a:xfrm>
          <a:prstGeom prst="flowChartConnector">
            <a:avLst/>
          </a:prstGeom>
          <a:solidFill>
            <a:schemeClr val="dk1"/>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39" name="Shape 139"/>
          <p:cNvSpPr txBox="1"/>
          <p:nvPr>
            <p:ph type="title"/>
          </p:nvPr>
        </p:nvSpPr>
        <p:spPr>
          <a:xfrm>
            <a:off x="585750" y="1728675"/>
            <a:ext cx="8124900" cy="1798199"/>
          </a:xfrm>
          <a:prstGeom prst="rect">
            <a:avLst/>
          </a:prstGeom>
        </p:spPr>
        <p:txBody>
          <a:bodyPr anchorCtr="0" anchor="ctr" bIns="91425" lIns="91425" rIns="91425" tIns="91425">
            <a:noAutofit/>
          </a:bodyPr>
          <a:lstStyle/>
          <a:p>
            <a:pPr>
              <a:spcBef>
                <a:spcPts val="0"/>
              </a:spcBef>
              <a:buNone/>
            </a:pPr>
            <a:r>
              <a:rPr lang="en"/>
              <a:t>brainstorm</a:t>
            </a:r>
          </a:p>
        </p:txBody>
      </p:sp>
      <p:sp>
        <p:nvSpPr>
          <p:cNvPr id="140" name="Shape 140"/>
          <p:cNvSpPr txBox="1"/>
          <p:nvPr>
            <p:ph idx="4294967295" type="body"/>
          </p:nvPr>
        </p:nvSpPr>
        <p:spPr>
          <a:xfrm>
            <a:off x="1008650" y="169900"/>
            <a:ext cx="2987699" cy="2376899"/>
          </a:xfrm>
          <a:prstGeom prst="rect">
            <a:avLst/>
          </a:prstGeom>
          <a:noFill/>
          <a:ln>
            <a:noFill/>
          </a:ln>
        </p:spPr>
        <p:txBody>
          <a:bodyPr anchorCtr="0" anchor="ctr" bIns="91425" lIns="91425" rIns="91425" tIns="91425">
            <a:noAutofit/>
          </a:bodyPr>
          <a:lstStyle/>
          <a:p>
            <a:pPr lvl="0" rtl="0" algn="ctr">
              <a:spcBef>
                <a:spcPts val="0"/>
              </a:spcBef>
              <a:buNone/>
            </a:pPr>
            <a:r>
              <a:rPr i="1" lang="en" sz="2000">
                <a:solidFill>
                  <a:schemeClr val="accent2"/>
                </a:solidFill>
              </a:rPr>
              <a:t>How might we incorporate academic curriculum into interactive and collaborative projects?</a:t>
            </a:r>
          </a:p>
        </p:txBody>
      </p:sp>
      <p:sp>
        <p:nvSpPr>
          <p:cNvPr id="141" name="Shape 141"/>
          <p:cNvSpPr txBox="1"/>
          <p:nvPr>
            <p:ph idx="4294967295" type="body"/>
          </p:nvPr>
        </p:nvSpPr>
        <p:spPr>
          <a:xfrm>
            <a:off x="5252100" y="323500"/>
            <a:ext cx="3358500" cy="2069699"/>
          </a:xfrm>
          <a:prstGeom prst="rect">
            <a:avLst/>
          </a:prstGeom>
          <a:noFill/>
          <a:ln>
            <a:noFill/>
          </a:ln>
        </p:spPr>
        <p:txBody>
          <a:bodyPr anchorCtr="0" anchor="ctr" bIns="91425" lIns="91425" rIns="91425" tIns="91425">
            <a:noAutofit/>
          </a:bodyPr>
          <a:lstStyle/>
          <a:p>
            <a:pPr lvl="0" rtl="0" algn="ctr">
              <a:spcBef>
                <a:spcPts val="0"/>
              </a:spcBef>
              <a:buNone/>
            </a:pPr>
            <a:r>
              <a:rPr i="1" lang="en" sz="2000">
                <a:solidFill>
                  <a:schemeClr val="accent2"/>
                </a:solidFill>
              </a:rPr>
              <a:t>How might we use technology to  strengthen the student-parent-teacher relationship?</a:t>
            </a:r>
          </a:p>
        </p:txBody>
      </p:sp>
      <p:sp>
        <p:nvSpPr>
          <p:cNvPr id="142" name="Shape 142"/>
          <p:cNvSpPr txBox="1"/>
          <p:nvPr>
            <p:ph idx="4294967295" type="body"/>
          </p:nvPr>
        </p:nvSpPr>
        <p:spPr>
          <a:xfrm>
            <a:off x="2572050" y="3614675"/>
            <a:ext cx="3999899" cy="1631099"/>
          </a:xfrm>
          <a:prstGeom prst="rect">
            <a:avLst/>
          </a:prstGeom>
          <a:noFill/>
          <a:ln>
            <a:noFill/>
          </a:ln>
        </p:spPr>
        <p:txBody>
          <a:bodyPr anchorCtr="0" anchor="ctr" bIns="91425" lIns="91425" rIns="91425" tIns="91425">
            <a:noAutofit/>
          </a:bodyPr>
          <a:lstStyle/>
          <a:p>
            <a:pPr lvl="0" rtl="0" algn="ctr">
              <a:spcBef>
                <a:spcPts val="0"/>
              </a:spcBef>
              <a:buNone/>
            </a:pPr>
            <a:r>
              <a:rPr i="1" lang="en" sz="2000">
                <a:solidFill>
                  <a:schemeClr val="accent2"/>
                </a:solidFill>
              </a:rPr>
              <a:t>How might we identify and incorporate a child’s interests into coursework to increase ownership and engagement?</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par>
                                <p:cTn fill="hold" nodeType="withEffect" presetClass="emph" presetID="8" presetSubtype="0">
                                  <p:stCondLst>
                                    <p:cond delay="0"/>
                                  </p:stCondLst>
                                  <p:childTnLst>
                                    <p:animRot by="-21600000">
                                      <p:cBhvr>
                                        <p:cTn dur="1000" fill="hold"/>
                                        <p:tgtEl>
                                          <p:spTgt spid="139"/>
                                        </p:tgtEl>
                                        <p:attrNameLst>
                                          <p:attrName>r</p:attrName>
                                        </p:attrNameLst>
                                      </p:cBhvr>
                                    </p:animRot>
                                  </p:childTnLst>
                                </p:cTn>
                              </p:par>
                              <p:par>
                                <p:cTn fill="hold" nodeType="withEffect" presetClass="emph" presetID="8" presetSubtype="0">
                                  <p:stCondLst>
                                    <p:cond delay="0"/>
                                  </p:stCondLst>
                                  <p:childTnLst>
                                    <p:animRot by="-21600000">
                                      <p:cBhvr>
                                        <p:cTn dur="1000" fill="hold"/>
                                        <p:tgtEl>
                                          <p:spTgt spid="138"/>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146" name="Shape 146"/>
        <p:cNvGrpSpPr/>
        <p:nvPr/>
      </p:nvGrpSpPr>
      <p:grpSpPr>
        <a:xfrm>
          <a:off x="0" y="0"/>
          <a:ext cx="0" cy="0"/>
          <a:chOff x="0" y="0"/>
          <a:chExt cx="0" cy="0"/>
        </a:xfrm>
      </p:grpSpPr>
      <p:pic>
        <p:nvPicPr>
          <p:cNvPr id="147" name="Shape 147"/>
          <p:cNvPicPr preferRelativeResize="0"/>
          <p:nvPr/>
        </p:nvPicPr>
        <p:blipFill>
          <a:blip r:embed="rId3">
            <a:alphaModFix/>
          </a:blip>
          <a:stretch>
            <a:fillRect/>
          </a:stretch>
        </p:blipFill>
        <p:spPr>
          <a:xfrm>
            <a:off x="2686425" y="57651"/>
            <a:ext cx="3771148" cy="5028198"/>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 name="Shape 151"/>
        <p:cNvGrpSpPr/>
        <p:nvPr/>
      </p:nvGrpSpPr>
      <p:grpSpPr>
        <a:xfrm>
          <a:off x="0" y="0"/>
          <a:ext cx="0" cy="0"/>
          <a:chOff x="0" y="0"/>
          <a:chExt cx="0" cy="0"/>
        </a:xfrm>
      </p:grpSpPr>
      <p:sp>
        <p:nvSpPr>
          <p:cNvPr id="152" name="Shape 152"/>
          <p:cNvSpPr txBox="1"/>
          <p:nvPr>
            <p:ph type="ctrTitle"/>
          </p:nvPr>
        </p:nvSpPr>
        <p:spPr>
          <a:xfrm>
            <a:off x="3096300" y="1779600"/>
            <a:ext cx="2951399" cy="1584300"/>
          </a:xfrm>
          <a:prstGeom prst="rect">
            <a:avLst/>
          </a:prstGeom>
        </p:spPr>
        <p:txBody>
          <a:bodyPr anchorCtr="0" anchor="ctr" bIns="91425" lIns="91425" rIns="91425" tIns="91425">
            <a:noAutofit/>
          </a:bodyPr>
          <a:lstStyle/>
          <a:p>
            <a:pPr>
              <a:spcBef>
                <a:spcPts val="0"/>
              </a:spcBef>
              <a:buNone/>
            </a:pPr>
            <a:r>
              <a:rPr lang="en"/>
              <a:t>Experience Prototypes</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x="0" y="0"/>
          <a:ext cx="0" cy="0"/>
          <a:chOff x="0" y="0"/>
          <a:chExt cx="0" cy="0"/>
        </a:xfrm>
      </p:grpSpPr>
      <p:sp>
        <p:nvSpPr>
          <p:cNvPr id="157" name="Shape 157"/>
          <p:cNvSpPr txBox="1"/>
          <p:nvPr/>
        </p:nvSpPr>
        <p:spPr>
          <a:xfrm>
            <a:off x="401775" y="836150"/>
            <a:ext cx="4101600" cy="681900"/>
          </a:xfrm>
          <a:prstGeom prst="rect">
            <a:avLst/>
          </a:prstGeom>
          <a:noFill/>
          <a:ln>
            <a:noFill/>
          </a:ln>
        </p:spPr>
        <p:txBody>
          <a:bodyPr anchorCtr="0" anchor="t" bIns="91425" lIns="91425" rIns="91425" tIns="91425">
            <a:noAutofit/>
          </a:bodyPr>
          <a:lstStyle/>
          <a:p>
            <a:pPr lvl="0" rtl="0" algn="ctr">
              <a:lnSpc>
                <a:spcPct val="100000"/>
              </a:lnSpc>
              <a:spcBef>
                <a:spcPts val="0"/>
              </a:spcBef>
              <a:spcAft>
                <a:spcPts val="0"/>
              </a:spcAft>
              <a:buNone/>
            </a:pPr>
            <a:r>
              <a:rPr lang="en" sz="1600">
                <a:solidFill>
                  <a:schemeClr val="dk2"/>
                </a:solidFill>
                <a:latin typeface="Lato"/>
                <a:ea typeface="Lato"/>
                <a:cs typeface="Lato"/>
                <a:sym typeface="Lato"/>
              </a:rPr>
              <a:t>Visual approach to in-class polling that provides insights to teachers!</a:t>
            </a:r>
          </a:p>
        </p:txBody>
      </p:sp>
      <p:sp>
        <p:nvSpPr>
          <p:cNvPr id="158" name="Shape 158"/>
          <p:cNvSpPr txBox="1"/>
          <p:nvPr>
            <p:ph idx="1" type="body"/>
          </p:nvPr>
        </p:nvSpPr>
        <p:spPr>
          <a:xfrm>
            <a:off x="159300" y="380450"/>
            <a:ext cx="4571099" cy="531900"/>
          </a:xfrm>
          <a:prstGeom prst="rect">
            <a:avLst/>
          </a:prstGeom>
        </p:spPr>
        <p:txBody>
          <a:bodyPr anchorCtr="0" anchor="t" bIns="91425" lIns="91425" rIns="91425" tIns="91425">
            <a:noAutofit/>
          </a:bodyPr>
          <a:lstStyle/>
          <a:p>
            <a:pPr lvl="0" rtl="0" algn="ctr">
              <a:spcBef>
                <a:spcPts val="0"/>
              </a:spcBef>
              <a:buNone/>
            </a:pPr>
            <a:r>
              <a:rPr i="1" lang="en">
                <a:solidFill>
                  <a:schemeClr val="accent1"/>
                </a:solidFill>
              </a:rPr>
              <a:t>We want to pinpoint a child’s interests… </a:t>
            </a:r>
            <a:r>
              <a:rPr lang="en"/>
              <a:t> </a:t>
            </a:r>
          </a:p>
        </p:txBody>
      </p:sp>
      <p:pic>
        <p:nvPicPr>
          <p:cNvPr id="159" name="Shape 159"/>
          <p:cNvPicPr preferRelativeResize="0"/>
          <p:nvPr/>
        </p:nvPicPr>
        <p:blipFill>
          <a:blip r:embed="rId3">
            <a:alphaModFix/>
          </a:blip>
          <a:stretch>
            <a:fillRect/>
          </a:stretch>
        </p:blipFill>
        <p:spPr>
          <a:xfrm>
            <a:off x="7346486" y="771501"/>
            <a:ext cx="1413815" cy="2075975"/>
          </a:xfrm>
          <a:prstGeom prst="rect">
            <a:avLst/>
          </a:prstGeom>
          <a:noFill/>
          <a:ln>
            <a:noFill/>
          </a:ln>
        </p:spPr>
      </p:pic>
      <p:pic>
        <p:nvPicPr>
          <p:cNvPr id="160" name="Shape 160"/>
          <p:cNvPicPr preferRelativeResize="0"/>
          <p:nvPr/>
        </p:nvPicPr>
        <p:blipFill>
          <a:blip r:embed="rId4">
            <a:alphaModFix/>
          </a:blip>
          <a:stretch>
            <a:fillRect/>
          </a:stretch>
        </p:blipFill>
        <p:spPr>
          <a:xfrm>
            <a:off x="2477089" y="1844275"/>
            <a:ext cx="2026287" cy="2957716"/>
          </a:xfrm>
          <a:prstGeom prst="rect">
            <a:avLst/>
          </a:prstGeom>
          <a:noFill/>
          <a:ln>
            <a:noFill/>
          </a:ln>
        </p:spPr>
      </p:pic>
      <p:pic>
        <p:nvPicPr>
          <p:cNvPr id="161" name="Shape 161"/>
          <p:cNvPicPr preferRelativeResize="0"/>
          <p:nvPr/>
        </p:nvPicPr>
        <p:blipFill>
          <a:blip r:embed="rId5">
            <a:alphaModFix/>
          </a:blip>
          <a:stretch>
            <a:fillRect/>
          </a:stretch>
        </p:blipFill>
        <p:spPr>
          <a:xfrm>
            <a:off x="4730400" y="771510"/>
            <a:ext cx="2513433" cy="2075965"/>
          </a:xfrm>
          <a:prstGeom prst="rect">
            <a:avLst/>
          </a:prstGeom>
          <a:noFill/>
          <a:ln>
            <a:noFill/>
          </a:ln>
        </p:spPr>
      </p:pic>
      <p:pic>
        <p:nvPicPr>
          <p:cNvPr id="162" name="Shape 162"/>
          <p:cNvPicPr preferRelativeResize="0"/>
          <p:nvPr/>
        </p:nvPicPr>
        <p:blipFill>
          <a:blip r:embed="rId6">
            <a:alphaModFix/>
          </a:blip>
          <a:stretch>
            <a:fillRect/>
          </a:stretch>
        </p:blipFill>
        <p:spPr>
          <a:xfrm>
            <a:off x="340900" y="1844281"/>
            <a:ext cx="2026287" cy="2957716"/>
          </a:xfrm>
          <a:prstGeom prst="rect">
            <a:avLst/>
          </a:prstGeom>
          <a:noFill/>
          <a:ln>
            <a:noFill/>
          </a:ln>
        </p:spPr>
      </p:pic>
      <p:sp>
        <p:nvSpPr>
          <p:cNvPr id="163" name="Shape 163"/>
          <p:cNvSpPr txBox="1"/>
          <p:nvPr/>
        </p:nvSpPr>
        <p:spPr>
          <a:xfrm>
            <a:off x="4730400" y="2980650"/>
            <a:ext cx="4029899" cy="1721100"/>
          </a:xfrm>
          <a:prstGeom prst="rect">
            <a:avLst/>
          </a:prstGeom>
          <a:noFill/>
          <a:ln>
            <a:noFill/>
          </a:ln>
        </p:spPr>
        <p:txBody>
          <a:bodyPr anchorCtr="0" anchor="t" bIns="91425" lIns="91425" rIns="91425" tIns="91425">
            <a:noAutofit/>
          </a:bodyPr>
          <a:lstStyle/>
          <a:p>
            <a:pPr lvl="0" rtl="0">
              <a:spcBef>
                <a:spcPts val="0"/>
              </a:spcBef>
              <a:buNone/>
            </a:pPr>
            <a:r>
              <a:rPr i="1" lang="en">
                <a:solidFill>
                  <a:schemeClr val="dk2"/>
                </a:solidFill>
                <a:latin typeface="Lato"/>
                <a:ea typeface="Lato"/>
                <a:cs typeface="Lato"/>
                <a:sym typeface="Lato"/>
              </a:rPr>
              <a:t>We found...</a:t>
            </a:r>
          </a:p>
          <a:p>
            <a:pPr indent="-228600" lvl="0" marL="457200" rtl="0">
              <a:spcBef>
                <a:spcPts val="0"/>
              </a:spcBef>
              <a:buClr>
                <a:schemeClr val="dk2"/>
              </a:buClr>
              <a:buFont typeface="Lato"/>
              <a:buChar char="●"/>
            </a:pPr>
            <a:r>
              <a:rPr lang="en">
                <a:solidFill>
                  <a:schemeClr val="dk2"/>
                </a:solidFill>
                <a:latin typeface="Lato"/>
                <a:ea typeface="Lato"/>
                <a:cs typeface="Lato"/>
                <a:sym typeface="Lato"/>
              </a:rPr>
              <a:t>student wanted to talk more about understanding</a:t>
            </a:r>
          </a:p>
          <a:p>
            <a:pPr indent="-228600" lvl="0" marL="457200" rtl="0">
              <a:spcBef>
                <a:spcPts val="0"/>
              </a:spcBef>
              <a:buClr>
                <a:schemeClr val="dk2"/>
              </a:buClr>
              <a:buFont typeface="Lato"/>
              <a:buChar char="●"/>
            </a:pPr>
            <a:r>
              <a:rPr lang="en">
                <a:solidFill>
                  <a:schemeClr val="dk2"/>
                </a:solidFill>
                <a:latin typeface="Lato"/>
                <a:ea typeface="Lato"/>
                <a:cs typeface="Lato"/>
                <a:sym typeface="Lato"/>
              </a:rPr>
              <a:t>simplicity/visual nature was well received</a:t>
            </a:r>
          </a:p>
          <a:p>
            <a:pPr indent="-228600" lvl="0" marL="457200" rtl="0">
              <a:spcBef>
                <a:spcPts val="0"/>
              </a:spcBef>
              <a:buClr>
                <a:schemeClr val="dk2"/>
              </a:buClr>
              <a:buFont typeface="Lato"/>
              <a:buChar char="●"/>
            </a:pPr>
            <a:r>
              <a:rPr lang="en">
                <a:solidFill>
                  <a:schemeClr val="dk2"/>
                </a:solidFill>
                <a:latin typeface="Lato"/>
                <a:ea typeface="Lato"/>
                <a:cs typeface="Lato"/>
                <a:sym typeface="Lato"/>
              </a:rPr>
              <a:t>relying too much on visuals might leave questions unanswered, or leave too much to interpretation</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 name="Shape 167"/>
        <p:cNvGrpSpPr/>
        <p:nvPr/>
      </p:nvGrpSpPr>
      <p:grpSpPr>
        <a:xfrm>
          <a:off x="0" y="0"/>
          <a:ext cx="0" cy="0"/>
          <a:chOff x="0" y="0"/>
          <a:chExt cx="0" cy="0"/>
        </a:xfrm>
      </p:grpSpPr>
      <p:sp>
        <p:nvSpPr>
          <p:cNvPr id="168" name="Shape 168"/>
          <p:cNvSpPr txBox="1"/>
          <p:nvPr>
            <p:ph idx="1" type="body"/>
          </p:nvPr>
        </p:nvSpPr>
        <p:spPr>
          <a:xfrm>
            <a:off x="311700" y="342425"/>
            <a:ext cx="8520599" cy="531900"/>
          </a:xfrm>
          <a:prstGeom prst="rect">
            <a:avLst/>
          </a:prstGeom>
        </p:spPr>
        <p:txBody>
          <a:bodyPr anchorCtr="0" anchor="t" bIns="91425" lIns="91425" rIns="91425" tIns="91425">
            <a:noAutofit/>
          </a:bodyPr>
          <a:lstStyle/>
          <a:p>
            <a:pPr lvl="0" rtl="0" algn="ctr">
              <a:spcBef>
                <a:spcPts val="0"/>
              </a:spcBef>
              <a:buNone/>
            </a:pPr>
            <a:r>
              <a:rPr i="1" lang="en">
                <a:solidFill>
                  <a:schemeClr val="accent1"/>
                </a:solidFill>
              </a:rPr>
              <a:t>We want to leverage technology to improve the student-parent-teacher relationship...</a:t>
            </a:r>
          </a:p>
        </p:txBody>
      </p:sp>
      <p:sp>
        <p:nvSpPr>
          <p:cNvPr id="169" name="Shape 169"/>
          <p:cNvSpPr txBox="1"/>
          <p:nvPr/>
        </p:nvSpPr>
        <p:spPr>
          <a:xfrm>
            <a:off x="311700" y="721912"/>
            <a:ext cx="8520599" cy="461099"/>
          </a:xfrm>
          <a:prstGeom prst="rect">
            <a:avLst/>
          </a:prstGeom>
          <a:noFill/>
          <a:ln>
            <a:noFill/>
          </a:ln>
        </p:spPr>
        <p:txBody>
          <a:bodyPr anchorCtr="0" anchor="t" bIns="91425" lIns="91425" rIns="91425" tIns="91425">
            <a:noAutofit/>
          </a:bodyPr>
          <a:lstStyle/>
          <a:p>
            <a:pPr lvl="0" rtl="0" algn="ctr">
              <a:lnSpc>
                <a:spcPct val="115000"/>
              </a:lnSpc>
              <a:spcBef>
                <a:spcPts val="0"/>
              </a:spcBef>
              <a:spcAft>
                <a:spcPts val="1600"/>
              </a:spcAft>
              <a:buNone/>
            </a:pPr>
            <a:r>
              <a:rPr lang="en" sz="1500">
                <a:solidFill>
                  <a:schemeClr val="dk2"/>
                </a:solidFill>
                <a:latin typeface="Lato"/>
                <a:ea typeface="Lato"/>
                <a:cs typeface="Lato"/>
                <a:sym typeface="Lato"/>
              </a:rPr>
              <a:t>Cross Platform interface for parents, students, and teachers to share questions, updates, and relevant documents. We want to “put it all in one place”!</a:t>
            </a:r>
          </a:p>
        </p:txBody>
      </p:sp>
      <p:pic>
        <p:nvPicPr>
          <p:cNvPr id="170" name="Shape 170"/>
          <p:cNvPicPr preferRelativeResize="0"/>
          <p:nvPr/>
        </p:nvPicPr>
        <p:blipFill>
          <a:blip r:embed="rId3">
            <a:alphaModFix/>
          </a:blip>
          <a:stretch>
            <a:fillRect/>
          </a:stretch>
        </p:blipFill>
        <p:spPr>
          <a:xfrm>
            <a:off x="355825" y="1525998"/>
            <a:ext cx="2427398" cy="3236500"/>
          </a:xfrm>
          <a:prstGeom prst="rect">
            <a:avLst/>
          </a:prstGeom>
          <a:noFill/>
          <a:ln>
            <a:noFill/>
          </a:ln>
        </p:spPr>
      </p:pic>
      <p:pic>
        <p:nvPicPr>
          <p:cNvPr id="171" name="Shape 171"/>
          <p:cNvPicPr preferRelativeResize="0"/>
          <p:nvPr/>
        </p:nvPicPr>
        <p:blipFill rotWithShape="1">
          <a:blip r:embed="rId4">
            <a:alphaModFix/>
          </a:blip>
          <a:srcRect b="119" l="7756" r="7748" t="-120"/>
          <a:stretch/>
        </p:blipFill>
        <p:spPr>
          <a:xfrm rot="-5400000">
            <a:off x="3580933" y="1113866"/>
            <a:ext cx="1586714" cy="2410982"/>
          </a:xfrm>
          <a:prstGeom prst="rect">
            <a:avLst/>
          </a:prstGeom>
          <a:noFill/>
          <a:ln>
            <a:noFill/>
          </a:ln>
        </p:spPr>
      </p:pic>
      <p:pic>
        <p:nvPicPr>
          <p:cNvPr id="172" name="Shape 172"/>
          <p:cNvPicPr preferRelativeResize="0"/>
          <p:nvPr/>
        </p:nvPicPr>
        <p:blipFill rotWithShape="1">
          <a:blip r:embed="rId5">
            <a:alphaModFix/>
          </a:blip>
          <a:srcRect b="0" l="9634" r="10076" t="0"/>
          <a:stretch/>
        </p:blipFill>
        <p:spPr>
          <a:xfrm rot="-5400000">
            <a:off x="3622205" y="2807747"/>
            <a:ext cx="1504201" cy="2405304"/>
          </a:xfrm>
          <a:prstGeom prst="rect">
            <a:avLst/>
          </a:prstGeom>
          <a:noFill/>
          <a:ln>
            <a:noFill/>
          </a:ln>
        </p:spPr>
      </p:pic>
      <p:pic>
        <p:nvPicPr>
          <p:cNvPr id="173" name="Shape 173"/>
          <p:cNvPicPr preferRelativeResize="0"/>
          <p:nvPr/>
        </p:nvPicPr>
        <p:blipFill rotWithShape="1">
          <a:blip r:embed="rId6">
            <a:alphaModFix/>
          </a:blip>
          <a:srcRect b="0" l="9065" r="12441" t="0"/>
          <a:stretch/>
        </p:blipFill>
        <p:spPr>
          <a:xfrm rot="-5400000">
            <a:off x="6385531" y="2787873"/>
            <a:ext cx="1479943" cy="2420792"/>
          </a:xfrm>
          <a:prstGeom prst="rect">
            <a:avLst/>
          </a:prstGeom>
          <a:noFill/>
          <a:ln>
            <a:noFill/>
          </a:ln>
        </p:spPr>
      </p:pic>
      <p:sp>
        <p:nvSpPr>
          <p:cNvPr id="174" name="Shape 174"/>
          <p:cNvSpPr txBox="1"/>
          <p:nvPr/>
        </p:nvSpPr>
        <p:spPr>
          <a:xfrm>
            <a:off x="5744775" y="1870900"/>
            <a:ext cx="2903999" cy="1714500"/>
          </a:xfrm>
          <a:prstGeom prst="rect">
            <a:avLst/>
          </a:prstGeom>
          <a:noFill/>
          <a:ln>
            <a:noFill/>
          </a:ln>
        </p:spPr>
        <p:txBody>
          <a:bodyPr anchorCtr="0" anchor="t" bIns="91425" lIns="91425" rIns="91425" tIns="91425">
            <a:noAutofit/>
          </a:bodyPr>
          <a:lstStyle/>
          <a:p>
            <a:pPr indent="-323850" lvl="0" marL="457200" rtl="0">
              <a:spcBef>
                <a:spcPts val="0"/>
              </a:spcBef>
              <a:buClr>
                <a:schemeClr val="dk2"/>
              </a:buClr>
              <a:buSzPct val="100000"/>
              <a:buFont typeface="Lato"/>
              <a:buChar char="●"/>
            </a:pPr>
            <a:r>
              <a:rPr lang="en" sz="1500">
                <a:solidFill>
                  <a:schemeClr val="dk2"/>
                </a:solidFill>
                <a:latin typeface="Lato"/>
                <a:ea typeface="Lato"/>
                <a:cs typeface="Lato"/>
                <a:sym typeface="Lato"/>
              </a:rPr>
              <a:t>facebook was a no-no</a:t>
            </a:r>
          </a:p>
          <a:p>
            <a:pPr indent="-323850" lvl="0" marL="457200">
              <a:spcBef>
                <a:spcPts val="0"/>
              </a:spcBef>
              <a:buClr>
                <a:schemeClr val="dk2"/>
              </a:buClr>
              <a:buSzPct val="100000"/>
              <a:buFont typeface="Lato"/>
              <a:buChar char="●"/>
            </a:pPr>
            <a:r>
              <a:rPr lang="en" sz="1500">
                <a:solidFill>
                  <a:schemeClr val="dk2"/>
                </a:solidFill>
                <a:latin typeface="Lato"/>
                <a:ea typeface="Lato"/>
                <a:cs typeface="Lato"/>
                <a:sym typeface="Lato"/>
              </a:rPr>
              <a:t>having everything in one spot was good</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 name="Shape 178"/>
        <p:cNvGrpSpPr/>
        <p:nvPr/>
      </p:nvGrpSpPr>
      <p:grpSpPr>
        <a:xfrm>
          <a:off x="0" y="0"/>
          <a:ext cx="0" cy="0"/>
          <a:chOff x="0" y="0"/>
          <a:chExt cx="0" cy="0"/>
        </a:xfrm>
      </p:grpSpPr>
      <p:sp>
        <p:nvSpPr>
          <p:cNvPr id="179" name="Shape 179"/>
          <p:cNvSpPr txBox="1"/>
          <p:nvPr>
            <p:ph idx="1" type="body"/>
          </p:nvPr>
        </p:nvSpPr>
        <p:spPr>
          <a:xfrm>
            <a:off x="311700" y="276175"/>
            <a:ext cx="8520599" cy="531900"/>
          </a:xfrm>
          <a:prstGeom prst="rect">
            <a:avLst/>
          </a:prstGeom>
        </p:spPr>
        <p:txBody>
          <a:bodyPr anchorCtr="0" anchor="t" bIns="91425" lIns="91425" rIns="91425" tIns="91425">
            <a:noAutofit/>
          </a:bodyPr>
          <a:lstStyle/>
          <a:p>
            <a:pPr lvl="0" rtl="0" algn="ctr">
              <a:spcBef>
                <a:spcPts val="0"/>
              </a:spcBef>
              <a:buNone/>
            </a:pPr>
            <a:r>
              <a:rPr i="1" lang="en">
                <a:solidFill>
                  <a:schemeClr val="accent1"/>
                </a:solidFill>
              </a:rPr>
              <a:t>We want to incorporate academic curriculum into interactive and collaborative projects...</a:t>
            </a:r>
          </a:p>
        </p:txBody>
      </p:sp>
      <p:sp>
        <p:nvSpPr>
          <p:cNvPr id="180" name="Shape 180"/>
          <p:cNvSpPr txBox="1"/>
          <p:nvPr/>
        </p:nvSpPr>
        <p:spPr>
          <a:xfrm>
            <a:off x="311700" y="655675"/>
            <a:ext cx="8520599" cy="461099"/>
          </a:xfrm>
          <a:prstGeom prst="rect">
            <a:avLst/>
          </a:prstGeom>
          <a:noFill/>
          <a:ln>
            <a:noFill/>
          </a:ln>
        </p:spPr>
        <p:txBody>
          <a:bodyPr anchorCtr="0" anchor="t" bIns="91425" lIns="91425" rIns="91425" tIns="91425">
            <a:noAutofit/>
          </a:bodyPr>
          <a:lstStyle/>
          <a:p>
            <a:pPr lvl="0" rtl="0" algn="ctr">
              <a:lnSpc>
                <a:spcPct val="115000"/>
              </a:lnSpc>
              <a:spcBef>
                <a:spcPts val="0"/>
              </a:spcBef>
              <a:spcAft>
                <a:spcPts val="1600"/>
              </a:spcAft>
              <a:buNone/>
            </a:pPr>
            <a:r>
              <a:rPr lang="en" sz="1800">
                <a:solidFill>
                  <a:schemeClr val="dk2"/>
                </a:solidFill>
                <a:latin typeface="Lato"/>
                <a:ea typeface="Lato"/>
                <a:cs typeface="Lato"/>
                <a:sym typeface="Lato"/>
              </a:rPr>
              <a:t>Online graphics-based platform for students to work through projects at home.</a:t>
            </a:r>
          </a:p>
        </p:txBody>
      </p:sp>
      <p:pic>
        <p:nvPicPr>
          <p:cNvPr id="181" name="Shape 181"/>
          <p:cNvPicPr preferRelativeResize="0"/>
          <p:nvPr/>
        </p:nvPicPr>
        <p:blipFill>
          <a:blip r:embed="rId3">
            <a:alphaModFix/>
          </a:blip>
          <a:stretch>
            <a:fillRect/>
          </a:stretch>
        </p:blipFill>
        <p:spPr>
          <a:xfrm>
            <a:off x="6200662" y="2803475"/>
            <a:ext cx="2580613" cy="2069326"/>
          </a:xfrm>
          <a:prstGeom prst="rect">
            <a:avLst/>
          </a:prstGeom>
          <a:noFill/>
          <a:ln>
            <a:noFill/>
          </a:ln>
        </p:spPr>
      </p:pic>
      <p:pic>
        <p:nvPicPr>
          <p:cNvPr id="182" name="Shape 182"/>
          <p:cNvPicPr preferRelativeResize="0"/>
          <p:nvPr/>
        </p:nvPicPr>
        <p:blipFill rotWithShape="1">
          <a:blip r:embed="rId4">
            <a:alphaModFix/>
          </a:blip>
          <a:srcRect b="7868" l="0" r="0" t="8069"/>
          <a:stretch/>
        </p:blipFill>
        <p:spPr>
          <a:xfrm>
            <a:off x="260675" y="2803475"/>
            <a:ext cx="2848307" cy="2069326"/>
          </a:xfrm>
          <a:prstGeom prst="rect">
            <a:avLst/>
          </a:prstGeom>
          <a:noFill/>
          <a:ln>
            <a:noFill/>
          </a:ln>
        </p:spPr>
      </p:pic>
      <p:pic>
        <p:nvPicPr>
          <p:cNvPr id="183" name="Shape 183"/>
          <p:cNvPicPr preferRelativeResize="0"/>
          <p:nvPr/>
        </p:nvPicPr>
        <p:blipFill rotWithShape="1">
          <a:blip r:embed="rId5">
            <a:alphaModFix/>
          </a:blip>
          <a:srcRect b="7519" l="2666" r="0" t="12569"/>
          <a:stretch/>
        </p:blipFill>
        <p:spPr>
          <a:xfrm>
            <a:off x="3196628" y="2803475"/>
            <a:ext cx="2916377" cy="2069326"/>
          </a:xfrm>
          <a:prstGeom prst="rect">
            <a:avLst/>
          </a:prstGeom>
          <a:noFill/>
          <a:ln>
            <a:noFill/>
          </a:ln>
        </p:spPr>
      </p:pic>
      <p:sp>
        <p:nvSpPr>
          <p:cNvPr id="184" name="Shape 184"/>
          <p:cNvSpPr txBox="1"/>
          <p:nvPr/>
        </p:nvSpPr>
        <p:spPr>
          <a:xfrm>
            <a:off x="701850" y="1112925"/>
            <a:ext cx="7679999" cy="1133100"/>
          </a:xfrm>
          <a:prstGeom prst="rect">
            <a:avLst/>
          </a:prstGeom>
          <a:noFill/>
          <a:ln>
            <a:noFill/>
          </a:ln>
        </p:spPr>
        <p:txBody>
          <a:bodyPr anchorCtr="0" anchor="t" bIns="91425" lIns="91425" rIns="91425" tIns="91425">
            <a:noAutofit/>
          </a:bodyPr>
          <a:lstStyle/>
          <a:p>
            <a:pPr indent="-228600" lvl="0" marL="457200" rtl="0">
              <a:spcBef>
                <a:spcPts val="0"/>
              </a:spcBef>
              <a:buClr>
                <a:schemeClr val="dk2"/>
              </a:buClr>
              <a:buFont typeface="Lato"/>
              <a:buChar char="●"/>
            </a:pPr>
            <a:r>
              <a:rPr lang="en">
                <a:solidFill>
                  <a:schemeClr val="dk2"/>
                </a:solidFill>
                <a:latin typeface="Lato"/>
                <a:ea typeface="Lato"/>
                <a:cs typeface="Lato"/>
                <a:sym typeface="Lato"/>
              </a:rPr>
              <a:t>we found that parents were particularly concerned about children losing papers on the way home from school</a:t>
            </a:r>
          </a:p>
          <a:p>
            <a:pPr indent="-228600" lvl="0" marL="457200">
              <a:spcBef>
                <a:spcPts val="0"/>
              </a:spcBef>
              <a:buClr>
                <a:schemeClr val="dk2"/>
              </a:buClr>
              <a:buFont typeface="Lato"/>
              <a:buChar char="●"/>
            </a:pPr>
            <a:r>
              <a:rPr lang="en">
                <a:solidFill>
                  <a:schemeClr val="dk2"/>
                </a:solidFill>
                <a:latin typeface="Lato"/>
                <a:ea typeface="Lato"/>
                <a:cs typeface="Lato"/>
                <a:sym typeface="Lato"/>
              </a:rPr>
              <a:t>parents appreciated the opportunity to ask questions directly, as it addressed the problem of not being able to get in touch with teachers</a:t>
            </a:r>
          </a:p>
        </p:txBody>
      </p:sp>
      <p:sp>
        <p:nvSpPr>
          <p:cNvPr id="185" name="Shape 185"/>
          <p:cNvSpPr txBox="1"/>
          <p:nvPr/>
        </p:nvSpPr>
        <p:spPr>
          <a:xfrm>
            <a:off x="260675" y="2093625"/>
            <a:ext cx="8733000" cy="591600"/>
          </a:xfrm>
          <a:prstGeom prst="rect">
            <a:avLst/>
          </a:prstGeom>
          <a:noFill/>
          <a:ln>
            <a:noFill/>
          </a:ln>
        </p:spPr>
        <p:txBody>
          <a:bodyPr anchorCtr="0" anchor="t" bIns="91425" lIns="91425" rIns="91425" tIns="91425">
            <a:noAutofit/>
          </a:bodyPr>
          <a:lstStyle/>
          <a:p>
            <a:pPr indent="-342900" lvl="0" marL="457200">
              <a:spcBef>
                <a:spcPts val="0"/>
              </a:spcBef>
              <a:buClr>
                <a:schemeClr val="accent1"/>
              </a:buClr>
              <a:buSzPct val="100000"/>
              <a:buFont typeface="Lato"/>
              <a:buChar char="➔"/>
            </a:pPr>
            <a:r>
              <a:rPr lang="en" sz="1800">
                <a:solidFill>
                  <a:schemeClr val="accent1"/>
                </a:solidFill>
                <a:latin typeface="Lato"/>
                <a:ea typeface="Lato"/>
                <a:cs typeface="Lato"/>
                <a:sym typeface="Lato"/>
              </a:rPr>
              <a:t>performed best in user testing!  addressed pain points, and was most interaction driven</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1000"/>
                                        <p:tgtEl>
                                          <p:spTgt spid="18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 name="Shape 60"/>
        <p:cNvGrpSpPr/>
        <p:nvPr/>
      </p:nvGrpSpPr>
      <p:grpSpPr>
        <a:xfrm>
          <a:off x="0" y="0"/>
          <a:ext cx="0" cy="0"/>
          <a:chOff x="0" y="0"/>
          <a:chExt cx="0" cy="0"/>
        </a:xfrm>
      </p:grpSpPr>
      <p:sp>
        <p:nvSpPr>
          <p:cNvPr id="61" name="Shape 61"/>
          <p:cNvSpPr txBox="1"/>
          <p:nvPr>
            <p:ph type="ctrTitle"/>
          </p:nvPr>
        </p:nvSpPr>
        <p:spPr>
          <a:xfrm>
            <a:off x="3096300" y="1779600"/>
            <a:ext cx="2951399" cy="1584300"/>
          </a:xfrm>
          <a:prstGeom prst="rect">
            <a:avLst/>
          </a:prstGeom>
        </p:spPr>
        <p:txBody>
          <a:bodyPr anchorCtr="0" anchor="ctr" bIns="91425" lIns="91425" rIns="91425" tIns="91425">
            <a:noAutofit/>
          </a:bodyPr>
          <a:lstStyle/>
          <a:p>
            <a:pPr>
              <a:spcBef>
                <a:spcPts val="0"/>
              </a:spcBef>
              <a:buNone/>
            </a:pPr>
            <a:r>
              <a:rPr lang="en"/>
              <a:t>Introduction</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x="0" y="0"/>
          <a:ext cx="0" cy="0"/>
          <a:chOff x="0" y="0"/>
          <a:chExt cx="0" cy="0"/>
        </a:xfrm>
      </p:grpSpPr>
      <p:sp>
        <p:nvSpPr>
          <p:cNvPr id="190" name="Shape 190"/>
          <p:cNvSpPr txBox="1"/>
          <p:nvPr>
            <p:ph type="title"/>
          </p:nvPr>
        </p:nvSpPr>
        <p:spPr>
          <a:xfrm>
            <a:off x="509550" y="1423875"/>
            <a:ext cx="8124900" cy="1798199"/>
          </a:xfrm>
          <a:prstGeom prst="rect">
            <a:avLst/>
          </a:prstGeom>
        </p:spPr>
        <p:txBody>
          <a:bodyPr anchorCtr="0" anchor="ctr" bIns="91425" lIns="91425" rIns="91425" tIns="91425">
            <a:noAutofit/>
          </a:bodyPr>
          <a:lstStyle/>
          <a:p>
            <a:pPr>
              <a:spcBef>
                <a:spcPts val="0"/>
              </a:spcBef>
              <a:buNone/>
            </a:pPr>
            <a:r>
              <a:rPr lang="en"/>
              <a:t>Thank you!</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 name="Shape 194"/>
        <p:cNvGrpSpPr/>
        <p:nvPr/>
      </p:nvGrpSpPr>
      <p:grpSpPr>
        <a:xfrm>
          <a:off x="0" y="0"/>
          <a:ext cx="0" cy="0"/>
          <a:chOff x="0" y="0"/>
          <a:chExt cx="0" cy="0"/>
        </a:xfrm>
      </p:grpSpPr>
      <p:sp>
        <p:nvSpPr>
          <p:cNvPr id="195" name="Shape 195"/>
          <p:cNvSpPr txBox="1"/>
          <p:nvPr>
            <p:ph type="title"/>
          </p:nvPr>
        </p:nvSpPr>
        <p:spPr>
          <a:xfrm>
            <a:off x="311700" y="391350"/>
            <a:ext cx="8520599" cy="626100"/>
          </a:xfrm>
          <a:prstGeom prst="rect">
            <a:avLst/>
          </a:prstGeom>
        </p:spPr>
        <p:txBody>
          <a:bodyPr anchorCtr="0" anchor="t" bIns="91425" lIns="91425" rIns="91425" tIns="91425">
            <a:noAutofit/>
          </a:bodyPr>
          <a:lstStyle/>
          <a:p>
            <a:pPr>
              <a:spcBef>
                <a:spcPts val="0"/>
              </a:spcBef>
              <a:buNone/>
            </a:pPr>
            <a:r>
              <a:rPr lang="en"/>
              <a:t>Aditional HMW’s</a:t>
            </a:r>
          </a:p>
        </p:txBody>
      </p:sp>
      <p:sp>
        <p:nvSpPr>
          <p:cNvPr id="196" name="Shape 196"/>
          <p:cNvSpPr txBox="1"/>
          <p:nvPr>
            <p:ph idx="1" type="body"/>
          </p:nvPr>
        </p:nvSpPr>
        <p:spPr>
          <a:xfrm>
            <a:off x="311700" y="1152475"/>
            <a:ext cx="8520599" cy="3416400"/>
          </a:xfrm>
          <a:prstGeom prst="rect">
            <a:avLst/>
          </a:prstGeom>
        </p:spPr>
        <p:txBody>
          <a:bodyPr anchorCtr="0" anchor="t" bIns="91425" lIns="91425" rIns="91425" tIns="91425">
            <a:noAutofit/>
          </a:bodyPr>
          <a:lstStyle/>
          <a:p>
            <a:pPr rtl="0">
              <a:spcBef>
                <a:spcPts val="0"/>
              </a:spcBef>
              <a:buNone/>
            </a:pPr>
            <a:r>
              <a:rPr lang="en" sz="1500">
                <a:solidFill>
                  <a:srgbClr val="666666"/>
                </a:solidFill>
                <a:latin typeface="Arial"/>
                <a:ea typeface="Arial"/>
                <a:cs typeface="Arial"/>
                <a:sym typeface="Arial"/>
              </a:rPr>
              <a:t>Teachers and parents: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Use the parent's’ interest kids school work in a positive way?</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Use communication between parents and teachers to help teachers develop lesson plans?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Make parent-teacher meetings more convenient?</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Bring the convo to technology they use daily?</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Make communication more responsive?</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Make conversation regular, responsive and productive?</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Make the conversation between parents teachers like if they were friends?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Make complaining, loud and annoying parents helpful?</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Create an environment where teachers don’t have to communicate with parents?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promote free flow of info between the home and the classroom?</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Help teachers reach out to students / students reach out to teachers / teachers to parents?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Help ease parental stress?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Leverage projects to help parents feel more connected?</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Help resolve conflicts between parents and teachers?</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 name="Shape 200"/>
        <p:cNvGrpSpPr/>
        <p:nvPr/>
      </p:nvGrpSpPr>
      <p:grpSpPr>
        <a:xfrm>
          <a:off x="0" y="0"/>
          <a:ext cx="0" cy="0"/>
          <a:chOff x="0" y="0"/>
          <a:chExt cx="0" cy="0"/>
        </a:xfrm>
      </p:grpSpPr>
      <p:sp>
        <p:nvSpPr>
          <p:cNvPr id="201" name="Shape 201"/>
          <p:cNvSpPr txBox="1"/>
          <p:nvPr>
            <p:ph type="title"/>
          </p:nvPr>
        </p:nvSpPr>
        <p:spPr>
          <a:xfrm>
            <a:off x="311700" y="238950"/>
            <a:ext cx="8520599" cy="626100"/>
          </a:xfrm>
          <a:prstGeom prst="rect">
            <a:avLst/>
          </a:prstGeom>
        </p:spPr>
        <p:txBody>
          <a:bodyPr anchorCtr="0" anchor="t" bIns="91425" lIns="91425" rIns="91425" tIns="91425">
            <a:noAutofit/>
          </a:bodyPr>
          <a:lstStyle/>
          <a:p>
            <a:pPr>
              <a:spcBef>
                <a:spcPts val="0"/>
              </a:spcBef>
              <a:buNone/>
            </a:pPr>
            <a:r>
              <a:rPr lang="en"/>
              <a:t>Additional HMW’s</a:t>
            </a:r>
          </a:p>
        </p:txBody>
      </p:sp>
      <p:sp>
        <p:nvSpPr>
          <p:cNvPr id="202" name="Shape 202"/>
          <p:cNvSpPr txBox="1"/>
          <p:nvPr>
            <p:ph idx="1" type="body"/>
          </p:nvPr>
        </p:nvSpPr>
        <p:spPr>
          <a:xfrm>
            <a:off x="311700" y="863550"/>
            <a:ext cx="8520599" cy="3416400"/>
          </a:xfrm>
          <a:prstGeom prst="rect">
            <a:avLst/>
          </a:prstGeom>
        </p:spPr>
        <p:txBody>
          <a:bodyPr anchorCtr="0" anchor="t" bIns="91425" lIns="91425" rIns="91425" tIns="91425">
            <a:noAutofit/>
          </a:bodyPr>
          <a:lstStyle/>
          <a:p>
            <a:pPr lvl="0" rtl="0">
              <a:spcBef>
                <a:spcPts val="0"/>
              </a:spcBef>
              <a:buNone/>
            </a:pPr>
            <a:r>
              <a:rPr lang="en" sz="1500">
                <a:solidFill>
                  <a:srgbClr val="666666"/>
                </a:solidFill>
                <a:latin typeface="Arial"/>
                <a:ea typeface="Arial"/>
                <a:cs typeface="Arial"/>
                <a:sym typeface="Arial"/>
              </a:rPr>
              <a:t>Students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Find ways to make the other class work just as exciting?</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introduce kids to a wider range of topics?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Make parents and other people in their neighborhood more involved in projects?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Empower kids further in their work?</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Find resources and partners for school so they can do interesting projects?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Make other coursework as engaging as projects?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Encourage diversity?</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Integrate kids learning in school with what projects they do outside of school?</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Make projects like those in higher education?</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Help students learn more by projects then regular curriculum?</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Have kids engage with projects outside of class?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Incourage teachers to let students know more about a subject outside of class?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Increase students interests in school through projects?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Increase engagement and empowerment outside of projects?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let kids further (?) what they’re interested in at home?</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Make school more like an educational playground?</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Make projects feel like it’s something kids will be willing to do outside of school?</a:t>
            </a:r>
          </a:p>
          <a:p>
            <a:pPr>
              <a:spcBef>
                <a:spcPts val="0"/>
              </a:spcBef>
              <a:buNone/>
            </a:pPr>
            <a:r>
              <a:t/>
            </a:r>
            <a:endParaRP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x="0" y="0"/>
          <a:ext cx="0" cy="0"/>
          <a:chOff x="0" y="0"/>
          <a:chExt cx="0" cy="0"/>
        </a:xfrm>
      </p:grpSpPr>
      <p:sp>
        <p:nvSpPr>
          <p:cNvPr id="207" name="Shape 207"/>
          <p:cNvSpPr txBox="1"/>
          <p:nvPr>
            <p:ph type="title"/>
          </p:nvPr>
        </p:nvSpPr>
        <p:spPr>
          <a:xfrm>
            <a:off x="311700" y="391350"/>
            <a:ext cx="8520599" cy="626100"/>
          </a:xfrm>
          <a:prstGeom prst="rect">
            <a:avLst/>
          </a:prstGeom>
        </p:spPr>
        <p:txBody>
          <a:bodyPr anchorCtr="0" anchor="t" bIns="91425" lIns="91425" rIns="91425" tIns="91425">
            <a:noAutofit/>
          </a:bodyPr>
          <a:lstStyle/>
          <a:p>
            <a:pPr>
              <a:spcBef>
                <a:spcPts val="0"/>
              </a:spcBef>
              <a:buNone/>
            </a:pPr>
            <a:r>
              <a:rPr lang="en" sz="2400"/>
              <a:t>Brainstorm Solutions: Student-Parent-Teacher Communication</a:t>
            </a:r>
          </a:p>
        </p:txBody>
      </p:sp>
      <p:sp>
        <p:nvSpPr>
          <p:cNvPr id="208" name="Shape 208"/>
          <p:cNvSpPr txBox="1"/>
          <p:nvPr>
            <p:ph idx="1" type="body"/>
          </p:nvPr>
        </p:nvSpPr>
        <p:spPr>
          <a:xfrm>
            <a:off x="311700" y="879650"/>
            <a:ext cx="8520599" cy="3416400"/>
          </a:xfrm>
          <a:prstGeom prst="rect">
            <a:avLst/>
          </a:prstGeom>
        </p:spPr>
        <p:txBody>
          <a:bodyPr anchorCtr="0" anchor="t" bIns="91425" lIns="91425" rIns="91425" tIns="91425">
            <a:noAutofit/>
          </a:bodyPr>
          <a:lstStyle/>
          <a:p>
            <a:pPr rtl="0">
              <a:spcBef>
                <a:spcPts val="0"/>
              </a:spcBef>
              <a:buNone/>
            </a:pPr>
            <a:r>
              <a:t/>
            </a:r>
            <a:endParaRPr sz="1500">
              <a:solidFill>
                <a:srgbClr val="666666"/>
              </a:solidFill>
              <a:latin typeface="Arial"/>
              <a:ea typeface="Arial"/>
              <a:cs typeface="Arial"/>
              <a:sym typeface="Arial"/>
            </a:endParaRP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Online community of SPT</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Kids can take pics of things and send to teacher to help teacher design lessons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Video broadcasts from classroom</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Friend finder for parents/students to chat or meetup</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Appointment scheduler</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Online Q/A for parents to get their questions answered</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Daily notifications, Twitter style</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Integrate Piazza, Fb, mail</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Open source HW</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Interface for school with not only school info but also teacher bios with ways of messaging teachers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App for group chat</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Parents alert</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Management app for parent-teacher conferences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Platform for parents to see schoolwork in relation to how much their child likes it</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Could create some sort of social media platform to see comments on child’s education</a:t>
            </a:r>
          </a:p>
          <a:p>
            <a:pPr indent="-298450" lvl="0" marL="45720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Web calls for parents and teachers</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2" name="Shape 212"/>
        <p:cNvGrpSpPr/>
        <p:nvPr/>
      </p:nvGrpSpPr>
      <p:grpSpPr>
        <a:xfrm>
          <a:off x="0" y="0"/>
          <a:ext cx="0" cy="0"/>
          <a:chOff x="0" y="0"/>
          <a:chExt cx="0" cy="0"/>
        </a:xfrm>
      </p:grpSpPr>
      <p:sp>
        <p:nvSpPr>
          <p:cNvPr id="213" name="Shape 213"/>
          <p:cNvSpPr txBox="1"/>
          <p:nvPr>
            <p:ph type="title"/>
          </p:nvPr>
        </p:nvSpPr>
        <p:spPr>
          <a:xfrm>
            <a:off x="311700" y="391350"/>
            <a:ext cx="8520599" cy="626100"/>
          </a:xfrm>
          <a:prstGeom prst="rect">
            <a:avLst/>
          </a:prstGeom>
        </p:spPr>
        <p:txBody>
          <a:bodyPr anchorCtr="0" anchor="t" bIns="91425" lIns="91425" rIns="91425" tIns="91425">
            <a:noAutofit/>
          </a:bodyPr>
          <a:lstStyle/>
          <a:p>
            <a:pPr lvl="0" rtl="0">
              <a:spcBef>
                <a:spcPts val="0"/>
              </a:spcBef>
              <a:buNone/>
            </a:pPr>
            <a:r>
              <a:rPr lang="en" sz="2400"/>
              <a:t>Brainstorm Solutions: Project-based Coursework</a:t>
            </a:r>
          </a:p>
        </p:txBody>
      </p:sp>
      <p:sp>
        <p:nvSpPr>
          <p:cNvPr id="214" name="Shape 214"/>
          <p:cNvSpPr txBox="1"/>
          <p:nvPr>
            <p:ph idx="1" type="body"/>
          </p:nvPr>
        </p:nvSpPr>
        <p:spPr>
          <a:xfrm>
            <a:off x="311700" y="1274750"/>
            <a:ext cx="8520599" cy="3416400"/>
          </a:xfrm>
          <a:prstGeom prst="rect">
            <a:avLst/>
          </a:prstGeom>
        </p:spPr>
        <p:txBody>
          <a:bodyPr anchorCtr="0" anchor="t" bIns="91425" lIns="91425" rIns="91425" tIns="91425">
            <a:noAutofit/>
          </a:bodyPr>
          <a:lstStyle/>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Integrate student self-assessment</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Make curriculum less strict</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Further incorporate projects and tutorials into classwork</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Use the community needs to set up projects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Interface for teachers to share project ideas and outlines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Developing projects throughout the year for different subjects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Interface for students to vote on fav projects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Facilitate meetups between students who want to do a project together</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Have HW be more collaborative</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Have a lot of how-tos or labs students can follow at home, integrate with one-click purchases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App that integrates learning materials with project outlines and specifiications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Have teachers upload projects for students to work on at home</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Letting kids know of other activities related to their fav projects</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App for coming up with extended projects </a:t>
            </a:r>
          </a:p>
          <a:p>
            <a:pPr indent="-298450" lvl="0" marL="457200" rtl="0">
              <a:spcBef>
                <a:spcPts val="0"/>
              </a:spcBef>
              <a:spcAft>
                <a:spcPts val="0"/>
              </a:spcAft>
              <a:buClr>
                <a:srgbClr val="000000"/>
              </a:buClr>
              <a:buSzPct val="100000"/>
              <a:buFont typeface="Arial"/>
              <a:buAutoNum type="arabicPeriod"/>
            </a:pPr>
            <a:r>
              <a:rPr lang="en" sz="1100">
                <a:solidFill>
                  <a:srgbClr val="000000"/>
                </a:solidFill>
                <a:latin typeface="Arial"/>
                <a:ea typeface="Arial"/>
                <a:cs typeface="Arial"/>
                <a:sym typeface="Arial"/>
              </a:rPr>
              <a:t>Online tools for project implementation (posterboards, collages, models)</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 name="Shape 218"/>
        <p:cNvGrpSpPr/>
        <p:nvPr/>
      </p:nvGrpSpPr>
      <p:grpSpPr>
        <a:xfrm>
          <a:off x="0" y="0"/>
          <a:ext cx="0" cy="0"/>
          <a:chOff x="0" y="0"/>
          <a:chExt cx="0" cy="0"/>
        </a:xfrm>
      </p:grpSpPr>
      <p:sp>
        <p:nvSpPr>
          <p:cNvPr id="219" name="Shape 219"/>
          <p:cNvSpPr txBox="1"/>
          <p:nvPr>
            <p:ph type="title"/>
          </p:nvPr>
        </p:nvSpPr>
        <p:spPr>
          <a:xfrm>
            <a:off x="311700" y="154200"/>
            <a:ext cx="8520599" cy="626100"/>
          </a:xfrm>
          <a:prstGeom prst="rect">
            <a:avLst/>
          </a:prstGeom>
        </p:spPr>
        <p:txBody>
          <a:bodyPr anchorCtr="0" anchor="t" bIns="91425" lIns="91425" rIns="91425" tIns="91425">
            <a:noAutofit/>
          </a:bodyPr>
          <a:lstStyle/>
          <a:p>
            <a:pPr lvl="0" rtl="0">
              <a:spcBef>
                <a:spcPts val="0"/>
              </a:spcBef>
              <a:buNone/>
            </a:pPr>
            <a:r>
              <a:rPr lang="en" sz="2400"/>
              <a:t>Brainstorm Solutions: Pinpointing Children’s Interests</a:t>
            </a:r>
          </a:p>
        </p:txBody>
      </p:sp>
      <p:sp>
        <p:nvSpPr>
          <p:cNvPr id="220" name="Shape 220"/>
          <p:cNvSpPr txBox="1"/>
          <p:nvPr>
            <p:ph idx="1" type="body"/>
          </p:nvPr>
        </p:nvSpPr>
        <p:spPr>
          <a:xfrm>
            <a:off x="311700" y="879650"/>
            <a:ext cx="8520599" cy="3416400"/>
          </a:xfrm>
          <a:prstGeom prst="rect">
            <a:avLst/>
          </a:prstGeom>
        </p:spPr>
        <p:txBody>
          <a:bodyPr anchorCtr="0" anchor="t" bIns="91425" lIns="91425" rIns="91425" tIns="91425">
            <a:noAutofit/>
          </a:bodyPr>
          <a:lstStyle/>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Website for teachers to track and share students progress with parents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App for teachers to rate interest on topic/project that they can give other teachers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Track projects that students like for the teacher’s use</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Suggesting books for children</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Daily feedback for teachers from students and parents </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Listing of competitions or programs based on interests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Pictures of kids having fun -&gt; recs for teacher regarding HW and projects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Find good activities/projects based on interests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Suggest at-home activities for different subjects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Better way of showing work and progress during project</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Way of sharing projects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Pre class poll</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Input on academic/learning goals and needs, parents are key here</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Video game to explore learning topics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Easily implementable polls and surveys that provide data and analytics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Platform that integrates input and feedback from parents and students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Manage info about school and how lesson plans have met student needs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Way of saving projects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Ability to pin and look at a snapshot of projects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Pinterest for kids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Personalized recommendations for projects</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App to let parents know what their kid might be interested in </a:t>
            </a:r>
          </a:p>
          <a:p>
            <a:pPr indent="-285750" lvl="0" marL="457200" rtl="0">
              <a:spcBef>
                <a:spcPts val="0"/>
              </a:spcBef>
              <a:spcAft>
                <a:spcPts val="0"/>
              </a:spcAft>
              <a:buClr>
                <a:srgbClr val="000000"/>
              </a:buClr>
              <a:buSzPct val="100000"/>
              <a:buFont typeface="Arial"/>
              <a:buAutoNum type="arabicPeriod"/>
            </a:pPr>
            <a:r>
              <a:rPr lang="en" sz="900">
                <a:solidFill>
                  <a:srgbClr val="000000"/>
                </a:solidFill>
                <a:latin typeface="Arial"/>
                <a:ea typeface="Arial"/>
                <a:cs typeface="Arial"/>
                <a:sym typeface="Arial"/>
              </a:rPr>
              <a:t>Stumbleupon for kids</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 name="Shape 65"/>
        <p:cNvGrpSpPr/>
        <p:nvPr/>
      </p:nvGrpSpPr>
      <p:grpSpPr>
        <a:xfrm>
          <a:off x="0" y="0"/>
          <a:ext cx="0" cy="0"/>
          <a:chOff x="0" y="0"/>
          <a:chExt cx="0" cy="0"/>
        </a:xfrm>
      </p:grpSpPr>
      <p:sp>
        <p:nvSpPr>
          <p:cNvPr id="66" name="Shape 66"/>
          <p:cNvSpPr txBox="1"/>
          <p:nvPr>
            <p:ph type="title"/>
          </p:nvPr>
        </p:nvSpPr>
        <p:spPr>
          <a:xfrm>
            <a:off x="490250" y="526350"/>
            <a:ext cx="6664800" cy="4090800"/>
          </a:xfrm>
          <a:prstGeom prst="rect">
            <a:avLst/>
          </a:prstGeom>
        </p:spPr>
        <p:txBody>
          <a:bodyPr anchorCtr="0" anchor="ctr" bIns="91425" lIns="91425" rIns="91425" tIns="91425">
            <a:noAutofit/>
          </a:bodyPr>
          <a:lstStyle/>
          <a:p>
            <a:pPr lvl="0" rtl="0">
              <a:spcBef>
                <a:spcPts val="0"/>
              </a:spcBef>
              <a:buNone/>
            </a:pPr>
            <a:r>
              <a:rPr lang="en" sz="2800"/>
              <a:t>We met Professor Ellis who needs to homeschool his child because of irreconcilable differences with his child’s teacher over grading and structure of schoolwork.  It would be game changing if we could facilitate productive and responsive conversations between teachers and parents in the elementary school setting.</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 name="Shape 70"/>
        <p:cNvGrpSpPr/>
        <p:nvPr/>
      </p:nvGrpSpPr>
      <p:grpSpPr>
        <a:xfrm>
          <a:off x="0" y="0"/>
          <a:ext cx="0" cy="0"/>
          <a:chOff x="0" y="0"/>
          <a:chExt cx="0" cy="0"/>
        </a:xfrm>
      </p:grpSpPr>
      <p:sp>
        <p:nvSpPr>
          <p:cNvPr id="71" name="Shape 71"/>
          <p:cNvSpPr txBox="1"/>
          <p:nvPr>
            <p:ph type="title"/>
          </p:nvPr>
        </p:nvSpPr>
        <p:spPr>
          <a:xfrm>
            <a:off x="490250" y="526350"/>
            <a:ext cx="6902099" cy="4090800"/>
          </a:xfrm>
          <a:prstGeom prst="rect">
            <a:avLst/>
          </a:prstGeom>
        </p:spPr>
        <p:txBody>
          <a:bodyPr anchorCtr="0" anchor="ctr" bIns="91425" lIns="91425" rIns="91425" tIns="91425">
            <a:noAutofit/>
          </a:bodyPr>
          <a:lstStyle/>
          <a:p>
            <a:pPr lvl="0" rtl="0">
              <a:spcBef>
                <a:spcPts val="0"/>
              </a:spcBef>
              <a:buNone/>
            </a:pPr>
            <a:r>
              <a:rPr lang="en" sz="2800"/>
              <a:t>We met Zilan, a 6th grader, who needs learning to be interactive and fun because of the way she likes to engage with information.  It would be game changing if we could make schoolwork more hands-on and active for young children.</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 name="Shape 75"/>
        <p:cNvGrpSpPr/>
        <p:nvPr/>
      </p:nvGrpSpPr>
      <p:grpSpPr>
        <a:xfrm>
          <a:off x="0" y="0"/>
          <a:ext cx="0" cy="0"/>
          <a:chOff x="0" y="0"/>
          <a:chExt cx="0" cy="0"/>
        </a:xfrm>
      </p:grpSpPr>
      <p:sp>
        <p:nvSpPr>
          <p:cNvPr id="76" name="Shape 76"/>
          <p:cNvSpPr txBox="1"/>
          <p:nvPr>
            <p:ph type="ctrTitle"/>
          </p:nvPr>
        </p:nvSpPr>
        <p:spPr>
          <a:xfrm>
            <a:off x="3096300" y="1779600"/>
            <a:ext cx="2951399" cy="1584300"/>
          </a:xfrm>
          <a:prstGeom prst="rect">
            <a:avLst/>
          </a:prstGeom>
        </p:spPr>
        <p:txBody>
          <a:bodyPr anchorCtr="0" anchor="ctr" bIns="91425" lIns="91425" rIns="91425" tIns="91425">
            <a:noAutofit/>
          </a:bodyPr>
          <a:lstStyle/>
          <a:p>
            <a:pPr lvl="0" rtl="0">
              <a:spcBef>
                <a:spcPts val="0"/>
              </a:spcBef>
              <a:buNone/>
            </a:pPr>
            <a:r>
              <a:rPr lang="en"/>
              <a:t>Additional Needfinding</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 name="Shape 80"/>
        <p:cNvGrpSpPr/>
        <p:nvPr/>
      </p:nvGrpSpPr>
      <p:grpSpPr>
        <a:xfrm>
          <a:off x="0" y="0"/>
          <a:ext cx="0" cy="0"/>
          <a:chOff x="0" y="0"/>
          <a:chExt cx="0" cy="0"/>
        </a:xfrm>
      </p:grpSpPr>
      <p:sp>
        <p:nvSpPr>
          <p:cNvPr id="81" name="Shape 81"/>
          <p:cNvSpPr txBox="1"/>
          <p:nvPr>
            <p:ph type="title"/>
          </p:nvPr>
        </p:nvSpPr>
        <p:spPr>
          <a:xfrm>
            <a:off x="311700" y="296425"/>
            <a:ext cx="8520599" cy="626100"/>
          </a:xfrm>
          <a:prstGeom prst="rect">
            <a:avLst/>
          </a:prstGeom>
        </p:spPr>
        <p:txBody>
          <a:bodyPr anchorCtr="0" anchor="t" bIns="91425" lIns="91425" rIns="91425" tIns="91425">
            <a:noAutofit/>
          </a:bodyPr>
          <a:lstStyle/>
          <a:p>
            <a:pPr>
              <a:spcBef>
                <a:spcPts val="0"/>
              </a:spcBef>
              <a:buNone/>
            </a:pPr>
            <a:r>
              <a:rPr lang="en"/>
              <a:t>Additional interviews </a:t>
            </a:r>
          </a:p>
        </p:txBody>
      </p:sp>
      <p:sp>
        <p:nvSpPr>
          <p:cNvPr id="82" name="Shape 82"/>
          <p:cNvSpPr txBox="1"/>
          <p:nvPr>
            <p:ph idx="1" type="body"/>
          </p:nvPr>
        </p:nvSpPr>
        <p:spPr>
          <a:xfrm>
            <a:off x="311700" y="1000075"/>
            <a:ext cx="3999899" cy="3416400"/>
          </a:xfrm>
          <a:prstGeom prst="rect">
            <a:avLst/>
          </a:prstGeom>
        </p:spPr>
        <p:txBody>
          <a:bodyPr anchorCtr="0" anchor="t" bIns="91425" lIns="91425" rIns="91425" tIns="91425">
            <a:noAutofit/>
          </a:bodyPr>
          <a:lstStyle/>
          <a:p>
            <a:pPr rtl="0" algn="ctr">
              <a:lnSpc>
                <a:spcPct val="100000"/>
              </a:lnSpc>
              <a:spcBef>
                <a:spcPts val="0"/>
              </a:spcBef>
              <a:buNone/>
            </a:pPr>
            <a:r>
              <a:rPr i="1" lang="en"/>
              <a:t>Brandon Hill - Senior Public Policy</a:t>
            </a:r>
          </a:p>
          <a:p>
            <a:pPr indent="-228600" lvl="0" marL="457200" rtl="0">
              <a:lnSpc>
                <a:spcPct val="100000"/>
              </a:lnSpc>
              <a:spcBef>
                <a:spcPts val="0"/>
              </a:spcBef>
              <a:buChar char="●"/>
            </a:pPr>
            <a:r>
              <a:rPr lang="en"/>
              <a:t>“Banana project” in 4th grade introduced him to social justice</a:t>
            </a:r>
          </a:p>
          <a:p>
            <a:pPr indent="-228600" lvl="0" marL="457200" rtl="0">
              <a:lnSpc>
                <a:spcPct val="100000"/>
              </a:lnSpc>
              <a:spcBef>
                <a:spcPts val="0"/>
              </a:spcBef>
              <a:buChar char="●"/>
            </a:pPr>
            <a:r>
              <a:rPr lang="en"/>
              <a:t>We inferred that introducing diverse topics can spark life long interest</a:t>
            </a:r>
          </a:p>
          <a:p>
            <a:pPr rtl="0">
              <a:spcBef>
                <a:spcPts val="0"/>
              </a:spcBef>
              <a:buNone/>
            </a:pPr>
            <a:r>
              <a:t/>
            </a:r>
            <a:endParaRPr/>
          </a:p>
          <a:p>
            <a:pPr rtl="0">
              <a:spcBef>
                <a:spcPts val="0"/>
              </a:spcBef>
              <a:buNone/>
            </a:pPr>
            <a:r>
              <a:t/>
            </a:r>
            <a:endParaRPr/>
          </a:p>
          <a:p>
            <a:pPr>
              <a:spcBef>
                <a:spcPts val="0"/>
              </a:spcBef>
              <a:buNone/>
            </a:pPr>
            <a:r>
              <a:t/>
            </a:r>
            <a:endParaRPr/>
          </a:p>
        </p:txBody>
      </p:sp>
      <p:sp>
        <p:nvSpPr>
          <p:cNvPr id="83" name="Shape 83"/>
          <p:cNvSpPr txBox="1"/>
          <p:nvPr>
            <p:ph idx="2" type="body"/>
          </p:nvPr>
        </p:nvSpPr>
        <p:spPr>
          <a:xfrm>
            <a:off x="4451975" y="865050"/>
            <a:ext cx="3999899" cy="3416400"/>
          </a:xfrm>
          <a:prstGeom prst="rect">
            <a:avLst/>
          </a:prstGeom>
        </p:spPr>
        <p:txBody>
          <a:bodyPr anchorCtr="0" anchor="t" bIns="91425" lIns="91425" rIns="91425" tIns="91425">
            <a:noAutofit/>
          </a:bodyPr>
          <a:lstStyle/>
          <a:p>
            <a:pPr lvl="0" rtl="0" algn="ctr">
              <a:lnSpc>
                <a:spcPct val="100000"/>
              </a:lnSpc>
              <a:spcBef>
                <a:spcPts val="1000"/>
              </a:spcBef>
              <a:spcAft>
                <a:spcPts val="1000"/>
              </a:spcAft>
              <a:buNone/>
            </a:pPr>
            <a:r>
              <a:rPr i="1" lang="en">
                <a:solidFill>
                  <a:srgbClr val="666666"/>
                </a:solidFill>
              </a:rPr>
              <a:t>Shalini Rao - 5th grade, Cupertino</a:t>
            </a:r>
          </a:p>
          <a:p>
            <a:pPr indent="-228600" lvl="0" marL="457200" rtl="0">
              <a:lnSpc>
                <a:spcPct val="100000"/>
              </a:lnSpc>
              <a:spcBef>
                <a:spcPts val="1000"/>
              </a:spcBef>
              <a:spcAft>
                <a:spcPts val="0"/>
              </a:spcAft>
              <a:buClr>
                <a:srgbClr val="666666"/>
              </a:buClr>
            </a:pPr>
            <a:r>
              <a:rPr lang="en">
                <a:solidFill>
                  <a:srgbClr val="666666"/>
                </a:solidFill>
              </a:rPr>
              <a:t>Likes science because of the experiments</a:t>
            </a:r>
          </a:p>
          <a:p>
            <a:pPr indent="-228600" lvl="0" marL="457200" rtl="0">
              <a:lnSpc>
                <a:spcPct val="100000"/>
              </a:lnSpc>
              <a:spcBef>
                <a:spcPts val="1000"/>
              </a:spcBef>
              <a:spcAft>
                <a:spcPts val="0"/>
              </a:spcAft>
              <a:buClr>
                <a:srgbClr val="666666"/>
              </a:buClr>
            </a:pPr>
            <a:r>
              <a:rPr lang="en">
                <a:solidFill>
                  <a:srgbClr val="666666"/>
                </a:solidFill>
              </a:rPr>
              <a:t>The teacher doesn’t check what they learn</a:t>
            </a:r>
          </a:p>
          <a:p>
            <a:pPr indent="-228600" lvl="0" marL="457200">
              <a:lnSpc>
                <a:spcPct val="100000"/>
              </a:lnSpc>
              <a:spcBef>
                <a:spcPts val="1000"/>
              </a:spcBef>
              <a:spcAft>
                <a:spcPts val="0"/>
              </a:spcAft>
              <a:buClr>
                <a:srgbClr val="666666"/>
              </a:buClr>
            </a:pPr>
            <a:r>
              <a:rPr lang="en">
                <a:solidFill>
                  <a:srgbClr val="666666"/>
                </a:solidFill>
              </a:rPr>
              <a:t>She’s using Gmail, Edmodo and class website</a:t>
            </a:r>
          </a:p>
        </p:txBody>
      </p:sp>
      <p:pic>
        <p:nvPicPr>
          <p:cNvPr id="84" name="Shape 84"/>
          <p:cNvPicPr preferRelativeResize="0"/>
          <p:nvPr/>
        </p:nvPicPr>
        <p:blipFill rotWithShape="1">
          <a:blip r:embed="rId3">
            <a:alphaModFix/>
          </a:blip>
          <a:srcRect b="0" l="0" r="0" t="0"/>
          <a:stretch/>
        </p:blipFill>
        <p:spPr>
          <a:xfrm>
            <a:off x="1624537" y="2557425"/>
            <a:ext cx="1374235" cy="2367150"/>
          </a:xfrm>
          <a:prstGeom prst="rect">
            <a:avLst/>
          </a:prstGeom>
          <a:noFill/>
          <a:ln>
            <a:noFill/>
          </a:ln>
        </p:spPr>
      </p:pic>
      <p:pic>
        <p:nvPicPr>
          <p:cNvPr id="85" name="Shape 85"/>
          <p:cNvPicPr preferRelativeResize="0"/>
          <p:nvPr/>
        </p:nvPicPr>
        <p:blipFill>
          <a:blip r:embed="rId4">
            <a:alphaModFix/>
          </a:blip>
          <a:stretch>
            <a:fillRect/>
          </a:stretch>
        </p:blipFill>
        <p:spPr>
          <a:xfrm>
            <a:off x="5564250" y="2557425"/>
            <a:ext cx="1775351" cy="2367150"/>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2">
                                            <p:txEl>
                                              <p:pRg end="0" st="0"/>
                                            </p:txEl>
                                          </p:spTgt>
                                        </p:tgtEl>
                                        <p:attrNameLst>
                                          <p:attrName>style.visibility</p:attrName>
                                        </p:attrNameLst>
                                      </p:cBhvr>
                                      <p:to>
                                        <p:strVal val="visible"/>
                                      </p:to>
                                    </p:set>
                                    <p:animEffect filter="fade" transition="in">
                                      <p:cBhvr>
                                        <p:cTn dur="1000"/>
                                        <p:tgtEl>
                                          <p:spTgt spid="82">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2">
                                            <p:txEl>
                                              <p:pRg end="1" st="1"/>
                                            </p:txEl>
                                          </p:spTgt>
                                        </p:tgtEl>
                                        <p:attrNameLst>
                                          <p:attrName>style.visibility</p:attrName>
                                        </p:attrNameLst>
                                      </p:cBhvr>
                                      <p:to>
                                        <p:strVal val="visible"/>
                                      </p:to>
                                    </p:set>
                                    <p:animEffect filter="fade" transition="in">
                                      <p:cBhvr>
                                        <p:cTn dur="1000"/>
                                        <p:tgtEl>
                                          <p:spTgt spid="82">
                                            <p:txEl>
                                              <p:pRg end="1" st="1"/>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2">
                                            <p:txEl>
                                              <p:pRg end="2" st="2"/>
                                            </p:txEl>
                                          </p:spTgt>
                                        </p:tgtEl>
                                        <p:attrNameLst>
                                          <p:attrName>style.visibility</p:attrName>
                                        </p:attrNameLst>
                                      </p:cBhvr>
                                      <p:to>
                                        <p:strVal val="visible"/>
                                      </p:to>
                                    </p:set>
                                    <p:animEffect filter="fade" transition="in">
                                      <p:cBhvr>
                                        <p:cTn dur="1000"/>
                                        <p:tgtEl>
                                          <p:spTgt spid="82">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2">
                                            <p:txEl>
                                              <p:pRg end="3" st="3"/>
                                            </p:txEl>
                                          </p:spTgt>
                                        </p:tgtEl>
                                        <p:attrNameLst>
                                          <p:attrName>style.visibility</p:attrName>
                                        </p:attrNameLst>
                                      </p:cBhvr>
                                      <p:to>
                                        <p:strVal val="visible"/>
                                      </p:to>
                                    </p:set>
                                    <p:animEffect filter="fade" transition="in">
                                      <p:cBhvr>
                                        <p:cTn dur="1000"/>
                                        <p:tgtEl>
                                          <p:spTgt spid="82">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82">
                                            <p:txEl>
                                              <p:pRg end="4" st="4"/>
                                            </p:txEl>
                                          </p:spTgt>
                                        </p:tgtEl>
                                        <p:attrNameLst>
                                          <p:attrName>style.visibility</p:attrName>
                                        </p:attrNameLst>
                                      </p:cBhvr>
                                      <p:to>
                                        <p:strVal val="visible"/>
                                      </p:to>
                                    </p:set>
                                    <p:animEffect filter="fade" transition="in">
                                      <p:cBhvr>
                                        <p:cTn dur="1000"/>
                                        <p:tgtEl>
                                          <p:spTgt spid="82">
                                            <p:txEl>
                                              <p:pRg end="4" st="4"/>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82">
                                            <p:txEl>
                                              <p:pRg end="5" st="5"/>
                                            </p:txEl>
                                          </p:spTgt>
                                        </p:tgtEl>
                                        <p:attrNameLst>
                                          <p:attrName>style.visibility</p:attrName>
                                        </p:attrNameLst>
                                      </p:cBhvr>
                                      <p:to>
                                        <p:strVal val="visible"/>
                                      </p:to>
                                    </p:set>
                                    <p:animEffect filter="fade" transition="in">
                                      <p:cBhvr>
                                        <p:cTn dur="1000"/>
                                        <p:tgtEl>
                                          <p:spTgt spid="8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xEl>
                                              <p:pRg end="0" st="0"/>
                                            </p:txEl>
                                          </p:spTgt>
                                        </p:tgtEl>
                                        <p:attrNameLst>
                                          <p:attrName>style.visibility</p:attrName>
                                        </p:attrNameLst>
                                      </p:cBhvr>
                                      <p:to>
                                        <p:strVal val="visible"/>
                                      </p:to>
                                    </p:set>
                                    <p:animEffect filter="fade" transition="in">
                                      <p:cBhvr>
                                        <p:cTn dur="1000"/>
                                        <p:tgtEl>
                                          <p:spTgt spid="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xEl>
                                              <p:pRg end="1" st="1"/>
                                            </p:txEl>
                                          </p:spTgt>
                                        </p:tgtEl>
                                        <p:attrNameLst>
                                          <p:attrName>style.visibility</p:attrName>
                                        </p:attrNameLst>
                                      </p:cBhvr>
                                      <p:to>
                                        <p:strVal val="visible"/>
                                      </p:to>
                                    </p:set>
                                    <p:animEffect filter="fade" transition="in">
                                      <p:cBhvr>
                                        <p:cTn dur="1000"/>
                                        <p:tgtEl>
                                          <p:spTgt spid="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xEl>
                                              <p:pRg end="2" st="2"/>
                                            </p:txEl>
                                          </p:spTgt>
                                        </p:tgtEl>
                                        <p:attrNameLst>
                                          <p:attrName>style.visibility</p:attrName>
                                        </p:attrNameLst>
                                      </p:cBhvr>
                                      <p:to>
                                        <p:strVal val="visible"/>
                                      </p:to>
                                    </p:set>
                                    <p:animEffect filter="fade" transition="in">
                                      <p:cBhvr>
                                        <p:cTn dur="1000"/>
                                        <p:tgtEl>
                                          <p:spTgt spid="8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xEl>
                                              <p:pRg end="3" st="3"/>
                                            </p:txEl>
                                          </p:spTgt>
                                        </p:tgtEl>
                                        <p:attrNameLst>
                                          <p:attrName>style.visibility</p:attrName>
                                        </p:attrNameLst>
                                      </p:cBhvr>
                                      <p:to>
                                        <p:strVal val="visible"/>
                                      </p:to>
                                    </p:set>
                                    <p:animEffect filter="fade" transition="in">
                                      <p:cBhvr>
                                        <p:cTn dur="1000"/>
                                        <p:tgtEl>
                                          <p:spTgt spid="8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 name="Shape 89"/>
        <p:cNvGrpSpPr/>
        <p:nvPr/>
      </p:nvGrpSpPr>
      <p:grpSpPr>
        <a:xfrm>
          <a:off x="0" y="0"/>
          <a:ext cx="0" cy="0"/>
          <a:chOff x="0" y="0"/>
          <a:chExt cx="0" cy="0"/>
        </a:xfrm>
      </p:grpSpPr>
      <p:sp>
        <p:nvSpPr>
          <p:cNvPr id="90" name="Shape 90"/>
          <p:cNvSpPr txBox="1"/>
          <p:nvPr>
            <p:ph idx="4294967295" type="body"/>
          </p:nvPr>
        </p:nvSpPr>
        <p:spPr>
          <a:xfrm>
            <a:off x="283200" y="996650"/>
            <a:ext cx="8321099" cy="3416400"/>
          </a:xfrm>
          <a:prstGeom prst="rect">
            <a:avLst/>
          </a:prstGeom>
          <a:noFill/>
          <a:ln>
            <a:noFill/>
          </a:ln>
        </p:spPr>
        <p:txBody>
          <a:bodyPr anchorCtr="0" anchor="t" bIns="91425" lIns="91425" rIns="91425" tIns="91425">
            <a:noAutofit/>
          </a:bodyPr>
          <a:lstStyle/>
          <a:p>
            <a:pPr lvl="0" rtl="0">
              <a:spcBef>
                <a:spcPts val="0"/>
              </a:spcBef>
              <a:buNone/>
            </a:pPr>
            <a:r>
              <a:t/>
            </a:r>
            <a:endParaRPr/>
          </a:p>
          <a:p>
            <a:pPr lvl="0" rtl="0" algn="ctr">
              <a:spcBef>
                <a:spcPts val="0"/>
              </a:spcBef>
              <a:buNone/>
            </a:pPr>
            <a:r>
              <a:rPr i="1" lang="en" sz="1800"/>
              <a:t>“The project made me interested, but in high school i took action myself”</a:t>
            </a:r>
          </a:p>
          <a:p>
            <a:pPr rtl="0" algn="ctr">
              <a:spcBef>
                <a:spcPts val="0"/>
              </a:spcBef>
              <a:buNone/>
            </a:pPr>
            <a:r>
              <a:t/>
            </a:r>
            <a:endParaRPr i="1" sz="1800"/>
          </a:p>
          <a:p>
            <a:pPr lvl="0" rtl="0" algn="ctr">
              <a:spcBef>
                <a:spcPts val="0"/>
              </a:spcBef>
              <a:buNone/>
            </a:pPr>
            <a:r>
              <a:rPr i="1" lang="en" sz="1800"/>
              <a:t>“Learning is the best part of school”</a:t>
            </a:r>
          </a:p>
          <a:p>
            <a:pPr>
              <a:spcBef>
                <a:spcPts val="0"/>
              </a:spcBef>
              <a:buNone/>
            </a:pPr>
            <a:r>
              <a:t/>
            </a:r>
            <a:endParaRPr/>
          </a:p>
        </p:txBody>
      </p:sp>
      <p:sp>
        <p:nvSpPr>
          <p:cNvPr id="91" name="Shape 91"/>
          <p:cNvSpPr txBox="1"/>
          <p:nvPr>
            <p:ph type="title"/>
          </p:nvPr>
        </p:nvSpPr>
        <p:spPr>
          <a:xfrm>
            <a:off x="490250" y="526350"/>
            <a:ext cx="7876200" cy="4090800"/>
          </a:xfrm>
          <a:prstGeom prst="rect">
            <a:avLst/>
          </a:prstGeom>
        </p:spPr>
        <p:txBody>
          <a:bodyPr anchorCtr="0" anchor="ctr" bIns="91425" lIns="91425" rIns="91425" tIns="91425">
            <a:noAutofit/>
          </a:bodyPr>
          <a:lstStyle/>
          <a:p>
            <a:pPr rtl="0" algn="ctr">
              <a:spcBef>
                <a:spcPts val="0"/>
              </a:spcBef>
              <a:buNone/>
            </a:pPr>
            <a:r>
              <a:rPr i="1" lang="en" sz="2400"/>
              <a:t>“The project made me interested, and in high school I took action myself.”</a:t>
            </a:r>
          </a:p>
          <a:p>
            <a:pPr indent="-342900" lvl="0" marL="457200" rtl="0" algn="ctr">
              <a:spcBef>
                <a:spcPts val="0"/>
              </a:spcBef>
              <a:buSzPct val="100000"/>
              <a:buChar char="-"/>
            </a:pPr>
            <a:r>
              <a:rPr i="1" lang="en" sz="1800"/>
              <a:t>Brandon</a:t>
            </a:r>
          </a:p>
          <a:p>
            <a:pPr rtl="0" algn="ctr">
              <a:spcBef>
                <a:spcPts val="0"/>
              </a:spcBef>
              <a:buNone/>
            </a:pPr>
            <a:r>
              <a:t/>
            </a:r>
            <a:endParaRPr i="1" sz="1800"/>
          </a:p>
          <a:p>
            <a:pPr rtl="0" algn="ctr">
              <a:spcBef>
                <a:spcPts val="0"/>
              </a:spcBef>
              <a:buNone/>
            </a:pPr>
            <a:r>
              <a:t/>
            </a:r>
            <a:endParaRPr i="1" sz="1800"/>
          </a:p>
          <a:p>
            <a:pPr rtl="0" algn="ctr">
              <a:spcBef>
                <a:spcPts val="0"/>
              </a:spcBef>
              <a:buNone/>
            </a:pPr>
            <a:r>
              <a:t/>
            </a:r>
            <a:endParaRPr i="1" sz="1800"/>
          </a:p>
          <a:p>
            <a:pPr rtl="0" algn="l">
              <a:spcBef>
                <a:spcPts val="0"/>
              </a:spcBef>
              <a:buNone/>
            </a:pPr>
            <a:r>
              <a:t/>
            </a:r>
            <a:endParaRPr i="1" sz="1800"/>
          </a:p>
          <a:p>
            <a:pPr rtl="0" algn="ctr">
              <a:spcBef>
                <a:spcPts val="0"/>
              </a:spcBef>
              <a:buNone/>
            </a:pPr>
            <a:r>
              <a:rPr i="1" lang="en" sz="2400"/>
              <a:t>“Watching the reaction made me more curious.”</a:t>
            </a:r>
          </a:p>
          <a:p>
            <a:pPr indent="-342900" lvl="0" marL="457200" algn="ctr">
              <a:spcBef>
                <a:spcPts val="0"/>
              </a:spcBef>
              <a:buSzPct val="100000"/>
              <a:buChar char="-"/>
            </a:pPr>
            <a:r>
              <a:rPr i="1" lang="en" sz="1800"/>
              <a:t>Shalini</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xEl>
                                              <p:pRg end="0" st="0"/>
                                            </p:txEl>
                                          </p:spTgt>
                                        </p:tgtEl>
                                        <p:attrNameLst>
                                          <p:attrName>style.visibility</p:attrName>
                                        </p:attrNameLst>
                                      </p:cBhvr>
                                      <p:to>
                                        <p:strVal val="visible"/>
                                      </p:to>
                                    </p:set>
                                    <p:animEffect filter="fade" transition="in">
                                      <p:cBhvr>
                                        <p:cTn dur="1000"/>
                                        <p:tgtEl>
                                          <p:spTgt spid="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xEl>
                                              <p:pRg end="1" st="1"/>
                                            </p:txEl>
                                          </p:spTgt>
                                        </p:tgtEl>
                                        <p:attrNameLst>
                                          <p:attrName>style.visibility</p:attrName>
                                        </p:attrNameLst>
                                      </p:cBhvr>
                                      <p:to>
                                        <p:strVal val="visible"/>
                                      </p:to>
                                    </p:set>
                                    <p:animEffect filter="fade" transition="in">
                                      <p:cBhvr>
                                        <p:cTn dur="1000"/>
                                        <p:tgtEl>
                                          <p:spTgt spid="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xEl>
                                              <p:pRg end="2" st="2"/>
                                            </p:txEl>
                                          </p:spTgt>
                                        </p:tgtEl>
                                        <p:attrNameLst>
                                          <p:attrName>style.visibility</p:attrName>
                                        </p:attrNameLst>
                                      </p:cBhvr>
                                      <p:to>
                                        <p:strVal val="visible"/>
                                      </p:to>
                                    </p:set>
                                    <p:animEffect filter="fade" transition="in">
                                      <p:cBhvr>
                                        <p:cTn dur="1000"/>
                                        <p:tgtEl>
                                          <p:spTgt spid="9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xEl>
                                              <p:pRg end="3" st="3"/>
                                            </p:txEl>
                                          </p:spTgt>
                                        </p:tgtEl>
                                        <p:attrNameLst>
                                          <p:attrName>style.visibility</p:attrName>
                                        </p:attrNameLst>
                                      </p:cBhvr>
                                      <p:to>
                                        <p:strVal val="visible"/>
                                      </p:to>
                                    </p:set>
                                    <p:animEffect filter="fade" transition="in">
                                      <p:cBhvr>
                                        <p:cTn dur="1000"/>
                                        <p:tgtEl>
                                          <p:spTgt spid="9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xEl>
                                              <p:pRg end="4" st="4"/>
                                            </p:txEl>
                                          </p:spTgt>
                                        </p:tgtEl>
                                        <p:attrNameLst>
                                          <p:attrName>style.visibility</p:attrName>
                                        </p:attrNameLst>
                                      </p:cBhvr>
                                      <p:to>
                                        <p:strVal val="visible"/>
                                      </p:to>
                                    </p:set>
                                    <p:animEffect filter="fade" transition="in">
                                      <p:cBhvr>
                                        <p:cTn dur="1000"/>
                                        <p:tgtEl>
                                          <p:spTgt spid="9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xEl>
                                              <p:pRg end="5" st="5"/>
                                            </p:txEl>
                                          </p:spTgt>
                                        </p:tgtEl>
                                        <p:attrNameLst>
                                          <p:attrName>style.visibility</p:attrName>
                                        </p:attrNameLst>
                                      </p:cBhvr>
                                      <p:to>
                                        <p:strVal val="visible"/>
                                      </p:to>
                                    </p:set>
                                    <p:animEffect filter="fade" transition="in">
                                      <p:cBhvr>
                                        <p:cTn dur="1000"/>
                                        <p:tgtEl>
                                          <p:spTgt spid="9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xEl>
                                              <p:pRg end="6" st="6"/>
                                            </p:txEl>
                                          </p:spTgt>
                                        </p:tgtEl>
                                        <p:attrNameLst>
                                          <p:attrName>style.visibility</p:attrName>
                                        </p:attrNameLst>
                                      </p:cBhvr>
                                      <p:to>
                                        <p:strVal val="visible"/>
                                      </p:to>
                                    </p:set>
                                    <p:animEffect filter="fade" transition="in">
                                      <p:cBhvr>
                                        <p:cTn dur="1000"/>
                                        <p:tgtEl>
                                          <p:spTgt spid="9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xEl>
                                              <p:pRg end="7" st="7"/>
                                            </p:txEl>
                                          </p:spTgt>
                                        </p:tgtEl>
                                        <p:attrNameLst>
                                          <p:attrName>style.visibility</p:attrName>
                                        </p:attrNameLst>
                                      </p:cBhvr>
                                      <p:to>
                                        <p:strVal val="visible"/>
                                      </p:to>
                                    </p:set>
                                    <p:animEffect filter="fade" transition="in">
                                      <p:cBhvr>
                                        <p:cTn dur="1000"/>
                                        <p:tgtEl>
                                          <p:spTgt spid="91">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 name="Shape 95"/>
        <p:cNvGrpSpPr/>
        <p:nvPr/>
      </p:nvGrpSpPr>
      <p:grpSpPr>
        <a:xfrm>
          <a:off x="0" y="0"/>
          <a:ext cx="0" cy="0"/>
          <a:chOff x="0" y="0"/>
          <a:chExt cx="0" cy="0"/>
        </a:xfrm>
      </p:grpSpPr>
      <p:sp>
        <p:nvSpPr>
          <p:cNvPr id="96" name="Shape 96"/>
          <p:cNvSpPr txBox="1"/>
          <p:nvPr>
            <p:ph type="ctrTitle"/>
          </p:nvPr>
        </p:nvSpPr>
        <p:spPr>
          <a:xfrm>
            <a:off x="3096300" y="1779600"/>
            <a:ext cx="2951399" cy="1584300"/>
          </a:xfrm>
          <a:prstGeom prst="rect">
            <a:avLst/>
          </a:prstGeom>
        </p:spPr>
        <p:txBody>
          <a:bodyPr anchorCtr="0" anchor="ctr" bIns="91425" lIns="91425" rIns="91425" tIns="91425">
            <a:noAutofit/>
          </a:bodyPr>
          <a:lstStyle/>
          <a:p>
            <a:pPr>
              <a:spcBef>
                <a:spcPts val="0"/>
              </a:spcBef>
              <a:buNone/>
            </a:pPr>
            <a:r>
              <a:rPr lang="en"/>
              <a:t>Revised Points of View</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 name="Shape 100"/>
        <p:cNvGrpSpPr/>
        <p:nvPr/>
      </p:nvGrpSpPr>
      <p:grpSpPr>
        <a:xfrm>
          <a:off x="0" y="0"/>
          <a:ext cx="0" cy="0"/>
          <a:chOff x="0" y="0"/>
          <a:chExt cx="0" cy="0"/>
        </a:xfrm>
      </p:grpSpPr>
      <p:sp>
        <p:nvSpPr>
          <p:cNvPr id="101" name="Shape 101"/>
          <p:cNvSpPr txBox="1"/>
          <p:nvPr>
            <p:ph type="title"/>
          </p:nvPr>
        </p:nvSpPr>
        <p:spPr>
          <a:xfrm>
            <a:off x="311700" y="391350"/>
            <a:ext cx="8520599" cy="626100"/>
          </a:xfrm>
          <a:prstGeom prst="rect">
            <a:avLst/>
          </a:prstGeom>
        </p:spPr>
        <p:txBody>
          <a:bodyPr anchorCtr="0" anchor="t" bIns="91425" lIns="91425" rIns="91425" tIns="91425">
            <a:noAutofit/>
          </a:bodyPr>
          <a:lstStyle/>
          <a:p>
            <a:pPr>
              <a:spcBef>
                <a:spcPts val="0"/>
              </a:spcBef>
              <a:buNone/>
            </a:pPr>
            <a:r>
              <a:rPr lang="en"/>
              <a:t>Revised Points of View</a:t>
            </a:r>
          </a:p>
        </p:txBody>
      </p:sp>
      <p:sp>
        <p:nvSpPr>
          <p:cNvPr id="102" name="Shape 102"/>
          <p:cNvSpPr txBox="1"/>
          <p:nvPr>
            <p:ph idx="1" type="body"/>
          </p:nvPr>
        </p:nvSpPr>
        <p:spPr>
          <a:xfrm>
            <a:off x="311700" y="1152475"/>
            <a:ext cx="3999899" cy="3416400"/>
          </a:xfrm>
          <a:prstGeom prst="rect">
            <a:avLst/>
          </a:prstGeom>
        </p:spPr>
        <p:txBody>
          <a:bodyPr anchorCtr="0" anchor="t" bIns="91425" lIns="91425" rIns="91425" tIns="91425">
            <a:noAutofit/>
          </a:bodyPr>
          <a:lstStyle/>
          <a:p>
            <a:pPr rtl="0">
              <a:spcBef>
                <a:spcPts val="0"/>
              </a:spcBef>
              <a:buNone/>
            </a:pPr>
            <a:r>
              <a:rPr lang="en" sz="1600"/>
              <a:t>We met Ivan, Zilan, and Brandon, current and former public school students  --</a:t>
            </a:r>
          </a:p>
          <a:p>
            <a:pPr rtl="0">
              <a:spcBef>
                <a:spcPts val="0"/>
              </a:spcBef>
              <a:buNone/>
            </a:pPr>
            <a:r>
              <a:rPr lang="en" sz="1600"/>
              <a:t>We were amazed to find that they all expressed feelings of empowerment and engagement as a result of project-based coursework.</a:t>
            </a:r>
          </a:p>
          <a:p>
            <a:pPr>
              <a:spcBef>
                <a:spcPts val="0"/>
              </a:spcBef>
              <a:buNone/>
            </a:pPr>
            <a:r>
              <a:rPr lang="en" sz="1600"/>
              <a:t>It would be game changing to make project-based work the centerpiece of the modern classroom.</a:t>
            </a:r>
          </a:p>
        </p:txBody>
      </p:sp>
      <p:sp>
        <p:nvSpPr>
          <p:cNvPr id="103" name="Shape 103"/>
          <p:cNvSpPr txBox="1"/>
          <p:nvPr>
            <p:ph idx="2" type="body"/>
          </p:nvPr>
        </p:nvSpPr>
        <p:spPr>
          <a:xfrm>
            <a:off x="4832400" y="1152475"/>
            <a:ext cx="3999899" cy="3416400"/>
          </a:xfrm>
          <a:prstGeom prst="rect">
            <a:avLst/>
          </a:prstGeom>
        </p:spPr>
        <p:txBody>
          <a:bodyPr anchorCtr="0" anchor="t" bIns="91425" lIns="91425" rIns="91425" tIns="91425">
            <a:noAutofit/>
          </a:bodyPr>
          <a:lstStyle/>
          <a:p>
            <a:pPr rtl="0">
              <a:spcBef>
                <a:spcPts val="0"/>
              </a:spcBef>
              <a:buNone/>
            </a:pPr>
            <a:r>
              <a:rPr lang="en" sz="1600"/>
              <a:t>We met Professor Ellis, a professor at Stanford and parent of a homeschooled child and Rachel Baker, former teacher and current professor at UC Irvine --</a:t>
            </a:r>
          </a:p>
          <a:p>
            <a:pPr rtl="0">
              <a:spcBef>
                <a:spcPts val="0"/>
              </a:spcBef>
              <a:buNone/>
            </a:pPr>
            <a:r>
              <a:rPr lang="en" sz="1600"/>
              <a:t>We were amazed to find how lapses in communication can lead to educational failure.</a:t>
            </a:r>
          </a:p>
          <a:p>
            <a:pPr>
              <a:spcBef>
                <a:spcPts val="0"/>
              </a:spcBef>
              <a:buNone/>
            </a:pPr>
            <a:r>
              <a:rPr lang="en" sz="1600"/>
              <a:t>It would be game changing to facilitate conversations inside and outside the classroom.</a:t>
            </a:r>
          </a:p>
        </p:txBody>
      </p:sp>
      <p:cxnSp>
        <p:nvCxnSpPr>
          <p:cNvPr id="104" name="Shape 104"/>
          <p:cNvCxnSpPr/>
          <p:nvPr/>
        </p:nvCxnSpPr>
        <p:spPr>
          <a:xfrm>
            <a:off x="4431625" y="1473875"/>
            <a:ext cx="0" cy="271710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xEl>
                                              <p:pRg end="0" st="0"/>
                                            </p:txEl>
                                          </p:spTgt>
                                        </p:tgtEl>
                                        <p:attrNameLst>
                                          <p:attrName>style.visibility</p:attrName>
                                        </p:attrNameLst>
                                      </p:cBhvr>
                                      <p:to>
                                        <p:strVal val="visible"/>
                                      </p:to>
                                    </p:set>
                                    <p:animEffect filter="fade" transition="in">
                                      <p:cBhvr>
                                        <p:cTn dur="1000"/>
                                        <p:tgtEl>
                                          <p:spTgt spid="1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xEl>
                                              <p:pRg end="1" st="1"/>
                                            </p:txEl>
                                          </p:spTgt>
                                        </p:tgtEl>
                                        <p:attrNameLst>
                                          <p:attrName>style.visibility</p:attrName>
                                        </p:attrNameLst>
                                      </p:cBhvr>
                                      <p:to>
                                        <p:strVal val="visible"/>
                                      </p:to>
                                    </p:set>
                                    <p:animEffect filter="fade" transition="in">
                                      <p:cBhvr>
                                        <p:cTn dur="1000"/>
                                        <p:tgtEl>
                                          <p:spTgt spid="10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xEl>
                                              <p:pRg end="2" st="2"/>
                                            </p:txEl>
                                          </p:spTgt>
                                        </p:tgtEl>
                                        <p:attrNameLst>
                                          <p:attrName>style.visibility</p:attrName>
                                        </p:attrNameLst>
                                      </p:cBhvr>
                                      <p:to>
                                        <p:strVal val="visible"/>
                                      </p:to>
                                    </p:set>
                                    <p:animEffect filter="fade" transition="in">
                                      <p:cBhvr>
                                        <p:cTn dur="1000"/>
                                        <p:tgtEl>
                                          <p:spTgt spid="10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0" st="0"/>
                                            </p:txEl>
                                          </p:spTgt>
                                        </p:tgtEl>
                                        <p:attrNameLst>
                                          <p:attrName>style.visibility</p:attrName>
                                        </p:attrNameLst>
                                      </p:cBhvr>
                                      <p:to>
                                        <p:strVal val="visible"/>
                                      </p:to>
                                    </p:set>
                                    <p:animEffect filter="fade" transition="in">
                                      <p:cBhvr>
                                        <p:cTn dur="1000"/>
                                        <p:tgtEl>
                                          <p:spTgt spid="1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1" st="1"/>
                                            </p:txEl>
                                          </p:spTgt>
                                        </p:tgtEl>
                                        <p:attrNameLst>
                                          <p:attrName>style.visibility</p:attrName>
                                        </p:attrNameLst>
                                      </p:cBhvr>
                                      <p:to>
                                        <p:strVal val="visible"/>
                                      </p:to>
                                    </p:set>
                                    <p:animEffect filter="fade" transition="in">
                                      <p:cBhvr>
                                        <p:cTn dur="1000"/>
                                        <p:tgtEl>
                                          <p:spTgt spid="1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2" st="2"/>
                                            </p:txEl>
                                          </p:spTgt>
                                        </p:tgtEl>
                                        <p:attrNameLst>
                                          <p:attrName>style.visibility</p:attrName>
                                        </p:attrNameLst>
                                      </p:cBhvr>
                                      <p:to>
                                        <p:strVal val="visible"/>
                                      </p:to>
                                    </p:set>
                                    <p:animEffect filter="fade" transition="in">
                                      <p:cBhvr>
                                        <p:cTn dur="1000"/>
                                        <p:tgtEl>
                                          <p:spTgt spid="10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