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embeddedFontLst>
    <p:embeddedFont>
      <p:font typeface="Montserrat"/>
      <p:regular r:id="rId19"/>
      <p:bold r:id="rId20"/>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04F787C9-C569-44E7-8929-506158B76DB8}">
  <a:tblStyle styleId="{04F787C9-C569-44E7-8929-506158B76DB8}" styleName="Table_0">
    <a:wholeTbl>
      <a:tcStyle>
        <a:tcBdr>
          <a:left>
            <a:ln cap="flat" cmpd="sng" w="9525">
              <a:solidFill>
                <a:srgbClr val="000000"/>
              </a:solidFill>
              <a:prstDash val="solid"/>
              <a:round/>
              <a:headEnd len="med" w="med" type="none"/>
              <a:tailEnd len="med" w="med" type="none"/>
            </a:ln>
          </a:left>
          <a:right>
            <a:ln cap="flat" cmpd="sng" w="9525">
              <a:solidFill>
                <a:srgbClr val="000000"/>
              </a:solidFill>
              <a:prstDash val="solid"/>
              <a:round/>
              <a:headEnd len="med" w="med" type="none"/>
              <a:tailEnd len="med" w="med" type="none"/>
            </a:ln>
          </a:right>
          <a:top>
            <a:ln cap="flat" cmpd="sng" w="9525">
              <a:solidFill>
                <a:srgbClr val="000000"/>
              </a:solidFill>
              <a:prstDash val="solid"/>
              <a:round/>
              <a:headEnd len="med" w="med" type="none"/>
              <a:tailEnd len="med" w="med" type="none"/>
            </a:ln>
          </a:top>
          <a:bottom>
            <a:ln cap="flat" cmpd="sng" w="9525">
              <a:solidFill>
                <a:srgbClr val="000000"/>
              </a:solidFill>
              <a:prstDash val="solid"/>
              <a:round/>
              <a:headEnd len="med" w="med" type="none"/>
              <a:tailEnd len="med" w="med" type="none"/>
            </a:ln>
          </a:bottom>
          <a:insideH>
            <a:ln cap="flat" cmpd="sng" w="9525">
              <a:solidFill>
                <a:srgbClr val="000000"/>
              </a:solidFill>
              <a:prstDash val="solid"/>
              <a:round/>
              <a:headEnd len="med" w="med" type="none"/>
              <a:tailEnd len="med" w="med" type="none"/>
            </a:ln>
          </a:insideH>
          <a:insideV>
            <a:ln cap="flat" cmpd="sng" w="9525">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0" name="Shape 5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Musila: 2 minutes up to slide 4</a:t>
            </a:r>
          </a:p>
          <a:p>
            <a:pPr rtl="0">
              <a:spcBef>
                <a:spcPts val="0"/>
              </a:spcBef>
              <a:buNone/>
            </a:pPr>
            <a:r>
              <a:rPr lang="en"/>
              <a:t>Lynne: 2.5 minutes slides 5-7</a:t>
            </a:r>
          </a:p>
          <a:p>
            <a:pPr rtl="0">
              <a:spcBef>
                <a:spcPts val="0"/>
              </a:spcBef>
              <a:buNone/>
            </a:pPr>
            <a:r>
              <a:rPr lang="en"/>
              <a:t>Nicole: 1.5 minutes slides 8-9</a:t>
            </a:r>
          </a:p>
          <a:p>
            <a:pPr rtl="0">
              <a:spcBef>
                <a:spcPts val="0"/>
              </a:spcBef>
              <a:buNone/>
            </a:pPr>
            <a:r>
              <a:rPr lang="en"/>
              <a:t>Jorge: 1.5 minutes slides 10-12</a:t>
            </a:r>
          </a:p>
          <a:p>
            <a:pPr>
              <a:spcBef>
                <a:spcPts val="0"/>
              </a:spcBef>
              <a:buNone/>
            </a:pPr>
            <a:r>
              <a:rPr lang="en"/>
              <a:t>Nicole: 1.5 minutes for live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04800" lvl="0" marL="457200" rtl="0">
              <a:spcBef>
                <a:spcPts val="0"/>
              </a:spcBef>
              <a:spcAft>
                <a:spcPts val="1200"/>
              </a:spcAft>
              <a:buSzPct val="100000"/>
              <a:buAutoNum type="arabicPeriod"/>
            </a:pPr>
            <a:r>
              <a:rPr lang="en" sz="1200">
                <a:solidFill>
                  <a:schemeClr val="dk1"/>
                </a:solidFill>
                <a:latin typeface="Times New Roman"/>
                <a:ea typeface="Times New Roman"/>
                <a:cs typeface="Times New Roman"/>
                <a:sym typeface="Times New Roman"/>
              </a:rPr>
              <a:t>Ended up going in a loop trying to figure out how to compare the two items in the prototype. I would click the manual tab and enter the pencil, and then press continue shopping and add the laptop but after I added the laptop, the compare prices screen didn’t come up and it was back to having no items in the cart. The comparison only came up if I clicked “add another item” under the barcode, which isn’t on the manual page and I overlooked it several times. Make this button more prominent and on the manual input page. </a:t>
            </a:r>
          </a:p>
          <a:p>
            <a:pPr indent="-304800" lvl="0" marL="457200" rtl="0">
              <a:spcBef>
                <a:spcPts val="0"/>
              </a:spcBef>
              <a:spcAft>
                <a:spcPts val="1200"/>
              </a:spcAft>
              <a:buClr>
                <a:schemeClr val="dk1"/>
              </a:buClr>
              <a:buSzPct val="100000"/>
              <a:buFont typeface="Times New Roman"/>
              <a:buAutoNum type="arabicPeriod"/>
            </a:pPr>
            <a:r>
              <a:rPr lang="en" sz="1200">
                <a:solidFill>
                  <a:schemeClr val="dk1"/>
                </a:solidFill>
                <a:latin typeface="Times New Roman"/>
                <a:ea typeface="Times New Roman"/>
                <a:cs typeface="Times New Roman"/>
                <a:sym typeface="Times New Roman"/>
              </a:rPr>
              <a:t>On the compare screen where the comparison between items is shown, it is unclear what the “add item” button will do: is it adding one of these two items to the cart or is it adding another item to the comparison? </a:t>
            </a:r>
          </a:p>
          <a:p>
            <a:pPr indent="-304800" lvl="0" marL="457200" rtl="0">
              <a:spcBef>
                <a:spcPts val="0"/>
              </a:spcBef>
              <a:spcAft>
                <a:spcPts val="1200"/>
              </a:spcAft>
              <a:buClr>
                <a:schemeClr val="dk1"/>
              </a:buClr>
              <a:buSzPct val="100000"/>
              <a:buFont typeface="Times New Roman"/>
              <a:buAutoNum type="arabicPeriod"/>
            </a:pPr>
            <a:r>
              <a:rPr lang="en" sz="1200">
                <a:solidFill>
                  <a:schemeClr val="dk1"/>
                </a:solidFill>
                <a:latin typeface="Times New Roman"/>
                <a:ea typeface="Times New Roman"/>
                <a:cs typeface="Times New Roman"/>
                <a:sym typeface="Times New Roman"/>
              </a:rPr>
              <a:t> The compare items page “remove item” button seems to force more clicks than necessary. Removing items could be as simple as pressing an “x” next to the item</a:t>
            </a:r>
          </a:p>
          <a:p>
            <a:pPr indent="-304800" lvl="0" marL="457200" rtl="0">
              <a:spcBef>
                <a:spcPts val="0"/>
              </a:spcBef>
              <a:spcAft>
                <a:spcPts val="1200"/>
              </a:spcAft>
              <a:buClr>
                <a:schemeClr val="dk1"/>
              </a:buClr>
              <a:buSzPct val="100000"/>
              <a:buFont typeface="Times New Roman"/>
              <a:buAutoNum type="arabicPeriod"/>
            </a:pPr>
            <a:r>
              <a:rPr lang="en" sz="1200">
                <a:solidFill>
                  <a:schemeClr val="dk1"/>
                </a:solidFill>
                <a:latin typeface="Times New Roman"/>
                <a:ea typeface="Times New Roman"/>
                <a:cs typeface="Times New Roman"/>
                <a:sym typeface="Times New Roman"/>
              </a:rPr>
              <a:t>Not having a login, hinders the user in a number of ways: If they accidentally close the app, they may lose all of their information, and the Shop button can’t “learn” what dollars </a:t>
            </a:r>
          </a:p>
          <a:p>
            <a:pPr indent="-304800" lvl="0" marL="457200" rtl="0">
              <a:spcBef>
                <a:spcPts val="0"/>
              </a:spcBef>
              <a:spcAft>
                <a:spcPts val="1200"/>
              </a:spcAft>
              <a:buClr>
                <a:schemeClr val="dk1"/>
              </a:buClr>
              <a:buSzPct val="100000"/>
              <a:buFont typeface="Times New Roman"/>
              <a:buAutoNum type="arabicPeriod"/>
            </a:pPr>
            <a:r>
              <a:rPr lang="en" sz="1200">
                <a:solidFill>
                  <a:schemeClr val="dk1"/>
                </a:solidFill>
                <a:latin typeface="Times New Roman"/>
                <a:ea typeface="Times New Roman"/>
                <a:cs typeface="Times New Roman"/>
                <a:sym typeface="Times New Roman"/>
              </a:rPr>
              <a:t>When I’m inputting a price manually, I can’t erase any of the numbers I’ve inputted if I make a mistake; you need a backspace button.</a:t>
            </a:r>
          </a:p>
          <a:p>
            <a:pPr indent="-304800" lvl="0" marL="457200" rtl="0">
              <a:spcBef>
                <a:spcPts val="0"/>
              </a:spcBef>
              <a:spcAft>
                <a:spcPts val="1200"/>
              </a:spcAft>
              <a:buClr>
                <a:schemeClr val="dk1"/>
              </a:buClr>
              <a:buSzPct val="100000"/>
              <a:buFont typeface="Times New Roman"/>
              <a:buAutoNum type="arabicPeriod"/>
            </a:pPr>
            <a:r>
              <a:rPr lang="en" sz="1200">
                <a:solidFill>
                  <a:schemeClr val="dk1"/>
                </a:solidFill>
                <a:latin typeface="Times New Roman"/>
                <a:ea typeface="Times New Roman"/>
                <a:cs typeface="Times New Roman"/>
                <a:sym typeface="Times New Roman"/>
              </a:rPr>
              <a:t>Users may not always want to add an item immediately after scanning it. There is no way to “undo” an added item or to check before adding it. </a:t>
            </a:r>
          </a:p>
          <a:p>
            <a:pPr indent="-304800" lvl="0" marL="457200" rtl="0">
              <a:spcBef>
                <a:spcPts val="0"/>
              </a:spcBef>
              <a:spcAft>
                <a:spcPts val="1200"/>
              </a:spcAft>
              <a:buClr>
                <a:schemeClr val="dk1"/>
              </a:buClr>
              <a:buSzPct val="100000"/>
              <a:buFont typeface="Times New Roman"/>
              <a:buAutoNum type="arabicPeriod"/>
            </a:pPr>
            <a:r>
              <a:rPr lang="en" sz="1200">
                <a:solidFill>
                  <a:schemeClr val="dk1"/>
                </a:solidFill>
                <a:latin typeface="Times New Roman"/>
                <a:ea typeface="Times New Roman"/>
                <a:cs typeface="Times New Roman"/>
                <a:sym typeface="Times New Roman"/>
              </a:rPr>
              <a:t>T he screen where the user can swipe to select a payment option can be overwhelming as the possibilities of how to pay for something increases to extreme amounts as the total price goes up (so many different UI screens). To simplify this, the UI should ask the user what bills they have and how many of each they have, and then display the possibilities from there in order to prune the seemingly infinite combinations of payment options. </a:t>
            </a:r>
          </a:p>
          <a:p>
            <a:pPr lvl="0" rtl="0">
              <a:spcBef>
                <a:spcPts val="0"/>
              </a:spcBef>
              <a:spcAft>
                <a:spcPts val="120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98450" lvl="0" marL="457200">
              <a:lnSpc>
                <a:spcPct val="115000"/>
              </a:lnSpc>
              <a:spcBef>
                <a:spcPts val="0"/>
              </a:spcBef>
              <a:buClr>
                <a:schemeClr val="dk1"/>
              </a:buClr>
              <a:buSzPct val="100000"/>
              <a:buChar char="-"/>
            </a:pPr>
            <a:r>
              <a:rPr lang="en">
                <a:solidFill>
                  <a:schemeClr val="dk1"/>
                </a:solidFill>
              </a:rPr>
              <a:t>On the Price screening after scanning an item, we should provide an option to “Cancel”  and return back to the Scanner.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solidFill>
          <a:srgbClr val="C7F464"/>
        </a:solidFill>
      </p:bgPr>
    </p:bg>
    <p:spTree>
      <p:nvGrpSpPr>
        <p:cNvPr id="7" name="Shape 7"/>
        <p:cNvGrpSpPr/>
        <p:nvPr/>
      </p:nvGrpSpPr>
      <p:grpSpPr>
        <a:xfrm>
          <a:off x="0" y="0"/>
          <a:ext cx="0" cy="0"/>
          <a:chOff x="0" y="0"/>
          <a:chExt cx="0" cy="0"/>
        </a:xfrm>
      </p:grpSpPr>
      <p:sp>
        <p:nvSpPr>
          <p:cNvPr id="8" name="Shape 8"/>
          <p:cNvSpPr txBox="1"/>
          <p:nvPr>
            <p:ph type="ctrTitle"/>
          </p:nvPr>
        </p:nvSpPr>
        <p:spPr>
          <a:xfrm>
            <a:off x="3012325" y="2960550"/>
            <a:ext cx="5445899" cy="2405700"/>
          </a:xfrm>
          <a:prstGeom prst="rect">
            <a:avLst/>
          </a:prstGeom>
        </p:spPr>
        <p:txBody>
          <a:bodyPr anchorCtr="0" anchor="b" bIns="91425" lIns="91425" rIns="91425" tIns="91425"/>
          <a:lstStyle>
            <a:lvl1pPr rtl="0" algn="r">
              <a:spcBef>
                <a:spcPts val="0"/>
              </a:spcBef>
              <a:buSzPct val="100000"/>
              <a:defRPr sz="4800"/>
            </a:lvl1pPr>
            <a:lvl2pPr rtl="0" algn="r">
              <a:spcBef>
                <a:spcPts val="0"/>
              </a:spcBef>
              <a:buSzPct val="100000"/>
              <a:defRPr sz="6000"/>
            </a:lvl2pPr>
            <a:lvl3pPr rtl="0" algn="r">
              <a:spcBef>
                <a:spcPts val="0"/>
              </a:spcBef>
              <a:buSzPct val="100000"/>
              <a:defRPr sz="6000"/>
            </a:lvl3pPr>
            <a:lvl4pPr rtl="0" algn="r">
              <a:spcBef>
                <a:spcPts val="0"/>
              </a:spcBef>
              <a:buSzPct val="100000"/>
              <a:defRPr sz="6000"/>
            </a:lvl4pPr>
            <a:lvl5pPr rtl="0" algn="r">
              <a:spcBef>
                <a:spcPts val="0"/>
              </a:spcBef>
              <a:buSzPct val="100000"/>
              <a:defRPr sz="6000"/>
            </a:lvl5pPr>
            <a:lvl6pPr rtl="0" algn="r">
              <a:spcBef>
                <a:spcPts val="0"/>
              </a:spcBef>
              <a:buSzPct val="100000"/>
              <a:defRPr sz="6000"/>
            </a:lvl6pPr>
            <a:lvl7pPr rtl="0" algn="r">
              <a:spcBef>
                <a:spcPts val="0"/>
              </a:spcBef>
              <a:buSzPct val="100000"/>
              <a:defRPr sz="6000"/>
            </a:lvl7pPr>
            <a:lvl8pPr rtl="0" algn="r">
              <a:spcBef>
                <a:spcPts val="0"/>
              </a:spcBef>
              <a:buSzPct val="100000"/>
              <a:defRPr sz="6000"/>
            </a:lvl8pPr>
            <a:lvl9pPr rtl="0" algn="r">
              <a:spcBef>
                <a:spcPts val="0"/>
              </a:spcBef>
              <a:buSzPct val="100000"/>
              <a:defRPr sz="6000"/>
            </a:lvl9pPr>
          </a:lstStyle>
          <a:p/>
        </p:txBody>
      </p:sp>
      <p:sp>
        <p:nvSpPr>
          <p:cNvPr id="9" name="Shape 9"/>
          <p:cNvSpPr/>
          <p:nvPr/>
        </p:nvSpPr>
        <p:spPr>
          <a:xfrm>
            <a:off x="6208125" y="5619450"/>
            <a:ext cx="2250000" cy="137699"/>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bg>
      <p:bgPr>
        <a:solidFill>
          <a:srgbClr val="FFFFFF"/>
        </a:solidFill>
      </p:bgPr>
    </p:bg>
    <p:spTree>
      <p:nvGrpSpPr>
        <p:cNvPr id="10" name="Shape 10"/>
        <p:cNvGrpSpPr/>
        <p:nvPr/>
      </p:nvGrpSpPr>
      <p:grpSpPr>
        <a:xfrm>
          <a:off x="0" y="0"/>
          <a:ext cx="0" cy="0"/>
          <a:chOff x="0" y="0"/>
          <a:chExt cx="0" cy="0"/>
        </a:xfrm>
      </p:grpSpPr>
      <p:sp>
        <p:nvSpPr>
          <p:cNvPr id="11" name="Shape 11"/>
          <p:cNvSpPr/>
          <p:nvPr/>
        </p:nvSpPr>
        <p:spPr>
          <a:xfrm>
            <a:off x="5680600" y="0"/>
            <a:ext cx="3463199" cy="6858000"/>
          </a:xfrm>
          <a:prstGeom prst="rect">
            <a:avLst/>
          </a:pr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12" name="Shape 12"/>
          <p:cNvSpPr txBox="1"/>
          <p:nvPr>
            <p:ph type="ctrTitle"/>
          </p:nvPr>
        </p:nvSpPr>
        <p:spPr>
          <a:xfrm>
            <a:off x="685800" y="3863725"/>
            <a:ext cx="4505399" cy="1910399"/>
          </a:xfrm>
          <a:prstGeom prst="rect">
            <a:avLst/>
          </a:prstGeom>
        </p:spPr>
        <p:txBody>
          <a:bodyPr anchorCtr="0" anchor="b" bIns="91425" lIns="91425" rIns="91425" tIns="91425"/>
          <a:lstStyle>
            <a:lvl1pPr rtl="0" algn="r">
              <a:spcBef>
                <a:spcPts val="0"/>
              </a:spcBef>
              <a:buClr>
                <a:srgbClr val="FFFFFF"/>
              </a:buClr>
              <a:buSzPct val="100000"/>
              <a:defRPr sz="4000">
                <a:solidFill>
                  <a:srgbClr val="FFFFFF"/>
                </a:solidFill>
              </a:defRPr>
            </a:lvl1pPr>
            <a:lvl2pPr rtl="0" algn="ctr">
              <a:spcBef>
                <a:spcPts val="0"/>
              </a:spcBef>
              <a:buClr>
                <a:srgbClr val="FFFFFF"/>
              </a:buClr>
              <a:buSzPct val="100000"/>
              <a:defRPr sz="4800">
                <a:solidFill>
                  <a:srgbClr val="FFFFFF"/>
                </a:solidFill>
              </a:defRPr>
            </a:lvl2pPr>
            <a:lvl3pPr rtl="0" algn="ctr">
              <a:spcBef>
                <a:spcPts val="0"/>
              </a:spcBef>
              <a:buClr>
                <a:srgbClr val="FFFFFF"/>
              </a:buClr>
              <a:buSzPct val="100000"/>
              <a:defRPr sz="4800">
                <a:solidFill>
                  <a:srgbClr val="FFFFFF"/>
                </a:solidFill>
              </a:defRPr>
            </a:lvl3pPr>
            <a:lvl4pPr rtl="0" algn="ctr">
              <a:spcBef>
                <a:spcPts val="0"/>
              </a:spcBef>
              <a:buClr>
                <a:srgbClr val="FFFFFF"/>
              </a:buClr>
              <a:buSzPct val="100000"/>
              <a:defRPr sz="4800">
                <a:solidFill>
                  <a:srgbClr val="FFFFFF"/>
                </a:solidFill>
              </a:defRPr>
            </a:lvl4pPr>
            <a:lvl5pPr rtl="0" algn="ctr">
              <a:spcBef>
                <a:spcPts val="0"/>
              </a:spcBef>
              <a:buClr>
                <a:srgbClr val="FFFFFF"/>
              </a:buClr>
              <a:buSzPct val="100000"/>
              <a:defRPr sz="4800">
                <a:solidFill>
                  <a:srgbClr val="FFFFFF"/>
                </a:solidFill>
              </a:defRPr>
            </a:lvl5pPr>
            <a:lvl6pPr rtl="0" algn="ctr">
              <a:spcBef>
                <a:spcPts val="0"/>
              </a:spcBef>
              <a:buClr>
                <a:srgbClr val="FFFFFF"/>
              </a:buClr>
              <a:buSzPct val="100000"/>
              <a:defRPr sz="4800">
                <a:solidFill>
                  <a:srgbClr val="FFFFFF"/>
                </a:solidFill>
              </a:defRPr>
            </a:lvl6pPr>
            <a:lvl7pPr rtl="0" algn="ctr">
              <a:spcBef>
                <a:spcPts val="0"/>
              </a:spcBef>
              <a:buClr>
                <a:srgbClr val="FFFFFF"/>
              </a:buClr>
              <a:buSzPct val="100000"/>
              <a:defRPr sz="4800">
                <a:solidFill>
                  <a:srgbClr val="FFFFFF"/>
                </a:solidFill>
              </a:defRPr>
            </a:lvl7pPr>
            <a:lvl8pPr rtl="0" algn="ctr">
              <a:spcBef>
                <a:spcPts val="0"/>
              </a:spcBef>
              <a:buClr>
                <a:srgbClr val="FFFFFF"/>
              </a:buClr>
              <a:buSzPct val="100000"/>
              <a:defRPr sz="4800">
                <a:solidFill>
                  <a:srgbClr val="FFFFFF"/>
                </a:solidFill>
              </a:defRPr>
            </a:lvl8pPr>
            <a:lvl9pPr rtl="0" algn="ctr">
              <a:spcBef>
                <a:spcPts val="0"/>
              </a:spcBef>
              <a:buClr>
                <a:srgbClr val="FFFFFF"/>
              </a:buClr>
              <a:buSzPct val="100000"/>
              <a:defRPr sz="4800">
                <a:solidFill>
                  <a:srgbClr val="FFFFFF"/>
                </a:solidFill>
              </a:defRPr>
            </a:lvl9pPr>
          </a:lstStyle>
          <a:p/>
        </p:txBody>
      </p:sp>
      <p:sp>
        <p:nvSpPr>
          <p:cNvPr id="13" name="Shape 13"/>
          <p:cNvSpPr txBox="1"/>
          <p:nvPr>
            <p:ph idx="1" type="subTitle"/>
          </p:nvPr>
        </p:nvSpPr>
        <p:spPr>
          <a:xfrm>
            <a:off x="6101100" y="3817851"/>
            <a:ext cx="2446500" cy="1910399"/>
          </a:xfrm>
          <a:prstGeom prst="rect">
            <a:avLst/>
          </a:prstGeom>
        </p:spPr>
        <p:txBody>
          <a:bodyPr anchorCtr="0" anchor="b" bIns="91425" lIns="91425" rIns="91425" tIns="91425"/>
          <a:lstStyle>
            <a:lvl1pPr rtl="0">
              <a:spcBef>
                <a:spcPts val="0"/>
              </a:spcBef>
              <a:buClr>
                <a:srgbClr val="738498"/>
              </a:buClr>
              <a:buSzPct val="100000"/>
              <a:buNone/>
              <a:defRPr sz="2200">
                <a:solidFill>
                  <a:srgbClr val="738498"/>
                </a:solidFill>
              </a:defRPr>
            </a:lvl1pPr>
            <a:lvl2pPr rtl="0">
              <a:spcBef>
                <a:spcPts val="0"/>
              </a:spcBef>
              <a:buClr>
                <a:srgbClr val="738498"/>
              </a:buClr>
              <a:buSzPct val="100000"/>
              <a:buNone/>
              <a:defRPr sz="2200">
                <a:solidFill>
                  <a:srgbClr val="738498"/>
                </a:solidFill>
              </a:defRPr>
            </a:lvl2pPr>
            <a:lvl3pPr rtl="0">
              <a:spcBef>
                <a:spcPts val="0"/>
              </a:spcBef>
              <a:buClr>
                <a:srgbClr val="738498"/>
              </a:buClr>
              <a:buSzPct val="100000"/>
              <a:buNone/>
              <a:defRPr sz="2200">
                <a:solidFill>
                  <a:srgbClr val="738498"/>
                </a:solidFill>
              </a:defRPr>
            </a:lvl3pPr>
            <a:lvl4pPr rtl="0">
              <a:spcBef>
                <a:spcPts val="0"/>
              </a:spcBef>
              <a:buClr>
                <a:srgbClr val="738498"/>
              </a:buClr>
              <a:buSzPct val="100000"/>
              <a:buNone/>
              <a:defRPr sz="2200">
                <a:solidFill>
                  <a:srgbClr val="738498"/>
                </a:solidFill>
              </a:defRPr>
            </a:lvl4pPr>
            <a:lvl5pPr rtl="0">
              <a:spcBef>
                <a:spcPts val="0"/>
              </a:spcBef>
              <a:buClr>
                <a:srgbClr val="738498"/>
              </a:buClr>
              <a:buSzPct val="100000"/>
              <a:buNone/>
              <a:defRPr sz="2200">
                <a:solidFill>
                  <a:srgbClr val="738498"/>
                </a:solidFill>
              </a:defRPr>
            </a:lvl5pPr>
            <a:lvl6pPr rtl="0">
              <a:spcBef>
                <a:spcPts val="0"/>
              </a:spcBef>
              <a:buClr>
                <a:srgbClr val="738498"/>
              </a:buClr>
              <a:buSzPct val="100000"/>
              <a:buNone/>
              <a:defRPr sz="2200">
                <a:solidFill>
                  <a:srgbClr val="738498"/>
                </a:solidFill>
              </a:defRPr>
            </a:lvl6pPr>
            <a:lvl7pPr rtl="0">
              <a:spcBef>
                <a:spcPts val="0"/>
              </a:spcBef>
              <a:buClr>
                <a:srgbClr val="738498"/>
              </a:buClr>
              <a:buSzPct val="100000"/>
              <a:buNone/>
              <a:defRPr sz="2200">
                <a:solidFill>
                  <a:srgbClr val="738498"/>
                </a:solidFill>
              </a:defRPr>
            </a:lvl7pPr>
            <a:lvl8pPr rtl="0">
              <a:spcBef>
                <a:spcPts val="0"/>
              </a:spcBef>
              <a:buClr>
                <a:srgbClr val="738498"/>
              </a:buClr>
              <a:buSzPct val="100000"/>
              <a:buNone/>
              <a:defRPr sz="2200">
                <a:solidFill>
                  <a:srgbClr val="738498"/>
                </a:solidFill>
              </a:defRPr>
            </a:lvl8pPr>
            <a:lvl9pPr rtl="0">
              <a:spcBef>
                <a:spcPts val="0"/>
              </a:spcBef>
              <a:buClr>
                <a:srgbClr val="738498"/>
              </a:buClr>
              <a:buSzPct val="100000"/>
              <a:buNone/>
              <a:defRPr sz="2200">
                <a:solidFill>
                  <a:srgbClr val="73849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4" name="Shape 14"/>
        <p:cNvGrpSpPr/>
        <p:nvPr/>
      </p:nvGrpSpPr>
      <p:grpSpPr>
        <a:xfrm>
          <a:off x="0" y="0"/>
          <a:ext cx="0" cy="0"/>
          <a:chOff x="0" y="0"/>
          <a:chExt cx="0" cy="0"/>
        </a:xfrm>
      </p:grpSpPr>
      <p:sp>
        <p:nvSpPr>
          <p:cNvPr id="15" name="Shape 15"/>
          <p:cNvSpPr/>
          <p:nvPr/>
        </p:nvSpPr>
        <p:spPr>
          <a:xfrm>
            <a:off x="0" y="0"/>
            <a:ext cx="2767799" cy="6858000"/>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16" name="Shape 16"/>
          <p:cNvSpPr txBox="1"/>
          <p:nvPr>
            <p:ph idx="1" type="body"/>
          </p:nvPr>
        </p:nvSpPr>
        <p:spPr>
          <a:xfrm>
            <a:off x="3165233" y="1528066"/>
            <a:ext cx="4809000" cy="4335000"/>
          </a:xfrm>
          <a:prstGeom prst="rect">
            <a:avLst/>
          </a:prstGeom>
        </p:spPr>
        <p:txBody>
          <a:bodyPr anchorCtr="0" anchor="t" bIns="91425" lIns="91425" rIns="91425" tIns="91425"/>
          <a:lstStyle>
            <a:lvl1pPr rtl="0">
              <a:spcBef>
                <a:spcPts val="0"/>
              </a:spcBef>
              <a:buSzPct val="100000"/>
              <a:defRPr sz="3000"/>
            </a:lvl1pPr>
            <a:lvl2pPr rtl="0">
              <a:spcBef>
                <a:spcPts val="0"/>
              </a:spcBef>
              <a:buSzPct val="100000"/>
              <a:defRPr sz="3000"/>
            </a:lvl2pPr>
            <a:lvl3pPr rtl="0">
              <a:spcBef>
                <a:spcPts val="0"/>
              </a:spcBef>
              <a:buSzPct val="100000"/>
              <a:defRPr sz="3000"/>
            </a:lvl3pPr>
            <a:lvl4pPr rtl="0">
              <a:spcBef>
                <a:spcPts val="0"/>
              </a:spcBef>
              <a:buSzPct val="100000"/>
              <a:defRPr sz="3000"/>
            </a:lvl4pPr>
            <a:lvl5pPr rtl="0">
              <a:spcBef>
                <a:spcPts val="0"/>
              </a:spcBef>
              <a:buSzPct val="100000"/>
              <a:defRPr sz="3000"/>
            </a:lvl5pPr>
            <a:lvl6pPr rtl="0">
              <a:spcBef>
                <a:spcPts val="0"/>
              </a:spcBef>
              <a:buSzPct val="100000"/>
              <a:defRPr sz="3000"/>
            </a:lvl6pPr>
            <a:lvl7pPr rtl="0">
              <a:spcBef>
                <a:spcPts val="0"/>
              </a:spcBef>
              <a:buSzPct val="100000"/>
              <a:defRPr sz="3000"/>
            </a:lvl7pPr>
            <a:lvl8pPr rtl="0">
              <a:spcBef>
                <a:spcPts val="0"/>
              </a:spcBef>
              <a:buSzPct val="100000"/>
              <a:defRPr sz="3000"/>
            </a:lvl8pPr>
            <a:lvl9pPr rtl="0">
              <a:spcBef>
                <a:spcPts val="0"/>
              </a:spcBef>
              <a:buSzPct val="100000"/>
              <a:defRPr sz="3000"/>
            </a:lvl9pPr>
          </a:lstStyle>
          <a:p/>
        </p:txBody>
      </p:sp>
      <p:grpSp>
        <p:nvGrpSpPr>
          <p:cNvPr id="17" name="Shape 17"/>
          <p:cNvGrpSpPr/>
          <p:nvPr/>
        </p:nvGrpSpPr>
        <p:grpSpPr>
          <a:xfrm>
            <a:off x="801025" y="1672320"/>
            <a:ext cx="1957200" cy="947979"/>
            <a:chOff x="801025" y="1367520"/>
            <a:chExt cx="1957200" cy="947979"/>
          </a:xfrm>
        </p:grpSpPr>
        <p:sp>
          <p:nvSpPr>
            <p:cNvPr id="18" name="Shape 18"/>
            <p:cNvSpPr txBox="1"/>
            <p:nvPr/>
          </p:nvSpPr>
          <p:spPr>
            <a:xfrm>
              <a:off x="801025" y="1367520"/>
              <a:ext cx="1957200" cy="871499"/>
            </a:xfrm>
            <a:prstGeom prst="rect">
              <a:avLst/>
            </a:prstGeom>
            <a:noFill/>
            <a:ln>
              <a:noFill/>
            </a:ln>
          </p:spPr>
          <p:txBody>
            <a:bodyPr anchorCtr="0" anchor="t" bIns="91425" lIns="91425" rIns="91425" tIns="91425">
              <a:noAutofit/>
            </a:bodyPr>
            <a:lstStyle/>
            <a:p>
              <a:pPr lvl="0" rtl="0" algn="ctr">
                <a:spcBef>
                  <a:spcPts val="0"/>
                </a:spcBef>
                <a:buNone/>
              </a:pPr>
              <a:r>
                <a:rPr b="1" lang="en" sz="9400">
                  <a:solidFill>
                    <a:srgbClr val="454F5B"/>
                  </a:solidFill>
                </a:rPr>
                <a:t>‘’</a:t>
              </a:r>
            </a:p>
          </p:txBody>
        </p:sp>
        <p:sp>
          <p:nvSpPr>
            <p:cNvPr id="19" name="Shape 19"/>
            <p:cNvSpPr/>
            <p:nvPr/>
          </p:nvSpPr>
          <p:spPr>
            <a:xfrm>
              <a:off x="1397398" y="1543299"/>
              <a:ext cx="772200" cy="772200"/>
            </a:xfrm>
            <a:prstGeom prst="rect">
              <a:avLst/>
            </a:prstGeom>
            <a:noFill/>
            <a:ln cap="flat" cmpd="sng" w="76200">
              <a:solidFill>
                <a:srgbClr val="454F5B"/>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20" name="Shape 20"/>
        <p:cNvGrpSpPr/>
        <p:nvPr/>
      </p:nvGrpSpPr>
      <p:grpSpPr>
        <a:xfrm>
          <a:off x="0" y="0"/>
          <a:ext cx="0" cy="0"/>
          <a:chOff x="0" y="0"/>
          <a:chExt cx="0" cy="0"/>
        </a:xfrm>
      </p:grpSpPr>
      <p:sp>
        <p:nvSpPr>
          <p:cNvPr id="21" name="Shape 21"/>
          <p:cNvSpPr txBox="1"/>
          <p:nvPr>
            <p:ph type="title"/>
          </p:nvPr>
        </p:nvSpPr>
        <p:spPr>
          <a:xfrm>
            <a:off x="691200" y="0"/>
            <a:ext cx="7761599" cy="1292100"/>
          </a:xfrm>
          <a:prstGeom prst="rect">
            <a:avLst/>
          </a:prstGeom>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1" type="body"/>
          </p:nvPr>
        </p:nvSpPr>
        <p:spPr>
          <a:xfrm>
            <a:off x="691200" y="1811604"/>
            <a:ext cx="7761599" cy="4412100"/>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p:nvPr/>
        </p:nvSpPr>
        <p:spPr>
          <a:xfrm>
            <a:off x="813272" y="1506188"/>
            <a:ext cx="1533600" cy="137699"/>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
        <p:nvSpPr>
          <p:cNvPr id="24" name="Shape 24"/>
          <p:cNvSpPr/>
          <p:nvPr/>
        </p:nvSpPr>
        <p:spPr>
          <a:xfrm>
            <a:off x="0" y="0"/>
            <a:ext cx="137699" cy="6858000"/>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25" name="Shape 25"/>
        <p:cNvGrpSpPr/>
        <p:nvPr/>
      </p:nvGrpSpPr>
      <p:grpSpPr>
        <a:xfrm>
          <a:off x="0" y="0"/>
          <a:ext cx="0" cy="0"/>
          <a:chOff x="0" y="0"/>
          <a:chExt cx="0" cy="0"/>
        </a:xfrm>
      </p:grpSpPr>
      <p:sp>
        <p:nvSpPr>
          <p:cNvPr id="26" name="Shape 26"/>
          <p:cNvSpPr txBox="1"/>
          <p:nvPr>
            <p:ph type="title"/>
          </p:nvPr>
        </p:nvSpPr>
        <p:spPr>
          <a:xfrm>
            <a:off x="691200" y="634299"/>
            <a:ext cx="7761599" cy="657900"/>
          </a:xfrm>
          <a:prstGeom prst="rect">
            <a:avLst/>
          </a:prstGeom>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1" type="body"/>
          </p:nvPr>
        </p:nvSpPr>
        <p:spPr>
          <a:xfrm>
            <a:off x="691200" y="1857900"/>
            <a:ext cx="3767400" cy="4710000"/>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txBox="1"/>
          <p:nvPr>
            <p:ph idx="2" type="body"/>
          </p:nvPr>
        </p:nvSpPr>
        <p:spPr>
          <a:xfrm>
            <a:off x="4685500" y="1857900"/>
            <a:ext cx="3767400" cy="4710000"/>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9" name="Shape 29"/>
          <p:cNvSpPr/>
          <p:nvPr/>
        </p:nvSpPr>
        <p:spPr>
          <a:xfrm>
            <a:off x="813272" y="1506188"/>
            <a:ext cx="1533600" cy="137699"/>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
        <p:nvSpPr>
          <p:cNvPr id="30" name="Shape 30"/>
          <p:cNvSpPr/>
          <p:nvPr/>
        </p:nvSpPr>
        <p:spPr>
          <a:xfrm>
            <a:off x="0" y="0"/>
            <a:ext cx="137699" cy="6858000"/>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31" name="Shape 31"/>
        <p:cNvGrpSpPr/>
        <p:nvPr/>
      </p:nvGrpSpPr>
      <p:grpSpPr>
        <a:xfrm>
          <a:off x="0" y="0"/>
          <a:ext cx="0" cy="0"/>
          <a:chOff x="0" y="0"/>
          <a:chExt cx="0" cy="0"/>
        </a:xfrm>
      </p:grpSpPr>
      <p:sp>
        <p:nvSpPr>
          <p:cNvPr id="32" name="Shape 32"/>
          <p:cNvSpPr txBox="1"/>
          <p:nvPr>
            <p:ph type="title"/>
          </p:nvPr>
        </p:nvSpPr>
        <p:spPr>
          <a:xfrm>
            <a:off x="691200" y="634299"/>
            <a:ext cx="7761599" cy="657900"/>
          </a:xfrm>
          <a:prstGeom prst="rect">
            <a:avLst/>
          </a:prstGeom>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 type="body"/>
          </p:nvPr>
        </p:nvSpPr>
        <p:spPr>
          <a:xfrm>
            <a:off x="691200" y="1857900"/>
            <a:ext cx="2501699" cy="4710000"/>
          </a:xfrm>
          <a:prstGeom prst="rect">
            <a:avLst/>
          </a:prstGeom>
        </p:spPr>
        <p:txBody>
          <a:bodyPr anchorCtr="0" anchor="t" bIns="91425" lIns="91425" rIns="91425" tIns="91425"/>
          <a:lstStyle>
            <a:lvl1pPr rtl="0">
              <a:spcBef>
                <a:spcPts val="0"/>
              </a:spcBef>
              <a:buSzPct val="100000"/>
              <a:defRPr sz="2000"/>
            </a:lvl1pPr>
            <a:lvl2pPr rtl="0">
              <a:spcBef>
                <a:spcPts val="0"/>
              </a:spcBef>
              <a:defRPr/>
            </a:lvl2pPr>
            <a:lvl3pPr rtl="0">
              <a:spcBef>
                <a:spcPts val="0"/>
              </a:spcBef>
              <a:defRPr/>
            </a:lvl3pPr>
            <a:lvl4pPr rtl="0">
              <a:spcBef>
                <a:spcPts val="0"/>
              </a:spcBef>
              <a:buSzPct val="100000"/>
              <a:defRPr sz="2000"/>
            </a:lvl4pPr>
            <a:lvl5pPr rtl="0">
              <a:spcBef>
                <a:spcPts val="0"/>
              </a:spcBef>
              <a:buSzPct val="100000"/>
              <a:defRPr sz="2000"/>
            </a:lvl5pPr>
            <a:lvl6pPr rtl="0">
              <a:spcBef>
                <a:spcPts val="0"/>
              </a:spcBef>
              <a:buSzPct val="100000"/>
              <a:defRPr sz="2000"/>
            </a:lvl6pPr>
            <a:lvl7pPr rtl="0">
              <a:spcBef>
                <a:spcPts val="0"/>
              </a:spcBef>
              <a:buSzPct val="100000"/>
              <a:defRPr sz="2000"/>
            </a:lvl7pPr>
            <a:lvl8pPr rtl="0">
              <a:spcBef>
                <a:spcPts val="0"/>
              </a:spcBef>
              <a:buSzPct val="100000"/>
              <a:defRPr sz="2000"/>
            </a:lvl8pPr>
            <a:lvl9pPr rtl="0">
              <a:spcBef>
                <a:spcPts val="0"/>
              </a:spcBef>
              <a:buSzPct val="100000"/>
              <a:defRPr sz="2000"/>
            </a:lvl9pPr>
          </a:lstStyle>
          <a:p/>
        </p:txBody>
      </p:sp>
      <p:sp>
        <p:nvSpPr>
          <p:cNvPr id="34" name="Shape 34"/>
          <p:cNvSpPr txBox="1"/>
          <p:nvPr>
            <p:ph idx="2" type="body"/>
          </p:nvPr>
        </p:nvSpPr>
        <p:spPr>
          <a:xfrm>
            <a:off x="3321087" y="1857900"/>
            <a:ext cx="2501699" cy="4710000"/>
          </a:xfrm>
          <a:prstGeom prst="rect">
            <a:avLst/>
          </a:prstGeom>
        </p:spPr>
        <p:txBody>
          <a:bodyPr anchorCtr="0" anchor="t" bIns="91425" lIns="91425" rIns="91425" tIns="91425"/>
          <a:lstStyle>
            <a:lvl1pPr rtl="0">
              <a:spcBef>
                <a:spcPts val="0"/>
              </a:spcBef>
              <a:buSzPct val="100000"/>
              <a:defRPr sz="2000"/>
            </a:lvl1pPr>
            <a:lvl2pPr rtl="0">
              <a:spcBef>
                <a:spcPts val="0"/>
              </a:spcBef>
              <a:defRPr/>
            </a:lvl2pPr>
            <a:lvl3pPr rtl="0">
              <a:spcBef>
                <a:spcPts val="0"/>
              </a:spcBef>
              <a:defRPr/>
            </a:lvl3pPr>
            <a:lvl4pPr rtl="0">
              <a:spcBef>
                <a:spcPts val="0"/>
              </a:spcBef>
              <a:buSzPct val="100000"/>
              <a:defRPr sz="2000"/>
            </a:lvl4pPr>
            <a:lvl5pPr rtl="0">
              <a:spcBef>
                <a:spcPts val="0"/>
              </a:spcBef>
              <a:buSzPct val="100000"/>
              <a:defRPr sz="2000"/>
            </a:lvl5pPr>
            <a:lvl6pPr rtl="0">
              <a:spcBef>
                <a:spcPts val="0"/>
              </a:spcBef>
              <a:buSzPct val="100000"/>
              <a:defRPr sz="2000"/>
            </a:lvl6pPr>
            <a:lvl7pPr rtl="0">
              <a:spcBef>
                <a:spcPts val="0"/>
              </a:spcBef>
              <a:buSzPct val="100000"/>
              <a:defRPr sz="2000"/>
            </a:lvl7pPr>
            <a:lvl8pPr rtl="0">
              <a:spcBef>
                <a:spcPts val="0"/>
              </a:spcBef>
              <a:buSzPct val="100000"/>
              <a:defRPr sz="2000"/>
            </a:lvl8pPr>
            <a:lvl9pPr rtl="0">
              <a:spcBef>
                <a:spcPts val="0"/>
              </a:spcBef>
              <a:buSzPct val="100000"/>
              <a:defRPr sz="2000"/>
            </a:lvl9pPr>
          </a:lstStyle>
          <a:p/>
        </p:txBody>
      </p:sp>
      <p:sp>
        <p:nvSpPr>
          <p:cNvPr id="35" name="Shape 35"/>
          <p:cNvSpPr txBox="1"/>
          <p:nvPr>
            <p:ph idx="3" type="body"/>
          </p:nvPr>
        </p:nvSpPr>
        <p:spPr>
          <a:xfrm>
            <a:off x="5950975" y="1857900"/>
            <a:ext cx="2501699" cy="4710000"/>
          </a:xfrm>
          <a:prstGeom prst="rect">
            <a:avLst/>
          </a:prstGeom>
        </p:spPr>
        <p:txBody>
          <a:bodyPr anchorCtr="0" anchor="t" bIns="91425" lIns="91425" rIns="91425" tIns="91425"/>
          <a:lstStyle>
            <a:lvl1pPr rtl="0">
              <a:spcBef>
                <a:spcPts val="0"/>
              </a:spcBef>
              <a:buSzPct val="100000"/>
              <a:defRPr sz="2000"/>
            </a:lvl1pPr>
            <a:lvl2pPr rtl="0">
              <a:spcBef>
                <a:spcPts val="0"/>
              </a:spcBef>
              <a:defRPr/>
            </a:lvl2pPr>
            <a:lvl3pPr rtl="0">
              <a:spcBef>
                <a:spcPts val="0"/>
              </a:spcBef>
              <a:defRPr/>
            </a:lvl3pPr>
            <a:lvl4pPr rtl="0">
              <a:spcBef>
                <a:spcPts val="0"/>
              </a:spcBef>
              <a:buSzPct val="100000"/>
              <a:defRPr sz="2000"/>
            </a:lvl4pPr>
            <a:lvl5pPr rtl="0">
              <a:spcBef>
                <a:spcPts val="0"/>
              </a:spcBef>
              <a:buSzPct val="100000"/>
              <a:defRPr sz="2000"/>
            </a:lvl5pPr>
            <a:lvl6pPr rtl="0">
              <a:spcBef>
                <a:spcPts val="0"/>
              </a:spcBef>
              <a:buSzPct val="100000"/>
              <a:defRPr sz="2000"/>
            </a:lvl6pPr>
            <a:lvl7pPr rtl="0">
              <a:spcBef>
                <a:spcPts val="0"/>
              </a:spcBef>
              <a:buSzPct val="100000"/>
              <a:defRPr sz="2000"/>
            </a:lvl7pPr>
            <a:lvl8pPr rtl="0">
              <a:spcBef>
                <a:spcPts val="0"/>
              </a:spcBef>
              <a:buSzPct val="100000"/>
              <a:defRPr sz="2000"/>
            </a:lvl8pPr>
            <a:lvl9pPr rtl="0">
              <a:spcBef>
                <a:spcPts val="0"/>
              </a:spcBef>
              <a:buSzPct val="100000"/>
              <a:defRPr sz="2000"/>
            </a:lvl9pPr>
          </a:lstStyle>
          <a:p/>
        </p:txBody>
      </p:sp>
      <p:sp>
        <p:nvSpPr>
          <p:cNvPr id="36" name="Shape 36"/>
          <p:cNvSpPr/>
          <p:nvPr/>
        </p:nvSpPr>
        <p:spPr>
          <a:xfrm>
            <a:off x="813272" y="1506188"/>
            <a:ext cx="1533600" cy="137699"/>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
        <p:nvSpPr>
          <p:cNvPr id="37" name="Shape 37"/>
          <p:cNvSpPr/>
          <p:nvPr/>
        </p:nvSpPr>
        <p:spPr>
          <a:xfrm>
            <a:off x="0" y="0"/>
            <a:ext cx="137699" cy="6858000"/>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8" name="Shape 38"/>
        <p:cNvGrpSpPr/>
        <p:nvPr/>
      </p:nvGrpSpPr>
      <p:grpSpPr>
        <a:xfrm>
          <a:off x="0" y="0"/>
          <a:ext cx="0" cy="0"/>
          <a:chOff x="0" y="0"/>
          <a:chExt cx="0" cy="0"/>
        </a:xfrm>
      </p:grpSpPr>
      <p:sp>
        <p:nvSpPr>
          <p:cNvPr id="39" name="Shape 39"/>
          <p:cNvSpPr txBox="1"/>
          <p:nvPr>
            <p:ph type="title"/>
          </p:nvPr>
        </p:nvSpPr>
        <p:spPr>
          <a:xfrm>
            <a:off x="691200" y="634299"/>
            <a:ext cx="7761599" cy="657900"/>
          </a:xfrm>
          <a:prstGeom prst="rect">
            <a:avLst/>
          </a:prstGeom>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p:nvPr/>
        </p:nvSpPr>
        <p:spPr>
          <a:xfrm>
            <a:off x="0" y="0"/>
            <a:ext cx="137699" cy="6858000"/>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41" name="Shape 41"/>
          <p:cNvSpPr/>
          <p:nvPr/>
        </p:nvSpPr>
        <p:spPr>
          <a:xfrm>
            <a:off x="813272" y="1506188"/>
            <a:ext cx="1533600" cy="137699"/>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457200" y="5780100"/>
            <a:ext cx="8229600" cy="940200"/>
          </a:xfrm>
          <a:prstGeom prst="rect">
            <a:avLst/>
          </a:prstGeom>
        </p:spPr>
        <p:txBody>
          <a:bodyPr anchorCtr="0" anchor="ctr" bIns="91425" lIns="91425" rIns="91425" tIns="91425"/>
          <a:lstStyle>
            <a:lvl1pPr rtl="0" algn="ctr">
              <a:spcBef>
                <a:spcPts val="360"/>
              </a:spcBef>
              <a:buClr>
                <a:srgbClr val="738498"/>
              </a:buClr>
              <a:buSzPct val="100000"/>
              <a:buNone/>
              <a:defRPr sz="1800">
                <a:solidFill>
                  <a:srgbClr val="738498"/>
                </a:solidFill>
              </a:defRPr>
            </a:lvl1pPr>
          </a:lstStyle>
          <a:p/>
        </p:txBody>
      </p:sp>
      <p:sp>
        <p:nvSpPr>
          <p:cNvPr id="44" name="Shape 44"/>
          <p:cNvSpPr/>
          <p:nvPr/>
        </p:nvSpPr>
        <p:spPr>
          <a:xfrm>
            <a:off x="3805198" y="5718588"/>
            <a:ext cx="1533600" cy="137699"/>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
        <p:nvSpPr>
          <p:cNvPr id="45" name="Shape 45"/>
          <p:cNvSpPr/>
          <p:nvPr/>
        </p:nvSpPr>
        <p:spPr>
          <a:xfrm>
            <a:off x="-3" y="6720300"/>
            <a:ext cx="9144000" cy="137699"/>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rgbClr val="4ECDC4"/>
        </a:solidFill>
      </p:bgPr>
    </p:bg>
    <p:spTree>
      <p:nvGrpSpPr>
        <p:cNvPr id="46" name="Shape 46"/>
        <p:cNvGrpSpPr/>
        <p:nvPr/>
      </p:nvGrpSpPr>
      <p:grpSpPr>
        <a:xfrm>
          <a:off x="0" y="0"/>
          <a:ext cx="0" cy="0"/>
          <a:chOff x="0" y="0"/>
          <a:chExt cx="0" cy="0"/>
        </a:xfrm>
      </p:grpSpPr>
      <p:sp>
        <p:nvSpPr>
          <p:cNvPr id="47" name="Shape 47"/>
          <p:cNvSpPr/>
          <p:nvPr/>
        </p:nvSpPr>
        <p:spPr>
          <a:xfrm>
            <a:off x="-3" y="6720300"/>
            <a:ext cx="9144000" cy="137699"/>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691200" y="634299"/>
            <a:ext cx="7761599" cy="657900"/>
          </a:xfrm>
          <a:prstGeom prst="rect">
            <a:avLst/>
          </a:prstGeom>
          <a:noFill/>
          <a:ln>
            <a:noFill/>
          </a:ln>
        </p:spPr>
        <p:txBody>
          <a:bodyPr anchorCtr="0" anchor="b" bIns="91425" lIns="91425" rIns="91425" tIns="91425"/>
          <a:lstStyle>
            <a:lvl1pPr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1pPr>
            <a:lvl2pPr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2pPr>
            <a:lvl3pPr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3pPr>
            <a:lvl4pPr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4pPr>
            <a:lvl5pPr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5pPr>
            <a:lvl6pPr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6pPr>
            <a:lvl7pPr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7pPr>
            <a:lvl8pPr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8pPr>
            <a:lvl9pPr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9pPr>
          </a:lstStyle>
          <a:p/>
        </p:txBody>
      </p:sp>
      <p:sp>
        <p:nvSpPr>
          <p:cNvPr id="6" name="Shape 6"/>
          <p:cNvSpPr txBox="1"/>
          <p:nvPr>
            <p:ph idx="1" type="body"/>
          </p:nvPr>
        </p:nvSpPr>
        <p:spPr>
          <a:xfrm>
            <a:off x="691200" y="1811604"/>
            <a:ext cx="7761599" cy="4412100"/>
          </a:xfrm>
          <a:prstGeom prst="rect">
            <a:avLst/>
          </a:prstGeom>
          <a:noFill/>
          <a:ln>
            <a:noFill/>
          </a:ln>
        </p:spPr>
        <p:txBody>
          <a:bodyPr anchorCtr="0" anchor="t" bIns="91425" lIns="91425" rIns="91425" tIns="91425"/>
          <a:lstStyle>
            <a:lvl1pPr rtl="0">
              <a:spcBef>
                <a:spcPts val="600"/>
              </a:spcBef>
              <a:buClr>
                <a:srgbClr val="C7F464"/>
              </a:buClr>
              <a:buSzPct val="100000"/>
              <a:buFont typeface="Montserrat"/>
              <a:buChar char="▣"/>
              <a:defRPr sz="2400">
                <a:solidFill>
                  <a:srgbClr val="454F5B"/>
                </a:solidFill>
                <a:latin typeface="Montserrat"/>
                <a:ea typeface="Montserrat"/>
                <a:cs typeface="Montserrat"/>
                <a:sym typeface="Montserrat"/>
              </a:defRPr>
            </a:lvl1pPr>
            <a:lvl2pPr rtl="0">
              <a:spcBef>
                <a:spcPts val="480"/>
              </a:spcBef>
              <a:buClr>
                <a:srgbClr val="C7F464"/>
              </a:buClr>
              <a:buSzPct val="100000"/>
              <a:buFont typeface="Montserrat"/>
              <a:buChar char="□"/>
              <a:defRPr sz="2000">
                <a:solidFill>
                  <a:srgbClr val="454F5B"/>
                </a:solidFill>
                <a:latin typeface="Montserrat"/>
                <a:ea typeface="Montserrat"/>
                <a:cs typeface="Montserrat"/>
                <a:sym typeface="Montserrat"/>
              </a:defRPr>
            </a:lvl2pPr>
            <a:lvl3pPr rtl="0">
              <a:spcBef>
                <a:spcPts val="480"/>
              </a:spcBef>
              <a:buClr>
                <a:srgbClr val="C7F464"/>
              </a:buClr>
              <a:buSzPct val="100000"/>
              <a:buFont typeface="Montserrat"/>
              <a:defRPr sz="2000">
                <a:solidFill>
                  <a:srgbClr val="454F5B"/>
                </a:solidFill>
                <a:latin typeface="Montserrat"/>
                <a:ea typeface="Montserrat"/>
                <a:cs typeface="Montserrat"/>
                <a:sym typeface="Montserrat"/>
              </a:defRPr>
            </a:lvl3pPr>
            <a:lvl4pPr rtl="0">
              <a:spcBef>
                <a:spcPts val="360"/>
              </a:spcBef>
              <a:buClr>
                <a:srgbClr val="C7F464"/>
              </a:buClr>
              <a:buSzPct val="100000"/>
              <a:buFont typeface="Montserrat"/>
              <a:defRPr sz="1800">
                <a:solidFill>
                  <a:srgbClr val="454F5B"/>
                </a:solidFill>
                <a:latin typeface="Montserrat"/>
                <a:ea typeface="Montserrat"/>
                <a:cs typeface="Montserrat"/>
                <a:sym typeface="Montserrat"/>
              </a:defRPr>
            </a:lvl4pPr>
            <a:lvl5pPr rtl="0">
              <a:spcBef>
                <a:spcPts val="360"/>
              </a:spcBef>
              <a:buClr>
                <a:srgbClr val="C7F464"/>
              </a:buClr>
              <a:buSzPct val="100000"/>
              <a:buFont typeface="Montserrat"/>
              <a:defRPr sz="1800">
                <a:solidFill>
                  <a:srgbClr val="454F5B"/>
                </a:solidFill>
                <a:latin typeface="Montserrat"/>
                <a:ea typeface="Montserrat"/>
                <a:cs typeface="Montserrat"/>
                <a:sym typeface="Montserrat"/>
              </a:defRPr>
            </a:lvl5pPr>
            <a:lvl6pPr rtl="0">
              <a:spcBef>
                <a:spcPts val="360"/>
              </a:spcBef>
              <a:buClr>
                <a:srgbClr val="C7F464"/>
              </a:buClr>
              <a:buSzPct val="100000"/>
              <a:buFont typeface="Montserrat"/>
              <a:defRPr sz="1800">
                <a:solidFill>
                  <a:srgbClr val="454F5B"/>
                </a:solidFill>
                <a:latin typeface="Montserrat"/>
                <a:ea typeface="Montserrat"/>
                <a:cs typeface="Montserrat"/>
                <a:sym typeface="Montserrat"/>
              </a:defRPr>
            </a:lvl6pPr>
            <a:lvl7pPr rtl="0">
              <a:spcBef>
                <a:spcPts val="360"/>
              </a:spcBef>
              <a:buClr>
                <a:srgbClr val="C7F464"/>
              </a:buClr>
              <a:buSzPct val="100000"/>
              <a:buFont typeface="Montserrat"/>
              <a:defRPr sz="1800">
                <a:solidFill>
                  <a:srgbClr val="454F5B"/>
                </a:solidFill>
                <a:latin typeface="Montserrat"/>
                <a:ea typeface="Montserrat"/>
                <a:cs typeface="Montserrat"/>
                <a:sym typeface="Montserrat"/>
              </a:defRPr>
            </a:lvl7pPr>
            <a:lvl8pPr rtl="0">
              <a:spcBef>
                <a:spcPts val="360"/>
              </a:spcBef>
              <a:buClr>
                <a:srgbClr val="C7F464"/>
              </a:buClr>
              <a:buSzPct val="100000"/>
              <a:buFont typeface="Montserrat"/>
              <a:defRPr sz="1800">
                <a:solidFill>
                  <a:srgbClr val="454F5B"/>
                </a:solidFill>
                <a:latin typeface="Montserrat"/>
                <a:ea typeface="Montserrat"/>
                <a:cs typeface="Montserrat"/>
                <a:sym typeface="Montserrat"/>
              </a:defRPr>
            </a:lvl8pPr>
            <a:lvl9pPr rtl="0">
              <a:spcBef>
                <a:spcPts val="360"/>
              </a:spcBef>
              <a:buClr>
                <a:srgbClr val="C7F464"/>
              </a:buClr>
              <a:buSzPct val="100000"/>
              <a:buFont typeface="Montserrat"/>
              <a:defRPr sz="1800">
                <a:solidFill>
                  <a:srgbClr val="454F5B"/>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0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0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03.png"/><Relationship Id="rId4" Type="http://schemas.openxmlformats.org/officeDocument/2006/relationships/image" Target="../media/image0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06.jpg"/><Relationship Id="rId4"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00.png"/><Relationship Id="rId5"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54F5B"/>
        </a:solidFill>
      </p:bgPr>
    </p:bg>
    <p:spTree>
      <p:nvGrpSpPr>
        <p:cNvPr id="51" name="Shape 51"/>
        <p:cNvGrpSpPr/>
        <p:nvPr/>
      </p:nvGrpSpPr>
      <p:grpSpPr>
        <a:xfrm>
          <a:off x="0" y="0"/>
          <a:ext cx="0" cy="0"/>
          <a:chOff x="0" y="0"/>
          <a:chExt cx="0" cy="0"/>
        </a:xfrm>
      </p:grpSpPr>
      <p:sp>
        <p:nvSpPr>
          <p:cNvPr id="52" name="Shape 52"/>
          <p:cNvSpPr txBox="1"/>
          <p:nvPr>
            <p:ph type="ctrTitle"/>
          </p:nvPr>
        </p:nvSpPr>
        <p:spPr>
          <a:xfrm>
            <a:off x="750575" y="2133150"/>
            <a:ext cx="7830599" cy="1562399"/>
          </a:xfrm>
          <a:prstGeom prst="rect">
            <a:avLst/>
          </a:prstGeom>
        </p:spPr>
        <p:txBody>
          <a:bodyPr anchorCtr="0" anchor="b" bIns="91425" lIns="91425" rIns="91425" tIns="91425">
            <a:noAutofit/>
          </a:bodyPr>
          <a:lstStyle/>
          <a:p>
            <a:pPr lvl="0" rtl="0" algn="l">
              <a:spcBef>
                <a:spcPts val="0"/>
              </a:spcBef>
              <a:buNone/>
            </a:pPr>
            <a:r>
              <a:t/>
            </a:r>
            <a:endParaRPr>
              <a:solidFill>
                <a:srgbClr val="FFFFFF"/>
              </a:solidFill>
            </a:endParaRPr>
          </a:p>
          <a:p>
            <a:pPr rtl="0">
              <a:spcBef>
                <a:spcPts val="0"/>
              </a:spcBef>
              <a:buNone/>
            </a:pPr>
            <a:r>
              <a:rPr lang="en">
                <a:solidFill>
                  <a:srgbClr val="FFFFFF"/>
                </a:solidFill>
              </a:rPr>
              <a:t>Hi-Fi Prototype</a:t>
            </a:r>
          </a:p>
          <a:p>
            <a:pPr>
              <a:spcBef>
                <a:spcPts val="0"/>
              </a:spcBef>
              <a:buNone/>
            </a:pPr>
            <a:r>
              <a:rPr lang="en">
                <a:solidFill>
                  <a:srgbClr val="4ECDC4"/>
                </a:solidFill>
              </a:rPr>
              <a:t>Midpoint Presentation</a:t>
            </a:r>
          </a:p>
        </p:txBody>
      </p:sp>
      <p:sp>
        <p:nvSpPr>
          <p:cNvPr id="53" name="Shape 53"/>
          <p:cNvSpPr txBox="1"/>
          <p:nvPr/>
        </p:nvSpPr>
        <p:spPr>
          <a:xfrm>
            <a:off x="9985575" y="5465600"/>
            <a:ext cx="5288099" cy="616799"/>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54" name="Shape 54"/>
          <p:cNvSpPr txBox="1"/>
          <p:nvPr/>
        </p:nvSpPr>
        <p:spPr>
          <a:xfrm>
            <a:off x="5037150" y="1279200"/>
            <a:ext cx="3543900" cy="2594699"/>
          </a:xfrm>
          <a:prstGeom prst="rect">
            <a:avLst/>
          </a:prstGeom>
          <a:noFill/>
          <a:ln>
            <a:noFill/>
          </a:ln>
        </p:spPr>
        <p:txBody>
          <a:bodyPr anchorCtr="0" anchor="t" bIns="91425" lIns="91425" rIns="91425" tIns="91425">
            <a:noAutofit/>
          </a:bodyPr>
          <a:lstStyle/>
          <a:p>
            <a:pPr algn="r">
              <a:spcBef>
                <a:spcPts val="0"/>
              </a:spcBef>
              <a:buNone/>
            </a:pPr>
            <a:r>
              <a:rPr b="1" lang="en" sz="4800">
                <a:solidFill>
                  <a:srgbClr val="C7F464"/>
                </a:solidFill>
                <a:latin typeface="Montserrat"/>
                <a:ea typeface="Montserrat"/>
                <a:cs typeface="Montserrat"/>
                <a:sym typeface="Montserrat"/>
              </a:rPr>
              <a:t>PayAbility</a:t>
            </a:r>
          </a:p>
        </p:txBody>
      </p:sp>
      <p:sp>
        <p:nvSpPr>
          <p:cNvPr id="55" name="Shape 55"/>
          <p:cNvSpPr txBox="1"/>
          <p:nvPr/>
        </p:nvSpPr>
        <p:spPr>
          <a:xfrm>
            <a:off x="4045950" y="4777050"/>
            <a:ext cx="4535100" cy="734400"/>
          </a:xfrm>
          <a:prstGeom prst="rect">
            <a:avLst/>
          </a:prstGeom>
          <a:noFill/>
          <a:ln>
            <a:noFill/>
          </a:ln>
        </p:spPr>
        <p:txBody>
          <a:bodyPr anchorCtr="0" anchor="t" bIns="91425" lIns="91425" rIns="91425" tIns="91425">
            <a:noAutofit/>
          </a:bodyPr>
          <a:lstStyle/>
          <a:p>
            <a:pPr algn="r">
              <a:spcBef>
                <a:spcPts val="0"/>
              </a:spcBef>
              <a:buNone/>
            </a:pPr>
            <a:r>
              <a:rPr lang="en" sz="3600">
                <a:solidFill>
                  <a:srgbClr val="FFFFFF"/>
                </a:solidFill>
                <a:latin typeface="Montserrat"/>
                <a:ea typeface="Montserrat"/>
                <a:cs typeface="Montserrat"/>
                <a:sym typeface="Montserrat"/>
              </a:rPr>
              <a:t>Team: ThisAbility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691200" y="634299"/>
            <a:ext cx="7761599" cy="657900"/>
          </a:xfrm>
          <a:prstGeom prst="rect">
            <a:avLst/>
          </a:prstGeom>
        </p:spPr>
        <p:txBody>
          <a:bodyPr anchorCtr="0" anchor="b" bIns="91425" lIns="91425" rIns="91425" tIns="91425">
            <a:noAutofit/>
          </a:bodyPr>
          <a:lstStyle/>
          <a:p>
            <a:pPr lvl="0" rtl="0">
              <a:spcBef>
                <a:spcPts val="0"/>
              </a:spcBef>
              <a:buNone/>
            </a:pPr>
            <a:r>
              <a:rPr lang="en" sz="4000"/>
              <a:t>Implementation</a:t>
            </a:r>
          </a:p>
        </p:txBody>
      </p:sp>
      <p:sp>
        <p:nvSpPr>
          <p:cNvPr id="137" name="Shape 137"/>
          <p:cNvSpPr txBox="1"/>
          <p:nvPr>
            <p:ph idx="4294967295" type="subTitle"/>
          </p:nvPr>
        </p:nvSpPr>
        <p:spPr>
          <a:xfrm>
            <a:off x="685800" y="1905900"/>
            <a:ext cx="5566799" cy="4287000"/>
          </a:xfrm>
          <a:prstGeom prst="rect">
            <a:avLst/>
          </a:prstGeom>
          <a:noFill/>
          <a:ln>
            <a:noFill/>
          </a:ln>
        </p:spPr>
        <p:txBody>
          <a:bodyPr anchorCtr="0" anchor="t" bIns="91425" lIns="91425" rIns="91425" tIns="91425">
            <a:noAutofit/>
          </a:bodyPr>
          <a:lstStyle/>
          <a:p>
            <a:pPr lvl="0" rtl="0">
              <a:spcBef>
                <a:spcPts val="0"/>
              </a:spcBef>
              <a:buClr>
                <a:schemeClr val="dk1"/>
              </a:buClr>
              <a:buSzPct val="36666"/>
              <a:buFont typeface="Arial"/>
              <a:buNone/>
            </a:pPr>
            <a:r>
              <a:rPr b="1" lang="en" sz="3000">
                <a:solidFill>
                  <a:srgbClr val="454F5B"/>
                </a:solidFill>
              </a:rPr>
              <a:t>Missing Features</a:t>
            </a:r>
          </a:p>
          <a:p>
            <a:pPr lvl="0" rtl="0">
              <a:spcBef>
                <a:spcPts val="0"/>
              </a:spcBef>
              <a:buClr>
                <a:schemeClr val="dk1"/>
              </a:buClr>
              <a:buFont typeface="Arial"/>
              <a:buNone/>
            </a:pPr>
            <a:r>
              <a:t/>
            </a:r>
            <a:endParaRPr b="1" sz="3000">
              <a:solidFill>
                <a:srgbClr val="454F5B"/>
              </a:solidFill>
            </a:endParaRPr>
          </a:p>
          <a:p>
            <a:pPr indent="-228600" lvl="0" marL="457200" rtl="0">
              <a:spcBef>
                <a:spcPts val="0"/>
              </a:spcBef>
              <a:buClr>
                <a:srgbClr val="454F5B"/>
              </a:buClr>
              <a:buSzPct val="100000"/>
            </a:pPr>
            <a:r>
              <a:rPr lang="en" sz="3000">
                <a:solidFill>
                  <a:srgbClr val="454F5B"/>
                </a:solidFill>
              </a:rPr>
              <a:t>“Compare Prices” task</a:t>
            </a:r>
          </a:p>
          <a:p>
            <a:pPr indent="-228600" lvl="0" marL="457200" rtl="0">
              <a:spcBef>
                <a:spcPts val="0"/>
              </a:spcBef>
              <a:buClr>
                <a:srgbClr val="454F5B"/>
              </a:buClr>
              <a:buSzPct val="100000"/>
            </a:pPr>
            <a:r>
              <a:rPr lang="en" sz="3000">
                <a:solidFill>
                  <a:srgbClr val="454F5B"/>
                </a:solidFill>
              </a:rPr>
              <a:t>“Add An Item” task</a:t>
            </a:r>
          </a:p>
          <a:p>
            <a:pPr indent="-228600" lvl="1" marL="914400" rtl="0">
              <a:spcBef>
                <a:spcPts val="0"/>
              </a:spcBef>
              <a:buClr>
                <a:srgbClr val="454F5B"/>
              </a:buClr>
              <a:buSzPct val="100000"/>
            </a:pPr>
            <a:r>
              <a:rPr lang="en" sz="3000">
                <a:solidFill>
                  <a:srgbClr val="454F5B"/>
                </a:solidFill>
              </a:rPr>
              <a:t>manual input</a:t>
            </a:r>
          </a:p>
          <a:p>
            <a:pPr indent="-228600" lvl="1" marL="914400" rtl="0">
              <a:spcBef>
                <a:spcPts val="0"/>
              </a:spcBef>
              <a:buClr>
                <a:srgbClr val="454F5B"/>
              </a:buClr>
              <a:buSzPct val="100000"/>
            </a:pPr>
            <a:r>
              <a:rPr lang="en" sz="3000">
                <a:solidFill>
                  <a:srgbClr val="454F5B"/>
                </a:solidFill>
              </a:rPr>
              <a:t>barcode scanning/ </a:t>
            </a:r>
            <a:r>
              <a:rPr lang="en" sz="3000"/>
              <a:t>OCR</a:t>
            </a:r>
          </a:p>
          <a:p>
            <a:pPr indent="-228600" lvl="1" marL="914400" rtl="0">
              <a:spcBef>
                <a:spcPts val="0"/>
              </a:spcBef>
              <a:buClr>
                <a:srgbClr val="454F5B"/>
              </a:buClr>
              <a:buSzPct val="100000"/>
            </a:pPr>
            <a:r>
              <a:rPr lang="en" sz="3000">
                <a:solidFill>
                  <a:srgbClr val="454F5B"/>
                </a:solidFill>
              </a:rPr>
              <a:t>payment options screen</a:t>
            </a:r>
          </a:p>
        </p:txBody>
      </p:sp>
      <p:sp>
        <p:nvSpPr>
          <p:cNvPr id="138" name="Shape 138"/>
          <p:cNvSpPr/>
          <p:nvPr/>
        </p:nvSpPr>
        <p:spPr>
          <a:xfrm>
            <a:off x="6150425" y="1292200"/>
            <a:ext cx="2665287" cy="5212234"/>
          </a:xfrm>
          <a:custGeom>
            <a:pathLst>
              <a:path extrusionOk="0" h="54713" w="25999">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454F5B"/>
          </a:solidFill>
          <a:ln cap="flat" cmpd="sng" w="28575">
            <a:solidFill>
              <a:srgbClr val="738498"/>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139" name="Shape 139"/>
          <p:cNvPicPr preferRelativeResize="0"/>
          <p:nvPr/>
        </p:nvPicPr>
        <p:blipFill rotWithShape="1">
          <a:blip r:embed="rId3">
            <a:alphaModFix/>
          </a:blip>
          <a:srcRect b="0" l="3053" r="0" t="1768"/>
          <a:stretch/>
        </p:blipFill>
        <p:spPr>
          <a:xfrm>
            <a:off x="6358575" y="1994250"/>
            <a:ext cx="2248974" cy="38649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691200" y="634299"/>
            <a:ext cx="7761599" cy="657900"/>
          </a:xfrm>
          <a:prstGeom prst="rect">
            <a:avLst/>
          </a:prstGeom>
        </p:spPr>
        <p:txBody>
          <a:bodyPr anchorCtr="0" anchor="b" bIns="91425" lIns="91425" rIns="91425" tIns="91425">
            <a:noAutofit/>
          </a:bodyPr>
          <a:lstStyle/>
          <a:p>
            <a:pPr lvl="0" rtl="0">
              <a:spcBef>
                <a:spcPts val="0"/>
              </a:spcBef>
              <a:buNone/>
            </a:pPr>
            <a:r>
              <a:rPr lang="en" sz="4000"/>
              <a:t>Implementation</a:t>
            </a:r>
          </a:p>
        </p:txBody>
      </p:sp>
      <p:sp>
        <p:nvSpPr>
          <p:cNvPr id="145" name="Shape 145"/>
          <p:cNvSpPr txBox="1"/>
          <p:nvPr>
            <p:ph idx="4294967295" type="subTitle"/>
          </p:nvPr>
        </p:nvSpPr>
        <p:spPr>
          <a:xfrm>
            <a:off x="685800" y="1905900"/>
            <a:ext cx="7557000" cy="4063200"/>
          </a:xfrm>
          <a:prstGeom prst="rect">
            <a:avLst/>
          </a:prstGeom>
          <a:noFill/>
          <a:ln>
            <a:noFill/>
          </a:ln>
        </p:spPr>
        <p:txBody>
          <a:bodyPr anchorCtr="0" anchor="t" bIns="91425" lIns="91425" rIns="91425" tIns="91425">
            <a:noAutofit/>
          </a:bodyPr>
          <a:lstStyle/>
          <a:p>
            <a:pPr lvl="0" rtl="0">
              <a:spcBef>
                <a:spcPts val="0"/>
              </a:spcBef>
              <a:buClr>
                <a:schemeClr val="dk1"/>
              </a:buClr>
              <a:buSzPct val="36666"/>
              <a:buFont typeface="Arial"/>
              <a:buNone/>
            </a:pPr>
            <a:r>
              <a:rPr b="1" lang="en" sz="3000">
                <a:solidFill>
                  <a:srgbClr val="454F5B"/>
                </a:solidFill>
              </a:rPr>
              <a:t>Plan to Finish</a:t>
            </a:r>
          </a:p>
          <a:p>
            <a:pPr lvl="0" rtl="0">
              <a:spcBef>
                <a:spcPts val="0"/>
              </a:spcBef>
              <a:buClr>
                <a:schemeClr val="dk1"/>
              </a:buClr>
              <a:buFont typeface="Arial"/>
              <a:buNone/>
            </a:pPr>
            <a:r>
              <a:t/>
            </a:r>
            <a:endParaRPr b="1" sz="3000">
              <a:solidFill>
                <a:srgbClr val="454F5B"/>
              </a:solidFill>
            </a:endParaRPr>
          </a:p>
          <a:p>
            <a:pPr indent="-419100" lvl="0" marL="457200" rtl="0">
              <a:spcBef>
                <a:spcPts val="0"/>
              </a:spcBef>
              <a:buClr>
                <a:srgbClr val="454F5B"/>
              </a:buClr>
              <a:buSzPct val="100000"/>
              <a:buAutoNum type="arabicPeriod"/>
            </a:pPr>
            <a:r>
              <a:rPr lang="en" sz="3000">
                <a:solidFill>
                  <a:srgbClr val="454F5B"/>
                </a:solidFill>
              </a:rPr>
              <a:t>Work during Thanksgiving break</a:t>
            </a:r>
          </a:p>
          <a:p>
            <a:pPr indent="-419100" lvl="0" marL="457200" rtl="0">
              <a:spcBef>
                <a:spcPts val="0"/>
              </a:spcBef>
              <a:buClr>
                <a:srgbClr val="454F5B"/>
              </a:buClr>
              <a:buSzPct val="100000"/>
              <a:buAutoNum type="arabicPeriod"/>
            </a:pPr>
            <a:r>
              <a:rPr lang="en" sz="3000">
                <a:solidFill>
                  <a:srgbClr val="454F5B"/>
                </a:solidFill>
              </a:rPr>
              <a:t>Focus on core functionality first</a:t>
            </a:r>
          </a:p>
          <a:p>
            <a:pPr indent="-419100" lvl="0" marL="457200" rtl="0">
              <a:spcBef>
                <a:spcPts val="0"/>
              </a:spcBef>
              <a:buClr>
                <a:srgbClr val="454F5B"/>
              </a:buClr>
              <a:buSzPct val="100000"/>
              <a:buAutoNum type="arabicPeriod"/>
            </a:pPr>
            <a:r>
              <a:rPr lang="en" sz="3000">
                <a:solidFill>
                  <a:srgbClr val="454F5B"/>
                </a:solidFill>
              </a:rPr>
              <a:t>Use Wizard of Oz and hard coding for difficult-to-implement features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pic>
        <p:nvPicPr>
          <p:cNvPr id="150" name="Shape 150"/>
          <p:cNvPicPr preferRelativeResize="0"/>
          <p:nvPr/>
        </p:nvPicPr>
        <p:blipFill>
          <a:blip r:embed="rId3">
            <a:alphaModFix/>
          </a:blip>
          <a:stretch>
            <a:fillRect/>
          </a:stretch>
        </p:blipFill>
        <p:spPr>
          <a:xfrm>
            <a:off x="5717175" y="1566050"/>
            <a:ext cx="3816475" cy="5370400"/>
          </a:xfrm>
          <a:prstGeom prst="rect">
            <a:avLst/>
          </a:prstGeom>
          <a:noFill/>
          <a:ln>
            <a:noFill/>
          </a:ln>
        </p:spPr>
      </p:pic>
      <p:sp>
        <p:nvSpPr>
          <p:cNvPr id="151" name="Shape 151"/>
          <p:cNvSpPr txBox="1"/>
          <p:nvPr>
            <p:ph idx="4294967295" type="subTitle"/>
          </p:nvPr>
        </p:nvSpPr>
        <p:spPr>
          <a:xfrm>
            <a:off x="691200" y="2101650"/>
            <a:ext cx="5564399" cy="4834800"/>
          </a:xfrm>
          <a:prstGeom prst="rect">
            <a:avLst/>
          </a:prstGeom>
          <a:noFill/>
          <a:ln>
            <a:noFill/>
          </a:ln>
        </p:spPr>
        <p:txBody>
          <a:bodyPr anchorCtr="0" anchor="t" bIns="91425" lIns="91425" rIns="91425" tIns="91425">
            <a:noAutofit/>
          </a:bodyPr>
          <a:lstStyle/>
          <a:p>
            <a:pPr lvl="0" rtl="0">
              <a:spcBef>
                <a:spcPts val="0"/>
              </a:spcBef>
              <a:buClr>
                <a:schemeClr val="dk1"/>
              </a:buClr>
              <a:buSzPct val="39285"/>
              <a:buFont typeface="Arial"/>
              <a:buNone/>
            </a:pPr>
            <a:r>
              <a:rPr b="1" lang="en" sz="2800">
                <a:solidFill>
                  <a:srgbClr val="454F5B"/>
                </a:solidFill>
              </a:rPr>
              <a:t>Wizard of Oz </a:t>
            </a:r>
          </a:p>
          <a:p>
            <a:pPr indent="-228600" lvl="0" marL="457200" rtl="0">
              <a:spcBef>
                <a:spcPts val="0"/>
              </a:spcBef>
              <a:buClr>
                <a:srgbClr val="454F5B"/>
              </a:buClr>
              <a:buSzPct val="100000"/>
            </a:pPr>
            <a:r>
              <a:rPr lang="en" sz="2800">
                <a:solidFill>
                  <a:srgbClr val="454F5B"/>
                </a:solidFill>
              </a:rPr>
              <a:t>Barcode scanning &amp; OCR</a:t>
            </a:r>
          </a:p>
          <a:p>
            <a:pPr indent="-228600" lvl="0" marL="457200" rtl="0">
              <a:spcBef>
                <a:spcPts val="0"/>
              </a:spcBef>
              <a:buClr>
                <a:srgbClr val="454F5B"/>
              </a:buClr>
              <a:buSzPct val="100000"/>
            </a:pPr>
            <a:r>
              <a:rPr lang="en" sz="2800">
                <a:solidFill>
                  <a:srgbClr val="454F5B"/>
                </a:solidFill>
              </a:rPr>
              <a:t>Selecting the bills to show in the payment options screen</a:t>
            </a:r>
          </a:p>
          <a:p>
            <a:pPr rtl="0">
              <a:spcBef>
                <a:spcPts val="0"/>
              </a:spcBef>
              <a:buNone/>
            </a:pPr>
            <a:r>
              <a:t/>
            </a:r>
            <a:endParaRPr sz="2800">
              <a:solidFill>
                <a:srgbClr val="454F5B"/>
              </a:solidFill>
            </a:endParaRPr>
          </a:p>
          <a:p>
            <a:pPr rtl="0">
              <a:spcBef>
                <a:spcPts val="0"/>
              </a:spcBef>
              <a:buNone/>
            </a:pPr>
            <a:r>
              <a:rPr b="1" lang="en" sz="2800">
                <a:solidFill>
                  <a:srgbClr val="454F5B"/>
                </a:solidFill>
              </a:rPr>
              <a:t>Hard Code</a:t>
            </a:r>
          </a:p>
          <a:p>
            <a:pPr indent="-228600" lvl="0" marL="457200" rtl="0">
              <a:spcBef>
                <a:spcPts val="0"/>
              </a:spcBef>
              <a:buClr>
                <a:srgbClr val="454F5B"/>
              </a:buClr>
              <a:buSzPct val="100000"/>
            </a:pPr>
            <a:r>
              <a:rPr lang="en" sz="2800">
                <a:solidFill>
                  <a:srgbClr val="454F5B"/>
                </a:solidFill>
              </a:rPr>
              <a:t>Specific set of items and their prices</a:t>
            </a:r>
          </a:p>
        </p:txBody>
      </p:sp>
      <p:sp>
        <p:nvSpPr>
          <p:cNvPr id="152" name="Shape 152"/>
          <p:cNvSpPr txBox="1"/>
          <p:nvPr>
            <p:ph type="title"/>
          </p:nvPr>
        </p:nvSpPr>
        <p:spPr>
          <a:xfrm>
            <a:off x="691200" y="634299"/>
            <a:ext cx="7761599" cy="657900"/>
          </a:xfrm>
          <a:prstGeom prst="rect">
            <a:avLst/>
          </a:prstGeom>
        </p:spPr>
        <p:txBody>
          <a:bodyPr anchorCtr="0" anchor="b" bIns="91425" lIns="91425" rIns="91425" tIns="91425">
            <a:noAutofit/>
          </a:bodyPr>
          <a:lstStyle/>
          <a:p>
            <a:pPr lvl="0">
              <a:spcBef>
                <a:spcPts val="0"/>
              </a:spcBef>
              <a:buNone/>
            </a:pPr>
            <a:r>
              <a:rPr lang="en" sz="4000"/>
              <a:t>Implementation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idx="4294967295" type="title"/>
          </p:nvPr>
        </p:nvSpPr>
        <p:spPr>
          <a:xfrm>
            <a:off x="1328125" y="2651800"/>
            <a:ext cx="6603899" cy="657900"/>
          </a:xfrm>
          <a:prstGeom prst="rect">
            <a:avLst/>
          </a:prstGeom>
          <a:noFill/>
          <a:ln>
            <a:noFill/>
          </a:ln>
        </p:spPr>
        <p:txBody>
          <a:bodyPr anchorCtr="0" anchor="b" bIns="91425" lIns="91425" rIns="91425" tIns="91425">
            <a:noAutofit/>
          </a:bodyPr>
          <a:lstStyle/>
          <a:p>
            <a:pPr lvl="0" rtl="0">
              <a:spcBef>
                <a:spcPts val="0"/>
              </a:spcBef>
              <a:buNone/>
            </a:pPr>
            <a:r>
              <a:rPr lang="en" sz="5000">
                <a:solidFill>
                  <a:srgbClr val="FFFFFF"/>
                </a:solidFill>
              </a:rPr>
              <a:t>Live Demonstration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9" name="Shape 59"/>
        <p:cNvGrpSpPr/>
        <p:nvPr/>
      </p:nvGrpSpPr>
      <p:grpSpPr>
        <a:xfrm>
          <a:off x="0" y="0"/>
          <a:ext cx="0" cy="0"/>
          <a:chOff x="0" y="0"/>
          <a:chExt cx="0" cy="0"/>
        </a:xfrm>
      </p:grpSpPr>
      <p:sp>
        <p:nvSpPr>
          <p:cNvPr id="60" name="Shape 60"/>
          <p:cNvSpPr txBox="1"/>
          <p:nvPr>
            <p:ph idx="4294967295" type="ctrTitle"/>
          </p:nvPr>
        </p:nvSpPr>
        <p:spPr>
          <a:xfrm>
            <a:off x="293375" y="313000"/>
            <a:ext cx="8869199" cy="896700"/>
          </a:xfrm>
          <a:prstGeom prst="rect">
            <a:avLst/>
          </a:prstGeom>
          <a:noFill/>
          <a:ln>
            <a:noFill/>
          </a:ln>
        </p:spPr>
        <p:txBody>
          <a:bodyPr anchorCtr="0" anchor="b" bIns="91425" lIns="91425" rIns="91425" tIns="91425">
            <a:noAutofit/>
          </a:bodyPr>
          <a:lstStyle/>
          <a:p>
            <a:pPr lvl="0" rtl="0" algn="l">
              <a:spcBef>
                <a:spcPts val="0"/>
              </a:spcBef>
              <a:buNone/>
            </a:pPr>
            <a:r>
              <a:rPr lang="en" sz="4000">
                <a:solidFill>
                  <a:srgbClr val="454F5B"/>
                </a:solidFill>
              </a:rPr>
              <a:t>Value Proposition</a:t>
            </a:r>
          </a:p>
        </p:txBody>
      </p:sp>
      <p:sp>
        <p:nvSpPr>
          <p:cNvPr id="61" name="Shape 61"/>
          <p:cNvSpPr txBox="1"/>
          <p:nvPr>
            <p:ph idx="4294967295" type="subTitle"/>
          </p:nvPr>
        </p:nvSpPr>
        <p:spPr>
          <a:xfrm>
            <a:off x="293374" y="1096845"/>
            <a:ext cx="7772400" cy="617699"/>
          </a:xfrm>
          <a:prstGeom prst="rect">
            <a:avLst/>
          </a:prstGeom>
          <a:noFill/>
          <a:ln>
            <a:noFill/>
          </a:ln>
        </p:spPr>
        <p:txBody>
          <a:bodyPr anchorCtr="0" anchor="t" bIns="91425" lIns="91425" rIns="91425" tIns="91425">
            <a:noAutofit/>
          </a:bodyPr>
          <a:lstStyle/>
          <a:p>
            <a:pPr lvl="0" rtl="0">
              <a:spcBef>
                <a:spcPts val="0"/>
              </a:spcBef>
              <a:buClr>
                <a:schemeClr val="dk1"/>
              </a:buClr>
              <a:buSzPct val="55000"/>
              <a:buFont typeface="Arial"/>
              <a:buNone/>
            </a:pPr>
            <a:r>
              <a:rPr lang="en" sz="2000">
                <a:solidFill>
                  <a:srgbClr val="454F5B"/>
                </a:solidFill>
              </a:rPr>
              <a:t>PayAbility aims to empower people with math learning disabilities to compare prices, stay within budget, and pay with exact change.</a:t>
            </a:r>
          </a:p>
        </p:txBody>
      </p:sp>
      <p:sp>
        <p:nvSpPr>
          <p:cNvPr id="62" name="Shape 62"/>
          <p:cNvSpPr txBox="1"/>
          <p:nvPr>
            <p:ph idx="4294967295" type="ctrTitle"/>
          </p:nvPr>
        </p:nvSpPr>
        <p:spPr>
          <a:xfrm>
            <a:off x="293375" y="4335350"/>
            <a:ext cx="7772400" cy="896700"/>
          </a:xfrm>
          <a:prstGeom prst="rect">
            <a:avLst/>
          </a:prstGeom>
          <a:noFill/>
          <a:ln>
            <a:noFill/>
          </a:ln>
        </p:spPr>
        <p:txBody>
          <a:bodyPr anchorCtr="0" anchor="b" bIns="91425" lIns="91425" rIns="91425" tIns="91425">
            <a:noAutofit/>
          </a:bodyPr>
          <a:lstStyle/>
          <a:p>
            <a:pPr lvl="0" rtl="0" algn="l">
              <a:spcBef>
                <a:spcPts val="0"/>
              </a:spcBef>
              <a:buNone/>
            </a:pPr>
            <a:r>
              <a:rPr lang="en" sz="4000">
                <a:solidFill>
                  <a:srgbClr val="C7F464"/>
                </a:solidFill>
              </a:rPr>
              <a:t>Solution</a:t>
            </a:r>
          </a:p>
        </p:txBody>
      </p:sp>
      <p:sp>
        <p:nvSpPr>
          <p:cNvPr id="63" name="Shape 63"/>
          <p:cNvSpPr txBox="1"/>
          <p:nvPr>
            <p:ph idx="4294967295" type="subTitle"/>
          </p:nvPr>
        </p:nvSpPr>
        <p:spPr>
          <a:xfrm>
            <a:off x="293374" y="5111794"/>
            <a:ext cx="7772400" cy="617699"/>
          </a:xfrm>
          <a:prstGeom prst="rect">
            <a:avLst/>
          </a:prstGeom>
          <a:noFill/>
          <a:ln>
            <a:noFill/>
          </a:ln>
        </p:spPr>
        <p:txBody>
          <a:bodyPr anchorCtr="0" anchor="t" bIns="91425" lIns="91425" rIns="91425" tIns="91425">
            <a:noAutofit/>
          </a:bodyPr>
          <a:lstStyle/>
          <a:p>
            <a:pPr lvl="0" rtl="0">
              <a:lnSpc>
                <a:spcPct val="100000"/>
              </a:lnSpc>
              <a:spcBef>
                <a:spcPts val="0"/>
              </a:spcBef>
              <a:spcAft>
                <a:spcPts val="1600"/>
              </a:spcAft>
              <a:buClr>
                <a:schemeClr val="dk1"/>
              </a:buClr>
              <a:buSzPct val="55000"/>
              <a:buFont typeface="Arial"/>
              <a:buNone/>
            </a:pPr>
            <a:r>
              <a:rPr lang="en" sz="2000">
                <a:solidFill>
                  <a:srgbClr val="454F5B"/>
                </a:solidFill>
              </a:rPr>
              <a:t>To make paying easier and less stressful, the PayAbility app helps users compare prices, stay within budget, and pay with exact change.</a:t>
            </a:r>
          </a:p>
          <a:p>
            <a:pPr lvl="0" rtl="0">
              <a:lnSpc>
                <a:spcPct val="115000"/>
              </a:lnSpc>
              <a:spcBef>
                <a:spcPts val="0"/>
              </a:spcBef>
              <a:spcAft>
                <a:spcPts val="1600"/>
              </a:spcAft>
              <a:buClr>
                <a:schemeClr val="dk1"/>
              </a:buClr>
              <a:buFont typeface="Arial"/>
              <a:buNone/>
            </a:pPr>
            <a:r>
              <a:t/>
            </a:r>
            <a:endParaRPr sz="2000">
              <a:solidFill>
                <a:srgbClr val="738498"/>
              </a:solidFill>
            </a:endParaRPr>
          </a:p>
        </p:txBody>
      </p:sp>
      <p:sp>
        <p:nvSpPr>
          <p:cNvPr id="64" name="Shape 64"/>
          <p:cNvSpPr txBox="1"/>
          <p:nvPr>
            <p:ph idx="4294967295" type="ctrTitle"/>
          </p:nvPr>
        </p:nvSpPr>
        <p:spPr>
          <a:xfrm>
            <a:off x="260550" y="2332637"/>
            <a:ext cx="7772400" cy="732300"/>
          </a:xfrm>
          <a:prstGeom prst="rect">
            <a:avLst/>
          </a:prstGeom>
          <a:noFill/>
          <a:ln>
            <a:noFill/>
          </a:ln>
        </p:spPr>
        <p:txBody>
          <a:bodyPr anchorCtr="0" anchor="b" bIns="91425" lIns="91425" rIns="91425" tIns="91425">
            <a:noAutofit/>
          </a:bodyPr>
          <a:lstStyle/>
          <a:p>
            <a:pPr lvl="0" rtl="0" algn="l">
              <a:spcBef>
                <a:spcPts val="0"/>
              </a:spcBef>
              <a:buNone/>
            </a:pPr>
            <a:r>
              <a:rPr lang="en" sz="4000">
                <a:solidFill>
                  <a:srgbClr val="4ECDC4"/>
                </a:solidFill>
              </a:rPr>
              <a:t>Problem</a:t>
            </a:r>
          </a:p>
        </p:txBody>
      </p:sp>
      <p:sp>
        <p:nvSpPr>
          <p:cNvPr id="65" name="Shape 65"/>
          <p:cNvSpPr txBox="1"/>
          <p:nvPr>
            <p:ph idx="4294967295" type="subTitle"/>
          </p:nvPr>
        </p:nvSpPr>
        <p:spPr>
          <a:xfrm>
            <a:off x="293375" y="2924500"/>
            <a:ext cx="8622900" cy="617699"/>
          </a:xfrm>
          <a:prstGeom prst="rect">
            <a:avLst/>
          </a:prstGeom>
          <a:noFill/>
          <a:ln>
            <a:noFill/>
          </a:ln>
        </p:spPr>
        <p:txBody>
          <a:bodyPr anchorCtr="0" anchor="t" bIns="91425" lIns="91425" rIns="91425" tIns="91425">
            <a:noAutofit/>
          </a:bodyPr>
          <a:lstStyle/>
          <a:p>
            <a:pPr rtl="0" algn="l">
              <a:spcBef>
                <a:spcPts val="0"/>
              </a:spcBef>
              <a:buNone/>
            </a:pPr>
            <a:r>
              <a:rPr lang="en" sz="2000">
                <a:solidFill>
                  <a:srgbClr val="454F5B"/>
                </a:solidFill>
              </a:rPr>
              <a:t>Over 5% of people have disabilities such as nonverbal learning disorder and dyscalculia, rendering them unable to do basic math calculations. In daily life, this makes it difficult to compare prices and pay for things while shopping.</a:t>
            </a:r>
          </a:p>
          <a:p>
            <a:pPr lvl="0" rtl="0" algn="l">
              <a:spcBef>
                <a:spcPts val="0"/>
              </a:spcBef>
              <a:buNone/>
            </a:pPr>
            <a:r>
              <a:t/>
            </a:r>
            <a:endParaRPr>
              <a:solidFill>
                <a:srgbClr val="738498"/>
              </a:solidFil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nvSpPr>
        <p:spPr>
          <a:xfrm>
            <a:off x="2699550" y="1932000"/>
            <a:ext cx="3744899" cy="778200"/>
          </a:xfrm>
          <a:prstGeom prst="rect">
            <a:avLst/>
          </a:prstGeom>
          <a:noFill/>
          <a:ln cap="rnd" cmpd="sng" w="114300">
            <a:solidFill>
              <a:srgbClr val="C7F464"/>
            </a:solidFill>
            <a:prstDash val="solid"/>
            <a:miter/>
            <a:headEnd len="med" w="med" type="none"/>
            <a:tailEnd len="med" w="med" type="none"/>
          </a:ln>
        </p:spPr>
        <p:txBody>
          <a:bodyPr anchorCtr="0" anchor="ctr" bIns="91425" lIns="91425" rIns="91425" tIns="91425">
            <a:noAutofit/>
          </a:bodyPr>
          <a:lstStyle/>
          <a:p>
            <a:pPr lvl="0" rtl="0" algn="ctr">
              <a:spcBef>
                <a:spcPts val="0"/>
              </a:spcBef>
              <a:buNone/>
            </a:pPr>
            <a:r>
              <a:rPr lang="en" sz="2200">
                <a:solidFill>
                  <a:srgbClr val="454F5B"/>
                </a:solidFill>
                <a:latin typeface="Montserrat"/>
                <a:ea typeface="Montserrat"/>
                <a:cs typeface="Montserrat"/>
                <a:sym typeface="Montserrat"/>
              </a:rPr>
              <a:t>Heuristic Evaluation</a:t>
            </a:r>
          </a:p>
        </p:txBody>
      </p:sp>
      <p:sp>
        <p:nvSpPr>
          <p:cNvPr id="71" name="Shape 71"/>
          <p:cNvSpPr txBox="1"/>
          <p:nvPr/>
        </p:nvSpPr>
        <p:spPr>
          <a:xfrm>
            <a:off x="2699550" y="3194250"/>
            <a:ext cx="3744899" cy="778200"/>
          </a:xfrm>
          <a:prstGeom prst="rect">
            <a:avLst/>
          </a:prstGeom>
          <a:noFill/>
          <a:ln cap="rnd" cmpd="sng" w="114300">
            <a:solidFill>
              <a:srgbClr val="C7F464"/>
            </a:solidFill>
            <a:prstDash val="solid"/>
            <a:miter/>
            <a:headEnd len="med" w="med" type="none"/>
            <a:tailEnd len="med" w="med" type="none"/>
          </a:ln>
        </p:spPr>
        <p:txBody>
          <a:bodyPr anchorCtr="0" anchor="ctr" bIns="91425" lIns="91425" rIns="91425" tIns="91425">
            <a:noAutofit/>
          </a:bodyPr>
          <a:lstStyle/>
          <a:p>
            <a:pPr lvl="0" rtl="0" algn="ctr">
              <a:spcBef>
                <a:spcPts val="0"/>
              </a:spcBef>
              <a:buNone/>
            </a:pPr>
            <a:r>
              <a:rPr lang="en" sz="2200">
                <a:solidFill>
                  <a:srgbClr val="454F5B"/>
                </a:solidFill>
                <a:latin typeface="Montserrat"/>
                <a:ea typeface="Montserrat"/>
                <a:cs typeface="Montserrat"/>
                <a:sym typeface="Montserrat"/>
              </a:rPr>
              <a:t>Revised Design</a:t>
            </a:r>
          </a:p>
        </p:txBody>
      </p:sp>
      <p:sp>
        <p:nvSpPr>
          <p:cNvPr id="72" name="Shape 72"/>
          <p:cNvSpPr txBox="1"/>
          <p:nvPr/>
        </p:nvSpPr>
        <p:spPr>
          <a:xfrm>
            <a:off x="2699550" y="4534387"/>
            <a:ext cx="3744899" cy="778200"/>
          </a:xfrm>
          <a:prstGeom prst="rect">
            <a:avLst/>
          </a:prstGeom>
          <a:noFill/>
          <a:ln cap="rnd" cmpd="sng" w="114300">
            <a:solidFill>
              <a:srgbClr val="C7F464"/>
            </a:solidFill>
            <a:prstDash val="solid"/>
            <a:miter/>
            <a:headEnd len="med" w="med" type="none"/>
            <a:tailEnd len="med" w="med" type="none"/>
          </a:ln>
        </p:spPr>
        <p:txBody>
          <a:bodyPr anchorCtr="0" anchor="ctr" bIns="91425" lIns="91425" rIns="91425" tIns="91425">
            <a:noAutofit/>
          </a:bodyPr>
          <a:lstStyle/>
          <a:p>
            <a:pPr lvl="0" rtl="0" algn="ctr">
              <a:spcBef>
                <a:spcPts val="0"/>
              </a:spcBef>
              <a:buNone/>
            </a:pPr>
            <a:r>
              <a:rPr lang="en" sz="2200">
                <a:solidFill>
                  <a:srgbClr val="454F5B"/>
                </a:solidFill>
                <a:latin typeface="Montserrat"/>
                <a:ea typeface="Montserrat"/>
                <a:cs typeface="Montserrat"/>
                <a:sym typeface="Montserrat"/>
              </a:rPr>
              <a:t>Implementation</a:t>
            </a:r>
          </a:p>
        </p:txBody>
      </p:sp>
      <p:cxnSp>
        <p:nvCxnSpPr>
          <p:cNvPr id="73" name="Shape 73"/>
          <p:cNvCxnSpPr>
            <a:stCxn id="70" idx="2"/>
            <a:endCxn id="71" idx="0"/>
          </p:cNvCxnSpPr>
          <p:nvPr/>
        </p:nvCxnSpPr>
        <p:spPr>
          <a:xfrm>
            <a:off x="4571999" y="2710200"/>
            <a:ext cx="0" cy="483900"/>
          </a:xfrm>
          <a:prstGeom prst="straightConnector1">
            <a:avLst/>
          </a:prstGeom>
          <a:noFill/>
          <a:ln cap="rnd" cmpd="sng" w="38100">
            <a:solidFill>
              <a:srgbClr val="454F5B"/>
            </a:solidFill>
            <a:prstDash val="solid"/>
            <a:round/>
            <a:headEnd len="med" w="med" type="diamond"/>
            <a:tailEnd len="med" w="med" type="diamond"/>
          </a:ln>
        </p:spPr>
      </p:cxnSp>
      <p:cxnSp>
        <p:nvCxnSpPr>
          <p:cNvPr id="74" name="Shape 74"/>
          <p:cNvCxnSpPr>
            <a:stCxn id="71" idx="2"/>
            <a:endCxn id="72" idx="0"/>
          </p:cNvCxnSpPr>
          <p:nvPr/>
        </p:nvCxnSpPr>
        <p:spPr>
          <a:xfrm>
            <a:off x="4571999" y="3972450"/>
            <a:ext cx="0" cy="561900"/>
          </a:xfrm>
          <a:prstGeom prst="straightConnector1">
            <a:avLst/>
          </a:prstGeom>
          <a:noFill/>
          <a:ln cap="rnd" cmpd="sng" w="38100">
            <a:solidFill>
              <a:srgbClr val="454F5B"/>
            </a:solidFill>
            <a:prstDash val="solid"/>
            <a:round/>
            <a:headEnd len="med" w="med" type="diamond"/>
            <a:tailEnd len="med" w="med" type="diamond"/>
          </a:ln>
        </p:spPr>
      </p:cxnSp>
      <p:sp>
        <p:nvSpPr>
          <p:cNvPr id="75" name="Shape 75"/>
          <p:cNvSpPr txBox="1"/>
          <p:nvPr>
            <p:ph type="title"/>
          </p:nvPr>
        </p:nvSpPr>
        <p:spPr>
          <a:xfrm>
            <a:off x="691200" y="634299"/>
            <a:ext cx="7761599" cy="657900"/>
          </a:xfrm>
          <a:prstGeom prst="rect">
            <a:avLst/>
          </a:prstGeom>
        </p:spPr>
        <p:txBody>
          <a:bodyPr anchorCtr="0" anchor="b" bIns="91425" lIns="91425" rIns="91425" tIns="91425">
            <a:noAutofit/>
          </a:bodyPr>
          <a:lstStyle/>
          <a:p>
            <a:pPr lvl="0" rtl="0">
              <a:spcBef>
                <a:spcPts val="0"/>
              </a:spcBef>
              <a:buNone/>
            </a:pPr>
            <a:r>
              <a:rPr lang="en" sz="4800"/>
              <a:t>Today’s Presentation</a:t>
            </a:r>
          </a:p>
        </p:txBody>
      </p:sp>
      <p:sp>
        <p:nvSpPr>
          <p:cNvPr id="76" name="Shape 76"/>
          <p:cNvSpPr txBox="1"/>
          <p:nvPr/>
        </p:nvSpPr>
        <p:spPr>
          <a:xfrm>
            <a:off x="2699550" y="5796600"/>
            <a:ext cx="3744899" cy="778200"/>
          </a:xfrm>
          <a:prstGeom prst="rect">
            <a:avLst/>
          </a:prstGeom>
          <a:noFill/>
          <a:ln cap="rnd" cmpd="sng" w="114300">
            <a:solidFill>
              <a:srgbClr val="C7F464"/>
            </a:solidFill>
            <a:prstDash val="solid"/>
            <a:miter/>
            <a:headEnd len="med" w="med" type="none"/>
            <a:tailEnd len="med" w="med" type="none"/>
          </a:ln>
        </p:spPr>
        <p:txBody>
          <a:bodyPr anchorCtr="0" anchor="ctr" bIns="91425" lIns="91425" rIns="91425" tIns="91425">
            <a:noAutofit/>
          </a:bodyPr>
          <a:lstStyle/>
          <a:p>
            <a:pPr lvl="0" rtl="0" algn="ctr">
              <a:spcBef>
                <a:spcPts val="0"/>
              </a:spcBef>
              <a:buNone/>
            </a:pPr>
            <a:r>
              <a:rPr lang="en" sz="2200">
                <a:solidFill>
                  <a:srgbClr val="454F5B"/>
                </a:solidFill>
                <a:latin typeface="Montserrat"/>
                <a:ea typeface="Montserrat"/>
                <a:cs typeface="Montserrat"/>
                <a:sym typeface="Montserrat"/>
              </a:rPr>
              <a:t>Live Demonstration</a:t>
            </a:r>
          </a:p>
        </p:txBody>
      </p:sp>
      <p:cxnSp>
        <p:nvCxnSpPr>
          <p:cNvPr id="77" name="Shape 77"/>
          <p:cNvCxnSpPr>
            <a:endCxn id="76" idx="0"/>
          </p:cNvCxnSpPr>
          <p:nvPr/>
        </p:nvCxnSpPr>
        <p:spPr>
          <a:xfrm>
            <a:off x="4571999" y="5312699"/>
            <a:ext cx="0" cy="483900"/>
          </a:xfrm>
          <a:prstGeom prst="straightConnector1">
            <a:avLst/>
          </a:prstGeom>
          <a:noFill/>
          <a:ln cap="rnd" cmpd="sng" w="38100">
            <a:solidFill>
              <a:srgbClr val="454F5B"/>
            </a:solidFill>
            <a:prstDash val="solid"/>
            <a:round/>
            <a:headEnd len="med" w="med" type="diamond"/>
            <a:tailEnd len="med" w="med" type="diamond"/>
          </a:ln>
        </p:spPr>
      </p:cxn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691200" y="634299"/>
            <a:ext cx="7761599" cy="657900"/>
          </a:xfrm>
          <a:prstGeom prst="rect">
            <a:avLst/>
          </a:prstGeom>
        </p:spPr>
        <p:txBody>
          <a:bodyPr anchorCtr="0" anchor="b" bIns="91425" lIns="91425" rIns="91425" tIns="91425">
            <a:noAutofit/>
          </a:bodyPr>
          <a:lstStyle/>
          <a:p>
            <a:pPr lvl="0" rtl="0">
              <a:spcBef>
                <a:spcPts val="0"/>
              </a:spcBef>
              <a:buNone/>
            </a:pPr>
            <a:r>
              <a:rPr lang="en" sz="4000"/>
              <a:t>Heuristic Evaluation Results</a:t>
            </a:r>
          </a:p>
        </p:txBody>
      </p:sp>
      <p:graphicFrame>
        <p:nvGraphicFramePr>
          <p:cNvPr id="83" name="Shape 83"/>
          <p:cNvGraphicFramePr/>
          <p:nvPr/>
        </p:nvGraphicFramePr>
        <p:xfrm>
          <a:off x="763750" y="1451617"/>
          <a:ext cx="3000000" cy="3000000"/>
        </p:xfrm>
        <a:graphic>
          <a:graphicData uri="http://schemas.openxmlformats.org/drawingml/2006/table">
            <a:tbl>
              <a:tblPr>
                <a:noFill/>
                <a:tableStyleId>{04F787C9-C569-44E7-8929-506158B76DB8}</a:tableStyleId>
              </a:tblPr>
              <a:tblGrid>
                <a:gridCol w="6568325"/>
                <a:gridCol w="1328450"/>
              </a:tblGrid>
              <a:tr h="59850">
                <a:tc>
                  <a:txBody>
                    <a:bodyPr>
                      <a:noAutofit/>
                    </a:bodyPr>
                    <a:lstStyle/>
                    <a:p>
                      <a:pPr algn="ctr">
                        <a:spcBef>
                          <a:spcPts val="0"/>
                        </a:spcBef>
                        <a:buNone/>
                      </a:pPr>
                      <a:r>
                        <a:rPr lang="en" sz="1800">
                          <a:solidFill>
                            <a:srgbClr val="FFFFFF"/>
                          </a:solidFill>
                          <a:latin typeface="Montserrat"/>
                          <a:ea typeface="Montserrat"/>
                          <a:cs typeface="Montserrat"/>
                          <a:sym typeface="Montserrat"/>
                        </a:rPr>
                        <a:t>Heuristic </a:t>
                      </a:r>
                      <a:r>
                        <a:rPr b="1" lang="en" sz="1800">
                          <a:solidFill>
                            <a:srgbClr val="FFFFFF"/>
                          </a:solidFill>
                          <a:latin typeface="Montserrat"/>
                          <a:ea typeface="Montserrat"/>
                          <a:cs typeface="Montserrat"/>
                          <a:sym typeface="Montserrat"/>
                        </a:rPr>
                        <a:t>Violation</a:t>
                      </a:r>
                    </a:p>
                  </a:txBody>
                  <a:tcPr marT="91425" marB="91425" marR="91425" marL="91425" anchor="ctr">
                    <a:lnL cap="flat" cmpd="sng" w="114300">
                      <a:solidFill>
                        <a:srgbClr val="454F5B"/>
                      </a:solidFill>
                      <a:prstDash val="solid"/>
                      <a:round/>
                      <a:headEnd len="med" w="med" type="none"/>
                      <a:tailEnd len="med" w="med" type="none"/>
                    </a:lnL>
                    <a:lnR cap="flat" cmpd="sng" w="9525">
                      <a:solidFill>
                        <a:srgbClr val="454F5B"/>
                      </a:solidFill>
                      <a:prstDash val="solid"/>
                      <a:round/>
                      <a:headEnd len="med" w="med" type="none"/>
                      <a:tailEnd len="med" w="med" type="none"/>
                    </a:lnR>
                    <a:lnT cap="flat" cmpd="sng" w="114300">
                      <a:solidFill>
                        <a:srgbClr val="454F5B"/>
                      </a:solidFill>
                      <a:prstDash val="solid"/>
                      <a:round/>
                      <a:headEnd len="med" w="med" type="none"/>
                      <a:tailEnd len="med" w="med" type="none"/>
                    </a:lnT>
                    <a:lnB cap="flat" cmpd="sng" w="9525">
                      <a:solidFill>
                        <a:srgbClr val="454F5B"/>
                      </a:solidFill>
                      <a:prstDash val="solid"/>
                      <a:round/>
                      <a:headEnd len="med" w="med" type="none"/>
                      <a:tailEnd len="med" w="med" type="none"/>
                    </a:lnB>
                    <a:solidFill>
                      <a:srgbClr val="454F5B"/>
                    </a:solidFill>
                  </a:tcPr>
                </a:tc>
                <a:tc>
                  <a:txBody>
                    <a:bodyPr>
                      <a:noAutofit/>
                    </a:bodyPr>
                    <a:lstStyle/>
                    <a:p>
                      <a:pPr lvl="0" rtl="0" algn="ctr">
                        <a:spcBef>
                          <a:spcPts val="0"/>
                        </a:spcBef>
                        <a:buNone/>
                      </a:pPr>
                      <a:r>
                        <a:rPr b="1" lang="en" sz="1800">
                          <a:solidFill>
                            <a:srgbClr val="FFFFFF"/>
                          </a:solidFill>
                          <a:latin typeface="Montserrat"/>
                          <a:ea typeface="Montserrat"/>
                          <a:cs typeface="Montserrat"/>
                          <a:sym typeface="Montserrat"/>
                        </a:rPr>
                        <a:t>Severity</a:t>
                      </a:r>
                    </a:p>
                  </a:txBody>
                  <a:tcPr marT="91425" marB="91425" marR="91425" marL="91425" anchor="ctr">
                    <a:lnL cap="flat" cmpd="sng" w="9525">
                      <a:solidFill>
                        <a:srgbClr val="454F5B"/>
                      </a:solidFill>
                      <a:prstDash val="solid"/>
                      <a:round/>
                      <a:headEnd len="med" w="med" type="none"/>
                      <a:tailEnd len="med" w="med" type="none"/>
                    </a:lnL>
                    <a:lnR cap="flat" cmpd="sng" w="114300">
                      <a:solidFill>
                        <a:srgbClr val="454F5B"/>
                      </a:solidFill>
                      <a:prstDash val="solid"/>
                      <a:round/>
                      <a:headEnd len="med" w="med" type="none"/>
                      <a:tailEnd len="med" w="med" type="none"/>
                    </a:lnR>
                    <a:lnT cap="flat" cmpd="sng" w="114300">
                      <a:solidFill>
                        <a:srgbClr val="454F5B"/>
                      </a:solidFill>
                      <a:prstDash val="solid"/>
                      <a:round/>
                      <a:headEnd len="med" w="med" type="none"/>
                      <a:tailEnd len="med" w="med" type="none"/>
                    </a:lnT>
                    <a:lnB cap="flat" cmpd="sng" w="9525">
                      <a:solidFill>
                        <a:srgbClr val="454F5B"/>
                      </a:solidFill>
                      <a:prstDash val="solid"/>
                      <a:round/>
                      <a:headEnd len="med" w="med" type="none"/>
                      <a:tailEnd len="med" w="med" type="none"/>
                    </a:lnB>
                    <a:solidFill>
                      <a:srgbClr val="454F5B"/>
                    </a:solidFill>
                  </a:tcPr>
                </a:tc>
              </a:tr>
              <a:tr h="59850">
                <a:tc>
                  <a:txBody>
                    <a:bodyPr>
                      <a:noAutofit/>
                    </a:bodyPr>
                    <a:lstStyle/>
                    <a:p>
                      <a:pPr>
                        <a:spcBef>
                          <a:spcPts val="0"/>
                        </a:spcBef>
                        <a:buNone/>
                      </a:pPr>
                      <a:r>
                        <a:rPr lang="en" sz="1800">
                          <a:solidFill>
                            <a:srgbClr val="454F5B"/>
                          </a:solidFill>
                          <a:latin typeface="Montserrat"/>
                          <a:ea typeface="Montserrat"/>
                          <a:cs typeface="Montserrat"/>
                          <a:sym typeface="Montserrat"/>
                        </a:rPr>
                        <a:t>Compare items task flow seems to go in a loop</a:t>
                      </a:r>
                    </a:p>
                  </a:txBody>
                  <a:tcPr marT="91425" marB="91425" marR="91425" marL="91425" anchor="ctr">
                    <a:lnL cap="flat" cmpd="sng" w="114300">
                      <a:solidFill>
                        <a:srgbClr val="454F5B"/>
                      </a:solidFill>
                      <a:prstDash val="solid"/>
                      <a:round/>
                      <a:headEnd len="med" w="med" type="none"/>
                      <a:tailEnd len="med" w="med" type="none"/>
                    </a:lnL>
                    <a:lnR cap="flat" cmpd="sng" w="9525">
                      <a:solidFill>
                        <a:srgbClr val="454F5B"/>
                      </a:solidFill>
                      <a:prstDash val="solid"/>
                      <a:round/>
                      <a:headEnd len="med" w="med" type="none"/>
                      <a:tailEnd len="med" w="med" type="none"/>
                    </a:lnR>
                    <a:lnT cap="flat" cmpd="sng" w="9525">
                      <a:solidFill>
                        <a:srgbClr val="454F5B"/>
                      </a:solidFill>
                      <a:prstDash val="solid"/>
                      <a:round/>
                      <a:headEnd len="med" w="med" type="none"/>
                      <a:tailEnd len="med" w="med" type="none"/>
                    </a:lnT>
                    <a:lnB cap="flat" cmpd="sng" w="9525">
                      <a:solidFill>
                        <a:srgbClr val="454F5B"/>
                      </a:solidFill>
                      <a:prstDash val="solid"/>
                      <a:round/>
                      <a:headEnd len="med" w="med" type="none"/>
                      <a:tailEnd len="med" w="med" type="none"/>
                    </a:lnB>
                    <a:solidFill>
                      <a:srgbClr val="FFFFFF"/>
                    </a:solidFill>
                  </a:tcPr>
                </a:tc>
                <a:tc>
                  <a:txBody>
                    <a:bodyPr>
                      <a:noAutofit/>
                    </a:bodyPr>
                    <a:lstStyle/>
                    <a:p>
                      <a:pPr lvl="0" rtl="0" algn="ctr">
                        <a:spcBef>
                          <a:spcPts val="0"/>
                        </a:spcBef>
                        <a:buNone/>
                      </a:pPr>
                      <a:r>
                        <a:rPr b="1" lang="en" sz="1800">
                          <a:solidFill>
                            <a:srgbClr val="454F5B"/>
                          </a:solidFill>
                          <a:latin typeface="Montserrat"/>
                          <a:ea typeface="Montserrat"/>
                          <a:cs typeface="Montserrat"/>
                          <a:sym typeface="Montserrat"/>
                        </a:rPr>
                        <a:t>3</a:t>
                      </a:r>
                    </a:p>
                  </a:txBody>
                  <a:tcPr marT="91425" marB="91425" marR="91425" marL="91425" anchor="ctr">
                    <a:lnL cap="flat" cmpd="sng" w="9525">
                      <a:solidFill>
                        <a:srgbClr val="454F5B"/>
                      </a:solidFill>
                      <a:prstDash val="solid"/>
                      <a:round/>
                      <a:headEnd len="med" w="med" type="none"/>
                      <a:tailEnd len="med" w="med" type="none"/>
                    </a:lnL>
                    <a:lnR cap="flat" cmpd="sng" w="114300">
                      <a:solidFill>
                        <a:srgbClr val="454F5B"/>
                      </a:solidFill>
                      <a:prstDash val="solid"/>
                      <a:round/>
                      <a:headEnd len="med" w="med" type="none"/>
                      <a:tailEnd len="med" w="med" type="none"/>
                    </a:lnR>
                    <a:lnT cap="flat" cmpd="sng" w="9525">
                      <a:solidFill>
                        <a:srgbClr val="454F5B"/>
                      </a:solidFill>
                      <a:prstDash val="solid"/>
                      <a:round/>
                      <a:headEnd len="med" w="med" type="none"/>
                      <a:tailEnd len="med" w="med" type="none"/>
                    </a:lnT>
                    <a:lnB cap="flat" cmpd="sng" w="9525">
                      <a:solidFill>
                        <a:srgbClr val="454F5B"/>
                      </a:solidFill>
                      <a:prstDash val="solid"/>
                      <a:round/>
                      <a:headEnd len="med" w="med" type="none"/>
                      <a:tailEnd len="med" w="med" type="none"/>
                    </a:lnB>
                    <a:solidFill>
                      <a:srgbClr val="FFFFFF"/>
                    </a:solidFill>
                  </a:tcPr>
                </a:tc>
              </a:tr>
              <a:tr h="59850">
                <a:tc>
                  <a:txBody>
                    <a:bodyPr>
                      <a:noAutofit/>
                    </a:bodyPr>
                    <a:lstStyle/>
                    <a:p>
                      <a:pPr rtl="0">
                        <a:spcBef>
                          <a:spcPts val="0"/>
                        </a:spcBef>
                        <a:buNone/>
                      </a:pPr>
                      <a:r>
                        <a:rPr lang="en" sz="1800">
                          <a:solidFill>
                            <a:srgbClr val="454F5B"/>
                          </a:solidFill>
                          <a:latin typeface="Montserrat"/>
                          <a:ea typeface="Montserrat"/>
                          <a:cs typeface="Montserrat"/>
                          <a:sym typeface="Montserrat"/>
                        </a:rPr>
                        <a:t>Unclear what “Add Item” button in “Compare Prices” screen  does</a:t>
                      </a:r>
                    </a:p>
                  </a:txBody>
                  <a:tcPr marT="91425" marB="91425" marR="91425" marL="91425" anchor="ctr">
                    <a:lnL cap="flat" cmpd="sng" w="114300">
                      <a:solidFill>
                        <a:srgbClr val="454F5B"/>
                      </a:solidFill>
                      <a:prstDash val="solid"/>
                      <a:round/>
                      <a:headEnd len="med" w="med" type="none"/>
                      <a:tailEnd len="med" w="med" type="none"/>
                    </a:lnL>
                    <a:lnR cap="flat" cmpd="sng" w="9525">
                      <a:solidFill>
                        <a:srgbClr val="454F5B"/>
                      </a:solidFill>
                      <a:prstDash val="solid"/>
                      <a:round/>
                      <a:headEnd len="med" w="med" type="none"/>
                      <a:tailEnd len="med" w="med" type="none"/>
                    </a:lnR>
                    <a:lnT cap="flat" cmpd="sng" w="9525">
                      <a:solidFill>
                        <a:srgbClr val="454F5B"/>
                      </a:solidFill>
                      <a:prstDash val="solid"/>
                      <a:round/>
                      <a:headEnd len="med" w="med" type="none"/>
                      <a:tailEnd len="med" w="med" type="none"/>
                    </a:lnT>
                    <a:lnB cap="flat" cmpd="sng" w="9525">
                      <a:solidFill>
                        <a:srgbClr val="454F5B"/>
                      </a:solidFill>
                      <a:prstDash val="solid"/>
                      <a:round/>
                      <a:headEnd len="med" w="med" type="none"/>
                      <a:tailEnd len="med" w="med" type="none"/>
                    </a:lnB>
                    <a:solidFill>
                      <a:srgbClr val="D9EAD3"/>
                    </a:solidFill>
                  </a:tcPr>
                </a:tc>
                <a:tc>
                  <a:txBody>
                    <a:bodyPr>
                      <a:noAutofit/>
                    </a:bodyPr>
                    <a:lstStyle/>
                    <a:p>
                      <a:pPr lvl="0" rtl="0" algn="ctr">
                        <a:spcBef>
                          <a:spcPts val="0"/>
                        </a:spcBef>
                        <a:buNone/>
                      </a:pPr>
                      <a:r>
                        <a:rPr b="1" lang="en" sz="1800">
                          <a:solidFill>
                            <a:srgbClr val="454F5B"/>
                          </a:solidFill>
                          <a:latin typeface="Montserrat"/>
                          <a:ea typeface="Montserrat"/>
                          <a:cs typeface="Montserrat"/>
                          <a:sym typeface="Montserrat"/>
                        </a:rPr>
                        <a:t>3</a:t>
                      </a:r>
                    </a:p>
                  </a:txBody>
                  <a:tcPr marT="91425" marB="91425" marR="91425" marL="91425" anchor="ctr">
                    <a:lnL cap="flat" cmpd="sng" w="9525">
                      <a:solidFill>
                        <a:srgbClr val="454F5B"/>
                      </a:solidFill>
                      <a:prstDash val="solid"/>
                      <a:round/>
                      <a:headEnd len="med" w="med" type="none"/>
                      <a:tailEnd len="med" w="med" type="none"/>
                    </a:lnL>
                    <a:lnR cap="flat" cmpd="sng" w="114300">
                      <a:solidFill>
                        <a:srgbClr val="454F5B"/>
                      </a:solidFill>
                      <a:prstDash val="solid"/>
                      <a:round/>
                      <a:headEnd len="med" w="med" type="none"/>
                      <a:tailEnd len="med" w="med" type="none"/>
                    </a:lnR>
                    <a:lnT cap="flat" cmpd="sng" w="9525">
                      <a:solidFill>
                        <a:srgbClr val="454F5B"/>
                      </a:solidFill>
                      <a:prstDash val="solid"/>
                      <a:round/>
                      <a:headEnd len="med" w="med" type="none"/>
                      <a:tailEnd len="med" w="med" type="none"/>
                    </a:lnT>
                    <a:lnB cap="flat" cmpd="sng" w="9525">
                      <a:solidFill>
                        <a:srgbClr val="454F5B"/>
                      </a:solidFill>
                      <a:prstDash val="solid"/>
                      <a:round/>
                      <a:headEnd len="med" w="med" type="none"/>
                      <a:tailEnd len="med" w="med" type="none"/>
                    </a:lnB>
                    <a:solidFill>
                      <a:srgbClr val="D9EAD3"/>
                    </a:solidFill>
                  </a:tcPr>
                </a:tc>
              </a:tr>
              <a:tr h="59850">
                <a:tc>
                  <a:txBody>
                    <a:bodyPr>
                      <a:noAutofit/>
                    </a:bodyPr>
                    <a:lstStyle/>
                    <a:p>
                      <a:pPr rtl="0">
                        <a:spcBef>
                          <a:spcPts val="0"/>
                        </a:spcBef>
                        <a:buNone/>
                      </a:pPr>
                      <a:r>
                        <a:rPr lang="en" sz="1800">
                          <a:solidFill>
                            <a:srgbClr val="454F5B"/>
                          </a:solidFill>
                          <a:latin typeface="Montserrat"/>
                          <a:ea typeface="Montserrat"/>
                          <a:cs typeface="Montserrat"/>
                          <a:sym typeface="Montserrat"/>
                        </a:rPr>
                        <a:t>“Remove” button in “Compare Prices”  screen seems unnecessary</a:t>
                      </a:r>
                    </a:p>
                  </a:txBody>
                  <a:tcPr marT="91425" marB="91425" marR="91425" marL="91425" anchor="ctr">
                    <a:lnL cap="flat" cmpd="sng" w="114300">
                      <a:solidFill>
                        <a:srgbClr val="454F5B"/>
                      </a:solidFill>
                      <a:prstDash val="solid"/>
                      <a:round/>
                      <a:headEnd len="med" w="med" type="none"/>
                      <a:tailEnd len="med" w="med" type="none"/>
                    </a:lnL>
                    <a:lnR cap="flat" cmpd="sng" w="9525">
                      <a:solidFill>
                        <a:srgbClr val="454F5B"/>
                      </a:solidFill>
                      <a:prstDash val="solid"/>
                      <a:round/>
                      <a:headEnd len="med" w="med" type="none"/>
                      <a:tailEnd len="med" w="med" type="none"/>
                    </a:lnR>
                    <a:lnT cap="flat" cmpd="sng" w="9525">
                      <a:solidFill>
                        <a:srgbClr val="454F5B"/>
                      </a:solidFill>
                      <a:prstDash val="solid"/>
                      <a:round/>
                      <a:headEnd len="med" w="med" type="none"/>
                      <a:tailEnd len="med" w="med" type="none"/>
                    </a:lnT>
                    <a:lnB cap="flat" cmpd="sng" w="9525">
                      <a:solidFill>
                        <a:srgbClr val="454F5B"/>
                      </a:solidFill>
                      <a:prstDash val="solid"/>
                      <a:round/>
                      <a:headEnd len="med" w="med" type="none"/>
                      <a:tailEnd len="med" w="med" type="none"/>
                    </a:lnB>
                    <a:solidFill>
                      <a:srgbClr val="D9EAD3"/>
                    </a:solidFill>
                  </a:tcPr>
                </a:tc>
                <a:tc>
                  <a:txBody>
                    <a:bodyPr>
                      <a:noAutofit/>
                    </a:bodyPr>
                    <a:lstStyle/>
                    <a:p>
                      <a:pPr lvl="0" rtl="0" algn="ctr">
                        <a:spcBef>
                          <a:spcPts val="0"/>
                        </a:spcBef>
                        <a:buNone/>
                      </a:pPr>
                      <a:r>
                        <a:rPr b="1" lang="en" sz="1800">
                          <a:solidFill>
                            <a:srgbClr val="454F5B"/>
                          </a:solidFill>
                          <a:latin typeface="Montserrat"/>
                          <a:ea typeface="Montserrat"/>
                          <a:cs typeface="Montserrat"/>
                          <a:sym typeface="Montserrat"/>
                        </a:rPr>
                        <a:t>3</a:t>
                      </a:r>
                    </a:p>
                  </a:txBody>
                  <a:tcPr marT="91425" marB="91425" marR="91425" marL="91425" anchor="ctr">
                    <a:lnL cap="flat" cmpd="sng" w="9525">
                      <a:solidFill>
                        <a:srgbClr val="454F5B"/>
                      </a:solidFill>
                      <a:prstDash val="solid"/>
                      <a:round/>
                      <a:headEnd len="med" w="med" type="none"/>
                      <a:tailEnd len="med" w="med" type="none"/>
                    </a:lnL>
                    <a:lnR cap="flat" cmpd="sng" w="114300">
                      <a:solidFill>
                        <a:srgbClr val="454F5B"/>
                      </a:solidFill>
                      <a:prstDash val="solid"/>
                      <a:round/>
                      <a:headEnd len="med" w="med" type="none"/>
                      <a:tailEnd len="med" w="med" type="none"/>
                    </a:lnR>
                    <a:lnT cap="flat" cmpd="sng" w="9525">
                      <a:solidFill>
                        <a:srgbClr val="454F5B"/>
                      </a:solidFill>
                      <a:prstDash val="solid"/>
                      <a:round/>
                      <a:headEnd len="med" w="med" type="none"/>
                      <a:tailEnd len="med" w="med" type="none"/>
                    </a:lnT>
                    <a:lnB cap="flat" cmpd="sng" w="9525">
                      <a:solidFill>
                        <a:srgbClr val="454F5B"/>
                      </a:solidFill>
                      <a:prstDash val="solid"/>
                      <a:round/>
                      <a:headEnd len="med" w="med" type="none"/>
                      <a:tailEnd len="med" w="med" type="none"/>
                    </a:lnB>
                    <a:solidFill>
                      <a:srgbClr val="D9EAD3"/>
                    </a:solidFill>
                  </a:tcPr>
                </a:tc>
              </a:tr>
              <a:tr h="59850">
                <a:tc>
                  <a:txBody>
                    <a:bodyPr>
                      <a:noAutofit/>
                    </a:bodyPr>
                    <a:lstStyle/>
                    <a:p>
                      <a:pPr rtl="0">
                        <a:spcBef>
                          <a:spcPts val="0"/>
                        </a:spcBef>
                        <a:buNone/>
                      </a:pPr>
                      <a:r>
                        <a:rPr lang="en" sz="1800">
                          <a:solidFill>
                            <a:srgbClr val="454F5B"/>
                          </a:solidFill>
                          <a:latin typeface="Montserrat"/>
                          <a:ea typeface="Montserrat"/>
                          <a:cs typeface="Montserrat"/>
                          <a:sym typeface="Montserrat"/>
                        </a:rPr>
                        <a:t>No way to store user's information with login</a:t>
                      </a:r>
                    </a:p>
                  </a:txBody>
                  <a:tcPr marT="91425" marB="91425" marR="91425" marL="91425" anchor="ctr">
                    <a:lnL cap="flat" cmpd="sng" w="114300">
                      <a:solidFill>
                        <a:srgbClr val="454F5B"/>
                      </a:solidFill>
                      <a:prstDash val="solid"/>
                      <a:round/>
                      <a:headEnd len="med" w="med" type="none"/>
                      <a:tailEnd len="med" w="med" type="none"/>
                    </a:lnL>
                    <a:lnR cap="flat" cmpd="sng" w="9525">
                      <a:solidFill>
                        <a:srgbClr val="454F5B"/>
                      </a:solidFill>
                      <a:prstDash val="solid"/>
                      <a:round/>
                      <a:headEnd len="med" w="med" type="none"/>
                      <a:tailEnd len="med" w="med" type="none"/>
                    </a:lnR>
                    <a:lnT cap="flat" cmpd="sng" w="9525">
                      <a:solidFill>
                        <a:srgbClr val="454F5B"/>
                      </a:solidFill>
                      <a:prstDash val="solid"/>
                      <a:round/>
                      <a:headEnd len="med" w="med" type="none"/>
                      <a:tailEnd len="med" w="med" type="none"/>
                    </a:lnT>
                    <a:lnB cap="flat" cmpd="sng" w="9525">
                      <a:solidFill>
                        <a:srgbClr val="454F5B"/>
                      </a:solidFill>
                      <a:prstDash val="solid"/>
                      <a:round/>
                      <a:headEnd len="med" w="med" type="none"/>
                      <a:tailEnd len="med" w="med" type="none"/>
                    </a:lnB>
                    <a:solidFill>
                      <a:srgbClr val="FFFFFF"/>
                    </a:solidFill>
                  </a:tcPr>
                </a:tc>
                <a:tc>
                  <a:txBody>
                    <a:bodyPr>
                      <a:noAutofit/>
                    </a:bodyPr>
                    <a:lstStyle/>
                    <a:p>
                      <a:pPr rtl="0" algn="ctr">
                        <a:spcBef>
                          <a:spcPts val="0"/>
                        </a:spcBef>
                        <a:buNone/>
                      </a:pPr>
                      <a:r>
                        <a:rPr b="1" lang="en" sz="1800">
                          <a:solidFill>
                            <a:srgbClr val="454F5B"/>
                          </a:solidFill>
                          <a:latin typeface="Montserrat"/>
                          <a:ea typeface="Montserrat"/>
                          <a:cs typeface="Montserrat"/>
                          <a:sym typeface="Montserrat"/>
                        </a:rPr>
                        <a:t>3</a:t>
                      </a:r>
                    </a:p>
                  </a:txBody>
                  <a:tcPr marT="91425" marB="91425" marR="91425" marL="91425" anchor="ctr">
                    <a:lnL cap="flat" cmpd="sng" w="9525">
                      <a:solidFill>
                        <a:srgbClr val="454F5B"/>
                      </a:solidFill>
                      <a:prstDash val="solid"/>
                      <a:round/>
                      <a:headEnd len="med" w="med" type="none"/>
                      <a:tailEnd len="med" w="med" type="none"/>
                    </a:lnL>
                    <a:lnR cap="flat" cmpd="sng" w="114300">
                      <a:solidFill>
                        <a:srgbClr val="454F5B"/>
                      </a:solidFill>
                      <a:prstDash val="solid"/>
                      <a:round/>
                      <a:headEnd len="med" w="med" type="none"/>
                      <a:tailEnd len="med" w="med" type="none"/>
                    </a:lnR>
                    <a:lnT cap="flat" cmpd="sng" w="9525">
                      <a:solidFill>
                        <a:srgbClr val="454F5B"/>
                      </a:solidFill>
                      <a:prstDash val="solid"/>
                      <a:round/>
                      <a:headEnd len="med" w="med" type="none"/>
                      <a:tailEnd len="med" w="med" type="none"/>
                    </a:lnT>
                    <a:lnB cap="flat" cmpd="sng" w="9525">
                      <a:solidFill>
                        <a:srgbClr val="454F5B"/>
                      </a:solidFill>
                      <a:prstDash val="solid"/>
                      <a:round/>
                      <a:headEnd len="med" w="med" type="none"/>
                      <a:tailEnd len="med" w="med" type="none"/>
                    </a:lnB>
                    <a:solidFill>
                      <a:srgbClr val="FFFFFF"/>
                    </a:solidFill>
                  </a:tcPr>
                </a:tc>
              </a:tr>
              <a:tr h="59850">
                <a:tc>
                  <a:txBody>
                    <a:bodyPr>
                      <a:noAutofit/>
                    </a:bodyPr>
                    <a:lstStyle/>
                    <a:p>
                      <a:pPr rtl="0">
                        <a:spcBef>
                          <a:spcPts val="0"/>
                        </a:spcBef>
                        <a:buNone/>
                      </a:pPr>
                      <a:r>
                        <a:rPr lang="en" sz="1800">
                          <a:solidFill>
                            <a:srgbClr val="454F5B"/>
                          </a:solidFill>
                          <a:latin typeface="Montserrat"/>
                          <a:ea typeface="Montserrat"/>
                          <a:cs typeface="Montserrat"/>
                          <a:sym typeface="Montserrat"/>
                        </a:rPr>
                        <a:t>No backspace option when setting budget</a:t>
                      </a:r>
                    </a:p>
                  </a:txBody>
                  <a:tcPr marT="91425" marB="91425" marR="91425" marL="91425" anchor="ctr">
                    <a:lnL cap="flat" cmpd="sng" w="114300">
                      <a:solidFill>
                        <a:srgbClr val="454F5B"/>
                      </a:solidFill>
                      <a:prstDash val="solid"/>
                      <a:round/>
                      <a:headEnd len="med" w="med" type="none"/>
                      <a:tailEnd len="med" w="med" type="none"/>
                    </a:lnL>
                    <a:lnR cap="flat" cmpd="sng" w="9525">
                      <a:solidFill>
                        <a:srgbClr val="454F5B"/>
                      </a:solidFill>
                      <a:prstDash val="solid"/>
                      <a:round/>
                      <a:headEnd len="med" w="med" type="none"/>
                      <a:tailEnd len="med" w="med" type="none"/>
                    </a:lnR>
                    <a:lnT cap="flat" cmpd="sng" w="9525">
                      <a:solidFill>
                        <a:srgbClr val="454F5B"/>
                      </a:solidFill>
                      <a:prstDash val="solid"/>
                      <a:round/>
                      <a:headEnd len="med" w="med" type="none"/>
                      <a:tailEnd len="med" w="med" type="none"/>
                    </a:lnT>
                    <a:lnB cap="flat" cmpd="sng" w="9525">
                      <a:solidFill>
                        <a:srgbClr val="454F5B"/>
                      </a:solidFill>
                      <a:prstDash val="solid"/>
                      <a:round/>
                      <a:headEnd len="med" w="med" type="none"/>
                      <a:tailEnd len="med" w="med" type="none"/>
                    </a:lnB>
                    <a:solidFill>
                      <a:srgbClr val="D9EAD3"/>
                    </a:solidFill>
                  </a:tcPr>
                </a:tc>
                <a:tc>
                  <a:txBody>
                    <a:bodyPr>
                      <a:noAutofit/>
                    </a:bodyPr>
                    <a:lstStyle/>
                    <a:p>
                      <a:pPr rtl="0" algn="ctr">
                        <a:spcBef>
                          <a:spcPts val="0"/>
                        </a:spcBef>
                        <a:buNone/>
                      </a:pPr>
                      <a:r>
                        <a:rPr b="1" lang="en" sz="1800">
                          <a:solidFill>
                            <a:srgbClr val="454F5B"/>
                          </a:solidFill>
                          <a:latin typeface="Montserrat"/>
                          <a:ea typeface="Montserrat"/>
                          <a:cs typeface="Montserrat"/>
                          <a:sym typeface="Montserrat"/>
                        </a:rPr>
                        <a:t>4</a:t>
                      </a:r>
                    </a:p>
                  </a:txBody>
                  <a:tcPr marT="91425" marB="91425" marR="91425" marL="91425" anchor="ctr">
                    <a:lnL cap="flat" cmpd="sng" w="9525">
                      <a:solidFill>
                        <a:srgbClr val="454F5B"/>
                      </a:solidFill>
                      <a:prstDash val="solid"/>
                      <a:round/>
                      <a:headEnd len="med" w="med" type="none"/>
                      <a:tailEnd len="med" w="med" type="none"/>
                    </a:lnL>
                    <a:lnR cap="flat" cmpd="sng" w="114300">
                      <a:solidFill>
                        <a:srgbClr val="454F5B"/>
                      </a:solidFill>
                      <a:prstDash val="solid"/>
                      <a:round/>
                      <a:headEnd len="med" w="med" type="none"/>
                      <a:tailEnd len="med" w="med" type="none"/>
                    </a:lnR>
                    <a:lnT cap="flat" cmpd="sng" w="9525">
                      <a:solidFill>
                        <a:srgbClr val="454F5B"/>
                      </a:solidFill>
                      <a:prstDash val="solid"/>
                      <a:round/>
                      <a:headEnd len="med" w="med" type="none"/>
                      <a:tailEnd len="med" w="med" type="none"/>
                    </a:lnT>
                    <a:lnB cap="flat" cmpd="sng" w="9525">
                      <a:solidFill>
                        <a:srgbClr val="454F5B"/>
                      </a:solidFill>
                      <a:prstDash val="solid"/>
                      <a:round/>
                      <a:headEnd len="med" w="med" type="none"/>
                      <a:tailEnd len="med" w="med" type="none"/>
                    </a:lnB>
                    <a:solidFill>
                      <a:srgbClr val="D9EAD3"/>
                    </a:solidFill>
                  </a:tcPr>
                </a:tc>
              </a:tr>
              <a:tr h="59850">
                <a:tc>
                  <a:txBody>
                    <a:bodyPr>
                      <a:noAutofit/>
                    </a:bodyPr>
                    <a:lstStyle/>
                    <a:p>
                      <a:pPr rtl="0">
                        <a:spcBef>
                          <a:spcPts val="0"/>
                        </a:spcBef>
                        <a:buNone/>
                      </a:pPr>
                      <a:r>
                        <a:rPr lang="en" sz="1800">
                          <a:solidFill>
                            <a:srgbClr val="454F5B"/>
                          </a:solidFill>
                          <a:latin typeface="Montserrat"/>
                          <a:ea typeface="Montserrat"/>
                          <a:cs typeface="Montserrat"/>
                          <a:sym typeface="Montserrat"/>
                        </a:rPr>
                        <a:t>No “Cancel” option when adding an item</a:t>
                      </a:r>
                    </a:p>
                  </a:txBody>
                  <a:tcPr marT="91425" marB="91425" marR="91425" marL="91425" anchor="ctr">
                    <a:lnL cap="flat" cmpd="sng" w="114300">
                      <a:solidFill>
                        <a:srgbClr val="454F5B"/>
                      </a:solidFill>
                      <a:prstDash val="solid"/>
                      <a:round/>
                      <a:headEnd len="med" w="med" type="none"/>
                      <a:tailEnd len="med" w="med" type="none"/>
                    </a:lnL>
                    <a:lnR cap="flat" cmpd="sng" w="9525">
                      <a:solidFill>
                        <a:srgbClr val="454F5B"/>
                      </a:solidFill>
                      <a:prstDash val="solid"/>
                      <a:round/>
                      <a:headEnd len="med" w="med" type="none"/>
                      <a:tailEnd len="med" w="med" type="none"/>
                    </a:lnR>
                    <a:lnT cap="flat" cmpd="sng" w="9525">
                      <a:solidFill>
                        <a:srgbClr val="454F5B"/>
                      </a:solidFill>
                      <a:prstDash val="solid"/>
                      <a:round/>
                      <a:headEnd len="med" w="med" type="none"/>
                      <a:tailEnd len="med" w="med" type="none"/>
                    </a:lnT>
                    <a:lnB cap="flat" cmpd="sng" w="9525">
                      <a:solidFill>
                        <a:srgbClr val="454F5B"/>
                      </a:solidFill>
                      <a:prstDash val="solid"/>
                      <a:round/>
                      <a:headEnd len="med" w="med" type="none"/>
                      <a:tailEnd len="med" w="med" type="none"/>
                    </a:lnB>
                    <a:solidFill>
                      <a:srgbClr val="D9EAD3"/>
                    </a:solidFill>
                  </a:tcPr>
                </a:tc>
                <a:tc>
                  <a:txBody>
                    <a:bodyPr>
                      <a:noAutofit/>
                    </a:bodyPr>
                    <a:lstStyle/>
                    <a:p>
                      <a:pPr rtl="0" algn="ctr">
                        <a:spcBef>
                          <a:spcPts val="0"/>
                        </a:spcBef>
                        <a:buNone/>
                      </a:pPr>
                      <a:r>
                        <a:rPr b="1" lang="en" sz="1800">
                          <a:solidFill>
                            <a:srgbClr val="454F5B"/>
                          </a:solidFill>
                          <a:latin typeface="Montserrat"/>
                          <a:ea typeface="Montserrat"/>
                          <a:cs typeface="Montserrat"/>
                          <a:sym typeface="Montserrat"/>
                        </a:rPr>
                        <a:t>3</a:t>
                      </a:r>
                    </a:p>
                  </a:txBody>
                  <a:tcPr marT="91425" marB="91425" marR="91425" marL="91425" anchor="ctr">
                    <a:lnL cap="flat" cmpd="sng" w="9525">
                      <a:solidFill>
                        <a:srgbClr val="454F5B"/>
                      </a:solidFill>
                      <a:prstDash val="solid"/>
                      <a:round/>
                      <a:headEnd len="med" w="med" type="none"/>
                      <a:tailEnd len="med" w="med" type="none"/>
                    </a:lnL>
                    <a:lnR cap="flat" cmpd="sng" w="114300">
                      <a:solidFill>
                        <a:srgbClr val="454F5B"/>
                      </a:solidFill>
                      <a:prstDash val="solid"/>
                      <a:round/>
                      <a:headEnd len="med" w="med" type="none"/>
                      <a:tailEnd len="med" w="med" type="none"/>
                    </a:lnR>
                    <a:lnT cap="flat" cmpd="sng" w="9525">
                      <a:solidFill>
                        <a:srgbClr val="454F5B"/>
                      </a:solidFill>
                      <a:prstDash val="solid"/>
                      <a:round/>
                      <a:headEnd len="med" w="med" type="none"/>
                      <a:tailEnd len="med" w="med" type="none"/>
                    </a:lnT>
                    <a:lnB cap="flat" cmpd="sng" w="9525">
                      <a:solidFill>
                        <a:srgbClr val="454F5B"/>
                      </a:solidFill>
                      <a:prstDash val="solid"/>
                      <a:round/>
                      <a:headEnd len="med" w="med" type="none"/>
                      <a:tailEnd len="med" w="med" type="none"/>
                    </a:lnB>
                    <a:solidFill>
                      <a:srgbClr val="D9EAD3"/>
                    </a:solidFill>
                  </a:tcPr>
                </a:tc>
              </a:tr>
              <a:tr h="59850">
                <a:tc>
                  <a:txBody>
                    <a:bodyPr>
                      <a:noAutofit/>
                    </a:bodyPr>
                    <a:lstStyle/>
                    <a:p>
                      <a:pPr lvl="0" rtl="0">
                        <a:spcBef>
                          <a:spcPts val="0"/>
                        </a:spcBef>
                        <a:buClr>
                          <a:schemeClr val="dk1"/>
                        </a:buClr>
                        <a:buSzPct val="61111"/>
                        <a:buFont typeface="Arial"/>
                        <a:buNone/>
                      </a:pPr>
                      <a:r>
                        <a:rPr lang="en" sz="1800">
                          <a:solidFill>
                            <a:srgbClr val="454F5B"/>
                          </a:solidFill>
                          <a:latin typeface="Montserrat"/>
                          <a:ea typeface="Montserrat"/>
                          <a:cs typeface="Montserrat"/>
                          <a:sym typeface="Montserrat"/>
                        </a:rPr>
                        <a:t>Overwhelming number of payment options</a:t>
                      </a:r>
                    </a:p>
                  </a:txBody>
                  <a:tcPr marT="91425" marB="91425" marR="91425" marL="91425" anchor="ctr">
                    <a:lnL cap="flat" cmpd="sng" w="114300">
                      <a:solidFill>
                        <a:srgbClr val="454F5B"/>
                      </a:solidFill>
                      <a:prstDash val="solid"/>
                      <a:round/>
                      <a:headEnd len="med" w="med" type="none"/>
                      <a:tailEnd len="med" w="med" type="none"/>
                    </a:lnL>
                    <a:lnR cap="flat" cmpd="sng" w="9525">
                      <a:solidFill>
                        <a:srgbClr val="454F5B"/>
                      </a:solidFill>
                      <a:prstDash val="solid"/>
                      <a:round/>
                      <a:headEnd len="med" w="med" type="none"/>
                      <a:tailEnd len="med" w="med" type="none"/>
                    </a:lnR>
                    <a:lnT cap="flat" cmpd="sng" w="9525">
                      <a:solidFill>
                        <a:srgbClr val="454F5B"/>
                      </a:solidFill>
                      <a:prstDash val="solid"/>
                      <a:round/>
                      <a:headEnd len="med" w="med" type="none"/>
                      <a:tailEnd len="med" w="med" type="none"/>
                    </a:lnT>
                    <a:lnB cap="flat" cmpd="sng" w="114300">
                      <a:solidFill>
                        <a:srgbClr val="454F5B"/>
                      </a:solidFill>
                      <a:prstDash val="solid"/>
                      <a:round/>
                      <a:headEnd len="med" w="med" type="none"/>
                      <a:tailEnd len="med" w="med" type="none"/>
                    </a:lnB>
                    <a:solidFill>
                      <a:srgbClr val="D9EAD3"/>
                    </a:solidFill>
                  </a:tcPr>
                </a:tc>
                <a:tc>
                  <a:txBody>
                    <a:bodyPr>
                      <a:noAutofit/>
                    </a:bodyPr>
                    <a:lstStyle/>
                    <a:p>
                      <a:pPr rtl="0" algn="ctr">
                        <a:spcBef>
                          <a:spcPts val="0"/>
                        </a:spcBef>
                        <a:buNone/>
                      </a:pPr>
                      <a:r>
                        <a:rPr b="1" lang="en" sz="1800">
                          <a:solidFill>
                            <a:srgbClr val="454F5B"/>
                          </a:solidFill>
                          <a:latin typeface="Montserrat"/>
                          <a:ea typeface="Montserrat"/>
                          <a:cs typeface="Montserrat"/>
                          <a:sym typeface="Montserrat"/>
                        </a:rPr>
                        <a:t>4</a:t>
                      </a:r>
                    </a:p>
                  </a:txBody>
                  <a:tcPr marT="91425" marB="91425" marR="91425" marL="91425" anchor="ctr">
                    <a:lnL cap="flat" cmpd="sng" w="9525">
                      <a:solidFill>
                        <a:srgbClr val="454F5B"/>
                      </a:solidFill>
                      <a:prstDash val="solid"/>
                      <a:round/>
                      <a:headEnd len="med" w="med" type="none"/>
                      <a:tailEnd len="med" w="med" type="none"/>
                    </a:lnL>
                    <a:lnR cap="flat" cmpd="sng" w="114300">
                      <a:solidFill>
                        <a:srgbClr val="454F5B"/>
                      </a:solidFill>
                      <a:prstDash val="solid"/>
                      <a:round/>
                      <a:headEnd len="med" w="med" type="none"/>
                      <a:tailEnd len="med" w="med" type="none"/>
                    </a:lnR>
                    <a:lnT cap="flat" cmpd="sng" w="9525">
                      <a:solidFill>
                        <a:srgbClr val="454F5B"/>
                      </a:solidFill>
                      <a:prstDash val="solid"/>
                      <a:round/>
                      <a:headEnd len="med" w="med" type="none"/>
                      <a:tailEnd len="med" w="med" type="none"/>
                    </a:lnT>
                    <a:lnB cap="flat" cmpd="sng" w="114300">
                      <a:solidFill>
                        <a:srgbClr val="454F5B"/>
                      </a:solidFill>
                      <a:prstDash val="solid"/>
                      <a:round/>
                      <a:headEnd len="med" w="med" type="none"/>
                      <a:tailEnd len="med" w="med" type="none"/>
                    </a:lnB>
                    <a:solidFill>
                      <a:srgbClr val="D9EAD3"/>
                    </a:solidFill>
                  </a:tcPr>
                </a:tc>
              </a:tr>
            </a:tbl>
          </a:graphicData>
        </a:graphic>
      </p:graphicFrame>
      <p:sp>
        <p:nvSpPr>
          <p:cNvPr id="84" name="Shape 84"/>
          <p:cNvSpPr txBox="1"/>
          <p:nvPr/>
        </p:nvSpPr>
        <p:spPr>
          <a:xfrm>
            <a:off x="691200" y="5836100"/>
            <a:ext cx="7969199" cy="926999"/>
          </a:xfrm>
          <a:prstGeom prst="rect">
            <a:avLst/>
          </a:prstGeom>
          <a:noFill/>
          <a:ln>
            <a:noFill/>
          </a:ln>
        </p:spPr>
        <p:txBody>
          <a:bodyPr anchorCtr="0" anchor="t" bIns="91425" lIns="91425" rIns="91425" tIns="91425">
            <a:noAutofit/>
          </a:bodyPr>
          <a:lstStyle/>
          <a:p>
            <a:pPr>
              <a:spcBef>
                <a:spcPts val="0"/>
              </a:spcBef>
              <a:buNone/>
            </a:pPr>
            <a:r>
              <a:rPr lang="en" sz="1800">
                <a:solidFill>
                  <a:srgbClr val="454F5B"/>
                </a:solidFill>
                <a:latin typeface="Montserrat"/>
                <a:ea typeface="Montserrat"/>
                <a:cs typeface="Montserrat"/>
                <a:sym typeface="Montserrat"/>
              </a:rPr>
              <a:t>New sketches: https://marvelapp.com/hifh9i</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691200" y="345350"/>
            <a:ext cx="7761599" cy="1019400"/>
          </a:xfrm>
          <a:prstGeom prst="rect">
            <a:avLst/>
          </a:prstGeom>
        </p:spPr>
        <p:txBody>
          <a:bodyPr anchorCtr="0" anchor="b" bIns="91425" lIns="91425" rIns="91425" tIns="91425">
            <a:noAutofit/>
          </a:bodyPr>
          <a:lstStyle/>
          <a:p>
            <a:pPr rtl="0">
              <a:spcBef>
                <a:spcPts val="0"/>
              </a:spcBef>
              <a:buNone/>
            </a:pPr>
            <a:r>
              <a:rPr lang="en"/>
              <a:t>Design Changes</a:t>
            </a:r>
          </a:p>
          <a:p>
            <a:pPr>
              <a:spcBef>
                <a:spcPts val="0"/>
              </a:spcBef>
              <a:buNone/>
            </a:pPr>
            <a:r>
              <a:rPr b="0" lang="en"/>
              <a:t>“Compare Prices”</a:t>
            </a:r>
            <a:r>
              <a:rPr b="0" lang="en">
                <a:solidFill>
                  <a:srgbClr val="454F5B"/>
                </a:solidFill>
              </a:rPr>
              <a:t> Task Flow </a:t>
            </a:r>
          </a:p>
        </p:txBody>
      </p:sp>
      <p:sp>
        <p:nvSpPr>
          <p:cNvPr id="90" name="Shape 90"/>
          <p:cNvSpPr txBox="1"/>
          <p:nvPr/>
        </p:nvSpPr>
        <p:spPr>
          <a:xfrm>
            <a:off x="691200" y="1990225"/>
            <a:ext cx="4908300" cy="4867799"/>
          </a:xfrm>
          <a:prstGeom prst="rect">
            <a:avLst/>
          </a:prstGeom>
          <a:noFill/>
          <a:ln>
            <a:noFill/>
          </a:ln>
        </p:spPr>
        <p:txBody>
          <a:bodyPr anchorCtr="0" anchor="t" bIns="91425" lIns="91425" rIns="91425" tIns="91425">
            <a:noAutofit/>
          </a:bodyPr>
          <a:lstStyle/>
          <a:p>
            <a:pPr indent="-387350" lvl="0" marL="457200" rtl="0">
              <a:spcBef>
                <a:spcPts val="0"/>
              </a:spcBef>
              <a:buClr>
                <a:srgbClr val="454F5B"/>
              </a:buClr>
              <a:buSzPct val="100000"/>
              <a:buFont typeface="Montserrat"/>
              <a:buChar char="●"/>
            </a:pPr>
            <a:r>
              <a:rPr lang="en" sz="2500">
                <a:solidFill>
                  <a:srgbClr val="454F5B"/>
                </a:solidFill>
                <a:latin typeface="Montserrat"/>
                <a:ea typeface="Montserrat"/>
                <a:cs typeface="Montserrat"/>
                <a:sym typeface="Montserrat"/>
              </a:rPr>
              <a:t>Getting rid of the “Remove” button</a:t>
            </a:r>
          </a:p>
          <a:p>
            <a:pPr indent="-387350" lvl="0" marL="457200" rtl="0">
              <a:spcBef>
                <a:spcPts val="0"/>
              </a:spcBef>
              <a:buClr>
                <a:srgbClr val="454F5B"/>
              </a:buClr>
              <a:buSzPct val="100000"/>
              <a:buFont typeface="Montserrat"/>
              <a:buChar char="●"/>
            </a:pPr>
            <a:r>
              <a:rPr lang="en" sz="2500">
                <a:solidFill>
                  <a:srgbClr val="454F5B"/>
                </a:solidFill>
                <a:latin typeface="Montserrat"/>
                <a:ea typeface="Montserrat"/>
                <a:cs typeface="Montserrat"/>
                <a:sym typeface="Montserrat"/>
              </a:rPr>
              <a:t>Getting rid of “Add Item” button and changing money bags to buttons to add items to cart</a:t>
            </a:r>
          </a:p>
          <a:p>
            <a:pPr indent="-387350" lvl="0" marL="457200">
              <a:spcBef>
                <a:spcPts val="0"/>
              </a:spcBef>
              <a:buClr>
                <a:srgbClr val="454F5B"/>
              </a:buClr>
              <a:buSzPct val="100000"/>
              <a:buFont typeface="Montserrat"/>
              <a:buChar char="●"/>
            </a:pPr>
            <a:r>
              <a:rPr lang="en" sz="2500">
                <a:solidFill>
                  <a:srgbClr val="454F5B"/>
                </a:solidFill>
                <a:latin typeface="Montserrat"/>
                <a:ea typeface="Montserrat"/>
                <a:cs typeface="Montserrat"/>
                <a:sym typeface="Montserrat"/>
              </a:rPr>
              <a:t>Explicit instructions stating you can only compare up to two items</a:t>
            </a:r>
          </a:p>
        </p:txBody>
      </p:sp>
      <p:pic>
        <p:nvPicPr>
          <p:cNvPr id="91" name="Shape 91"/>
          <p:cNvPicPr preferRelativeResize="0"/>
          <p:nvPr/>
        </p:nvPicPr>
        <p:blipFill rotWithShape="1">
          <a:blip r:embed="rId3">
            <a:alphaModFix/>
          </a:blip>
          <a:srcRect b="13240" l="8920" r="9765" t="13203"/>
          <a:stretch/>
        </p:blipFill>
        <p:spPr>
          <a:xfrm>
            <a:off x="5982075" y="1752500"/>
            <a:ext cx="2707199" cy="4695949"/>
          </a:xfrm>
          <a:prstGeom prst="rect">
            <a:avLst/>
          </a:prstGeom>
          <a:noFill/>
          <a:ln cap="flat" cmpd="sng" w="9525">
            <a:solidFill>
              <a:srgbClr val="454F5B"/>
            </a:solidFill>
            <a:prstDash val="solid"/>
            <a:round/>
            <a:headEnd len="med" w="med" type="none"/>
            <a:tailEnd len="med" w="med" type="none"/>
          </a:ln>
        </p:spPr>
      </p:pic>
      <p:sp>
        <p:nvSpPr>
          <p:cNvPr id="92" name="Shape 92"/>
          <p:cNvSpPr/>
          <p:nvPr/>
        </p:nvSpPr>
        <p:spPr>
          <a:xfrm>
            <a:off x="6470724" y="5276199"/>
            <a:ext cx="1842000" cy="308699"/>
          </a:xfrm>
          <a:prstGeom prst="flowChartSummingJunction">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 name="Shape 93"/>
          <p:cNvSpPr/>
          <p:nvPr/>
        </p:nvSpPr>
        <p:spPr>
          <a:xfrm>
            <a:off x="6470724" y="5659574"/>
            <a:ext cx="1842000" cy="308699"/>
          </a:xfrm>
          <a:prstGeom prst="flowChartSummingJunction">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nvSpPr>
        <p:spPr>
          <a:xfrm>
            <a:off x="719500" y="-99550"/>
            <a:ext cx="8616300" cy="1747799"/>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454F5B"/>
                </a:solidFill>
                <a:latin typeface="Montserrat"/>
                <a:ea typeface="Montserrat"/>
                <a:cs typeface="Montserrat"/>
                <a:sym typeface="Montserrat"/>
              </a:rPr>
              <a:t>Design Changes</a:t>
            </a:r>
          </a:p>
          <a:p>
            <a:pPr lvl="0" rtl="0">
              <a:spcBef>
                <a:spcPts val="0"/>
              </a:spcBef>
              <a:buNone/>
            </a:pPr>
            <a:r>
              <a:rPr lang="en" sz="3000">
                <a:solidFill>
                  <a:srgbClr val="454F5B"/>
                </a:solidFill>
                <a:latin typeface="Montserrat"/>
                <a:ea typeface="Montserrat"/>
                <a:cs typeface="Montserrat"/>
                <a:sym typeface="Montserrat"/>
              </a:rPr>
              <a:t>User Control and Freedom</a:t>
            </a:r>
          </a:p>
        </p:txBody>
      </p:sp>
      <p:sp>
        <p:nvSpPr>
          <p:cNvPr id="99" name="Shape 99"/>
          <p:cNvSpPr txBox="1"/>
          <p:nvPr/>
        </p:nvSpPr>
        <p:spPr>
          <a:xfrm>
            <a:off x="1021073" y="1767825"/>
            <a:ext cx="3185099" cy="740100"/>
          </a:xfrm>
          <a:prstGeom prst="rect">
            <a:avLst/>
          </a:prstGeom>
          <a:noFill/>
          <a:ln>
            <a:noFill/>
          </a:ln>
        </p:spPr>
        <p:txBody>
          <a:bodyPr anchorCtr="0" anchor="t" bIns="91425" lIns="91425" rIns="91425" tIns="91425">
            <a:noAutofit/>
          </a:bodyPr>
          <a:lstStyle/>
          <a:p>
            <a:pPr lvl="0">
              <a:spcBef>
                <a:spcPts val="0"/>
              </a:spcBef>
              <a:buNone/>
            </a:pPr>
            <a:r>
              <a:rPr b="1" lang="en" sz="2000">
                <a:solidFill>
                  <a:srgbClr val="454F5B"/>
                </a:solidFill>
                <a:latin typeface="Montserrat"/>
                <a:ea typeface="Montserrat"/>
                <a:cs typeface="Montserrat"/>
                <a:sym typeface="Montserrat"/>
              </a:rPr>
              <a:t>Redesign of calculator</a:t>
            </a:r>
          </a:p>
        </p:txBody>
      </p:sp>
      <p:pic>
        <p:nvPicPr>
          <p:cNvPr id="100" name="Shape 100"/>
          <p:cNvPicPr preferRelativeResize="0"/>
          <p:nvPr/>
        </p:nvPicPr>
        <p:blipFill>
          <a:blip r:embed="rId3">
            <a:alphaModFix/>
          </a:blip>
          <a:stretch>
            <a:fillRect/>
          </a:stretch>
        </p:blipFill>
        <p:spPr>
          <a:xfrm>
            <a:off x="1291750" y="2339625"/>
            <a:ext cx="2494381" cy="4382176"/>
          </a:xfrm>
          <a:prstGeom prst="rect">
            <a:avLst/>
          </a:prstGeom>
          <a:noFill/>
          <a:ln cap="flat" cmpd="sng" w="9525">
            <a:solidFill>
              <a:srgbClr val="454F5B"/>
            </a:solidFill>
            <a:prstDash val="solid"/>
            <a:round/>
            <a:headEnd len="med" w="med" type="none"/>
            <a:tailEnd len="med" w="med" type="none"/>
          </a:ln>
        </p:spPr>
      </p:pic>
      <p:sp>
        <p:nvSpPr>
          <p:cNvPr id="101" name="Shape 101"/>
          <p:cNvSpPr/>
          <p:nvPr/>
        </p:nvSpPr>
        <p:spPr>
          <a:xfrm>
            <a:off x="2911290" y="6315228"/>
            <a:ext cx="945600" cy="445499"/>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solidFill>
                <a:srgbClr val="FF0000"/>
              </a:solidFill>
            </a:endParaRPr>
          </a:p>
        </p:txBody>
      </p:sp>
      <p:sp>
        <p:nvSpPr>
          <p:cNvPr id="102" name="Shape 102"/>
          <p:cNvSpPr/>
          <p:nvPr/>
        </p:nvSpPr>
        <p:spPr>
          <a:xfrm>
            <a:off x="3087248" y="4708393"/>
            <a:ext cx="769799" cy="4941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FF0000"/>
              </a:solidFill>
            </a:endParaRPr>
          </a:p>
        </p:txBody>
      </p:sp>
      <p:sp>
        <p:nvSpPr>
          <p:cNvPr id="103" name="Shape 103"/>
          <p:cNvSpPr txBox="1"/>
          <p:nvPr/>
        </p:nvSpPr>
        <p:spPr>
          <a:xfrm>
            <a:off x="4993200" y="1767825"/>
            <a:ext cx="4761600" cy="615299"/>
          </a:xfrm>
          <a:prstGeom prst="rect">
            <a:avLst/>
          </a:prstGeom>
          <a:noFill/>
          <a:ln>
            <a:noFill/>
          </a:ln>
        </p:spPr>
        <p:txBody>
          <a:bodyPr anchorCtr="0" anchor="t" bIns="91425" lIns="91425" rIns="91425" tIns="91425">
            <a:noAutofit/>
          </a:bodyPr>
          <a:lstStyle/>
          <a:p>
            <a:pPr lvl="0" rtl="0">
              <a:spcBef>
                <a:spcPts val="0"/>
              </a:spcBef>
              <a:buNone/>
            </a:pPr>
            <a:r>
              <a:rPr b="1" lang="en" sz="2000">
                <a:solidFill>
                  <a:srgbClr val="454F5B"/>
                </a:solidFill>
                <a:latin typeface="Montserrat"/>
                <a:ea typeface="Montserrat"/>
                <a:cs typeface="Montserrat"/>
                <a:sym typeface="Montserrat"/>
              </a:rPr>
              <a:t>Cancel item after scanning</a:t>
            </a:r>
          </a:p>
        </p:txBody>
      </p:sp>
      <p:pic>
        <p:nvPicPr>
          <p:cNvPr id="104" name="Shape 104"/>
          <p:cNvPicPr preferRelativeResize="0"/>
          <p:nvPr/>
        </p:nvPicPr>
        <p:blipFill>
          <a:blip r:embed="rId4">
            <a:alphaModFix/>
          </a:blip>
          <a:stretch>
            <a:fillRect/>
          </a:stretch>
        </p:blipFill>
        <p:spPr>
          <a:xfrm>
            <a:off x="5567975" y="2339625"/>
            <a:ext cx="2434195" cy="4382176"/>
          </a:xfrm>
          <a:prstGeom prst="rect">
            <a:avLst/>
          </a:prstGeom>
          <a:noFill/>
          <a:ln cap="flat" cmpd="sng" w="9525">
            <a:solidFill>
              <a:srgbClr val="454F5B"/>
            </a:solidFill>
            <a:prstDash val="solid"/>
            <a:round/>
            <a:headEnd len="med" w="med" type="none"/>
            <a:tailEnd len="med" w="med" type="none"/>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nvSpPr>
        <p:spPr>
          <a:xfrm>
            <a:off x="723000" y="122225"/>
            <a:ext cx="7216499" cy="13368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454F5B"/>
                </a:solidFill>
                <a:latin typeface="Montserrat"/>
                <a:ea typeface="Montserrat"/>
                <a:cs typeface="Montserrat"/>
                <a:sym typeface="Montserrat"/>
              </a:rPr>
              <a:t>Design Changes</a:t>
            </a:r>
          </a:p>
          <a:p>
            <a:pPr lvl="0" rtl="0">
              <a:spcBef>
                <a:spcPts val="0"/>
              </a:spcBef>
              <a:buNone/>
            </a:pPr>
            <a:r>
              <a:rPr lang="en" sz="3000">
                <a:solidFill>
                  <a:srgbClr val="454F5B"/>
                </a:solidFill>
                <a:latin typeface="Montserrat"/>
                <a:ea typeface="Montserrat"/>
                <a:cs typeface="Montserrat"/>
                <a:sym typeface="Montserrat"/>
              </a:rPr>
              <a:t>Overwhelming Payment Options</a:t>
            </a:r>
          </a:p>
        </p:txBody>
      </p:sp>
      <p:sp>
        <p:nvSpPr>
          <p:cNvPr id="110" name="Shape 110"/>
          <p:cNvSpPr txBox="1"/>
          <p:nvPr/>
        </p:nvSpPr>
        <p:spPr>
          <a:xfrm>
            <a:off x="3822975" y="2917050"/>
            <a:ext cx="6067799" cy="708000"/>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111" name="Shape 111"/>
          <p:cNvSpPr txBox="1"/>
          <p:nvPr/>
        </p:nvSpPr>
        <p:spPr>
          <a:xfrm>
            <a:off x="5507800" y="1885950"/>
            <a:ext cx="3522600" cy="1615500"/>
          </a:xfrm>
          <a:prstGeom prst="rect">
            <a:avLst/>
          </a:prstGeom>
          <a:noFill/>
          <a:ln>
            <a:noFill/>
          </a:ln>
        </p:spPr>
        <p:txBody>
          <a:bodyPr anchorCtr="0" anchor="t" bIns="91425" lIns="91425" rIns="91425" tIns="91425">
            <a:noAutofit/>
          </a:bodyPr>
          <a:lstStyle/>
          <a:p>
            <a:pPr indent="-381000" lvl="0" marL="457200" rtl="0">
              <a:spcBef>
                <a:spcPts val="0"/>
              </a:spcBef>
              <a:buClr>
                <a:srgbClr val="454F5B"/>
              </a:buClr>
              <a:buSzPct val="100000"/>
              <a:buFont typeface="Montserrat"/>
              <a:buChar char="●"/>
            </a:pPr>
            <a:r>
              <a:rPr lang="en" sz="2400">
                <a:solidFill>
                  <a:srgbClr val="454F5B"/>
                </a:solidFill>
                <a:latin typeface="Montserrat"/>
                <a:ea typeface="Montserrat"/>
                <a:cs typeface="Montserrat"/>
                <a:sym typeface="Montserrat"/>
              </a:rPr>
              <a:t>User inputs the types of bills and coins they have before shopping</a:t>
            </a:r>
          </a:p>
          <a:p>
            <a:pPr lvl="0" rtl="0">
              <a:spcBef>
                <a:spcPts val="0"/>
              </a:spcBef>
              <a:buNone/>
            </a:pPr>
            <a:r>
              <a:t/>
            </a:r>
            <a:endParaRPr sz="2400">
              <a:solidFill>
                <a:srgbClr val="454F5B"/>
              </a:solidFill>
              <a:latin typeface="Montserrat"/>
              <a:ea typeface="Montserrat"/>
              <a:cs typeface="Montserrat"/>
              <a:sym typeface="Montserrat"/>
            </a:endParaRPr>
          </a:p>
          <a:p>
            <a:pPr indent="-381000" lvl="0" marL="457200">
              <a:spcBef>
                <a:spcPts val="0"/>
              </a:spcBef>
              <a:buClr>
                <a:srgbClr val="454F5B"/>
              </a:buClr>
              <a:buSzPct val="100000"/>
              <a:buFont typeface="Montserrat"/>
              <a:buChar char="●"/>
            </a:pPr>
            <a:r>
              <a:rPr lang="en" sz="2400">
                <a:solidFill>
                  <a:srgbClr val="454F5B"/>
                </a:solidFill>
                <a:latin typeface="Montserrat"/>
                <a:ea typeface="Montserrat"/>
                <a:cs typeface="Montserrat"/>
                <a:sym typeface="Montserrat"/>
              </a:rPr>
              <a:t>Then we only need to show a couple of payment options at checkout</a:t>
            </a:r>
          </a:p>
        </p:txBody>
      </p:sp>
      <p:pic>
        <p:nvPicPr>
          <p:cNvPr id="112" name="Shape 112"/>
          <p:cNvPicPr preferRelativeResize="0"/>
          <p:nvPr/>
        </p:nvPicPr>
        <p:blipFill>
          <a:blip r:embed="rId3">
            <a:alphaModFix/>
          </a:blip>
          <a:stretch>
            <a:fillRect/>
          </a:stretch>
        </p:blipFill>
        <p:spPr>
          <a:xfrm>
            <a:off x="336550" y="1885950"/>
            <a:ext cx="2466650" cy="4386926"/>
          </a:xfrm>
          <a:prstGeom prst="rect">
            <a:avLst/>
          </a:prstGeom>
          <a:noFill/>
          <a:ln cap="flat" cmpd="sng" w="9525">
            <a:solidFill>
              <a:srgbClr val="454F5B"/>
            </a:solidFill>
            <a:prstDash val="solid"/>
            <a:round/>
            <a:headEnd len="med" w="med" type="none"/>
            <a:tailEnd len="med" w="med" type="none"/>
          </a:ln>
        </p:spPr>
      </p:pic>
      <p:pic>
        <p:nvPicPr>
          <p:cNvPr id="113" name="Shape 113"/>
          <p:cNvPicPr preferRelativeResize="0"/>
          <p:nvPr/>
        </p:nvPicPr>
        <p:blipFill>
          <a:blip r:embed="rId4">
            <a:alphaModFix/>
          </a:blip>
          <a:stretch>
            <a:fillRect/>
          </a:stretch>
        </p:blipFill>
        <p:spPr>
          <a:xfrm>
            <a:off x="2922175" y="1885958"/>
            <a:ext cx="2466649" cy="4386927"/>
          </a:xfrm>
          <a:prstGeom prst="rect">
            <a:avLst/>
          </a:prstGeom>
          <a:noFill/>
          <a:ln cap="flat" cmpd="sng" w="9525">
            <a:solidFill>
              <a:srgbClr val="454F5B"/>
            </a:solidFill>
            <a:prstDash val="solid"/>
            <a:round/>
            <a:headEnd len="med" w="med" type="none"/>
            <a:tailEnd len="med" w="med" type="none"/>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691200" y="634300"/>
            <a:ext cx="8452800" cy="657900"/>
          </a:xfrm>
          <a:prstGeom prst="rect">
            <a:avLst/>
          </a:prstGeom>
        </p:spPr>
        <p:txBody>
          <a:bodyPr anchorCtr="0" anchor="b" bIns="91425" lIns="91425" rIns="91425" tIns="91425">
            <a:noAutofit/>
          </a:bodyPr>
          <a:lstStyle/>
          <a:p>
            <a:pPr lvl="0" rtl="0">
              <a:spcBef>
                <a:spcPts val="0"/>
              </a:spcBef>
              <a:buNone/>
            </a:pPr>
            <a:r>
              <a:rPr lang="en" sz="4000"/>
              <a:t>Implementation</a:t>
            </a:r>
          </a:p>
        </p:txBody>
      </p:sp>
      <p:sp>
        <p:nvSpPr>
          <p:cNvPr id="119" name="Shape 119"/>
          <p:cNvSpPr txBox="1"/>
          <p:nvPr>
            <p:ph idx="4294967295" type="subTitle"/>
          </p:nvPr>
        </p:nvSpPr>
        <p:spPr>
          <a:xfrm>
            <a:off x="685800" y="1905902"/>
            <a:ext cx="7772400" cy="4063200"/>
          </a:xfrm>
          <a:prstGeom prst="rect">
            <a:avLst/>
          </a:prstGeom>
          <a:noFill/>
          <a:ln>
            <a:noFill/>
          </a:ln>
        </p:spPr>
        <p:txBody>
          <a:bodyPr anchorCtr="0" anchor="t" bIns="91425" lIns="91425" rIns="91425" tIns="91425">
            <a:noAutofit/>
          </a:bodyPr>
          <a:lstStyle/>
          <a:p>
            <a:pPr lvl="0" rtl="0">
              <a:spcBef>
                <a:spcPts val="0"/>
              </a:spcBef>
              <a:buClr>
                <a:schemeClr val="dk1"/>
              </a:buClr>
              <a:buSzPct val="36666"/>
              <a:buFont typeface="Arial"/>
              <a:buNone/>
            </a:pPr>
            <a:r>
              <a:rPr b="1" lang="en" sz="3000">
                <a:solidFill>
                  <a:srgbClr val="454F5B"/>
                </a:solidFill>
              </a:rPr>
              <a:t>iPhone Application</a:t>
            </a:r>
          </a:p>
          <a:p>
            <a:pPr lvl="0" rtl="0">
              <a:spcBef>
                <a:spcPts val="0"/>
              </a:spcBef>
              <a:buClr>
                <a:schemeClr val="dk1"/>
              </a:buClr>
              <a:buFont typeface="Arial"/>
              <a:buNone/>
            </a:pPr>
            <a:r>
              <a:t/>
            </a:r>
            <a:endParaRPr b="1" sz="3000">
              <a:solidFill>
                <a:srgbClr val="454F5B"/>
              </a:solidFill>
            </a:endParaRPr>
          </a:p>
          <a:p>
            <a:pPr lvl="0" rtl="0">
              <a:spcBef>
                <a:spcPts val="0"/>
              </a:spcBef>
              <a:buClr>
                <a:schemeClr val="dk1"/>
              </a:buClr>
              <a:buSzPct val="45833"/>
              <a:buFont typeface="Arial"/>
              <a:buNone/>
            </a:pPr>
            <a:r>
              <a:rPr b="1" lang="en">
                <a:solidFill>
                  <a:srgbClr val="454F5B"/>
                </a:solidFill>
              </a:rPr>
              <a:t>Tools Used</a:t>
            </a:r>
          </a:p>
          <a:p>
            <a:pPr indent="-228600" lvl="0" marL="457200" rtl="0">
              <a:spcBef>
                <a:spcPts val="0"/>
              </a:spcBef>
              <a:buClr>
                <a:srgbClr val="454F5B"/>
              </a:buClr>
            </a:pPr>
            <a:r>
              <a:rPr lang="en">
                <a:solidFill>
                  <a:srgbClr val="454F5B"/>
                </a:solidFill>
              </a:rPr>
              <a:t>Objective C</a:t>
            </a:r>
          </a:p>
          <a:p>
            <a:pPr indent="-228600" lvl="0" marL="457200" rtl="0">
              <a:spcBef>
                <a:spcPts val="0"/>
              </a:spcBef>
              <a:buClr>
                <a:srgbClr val="454F5B"/>
              </a:buClr>
            </a:pPr>
            <a:r>
              <a:rPr lang="en">
                <a:solidFill>
                  <a:srgbClr val="454F5B"/>
                </a:solidFill>
              </a:rPr>
              <a:t>Xcode</a:t>
            </a:r>
          </a:p>
          <a:p>
            <a:pPr indent="-228600" lvl="0" marL="457200" rtl="0">
              <a:spcBef>
                <a:spcPts val="0"/>
              </a:spcBef>
              <a:buClr>
                <a:srgbClr val="454F5B"/>
              </a:buClr>
            </a:pPr>
            <a:r>
              <a:rPr lang="en">
                <a:solidFill>
                  <a:srgbClr val="454F5B"/>
                </a:solidFill>
              </a:rPr>
              <a:t>Parse framework</a:t>
            </a:r>
          </a:p>
          <a:p>
            <a:pPr lvl="0" rtl="0">
              <a:spcBef>
                <a:spcPts val="0"/>
              </a:spcBef>
              <a:buClr>
                <a:schemeClr val="dk1"/>
              </a:buClr>
              <a:buFont typeface="Arial"/>
              <a:buNone/>
            </a:pPr>
            <a:r>
              <a:t/>
            </a:r>
            <a:endParaRPr>
              <a:solidFill>
                <a:srgbClr val="454F5B"/>
              </a:solidFill>
            </a:endParaRPr>
          </a:p>
          <a:p>
            <a:pPr lvl="0" rtl="0">
              <a:spcBef>
                <a:spcPts val="0"/>
              </a:spcBef>
              <a:buClr>
                <a:schemeClr val="dk1"/>
              </a:buClr>
              <a:buSzPct val="45833"/>
              <a:buFont typeface="Arial"/>
              <a:buNone/>
            </a:pPr>
            <a:r>
              <a:rPr b="1" lang="en">
                <a:solidFill>
                  <a:srgbClr val="454F5B"/>
                </a:solidFill>
              </a:rPr>
              <a:t>Issues</a:t>
            </a:r>
          </a:p>
          <a:p>
            <a:pPr indent="-228600" lvl="0" marL="457200" rtl="0">
              <a:spcBef>
                <a:spcPts val="0"/>
              </a:spcBef>
              <a:buClr>
                <a:srgbClr val="454F5B"/>
              </a:buClr>
            </a:pPr>
            <a:r>
              <a:rPr lang="en">
                <a:solidFill>
                  <a:srgbClr val="454F5B"/>
                </a:solidFill>
              </a:rPr>
              <a:t>Xcode only available on Mac</a:t>
            </a:r>
          </a:p>
          <a:p>
            <a:pPr indent="-228600" lvl="0" marL="457200" rtl="0">
              <a:spcBef>
                <a:spcPts val="0"/>
              </a:spcBef>
              <a:buClr>
                <a:srgbClr val="454F5B"/>
              </a:buClr>
            </a:pPr>
            <a:r>
              <a:rPr lang="en">
                <a:solidFill>
                  <a:srgbClr val="454F5B"/>
                </a:solidFill>
              </a:rPr>
              <a:t>Collaboration on Xcode is</a:t>
            </a:r>
            <a:br>
              <a:rPr lang="en">
                <a:solidFill>
                  <a:srgbClr val="454F5B"/>
                </a:solidFill>
              </a:rPr>
            </a:br>
            <a:r>
              <a:rPr lang="en">
                <a:solidFill>
                  <a:srgbClr val="454F5B"/>
                </a:solidFill>
              </a:rPr>
              <a:t>difficult</a:t>
            </a:r>
          </a:p>
          <a:p>
            <a:pPr lvl="0" rtl="0">
              <a:spcBef>
                <a:spcPts val="0"/>
              </a:spcBef>
              <a:buClr>
                <a:schemeClr val="dk1"/>
              </a:buClr>
              <a:buFont typeface="Arial"/>
              <a:buNone/>
            </a:pPr>
            <a:r>
              <a:t/>
            </a:r>
            <a:endParaRPr sz="2000">
              <a:solidFill>
                <a:srgbClr val="454F5B"/>
              </a:solidFill>
            </a:endParaRPr>
          </a:p>
        </p:txBody>
      </p:sp>
      <p:pic>
        <p:nvPicPr>
          <p:cNvPr id="120" name="Shape 120"/>
          <p:cNvPicPr preferRelativeResize="0"/>
          <p:nvPr/>
        </p:nvPicPr>
        <p:blipFill>
          <a:blip r:embed="rId3">
            <a:alphaModFix/>
          </a:blip>
          <a:stretch>
            <a:fillRect/>
          </a:stretch>
        </p:blipFill>
        <p:spPr>
          <a:xfrm>
            <a:off x="7005871" y="3505477"/>
            <a:ext cx="954342" cy="952499"/>
          </a:xfrm>
          <a:prstGeom prst="rect">
            <a:avLst/>
          </a:prstGeom>
          <a:noFill/>
          <a:ln>
            <a:noFill/>
          </a:ln>
        </p:spPr>
      </p:pic>
      <p:sp>
        <p:nvSpPr>
          <p:cNvPr id="121" name="Shape 121"/>
          <p:cNvSpPr/>
          <p:nvPr/>
        </p:nvSpPr>
        <p:spPr>
          <a:xfrm>
            <a:off x="6150425" y="1292200"/>
            <a:ext cx="2665287" cy="5212234"/>
          </a:xfrm>
          <a:custGeom>
            <a:pathLst>
              <a:path extrusionOk="0" h="54713" w="25999">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454F5B"/>
          </a:solidFill>
          <a:ln cap="flat" cmpd="sng" w="28575">
            <a:solidFill>
              <a:srgbClr val="738498"/>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122" name="Shape 122"/>
          <p:cNvPicPr preferRelativeResize="0"/>
          <p:nvPr/>
        </p:nvPicPr>
        <p:blipFill>
          <a:blip r:embed="rId4">
            <a:alphaModFix/>
          </a:blip>
          <a:stretch>
            <a:fillRect/>
          </a:stretch>
        </p:blipFill>
        <p:spPr>
          <a:xfrm>
            <a:off x="7086464" y="2403262"/>
            <a:ext cx="793124" cy="793124"/>
          </a:xfrm>
          <a:prstGeom prst="rect">
            <a:avLst/>
          </a:prstGeom>
          <a:noFill/>
          <a:ln>
            <a:noFill/>
          </a:ln>
        </p:spPr>
      </p:pic>
      <p:pic>
        <p:nvPicPr>
          <p:cNvPr id="123" name="Shape 123"/>
          <p:cNvPicPr preferRelativeResize="0"/>
          <p:nvPr/>
        </p:nvPicPr>
        <p:blipFill>
          <a:blip r:embed="rId5">
            <a:alphaModFix/>
          </a:blip>
          <a:stretch>
            <a:fillRect/>
          </a:stretch>
        </p:blipFill>
        <p:spPr>
          <a:xfrm>
            <a:off x="6630550" y="4570875"/>
            <a:ext cx="1704975" cy="9525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691200" y="634299"/>
            <a:ext cx="7761599" cy="657900"/>
          </a:xfrm>
          <a:prstGeom prst="rect">
            <a:avLst/>
          </a:prstGeom>
        </p:spPr>
        <p:txBody>
          <a:bodyPr anchorCtr="0" anchor="b" bIns="91425" lIns="91425" rIns="91425" tIns="91425">
            <a:noAutofit/>
          </a:bodyPr>
          <a:lstStyle/>
          <a:p>
            <a:pPr lvl="0">
              <a:spcBef>
                <a:spcPts val="0"/>
              </a:spcBef>
              <a:buNone/>
            </a:pPr>
            <a:r>
              <a:rPr lang="en" sz="4000"/>
              <a:t>Implementation</a:t>
            </a:r>
          </a:p>
        </p:txBody>
      </p:sp>
      <p:sp>
        <p:nvSpPr>
          <p:cNvPr id="129" name="Shape 129"/>
          <p:cNvSpPr txBox="1"/>
          <p:nvPr>
            <p:ph idx="4294967295" type="subTitle"/>
          </p:nvPr>
        </p:nvSpPr>
        <p:spPr>
          <a:xfrm>
            <a:off x="685800" y="1905900"/>
            <a:ext cx="5566799" cy="4063200"/>
          </a:xfrm>
          <a:prstGeom prst="rect">
            <a:avLst/>
          </a:prstGeom>
          <a:noFill/>
          <a:ln>
            <a:noFill/>
          </a:ln>
        </p:spPr>
        <p:txBody>
          <a:bodyPr anchorCtr="0" anchor="t" bIns="91425" lIns="91425" rIns="91425" tIns="91425">
            <a:noAutofit/>
          </a:bodyPr>
          <a:lstStyle/>
          <a:p>
            <a:pPr lvl="0" rtl="0">
              <a:spcBef>
                <a:spcPts val="0"/>
              </a:spcBef>
              <a:buClr>
                <a:schemeClr val="dk1"/>
              </a:buClr>
              <a:buSzPct val="36666"/>
              <a:buFont typeface="Arial"/>
              <a:buNone/>
            </a:pPr>
            <a:r>
              <a:rPr b="1" lang="en" sz="3000">
                <a:solidFill>
                  <a:srgbClr val="454F5B"/>
                </a:solidFill>
              </a:rPr>
              <a:t>Currently Implemented</a:t>
            </a:r>
          </a:p>
          <a:p>
            <a:pPr lvl="0" rtl="0">
              <a:spcBef>
                <a:spcPts val="0"/>
              </a:spcBef>
              <a:buClr>
                <a:schemeClr val="dk1"/>
              </a:buClr>
              <a:buSzPct val="36666"/>
              <a:buFont typeface="Arial"/>
              <a:buNone/>
            </a:pPr>
            <a:r>
              <a:rPr b="1" lang="en" sz="3000">
                <a:solidFill>
                  <a:srgbClr val="454F5B"/>
                </a:solidFill>
              </a:rPr>
              <a:t>Features</a:t>
            </a:r>
          </a:p>
          <a:p>
            <a:pPr lvl="0" rtl="0">
              <a:spcBef>
                <a:spcPts val="0"/>
              </a:spcBef>
              <a:buClr>
                <a:schemeClr val="dk1"/>
              </a:buClr>
              <a:buFont typeface="Arial"/>
              <a:buNone/>
            </a:pPr>
            <a:r>
              <a:t/>
            </a:r>
            <a:endParaRPr b="1" sz="3000">
              <a:solidFill>
                <a:srgbClr val="454F5B"/>
              </a:solidFill>
            </a:endParaRPr>
          </a:p>
          <a:p>
            <a:pPr indent="-228600" lvl="0" marL="457200" rtl="0">
              <a:spcBef>
                <a:spcPts val="0"/>
              </a:spcBef>
              <a:buClr>
                <a:srgbClr val="454F5B"/>
              </a:buClr>
              <a:buSzPct val="100000"/>
            </a:pPr>
            <a:r>
              <a:rPr lang="en" sz="3000">
                <a:solidFill>
                  <a:srgbClr val="454F5B"/>
                </a:solidFill>
              </a:rPr>
              <a:t>Launch screen</a:t>
            </a:r>
          </a:p>
          <a:p>
            <a:pPr indent="-228600" lvl="0" marL="457200" rtl="0">
              <a:spcBef>
                <a:spcPts val="0"/>
              </a:spcBef>
              <a:buClr>
                <a:srgbClr val="454F5B"/>
              </a:buClr>
              <a:buSzPct val="100000"/>
            </a:pPr>
            <a:r>
              <a:rPr lang="en" sz="3000">
                <a:solidFill>
                  <a:srgbClr val="454F5B"/>
                </a:solidFill>
              </a:rPr>
              <a:t>Home screen</a:t>
            </a:r>
          </a:p>
          <a:p>
            <a:pPr indent="-228600" lvl="0" marL="457200" rtl="0">
              <a:spcBef>
                <a:spcPts val="0"/>
              </a:spcBef>
              <a:buClr>
                <a:srgbClr val="454F5B"/>
              </a:buClr>
              <a:buSzPct val="100000"/>
            </a:pPr>
            <a:r>
              <a:rPr lang="en" sz="3000">
                <a:solidFill>
                  <a:srgbClr val="454F5B"/>
                </a:solidFill>
              </a:rPr>
              <a:t>“Set Budget” task</a:t>
            </a:r>
          </a:p>
          <a:p>
            <a:pPr indent="-228600" lvl="1" marL="914400" rtl="0">
              <a:spcBef>
                <a:spcPts val="0"/>
              </a:spcBef>
              <a:buClr>
                <a:srgbClr val="454F5B"/>
              </a:buClr>
              <a:buSzPct val="100000"/>
            </a:pPr>
            <a:r>
              <a:rPr lang="en" sz="3000">
                <a:solidFill>
                  <a:srgbClr val="454F5B"/>
                </a:solidFill>
              </a:rPr>
              <a:t>Price input keyboard</a:t>
            </a:r>
          </a:p>
          <a:p>
            <a:pPr indent="-228600" lvl="1" marL="914400" rtl="0">
              <a:spcBef>
                <a:spcPts val="0"/>
              </a:spcBef>
              <a:buClr>
                <a:srgbClr val="454F5B"/>
              </a:buClr>
              <a:buSzPct val="100000"/>
            </a:pPr>
            <a:r>
              <a:rPr lang="en" sz="3000">
                <a:solidFill>
                  <a:srgbClr val="454F5B"/>
                </a:solidFill>
              </a:rPr>
              <a:t>Zero budget and full budget images</a:t>
            </a:r>
          </a:p>
          <a:p>
            <a:pPr lvl="0" rtl="0">
              <a:spcBef>
                <a:spcPts val="0"/>
              </a:spcBef>
              <a:buClr>
                <a:schemeClr val="dk1"/>
              </a:buClr>
              <a:buFont typeface="Arial"/>
              <a:buNone/>
            </a:pPr>
            <a:r>
              <a:t/>
            </a:r>
            <a:endParaRPr sz="2000">
              <a:solidFill>
                <a:srgbClr val="454F5B"/>
              </a:solidFill>
            </a:endParaRPr>
          </a:p>
        </p:txBody>
      </p:sp>
      <p:pic>
        <p:nvPicPr>
          <p:cNvPr id="130" name="Shape 130"/>
          <p:cNvPicPr preferRelativeResize="0"/>
          <p:nvPr/>
        </p:nvPicPr>
        <p:blipFill>
          <a:blip r:embed="rId3">
            <a:alphaModFix/>
          </a:blip>
          <a:stretch>
            <a:fillRect/>
          </a:stretch>
        </p:blipFill>
        <p:spPr>
          <a:xfrm>
            <a:off x="6310537" y="2027575"/>
            <a:ext cx="2345049" cy="4171074"/>
          </a:xfrm>
          <a:prstGeom prst="rect">
            <a:avLst/>
          </a:prstGeom>
          <a:noFill/>
          <a:ln>
            <a:noFill/>
          </a:ln>
        </p:spPr>
      </p:pic>
      <p:sp>
        <p:nvSpPr>
          <p:cNvPr id="131" name="Shape 131"/>
          <p:cNvSpPr/>
          <p:nvPr/>
        </p:nvSpPr>
        <p:spPr>
          <a:xfrm>
            <a:off x="6150425" y="1292200"/>
            <a:ext cx="2665287" cy="5212234"/>
          </a:xfrm>
          <a:custGeom>
            <a:pathLst>
              <a:path extrusionOk="0" h="54713" w="25999">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454F5B"/>
          </a:solidFill>
          <a:ln cap="flat" cmpd="sng" w="28575">
            <a:solidFill>
              <a:srgbClr val="738498"/>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sdemon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