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2A9FDFD-BA1E-42D6-8750-4F78471A24C4}">
  <a:tblStyle styleId="{92A9FDFD-BA1E-42D6-8750-4F78471A24C4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2480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8848997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8000">
                <a:latin typeface="Abadi MT Condensed Light"/>
                <a:ea typeface="Abadi MT Condensed Light"/>
                <a:cs typeface="Abadi MT Condensed Light"/>
              </a:defRPr>
            </a:lvl1pPr>
            <a:lvl2pPr algn="ctr">
              <a:spcBef>
                <a:spcPts val="0"/>
              </a:spcBef>
              <a:buSzPct val="100000"/>
              <a:defRPr sz="8000"/>
            </a:lvl2pPr>
            <a:lvl3pPr algn="ctr">
              <a:spcBef>
                <a:spcPts val="0"/>
              </a:spcBef>
              <a:buSzPct val="100000"/>
              <a:defRPr sz="8000"/>
            </a:lvl3pPr>
            <a:lvl4pPr algn="ctr">
              <a:spcBef>
                <a:spcPts val="0"/>
              </a:spcBef>
              <a:buSzPct val="100000"/>
              <a:defRPr sz="8000"/>
            </a:lvl4pPr>
            <a:lvl5pPr algn="ctr">
              <a:spcBef>
                <a:spcPts val="0"/>
              </a:spcBef>
              <a:buSzPct val="100000"/>
              <a:defRPr sz="8000"/>
            </a:lvl5pPr>
            <a:lvl6pPr algn="ctr">
              <a:spcBef>
                <a:spcPts val="0"/>
              </a:spcBef>
              <a:buSzPct val="100000"/>
              <a:defRPr sz="8000"/>
            </a:lvl6pPr>
            <a:lvl7pPr algn="ctr">
              <a:spcBef>
                <a:spcPts val="0"/>
              </a:spcBef>
              <a:buSzPct val="100000"/>
              <a:defRPr sz="8000"/>
            </a:lvl7pPr>
            <a:lvl8pPr algn="ctr">
              <a:spcBef>
                <a:spcPts val="0"/>
              </a:spcBef>
              <a:buSzPct val="100000"/>
              <a:defRPr sz="8000"/>
            </a:lvl8pPr>
            <a:lvl9pPr algn="ctr">
              <a:spcBef>
                <a:spcPts val="0"/>
              </a:spcBef>
              <a:buSzPct val="100000"/>
              <a:defRPr sz="8000"/>
            </a:lvl9pPr>
          </a:lstStyle>
          <a:p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  <a:latin typeface="Abadi MT Condensed Light"/>
                <a:ea typeface="Abadi MT Condensed Light"/>
                <a:cs typeface="Abadi MT Condensed Light"/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dk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4800">
                <a:latin typeface="Abadi MT Condensed Light"/>
                <a:ea typeface="Abadi MT Condensed Light"/>
                <a:cs typeface="Abadi MT Condensed Light"/>
              </a:defRPr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 dirty="0"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>
                <a:latin typeface="Abadi MT Condensed Light"/>
                <a:ea typeface="Abadi MT Condensed Light"/>
                <a:cs typeface="Abadi MT Condensed Light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>
                <a:latin typeface="Abadi MT Condensed Light"/>
                <a:ea typeface="Abadi MT Condensed Light"/>
                <a:cs typeface="Abadi MT Condensed Light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4000">
                <a:latin typeface="Abadi MT Condensed Light"/>
                <a:ea typeface="Abadi MT Condensed Light"/>
                <a:cs typeface="Abadi MT Condensed Light"/>
              </a:defRPr>
            </a:lvl1pPr>
            <a:lvl2pPr>
              <a:spcBef>
                <a:spcPts val="0"/>
              </a:spcBef>
              <a:buSzPct val="100000"/>
              <a:defRPr sz="4000"/>
            </a:lvl2pPr>
            <a:lvl3pPr>
              <a:spcBef>
                <a:spcPts val="0"/>
              </a:spcBef>
              <a:buSzPct val="100000"/>
              <a:defRPr sz="4000"/>
            </a:lvl3pPr>
            <a:lvl4pPr>
              <a:spcBef>
                <a:spcPts val="0"/>
              </a:spcBef>
              <a:buSzPct val="100000"/>
              <a:defRPr sz="4000"/>
            </a:lvl4pPr>
            <a:lvl5pPr>
              <a:spcBef>
                <a:spcPts val="0"/>
              </a:spcBef>
              <a:buSzPct val="100000"/>
              <a:defRPr sz="4000"/>
            </a:lvl5pPr>
            <a:lvl6pPr>
              <a:spcBef>
                <a:spcPts val="0"/>
              </a:spcBef>
              <a:buSzPct val="100000"/>
              <a:defRPr sz="4000"/>
            </a:lvl6pPr>
            <a:lvl7pPr>
              <a:spcBef>
                <a:spcPts val="0"/>
              </a:spcBef>
              <a:buSzPct val="100000"/>
              <a:defRPr sz="4000"/>
            </a:lvl7pPr>
            <a:lvl8pPr>
              <a:spcBef>
                <a:spcPts val="0"/>
              </a:spcBef>
              <a:buSzPct val="100000"/>
              <a:defRPr sz="4000"/>
            </a:lvl8pPr>
            <a:lvl9pPr>
              <a:spcBef>
                <a:spcPts val="0"/>
              </a:spcBef>
              <a:buSzPct val="100000"/>
              <a:defRPr sz="4000"/>
            </a:lvl9pPr>
          </a:lstStyle>
          <a:p>
            <a:endParaRPr dirty="0"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3000">
                <a:latin typeface="Abadi MT Condensed Light"/>
                <a:ea typeface="Abadi MT Condensed Light"/>
                <a:cs typeface="Abadi MT Condensed Light"/>
              </a:defRPr>
            </a:lvl1pPr>
            <a:lvl2pPr>
              <a:spcBef>
                <a:spcPts val="0"/>
              </a:spcBef>
              <a:buSzPct val="100000"/>
              <a:defRPr sz="3000"/>
            </a:lvl2pPr>
            <a:lvl3pPr>
              <a:spcBef>
                <a:spcPts val="0"/>
              </a:spcBef>
              <a:buSzPct val="100000"/>
              <a:defRPr sz="3000"/>
            </a:lvl3pPr>
            <a:lvl4pPr>
              <a:spcBef>
                <a:spcPts val="0"/>
              </a:spcBef>
              <a:buSzPct val="100000"/>
              <a:defRPr sz="3000"/>
            </a:lvl4pPr>
            <a:lvl5pPr>
              <a:spcBef>
                <a:spcPts val="0"/>
              </a:spcBef>
              <a:buSzPct val="100000"/>
              <a:defRPr sz="3000"/>
            </a:lvl5pPr>
            <a:lvl6pPr>
              <a:spcBef>
                <a:spcPts val="0"/>
              </a:spcBef>
              <a:buSzPct val="100000"/>
              <a:defRPr sz="3000"/>
            </a:lvl6pPr>
            <a:lvl7pPr>
              <a:spcBef>
                <a:spcPts val="0"/>
              </a:spcBef>
              <a:buSzPct val="100000"/>
              <a:defRPr sz="3000"/>
            </a:lvl7pPr>
            <a:lvl8pPr>
              <a:spcBef>
                <a:spcPts val="0"/>
              </a:spcBef>
              <a:buSzPct val="100000"/>
              <a:defRPr sz="3000"/>
            </a:lvl8pPr>
            <a:lvl9pPr>
              <a:spcBef>
                <a:spcPts val="0"/>
              </a:spcBef>
              <a:buSzPct val="100000"/>
              <a:defRPr sz="3000"/>
            </a:lvl9pPr>
          </a:lstStyle>
          <a:p>
            <a:endParaRPr dirty="0"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  <a:latin typeface="Abadi MT Condensed Light"/>
                <a:ea typeface="Abadi MT Condensed Light"/>
                <a:cs typeface="Abadi MT Condensed Light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7" name="Shape 3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400">
                <a:latin typeface="Abadi MT Condensed Light"/>
                <a:ea typeface="Abadi MT Condensed Light"/>
                <a:cs typeface="Abadi MT Condensed Light"/>
              </a:defRPr>
            </a:lvl1pPr>
            <a:lvl2pPr algn="ctr">
              <a:spcBef>
                <a:spcPts val="0"/>
              </a:spcBef>
              <a:buSzPct val="100000"/>
              <a:defRPr sz="5400"/>
            </a:lvl2pPr>
            <a:lvl3pPr algn="ctr">
              <a:spcBef>
                <a:spcPts val="0"/>
              </a:spcBef>
              <a:buSzPct val="100000"/>
              <a:defRPr sz="5400"/>
            </a:lvl3pPr>
            <a:lvl4pPr algn="ctr">
              <a:spcBef>
                <a:spcPts val="0"/>
              </a:spcBef>
              <a:buSzPct val="100000"/>
              <a:defRPr sz="5400"/>
            </a:lvl4pPr>
            <a:lvl5pPr algn="ctr">
              <a:spcBef>
                <a:spcPts val="0"/>
              </a:spcBef>
              <a:buSzPct val="100000"/>
              <a:defRPr sz="5400"/>
            </a:lvl5pPr>
            <a:lvl6pPr algn="ctr">
              <a:spcBef>
                <a:spcPts val="0"/>
              </a:spcBef>
              <a:buSzPct val="100000"/>
              <a:defRPr sz="5400"/>
            </a:lvl6pPr>
            <a:lvl7pPr algn="ctr">
              <a:spcBef>
                <a:spcPts val="0"/>
              </a:spcBef>
              <a:buSzPct val="100000"/>
              <a:defRPr sz="5400"/>
            </a:lvl7pPr>
            <a:lvl8pPr algn="ctr">
              <a:spcBef>
                <a:spcPts val="0"/>
              </a:spcBef>
              <a:buSzPct val="100000"/>
              <a:defRPr sz="5400"/>
            </a:lvl8pPr>
            <a:lvl9pPr algn="ctr">
              <a:spcBef>
                <a:spcPts val="0"/>
              </a:spcBef>
              <a:buSzPct val="100000"/>
              <a:defRPr sz="5400"/>
            </a:lvl9pPr>
          </a:lstStyle>
          <a:p>
            <a:endParaRPr dirty="0"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badi MT Condensed Light"/>
                <a:ea typeface="Abadi MT Condensed Light"/>
                <a:cs typeface="Abadi MT Condensed Light"/>
                <a:sym typeface="Amatic SC"/>
              </a:defRPr>
            </a:lvl1pPr>
          </a:lstStyle>
          <a:p>
            <a:endParaRPr dirty="0"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 dirty="0"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badi MT Condensed Light"/>
          <a:ea typeface="Abadi MT Condensed Light"/>
          <a:cs typeface="Abadi MT Condensed Light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Connect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by Low Income &amp; Minorities in Education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7175" y="0"/>
            <a:ext cx="9144000" cy="984299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 txBox="1"/>
          <p:nvPr/>
        </p:nvSpPr>
        <p:spPr>
          <a:xfrm>
            <a:off x="0" y="71800"/>
            <a:ext cx="9144000" cy="62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4500" b="1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tools used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403300" y="1445475"/>
            <a:ext cx="3052200" cy="3557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5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HTML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45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CSS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45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Ruby on rails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45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jquery MOBILE</a:t>
            </a:r>
          </a:p>
          <a:p>
            <a:pPr lvl="0" rtl="0">
              <a:spcBef>
                <a:spcPts val="0"/>
              </a:spcBef>
              <a:buNone/>
            </a:pPr>
            <a:endParaRPr sz="4500" b="1" dirty="0">
              <a:latin typeface="Abadi MT Condensed Light"/>
              <a:ea typeface="Abadi MT Condensed Light"/>
              <a:cs typeface="Abadi MT Condensed Light"/>
              <a:sym typeface="Amatic SC"/>
            </a:endParaRPr>
          </a:p>
          <a:p>
            <a:pPr lvl="0" rtl="0">
              <a:spcBef>
                <a:spcPts val="0"/>
              </a:spcBef>
              <a:buNone/>
            </a:pPr>
            <a:endParaRPr sz="4500" b="1" dirty="0">
              <a:latin typeface="Abadi MT Condensed Light"/>
              <a:ea typeface="Abadi MT Condensed Light"/>
              <a:cs typeface="Abadi MT Condensed Light"/>
              <a:sym typeface="Amatic SC"/>
            </a:endParaRPr>
          </a:p>
          <a:p>
            <a:pPr lvl="0" rtl="0">
              <a:spcBef>
                <a:spcPts val="0"/>
              </a:spcBef>
              <a:buNone/>
            </a:pPr>
            <a:endParaRPr sz="4500" b="1" dirty="0">
              <a:latin typeface="Abadi MT Condensed Light"/>
              <a:ea typeface="Abadi MT Condensed Light"/>
              <a:cs typeface="Abadi MT Condensed Light"/>
              <a:sym typeface="Amatic SC"/>
            </a:endParaRPr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16375" y="1127850"/>
            <a:ext cx="3845434" cy="1708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48450" y="2836100"/>
            <a:ext cx="1783975" cy="178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17814" y="2836100"/>
            <a:ext cx="3089310" cy="1887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23650" y="1823750"/>
            <a:ext cx="1440550" cy="23562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12300" y="1282000"/>
            <a:ext cx="1893749" cy="3430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44900" y="1786050"/>
            <a:ext cx="1440550" cy="2358575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Shape 122"/>
          <p:cNvSpPr/>
          <p:nvPr/>
        </p:nvSpPr>
        <p:spPr>
          <a:xfrm>
            <a:off x="7175" y="0"/>
            <a:ext cx="9144000" cy="984299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 txBox="1"/>
          <p:nvPr/>
        </p:nvSpPr>
        <p:spPr>
          <a:xfrm>
            <a:off x="0" y="71800"/>
            <a:ext cx="9144000" cy="62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4500" b="1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implemented features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253150" y="1422375"/>
            <a:ext cx="2878799" cy="319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5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Professions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45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Result Tags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45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Quiz Scoring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45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Results </a:t>
            </a:r>
          </a:p>
          <a:p>
            <a:pPr lvl="0" rtl="0">
              <a:spcBef>
                <a:spcPts val="0"/>
              </a:spcBef>
              <a:buNone/>
            </a:pPr>
            <a:endParaRPr sz="4500" b="1" dirty="0">
              <a:latin typeface="Abadi MT Condensed Light"/>
              <a:ea typeface="Abadi MT Condensed Light"/>
              <a:cs typeface="Abadi MT Condensed Light"/>
              <a:sym typeface="Amatic SC"/>
            </a:endParaRPr>
          </a:p>
          <a:p>
            <a:pPr lvl="0" rtl="0">
              <a:spcBef>
                <a:spcPts val="0"/>
              </a:spcBef>
              <a:buNone/>
            </a:pPr>
            <a:endParaRPr sz="4500" b="1" dirty="0">
              <a:latin typeface="Abadi MT Condensed Light"/>
              <a:ea typeface="Abadi MT Condensed Light"/>
              <a:cs typeface="Abadi MT Condensed Light"/>
              <a:sym typeface="Amatic SC"/>
            </a:endParaRPr>
          </a:p>
        </p:txBody>
      </p:sp>
      <p:pic>
        <p:nvPicPr>
          <p:cNvPr id="125" name="Shape 1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426549" y="1780100"/>
            <a:ext cx="1472825" cy="2415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98625" y="1258525"/>
            <a:ext cx="1893749" cy="3430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32375" y="1250087"/>
            <a:ext cx="1893749" cy="343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7175" y="0"/>
            <a:ext cx="9144000" cy="984299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 txBox="1"/>
          <p:nvPr/>
        </p:nvSpPr>
        <p:spPr>
          <a:xfrm>
            <a:off x="0" y="71800"/>
            <a:ext cx="9144000" cy="62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4500" b="1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unimplemented features + plan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253150" y="1117575"/>
            <a:ext cx="8768400" cy="380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find summer opportunities</a:t>
            </a:r>
          </a:p>
          <a:p>
            <a:pPr rtl="0">
              <a:spcBef>
                <a:spcPts val="0"/>
              </a:spcBef>
              <a:buNone/>
            </a:pPr>
            <a:r>
              <a:rPr lang="en" sz="36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add summer opportunities</a:t>
            </a:r>
          </a:p>
          <a:p>
            <a:pPr rtl="0">
              <a:spcBef>
                <a:spcPts val="0"/>
              </a:spcBef>
              <a:buNone/>
            </a:pPr>
            <a:r>
              <a:rPr lang="en" sz="36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review summer opportunities</a:t>
            </a:r>
          </a:p>
          <a:p>
            <a:pPr rtl="0">
              <a:spcBef>
                <a:spcPts val="0"/>
              </a:spcBef>
              <a:buNone/>
            </a:pPr>
            <a:r>
              <a:rPr lang="en" sz="36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add/remove professions</a:t>
            </a:r>
          </a:p>
          <a:p>
            <a:pPr rtl="0">
              <a:spcBef>
                <a:spcPts val="0"/>
              </a:spcBef>
              <a:buNone/>
            </a:pPr>
            <a:r>
              <a:rPr lang="en" sz="36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search professions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Home Page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>
            <a:off x="7175" y="0"/>
            <a:ext cx="9144000" cy="984299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 txBox="1"/>
          <p:nvPr/>
        </p:nvSpPr>
        <p:spPr>
          <a:xfrm>
            <a:off x="0" y="71800"/>
            <a:ext cx="9144000" cy="62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4500" b="1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Wizard of oz Techniques / Hard Coded Data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253150" y="1117575"/>
            <a:ext cx="8768400" cy="380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514350" rtl="0">
              <a:spcBef>
                <a:spcPts val="0"/>
              </a:spcBef>
              <a:buSzPct val="100000"/>
              <a:buFont typeface="Amatic SC"/>
              <a:buChar char="-"/>
            </a:pPr>
            <a:r>
              <a:rPr lang="en" sz="45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pre-populated summer programs</a:t>
            </a:r>
          </a:p>
          <a:p>
            <a:pPr marL="457200" lvl="0" indent="-514350" rtl="0">
              <a:spcBef>
                <a:spcPts val="0"/>
              </a:spcBef>
              <a:buSzPct val="100000"/>
              <a:buFont typeface="Amatic SC"/>
              <a:buChar char="-"/>
            </a:pPr>
            <a:r>
              <a:rPr lang="en" sz="45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careers are hard coded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/>
        </p:nvSpPr>
        <p:spPr>
          <a:xfrm>
            <a:off x="264075" y="574400"/>
            <a:ext cx="8768400" cy="431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36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Heuristic Evaluation Results and Revised Design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36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Implementation Status 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3600" b="1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Demonstration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36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Summary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/>
        </p:nvSpPr>
        <p:spPr>
          <a:xfrm>
            <a:off x="264075" y="574400"/>
            <a:ext cx="8768400" cy="431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36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Heuristic Evaluation Results and Revised Design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36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Implementation Status 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36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Demonstration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3600" b="1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Summary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/>
        </p:nvSpPr>
        <p:spPr>
          <a:xfrm>
            <a:off x="7175" y="0"/>
            <a:ext cx="9144000" cy="984299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 txBox="1"/>
          <p:nvPr/>
        </p:nvSpPr>
        <p:spPr>
          <a:xfrm>
            <a:off x="0" y="71800"/>
            <a:ext cx="9144000" cy="62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4500" b="1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SUMMARY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253150" y="1117575"/>
            <a:ext cx="8768400" cy="380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514350" rtl="0">
              <a:spcBef>
                <a:spcPts val="0"/>
              </a:spcBef>
              <a:buSzPct val="100000"/>
              <a:buFont typeface="Amatic SC"/>
              <a:buChar char="-"/>
            </a:pPr>
            <a:r>
              <a:rPr lang="en" sz="45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we’ve completed one task - yay!</a:t>
            </a:r>
          </a:p>
          <a:p>
            <a:pPr marL="457200" lvl="0" indent="-514350" rtl="0">
              <a:spcBef>
                <a:spcPts val="0"/>
              </a:spcBef>
              <a:buSzPct val="100000"/>
              <a:buFont typeface="Amatic SC"/>
              <a:buChar char="-"/>
            </a:pPr>
            <a:r>
              <a:rPr lang="en" sz="45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a lot more left to complete</a:t>
            </a:r>
          </a:p>
          <a:p>
            <a:pPr marL="457200" lvl="0" indent="-514350" rtl="0">
              <a:spcBef>
                <a:spcPts val="0"/>
              </a:spcBef>
              <a:buSzPct val="100000"/>
              <a:buFont typeface="Amatic SC"/>
              <a:buChar char="-"/>
            </a:pPr>
            <a:r>
              <a:rPr lang="en" sz="45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continue to use same tools</a:t>
            </a:r>
          </a:p>
          <a:p>
            <a:pPr marL="457200" lvl="0" indent="-514350" rtl="0">
              <a:spcBef>
                <a:spcPts val="0"/>
              </a:spcBef>
              <a:buSzPct val="100000"/>
              <a:buFont typeface="Amatic SC"/>
              <a:buChar char="-"/>
            </a:pPr>
            <a:r>
              <a:rPr lang="en" sz="45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continue to address heuristics along the way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/>
        </p:nvSpPr>
        <p:spPr>
          <a:xfrm>
            <a:off x="264075" y="254100"/>
            <a:ext cx="8768400" cy="463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lnSpc>
                <a:spcPct val="110000"/>
              </a:lnSpc>
              <a:spcBef>
                <a:spcPts val="0"/>
              </a:spcBef>
              <a:spcAft>
                <a:spcPts val="1100"/>
              </a:spcAft>
              <a:buNone/>
            </a:pPr>
            <a:endParaRPr sz="3000" b="1" dirty="0">
              <a:solidFill>
                <a:srgbClr val="333333"/>
              </a:solidFill>
              <a:latin typeface="Abadi MT Condensed Light"/>
              <a:ea typeface="Abadi MT Condensed Light"/>
              <a:cs typeface="Abadi MT Condensed Light"/>
              <a:sym typeface="Amatic SC"/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7200" b="1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MAKING DREAMS ACCESSIBLE</a:t>
            </a:r>
          </a:p>
          <a:p>
            <a:pPr algn="ctr" rtl="0">
              <a:spcBef>
                <a:spcPts val="0"/>
              </a:spcBef>
              <a:buNone/>
            </a:pPr>
            <a:endParaRPr sz="3600" b="1" dirty="0">
              <a:latin typeface="Abadi MT Condensed Light"/>
              <a:ea typeface="Abadi MT Condensed Light"/>
              <a:cs typeface="Abadi MT Condensed Light"/>
              <a:sym typeface="Amatic SC"/>
            </a:endParaRPr>
          </a:p>
          <a:p>
            <a:pPr algn="ctr" rtl="0">
              <a:lnSpc>
                <a:spcPct val="110000"/>
              </a:lnSpc>
              <a:spcBef>
                <a:spcPts val="0"/>
              </a:spcBef>
              <a:spcAft>
                <a:spcPts val="1100"/>
              </a:spcAft>
              <a:buNone/>
            </a:pPr>
            <a:r>
              <a:rPr lang="en" sz="4800" b="1" dirty="0">
                <a:solidFill>
                  <a:srgbClr val="333333"/>
                </a:solidFill>
                <a:latin typeface="Abadi MT Condensed Light"/>
                <a:ea typeface="Abadi MT Condensed Light"/>
                <a:cs typeface="Abadi MT Condensed Light"/>
                <a:sym typeface="Amatic SC"/>
              </a:rPr>
              <a:t>BY ASSISTING LOW-INCOME AND MINORITY STUDENTS </a:t>
            </a:r>
          </a:p>
          <a:p>
            <a:pPr algn="ctr" rtl="0">
              <a:lnSpc>
                <a:spcPct val="110000"/>
              </a:lnSpc>
              <a:spcBef>
                <a:spcPts val="0"/>
              </a:spcBef>
              <a:spcAft>
                <a:spcPts val="1100"/>
              </a:spcAft>
              <a:buNone/>
            </a:pPr>
            <a:r>
              <a:rPr lang="en" sz="4800" b="1" dirty="0">
                <a:solidFill>
                  <a:srgbClr val="333333"/>
                </a:solidFill>
                <a:latin typeface="Abadi MT Condensed Light"/>
                <a:ea typeface="Abadi MT Condensed Light"/>
                <a:cs typeface="Abadi MT Condensed Light"/>
                <a:sym typeface="Amatic SC"/>
              </a:rPr>
              <a:t>IN FINDING AND EXPLORING THEIR PASSIONS</a:t>
            </a:r>
          </a:p>
          <a:p>
            <a:pPr lvl="0" rtl="0">
              <a:spcBef>
                <a:spcPts val="0"/>
              </a:spcBef>
              <a:buNone/>
            </a:pPr>
            <a:endParaRPr sz="3600" b="1" dirty="0">
              <a:latin typeface="Abadi MT Condensed Light"/>
              <a:ea typeface="Abadi MT Condensed Light"/>
              <a:cs typeface="Abadi MT Condensed Light"/>
              <a:sym typeface="Amatic SC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/>
        </p:nvSpPr>
        <p:spPr>
          <a:xfrm>
            <a:off x="264075" y="254100"/>
            <a:ext cx="8768400" cy="463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6000" b="1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Institutional racism and classism CREATE unique barriers for low-income and minority students, ISOLATING THEM FROM INFORMATION AND OPPORTUNITIES THAT COULD PROPEL THEIR CAREERS</a:t>
            </a:r>
          </a:p>
          <a:p>
            <a:pPr rtl="0">
              <a:spcBef>
                <a:spcPts val="0"/>
              </a:spcBef>
              <a:buNone/>
            </a:pPr>
            <a:endParaRPr sz="3600" dirty="0">
              <a:latin typeface="Abadi MT Condensed Light"/>
              <a:ea typeface="Abadi MT Condensed Light"/>
              <a:cs typeface="Abadi MT Condensed Light"/>
              <a:sym typeface="Amatic SC"/>
            </a:endParaRPr>
          </a:p>
          <a:p>
            <a:pPr lvl="0" rtl="0">
              <a:spcBef>
                <a:spcPts val="0"/>
              </a:spcBef>
              <a:buNone/>
            </a:pPr>
            <a:endParaRPr sz="3600" b="1" dirty="0">
              <a:latin typeface="Abadi MT Condensed Light"/>
              <a:ea typeface="Abadi MT Condensed Light"/>
              <a:cs typeface="Abadi MT Condensed Light"/>
              <a:sym typeface="Amatic SC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/>
        </p:nvSpPr>
        <p:spPr>
          <a:xfrm>
            <a:off x="264075" y="440400"/>
            <a:ext cx="8768400" cy="463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Introduces students to careers that fit interests </a:t>
            </a:r>
          </a:p>
          <a:p>
            <a:pPr rtl="0">
              <a:spcBef>
                <a:spcPts val="0"/>
              </a:spcBef>
              <a:buNone/>
            </a:pPr>
            <a:endParaRPr sz="3600" dirty="0">
              <a:latin typeface="Abadi MT Condensed Light"/>
              <a:ea typeface="Abadi MT Condensed Light"/>
              <a:cs typeface="Abadi MT Condensed Light"/>
              <a:sym typeface="Amatic SC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36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Provides a knowledge base on different career paths</a:t>
            </a:r>
          </a:p>
          <a:p>
            <a:pPr rtl="0">
              <a:spcBef>
                <a:spcPts val="0"/>
              </a:spcBef>
              <a:buNone/>
            </a:pPr>
            <a:endParaRPr sz="3600" dirty="0">
              <a:latin typeface="Abadi MT Condensed Light"/>
              <a:ea typeface="Abadi MT Condensed Light"/>
              <a:cs typeface="Abadi MT Condensed Light"/>
              <a:sym typeface="Amatic SC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36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Shares low-cost academic opportunities of interest</a:t>
            </a:r>
          </a:p>
          <a:p>
            <a:pPr rtl="0">
              <a:spcBef>
                <a:spcPts val="0"/>
              </a:spcBef>
              <a:buNone/>
            </a:pPr>
            <a:endParaRPr sz="3600" dirty="0">
              <a:latin typeface="Abadi MT Condensed Light"/>
              <a:ea typeface="Abadi MT Condensed Light"/>
              <a:cs typeface="Abadi MT Condensed Light"/>
              <a:sym typeface="Amatic SC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Provides platform to share opportunities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/>
        </p:nvSpPr>
        <p:spPr>
          <a:xfrm>
            <a:off x="264075" y="574400"/>
            <a:ext cx="8768400" cy="431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36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Heuristic Evaluation Results and Revised Design</a:t>
            </a:r>
          </a:p>
          <a:p>
            <a:pPr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36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Implementation Status </a:t>
            </a:r>
          </a:p>
          <a:p>
            <a:pPr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36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Demonstration</a:t>
            </a:r>
          </a:p>
          <a:p>
            <a:pPr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36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Summary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endParaRPr sz="3600" dirty="0">
              <a:latin typeface="Abadi MT Condensed Light"/>
              <a:ea typeface="Abadi MT Condensed Light"/>
              <a:cs typeface="Abadi MT Condensed Light"/>
              <a:sym typeface="Amatic SC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/>
        </p:nvSpPr>
        <p:spPr>
          <a:xfrm>
            <a:off x="264075" y="574400"/>
            <a:ext cx="8768400" cy="431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3600" b="1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Heuristic Evaluation Results and Revised Design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36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Implementation Status 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36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Demonstration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36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Summary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7175" y="0"/>
            <a:ext cx="9144000" cy="984299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 txBox="1"/>
          <p:nvPr/>
        </p:nvSpPr>
        <p:spPr>
          <a:xfrm>
            <a:off x="0" y="143650"/>
            <a:ext cx="4568699" cy="62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3600" b="1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heuristic violation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4568700" y="143650"/>
            <a:ext cx="4568699" cy="62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3600" b="1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revised design</a:t>
            </a:r>
          </a:p>
        </p:txBody>
      </p:sp>
      <p:graphicFrame>
        <p:nvGraphicFramePr>
          <p:cNvPr id="89" name="Shape 89"/>
          <p:cNvGraphicFramePr/>
          <p:nvPr/>
        </p:nvGraphicFramePr>
        <p:xfrm>
          <a:off x="-11450" y="1101275"/>
          <a:ext cx="9150475" cy="3880391"/>
        </p:xfrm>
        <a:graphic>
          <a:graphicData uri="http://schemas.openxmlformats.org/drawingml/2006/table">
            <a:tbl>
              <a:tblPr>
                <a:noFill/>
                <a:tableStyleId>{92A9FDFD-BA1E-42D6-8750-4F78471A24C4}</a:tableStyleId>
              </a:tblPr>
              <a:tblGrid>
                <a:gridCol w="4655900"/>
                <a:gridCol w="4494575"/>
              </a:tblGrid>
              <a:tr h="9371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 dirty="0">
                          <a:latin typeface="Abadi MT Condensed Light"/>
                          <a:ea typeface="Abadi MT Condensed Light"/>
                          <a:cs typeface="Abadi MT Condensed Light"/>
                          <a:sym typeface="Amatic SC"/>
                        </a:rPr>
                        <a:t>No clear way to logout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 dirty="0">
                          <a:latin typeface="Abadi MT Condensed Light"/>
                          <a:ea typeface="Abadi MT Condensed Light"/>
                          <a:cs typeface="Abadi MT Condensed Light"/>
                          <a:sym typeface="Amatic SC"/>
                        </a:rPr>
                        <a:t>Add dropdown in header with Logout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35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 dirty="0">
                          <a:latin typeface="Abadi MT Condensed Light"/>
                          <a:ea typeface="Abadi MT Condensed Light"/>
                          <a:cs typeface="Abadi MT Condensed Light"/>
                          <a:sym typeface="Amatic SC"/>
                        </a:rPr>
                        <a:t>Hard to tell how far along in quiz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 dirty="0">
                          <a:latin typeface="Abadi MT Condensed Light"/>
                          <a:ea typeface="Abadi MT Condensed Light"/>
                          <a:cs typeface="Abadi MT Condensed Light"/>
                          <a:sym typeface="Amatic SC"/>
                        </a:rPr>
                        <a:t>Have quiz all on one page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37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 dirty="0">
                          <a:latin typeface="Abadi MT Condensed Light"/>
                          <a:ea typeface="Abadi MT Condensed Light"/>
                          <a:cs typeface="Abadi MT Condensed Light"/>
                          <a:sym typeface="Amatic SC"/>
                        </a:rPr>
                        <a:t>One direction quiz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 dirty="0">
                          <a:latin typeface="Abadi MT Condensed Light"/>
                          <a:ea typeface="Abadi MT Condensed Light"/>
                          <a:cs typeface="Abadi MT Condensed Light"/>
                          <a:sym typeface="Amatic SC"/>
                        </a:rPr>
                        <a:t>Have quiz all on one page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7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 dirty="0">
                          <a:latin typeface="Abadi MT Condensed Light"/>
                          <a:ea typeface="Abadi MT Condensed Light"/>
                          <a:cs typeface="Abadi MT Condensed Light"/>
                          <a:sym typeface="Amatic SC"/>
                        </a:rPr>
                        <a:t>Why did I add friend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 dirty="0">
                          <a:latin typeface="Abadi MT Condensed Light"/>
                          <a:ea typeface="Abadi MT Condensed Light"/>
                          <a:cs typeface="Abadi MT Condensed Light"/>
                          <a:sym typeface="Amatic SC"/>
                        </a:rPr>
                        <a:t>get rid of friends-not the purpose of the app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3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0" name="Shape 90"/>
          <p:cNvCxnSpPr>
            <a:stCxn id="86" idx="2"/>
          </p:cNvCxnSpPr>
          <p:nvPr/>
        </p:nvCxnSpPr>
        <p:spPr>
          <a:xfrm>
            <a:off x="4579175" y="984299"/>
            <a:ext cx="0" cy="41664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7175" y="0"/>
            <a:ext cx="9144000" cy="984299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 txBox="1"/>
          <p:nvPr/>
        </p:nvSpPr>
        <p:spPr>
          <a:xfrm>
            <a:off x="0" y="143650"/>
            <a:ext cx="4568699" cy="62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3600" b="1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heuristic violation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568700" y="143650"/>
            <a:ext cx="4568699" cy="62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3600" b="1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revised design</a:t>
            </a:r>
          </a:p>
        </p:txBody>
      </p:sp>
      <p:cxnSp>
        <p:nvCxnSpPr>
          <p:cNvPr id="98" name="Shape 98"/>
          <p:cNvCxnSpPr>
            <a:stCxn id="95" idx="2"/>
          </p:cNvCxnSpPr>
          <p:nvPr/>
        </p:nvCxnSpPr>
        <p:spPr>
          <a:xfrm>
            <a:off x="4579175" y="984299"/>
            <a:ext cx="0" cy="41664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lg" len="lg"/>
            <a:tailEnd type="none" w="lg" len="lg"/>
          </a:ln>
        </p:spPr>
      </p:cxnSp>
      <p:graphicFrame>
        <p:nvGraphicFramePr>
          <p:cNvPr id="99" name="Shape 99"/>
          <p:cNvGraphicFramePr/>
          <p:nvPr/>
        </p:nvGraphicFramePr>
        <p:xfrm>
          <a:off x="-80550" y="984300"/>
          <a:ext cx="9142500" cy="4376808"/>
        </p:xfrm>
        <a:graphic>
          <a:graphicData uri="http://schemas.openxmlformats.org/drawingml/2006/table">
            <a:tbl>
              <a:tblPr>
                <a:noFill/>
                <a:tableStyleId>{92A9FDFD-BA1E-42D6-8750-4F78471A24C4}</a:tableStyleId>
              </a:tblPr>
              <a:tblGrid>
                <a:gridCol w="5097425"/>
                <a:gridCol w="4045075"/>
              </a:tblGrid>
              <a:tr h="92035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600" dirty="0">
                          <a:latin typeface="Abadi MT Condensed Light"/>
                          <a:ea typeface="Abadi MT Condensed Light"/>
                          <a:cs typeface="Abadi MT Condensed Light"/>
                          <a:sym typeface="Amatic SC"/>
                        </a:rPr>
                        <a:t>Unclear how to add programs      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600" dirty="0">
                          <a:latin typeface="Abadi MT Condensed Light"/>
                          <a:ea typeface="Abadi MT Condensed Light"/>
                          <a:cs typeface="Abadi MT Condensed Light"/>
                          <a:sym typeface="Amatic SC"/>
                        </a:rPr>
                        <a:t>Ability to add programs from the homepage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35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600" dirty="0">
                          <a:latin typeface="Abadi MT Condensed Light"/>
                          <a:ea typeface="Abadi MT Condensed Light"/>
                          <a:cs typeface="Abadi MT Condensed Light"/>
                          <a:sym typeface="Amatic SC"/>
                        </a:rPr>
                        <a:t>No way to search by program Name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600" dirty="0">
                          <a:latin typeface="Abadi MT Condensed Light"/>
                          <a:ea typeface="Abadi MT Condensed Light"/>
                          <a:cs typeface="Abadi MT Condensed Light"/>
                          <a:sym typeface="Amatic SC"/>
                        </a:rPr>
                        <a:t>Simple yelp like search with filter options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35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600" dirty="0">
                          <a:latin typeface="Abadi MT Condensed Light"/>
                          <a:ea typeface="Abadi MT Condensed Light"/>
                          <a:cs typeface="Abadi MT Condensed Light"/>
                          <a:sym typeface="Amatic SC"/>
                        </a:rPr>
                        <a:t>Magnifying icon confusing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600" dirty="0">
                          <a:latin typeface="Abadi MT Condensed Light"/>
                          <a:ea typeface="Abadi MT Condensed Light"/>
                          <a:cs typeface="Abadi MT Condensed Light"/>
                          <a:sym typeface="Amatic SC"/>
                        </a:rPr>
                        <a:t>Adding tutorial for first time users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600" dirty="0">
                          <a:latin typeface="Abadi MT Condensed Light"/>
                          <a:ea typeface="Abadi MT Condensed Light"/>
                          <a:cs typeface="Abadi MT Condensed Light"/>
                          <a:sym typeface="Amatic SC"/>
                        </a:rPr>
                        <a:t>No longer a map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35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600" dirty="0">
                          <a:latin typeface="Abadi MT Condensed Light"/>
                          <a:ea typeface="Abadi MT Condensed Light"/>
                          <a:cs typeface="Abadi MT Condensed Light"/>
                          <a:sym typeface="Amatic SC"/>
                        </a:rPr>
                        <a:t>Plus icon confusing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600" dirty="0">
                          <a:latin typeface="Abadi MT Condensed Light"/>
                          <a:ea typeface="Abadi MT Condensed Light"/>
                          <a:cs typeface="Abadi MT Condensed Light"/>
                          <a:sym typeface="Amatic SC"/>
                        </a:rPr>
                        <a:t>Can add reviews from main page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600" dirty="0">
                          <a:latin typeface="Abadi MT Condensed Light"/>
                          <a:ea typeface="Abadi MT Condensed Light"/>
                          <a:cs typeface="Abadi MT Condensed Light"/>
                          <a:sym typeface="Amatic SC"/>
                        </a:rPr>
                        <a:t>no longer add friend option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/>
        </p:nvSpPr>
        <p:spPr>
          <a:xfrm>
            <a:off x="264075" y="574400"/>
            <a:ext cx="8768400" cy="431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36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Heuristic Evaluation Results and Revised Design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3600" b="1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Implementation Status 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36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Demonstration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3600" dirty="0">
                <a:latin typeface="Abadi MT Condensed Light"/>
                <a:ea typeface="Abadi MT Condensed Light"/>
                <a:cs typeface="Abadi MT Condensed Light"/>
                <a:sym typeface="Amatic SC"/>
              </a:rPr>
              <a:t>Summary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Macintosh PowerPoint</Application>
  <PresentationFormat>On-screen Show (16:9)</PresentationFormat>
  <Paragraphs>83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Amatic SC</vt:lpstr>
      <vt:lpstr>Source Code Pro</vt:lpstr>
      <vt:lpstr>beach-day</vt:lpstr>
      <vt:lpstr>Connect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</dc:title>
  <cp:lastModifiedBy>Academic Computing Services</cp:lastModifiedBy>
  <cp:revision>1</cp:revision>
  <dcterms:modified xsi:type="dcterms:W3CDTF">2015-12-11T03:36:52Z</dcterms:modified>
</cp:coreProperties>
</file>