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258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4571737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Notes:</a:t>
            </a:r>
          </a:p>
          <a:p>
            <a:pPr rtl="0">
              <a:spcBef>
                <a:spcPts val="0"/>
              </a:spcBef>
              <a:buNone/>
            </a:pPr>
            <a:r>
              <a:rPr lang="en"/>
              <a:t>Pictures from Jasmine’s Mom and Sister</a:t>
            </a:r>
          </a:p>
          <a:p>
            <a:pPr rtl="0">
              <a:spcBef>
                <a:spcPts val="0"/>
              </a:spcBef>
              <a:buNone/>
            </a:pPr>
            <a:r>
              <a:rPr lang="en"/>
              <a:t>Pictures of Testing </a:t>
            </a:r>
          </a:p>
          <a:p>
            <a:pPr rtl="0">
              <a:spcBef>
                <a:spcPts val="0"/>
              </a:spcBef>
              <a:buNone/>
            </a:pPr>
            <a:r>
              <a:rPr lang="en"/>
              <a:t>Add in new interview bullets</a:t>
            </a:r>
          </a:p>
          <a:p>
            <a:pPr lvl="0" rtl="0">
              <a:spcBef>
                <a:spcPts val="0"/>
              </a:spcBef>
              <a:buNone/>
            </a:pPr>
            <a:r>
              <a:rPr lang="en"/>
              <a:t>Whether or Not Assumptions Were Valid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thought it would be more about peer validation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surprised that teachers could actually see the difference</a:t>
            </a: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need to make sure students who aren’t interested in stem don’t feel inferior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even within our target demographic there will be a lot of variation - different subgroups have different needs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we were thinking narrowly - more hardcore science, technology, engineering, math. he mentioned things like teaching the elderly to use computers or using computers for work. to what degree do we want to address more basic competency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0" name="Shape 10"/>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algn="ctr">
              <a:spcBef>
                <a:spcPts val="0"/>
              </a:spcBef>
              <a:buSzPct val="100000"/>
              <a:defRPr sz="8000">
                <a:latin typeface="Abadi MT Condensed Light"/>
                <a:ea typeface="Abadi MT Condensed Light"/>
                <a:cs typeface="Abadi MT Condensed Light"/>
              </a:defRPr>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a:endParaRPr dirty="0"/>
          </a:p>
        </p:txBody>
      </p:sp>
      <p:sp>
        <p:nvSpPr>
          <p:cNvPr id="11" name="Shape 11"/>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algn="ctr">
              <a:lnSpc>
                <a:spcPct val="100000"/>
              </a:lnSpc>
              <a:spcBef>
                <a:spcPts val="0"/>
              </a:spcBef>
              <a:spcAft>
                <a:spcPts val="0"/>
              </a:spcAft>
              <a:buClr>
                <a:schemeClr val="accent1"/>
              </a:buClr>
              <a:buSzPct val="100000"/>
              <a:buNone/>
              <a:defRPr sz="2100" b="1">
                <a:solidFill>
                  <a:schemeClr val="accent1"/>
                </a:solidFill>
              </a:defRPr>
            </a:lvl1pPr>
            <a:lvl2pPr algn="ctr">
              <a:lnSpc>
                <a:spcPct val="100000"/>
              </a:lnSpc>
              <a:spcBef>
                <a:spcPts val="0"/>
              </a:spcBef>
              <a:spcAft>
                <a:spcPts val="0"/>
              </a:spcAft>
              <a:buClr>
                <a:schemeClr val="accent1"/>
              </a:buClr>
              <a:buSzPct val="100000"/>
              <a:buNone/>
              <a:defRPr sz="2100" b="1">
                <a:solidFill>
                  <a:schemeClr val="accent1"/>
                </a:solidFill>
              </a:defRPr>
            </a:lvl2pPr>
            <a:lvl3pPr algn="ctr">
              <a:lnSpc>
                <a:spcPct val="100000"/>
              </a:lnSpc>
              <a:spcBef>
                <a:spcPts val="0"/>
              </a:spcBef>
              <a:spcAft>
                <a:spcPts val="0"/>
              </a:spcAft>
              <a:buClr>
                <a:schemeClr val="accent1"/>
              </a:buClr>
              <a:buSzPct val="100000"/>
              <a:buNone/>
              <a:defRPr sz="2100" b="1">
                <a:solidFill>
                  <a:schemeClr val="accent1"/>
                </a:solidFill>
              </a:defRPr>
            </a:lvl3pPr>
            <a:lvl4pPr algn="ctr">
              <a:lnSpc>
                <a:spcPct val="100000"/>
              </a:lnSpc>
              <a:spcBef>
                <a:spcPts val="0"/>
              </a:spcBef>
              <a:spcAft>
                <a:spcPts val="0"/>
              </a:spcAft>
              <a:buClr>
                <a:schemeClr val="accent1"/>
              </a:buClr>
              <a:buSzPct val="100000"/>
              <a:buNone/>
              <a:defRPr sz="2100" b="1">
                <a:solidFill>
                  <a:schemeClr val="accent1"/>
                </a:solidFill>
              </a:defRPr>
            </a:lvl4pPr>
            <a:lvl5pPr algn="ctr">
              <a:lnSpc>
                <a:spcPct val="100000"/>
              </a:lnSpc>
              <a:spcBef>
                <a:spcPts val="0"/>
              </a:spcBef>
              <a:spcAft>
                <a:spcPts val="0"/>
              </a:spcAft>
              <a:buClr>
                <a:schemeClr val="accent1"/>
              </a:buClr>
              <a:buSzPct val="100000"/>
              <a:buNone/>
              <a:defRPr sz="2100" b="1">
                <a:solidFill>
                  <a:schemeClr val="accent1"/>
                </a:solidFill>
              </a:defRPr>
            </a:lvl5pPr>
            <a:lvl6pPr algn="ctr">
              <a:lnSpc>
                <a:spcPct val="100000"/>
              </a:lnSpc>
              <a:spcBef>
                <a:spcPts val="0"/>
              </a:spcBef>
              <a:spcAft>
                <a:spcPts val="0"/>
              </a:spcAft>
              <a:buClr>
                <a:schemeClr val="accent1"/>
              </a:buClr>
              <a:buSzPct val="100000"/>
              <a:buNone/>
              <a:defRPr sz="2100" b="1">
                <a:solidFill>
                  <a:schemeClr val="accent1"/>
                </a:solidFill>
              </a:defRPr>
            </a:lvl6pPr>
            <a:lvl7pPr algn="ctr">
              <a:lnSpc>
                <a:spcPct val="100000"/>
              </a:lnSpc>
              <a:spcBef>
                <a:spcPts val="0"/>
              </a:spcBef>
              <a:spcAft>
                <a:spcPts val="0"/>
              </a:spcAft>
              <a:buClr>
                <a:schemeClr val="accent1"/>
              </a:buClr>
              <a:buSzPct val="100000"/>
              <a:buNone/>
              <a:defRPr sz="2100" b="1">
                <a:solidFill>
                  <a:schemeClr val="accent1"/>
                </a:solidFill>
              </a:defRPr>
            </a:lvl7pPr>
            <a:lvl8pPr algn="ctr">
              <a:lnSpc>
                <a:spcPct val="100000"/>
              </a:lnSpc>
              <a:spcBef>
                <a:spcPts val="0"/>
              </a:spcBef>
              <a:spcAft>
                <a:spcPts val="0"/>
              </a:spcAft>
              <a:buClr>
                <a:schemeClr val="accent1"/>
              </a:buClr>
              <a:buSzPct val="100000"/>
              <a:buNone/>
              <a:defRPr sz="2100" b="1">
                <a:solidFill>
                  <a:schemeClr val="accent1"/>
                </a:solidFill>
              </a:defRPr>
            </a:lvl8pPr>
            <a:lvl9pPr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240275"/>
            <a:ext cx="8520599" cy="19818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latin typeface="Abadi MT Condensed Light"/>
                <a:ea typeface="Abadi MT Condensed Light"/>
                <a:cs typeface="Abadi MT Condensed Light"/>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dirty="0"/>
          </a:p>
        </p:txBody>
      </p:sp>
      <p:sp>
        <p:nvSpPr>
          <p:cNvPr id="47" name="Shape 47"/>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algn="ctr">
              <a:spcBef>
                <a:spcPts val="0"/>
              </a:spcBef>
              <a:buSzPct val="100000"/>
              <a:defRPr sz="4800">
                <a:latin typeface="Abadi MT Condensed Light"/>
                <a:ea typeface="Abadi MT Condensed Light"/>
                <a:cs typeface="Abadi MT Condensed Light"/>
              </a:defRPr>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dirty="0"/>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atin typeface="Abadi MT Condensed Light"/>
                <a:ea typeface="Abadi MT Condensed Light"/>
                <a:cs typeface="Abadi MT Condensed 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atin typeface="Abadi MT Condensed Light"/>
                <a:ea typeface="Abadi MT Condensed Light"/>
                <a:cs typeface="Abadi MT Condensed 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22" name="Shape 22"/>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309350"/>
            <a:ext cx="8537700" cy="748200"/>
          </a:xfrm>
          <a:prstGeom prst="rect">
            <a:avLst/>
          </a:prstGeom>
        </p:spPr>
        <p:txBody>
          <a:bodyPr lIns="91425" tIns="91425" rIns="91425" bIns="91425" anchor="t" anchorCtr="0"/>
          <a:lstStyle>
            <a:lvl1pPr>
              <a:spcBef>
                <a:spcPts val="0"/>
              </a:spcBef>
              <a:buSzPct val="100000"/>
              <a:defRPr sz="4000">
                <a:latin typeface="Abadi MT Condensed Light"/>
                <a:ea typeface="Abadi MT Condensed Light"/>
                <a:cs typeface="Abadi MT Condensed Light"/>
              </a:defRPr>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a:endParaRPr dirty="0"/>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atin typeface="Abadi MT Condensed Light"/>
                <a:ea typeface="Abadi MT Condensed Light"/>
                <a:cs typeface="Abadi MT Condensed Light"/>
              </a:defRPr>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dirty="0"/>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6000">
                <a:solidFill>
                  <a:schemeClr val="lt1"/>
                </a:solidFill>
                <a:latin typeface="Abadi MT Condensed Light"/>
                <a:ea typeface="Abadi MT Condensed Light"/>
                <a:cs typeface="Abadi MT Condensed Light"/>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a:endParaRPr dirty="0"/>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7" name="Shape 37"/>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8" name="Shape 38"/>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5400">
                <a:latin typeface="Abadi MT Condensed Light"/>
                <a:ea typeface="Abadi MT Condensed Light"/>
                <a:cs typeface="Abadi MT Condensed Light"/>
              </a:defRPr>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dirty="0"/>
          </a:p>
        </p:txBody>
      </p:sp>
      <p:sp>
        <p:nvSpPr>
          <p:cNvPr id="39" name="Shape 39"/>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a:endParaRPr/>
          </a:p>
        </p:txBody>
      </p:sp>
      <p:sp>
        <p:nvSpPr>
          <p:cNvPr id="40" name="Shape 4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Clr>
                <a:schemeClr val="accent1"/>
              </a:buClr>
              <a:buSzPct val="100000"/>
              <a:buFont typeface="Amatic SC"/>
              <a:buNone/>
              <a:defRPr sz="2400" b="1">
                <a:solidFill>
                  <a:schemeClr val="accent1"/>
                </a:solidFill>
                <a:latin typeface="Abadi MT Condensed Light"/>
                <a:ea typeface="Abadi MT Condensed Light"/>
                <a:cs typeface="Abadi MT Condensed Light"/>
                <a:sym typeface="Amatic SC"/>
              </a:defRPr>
            </a:lvl1pPr>
          </a:lstStyle>
          <a:p>
            <a:endParaRPr dirty="0"/>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dirty="0"/>
          </a:p>
        </p:txBody>
      </p:sp>
      <p:sp>
        <p:nvSpPr>
          <p:cNvPr id="6" name="Shape 6"/>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badi MT Condensed Light"/>
          <a:ea typeface="Abadi MT Condensed Light"/>
          <a:cs typeface="Abadi MT Condensed Light"/>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14.jpg"/><Relationship Id="rId9" Type="http://schemas.openxmlformats.org/officeDocument/2006/relationships/image" Target="../media/image15.jpg"/><Relationship Id="rId10"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rtl="0">
              <a:spcBef>
                <a:spcPts val="0"/>
              </a:spcBef>
              <a:buNone/>
            </a:pPr>
            <a:r>
              <a:rPr lang="en"/>
              <a:t>LiME</a:t>
            </a:r>
          </a:p>
        </p:txBody>
      </p:sp>
      <p:sp>
        <p:nvSpPr>
          <p:cNvPr id="56" name="Shape 56"/>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lvl="0" rtl="0">
              <a:spcBef>
                <a:spcPts val="0"/>
              </a:spcBef>
              <a:buNone/>
            </a:pPr>
            <a:r>
              <a:rPr lang="en" sz="3600" dirty="0">
                <a:latin typeface="Abadi MT Condensed Light"/>
                <a:ea typeface="Abadi MT Condensed Light"/>
                <a:cs typeface="Abadi MT Condensed Light"/>
                <a:sym typeface="Amatic SC"/>
              </a:rPr>
              <a:t>Low Income Minorities in Education</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2802750" y="802500"/>
            <a:ext cx="3538499" cy="3538499"/>
          </a:xfrm>
          <a:prstGeom prst="rect">
            <a:avLst/>
          </a:prstGeom>
        </p:spPr>
        <p:txBody>
          <a:bodyPr lIns="91425" tIns="91425" rIns="91425" bIns="91425" anchor="ctr" anchorCtr="0">
            <a:noAutofit/>
          </a:bodyPr>
          <a:lstStyle/>
          <a:p>
            <a:pPr lvl="0" rtl="0">
              <a:spcBef>
                <a:spcPts val="0"/>
              </a:spcBef>
              <a:buNone/>
            </a:pPr>
            <a:r>
              <a:rPr lang="en"/>
              <a:t>Revised POVs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742700" y="515150"/>
            <a:ext cx="2962199" cy="6008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600" b="1" dirty="0">
                <a:latin typeface="Abadi MT Condensed Light"/>
                <a:ea typeface="Abadi MT Condensed Light"/>
                <a:cs typeface="Abadi MT Condensed Light"/>
                <a:sym typeface="Amatic SC"/>
              </a:rPr>
              <a:t>We met Matt and </a:t>
            </a:r>
          </a:p>
        </p:txBody>
      </p:sp>
      <p:sp>
        <p:nvSpPr>
          <p:cNvPr id="114" name="Shape 114"/>
          <p:cNvSpPr txBox="1"/>
          <p:nvPr/>
        </p:nvSpPr>
        <p:spPr>
          <a:xfrm>
            <a:off x="742700" y="1345125"/>
            <a:ext cx="4664999" cy="19565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600" b="1" dirty="0">
                <a:solidFill>
                  <a:srgbClr val="00AD88"/>
                </a:solidFill>
                <a:latin typeface="Abadi MT Condensed Light"/>
                <a:ea typeface="Abadi MT Condensed Light"/>
                <a:cs typeface="Abadi MT Condensed Light"/>
                <a:sym typeface="Amatic SC"/>
              </a:rPr>
              <a:t>were amazed to realize that adult encouragement mattered significantly for students.  </a:t>
            </a:r>
          </a:p>
        </p:txBody>
      </p:sp>
      <p:sp>
        <p:nvSpPr>
          <p:cNvPr id="115" name="Shape 115"/>
          <p:cNvSpPr txBox="1"/>
          <p:nvPr/>
        </p:nvSpPr>
        <p:spPr>
          <a:xfrm>
            <a:off x="742700" y="3388975"/>
            <a:ext cx="8070600" cy="15803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600" b="1" dirty="0">
                <a:latin typeface="Abadi MT Condensed Light"/>
                <a:ea typeface="Abadi MT Condensed Light"/>
                <a:cs typeface="Abadi MT Condensed Light"/>
                <a:sym typeface="Amatic SC"/>
              </a:rPr>
              <a:t>it would be game-changing if we connected adults with spare time to young adults to encourage and teach them.</a:t>
            </a:r>
          </a:p>
        </p:txBody>
      </p:sp>
      <p:pic>
        <p:nvPicPr>
          <p:cNvPr id="116" name="Shape 116"/>
          <p:cNvPicPr preferRelativeResize="0"/>
          <p:nvPr/>
        </p:nvPicPr>
        <p:blipFill rotWithShape="1">
          <a:blip r:embed="rId3">
            <a:alphaModFix/>
          </a:blip>
          <a:srcRect b="16513"/>
          <a:stretch/>
        </p:blipFill>
        <p:spPr>
          <a:xfrm>
            <a:off x="5611997" y="407600"/>
            <a:ext cx="3120428" cy="26052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652175" y="161100"/>
            <a:ext cx="2554499" cy="6008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600" b="1" dirty="0">
                <a:latin typeface="Abadi MT Condensed Light"/>
                <a:ea typeface="Abadi MT Condensed Light"/>
                <a:cs typeface="Abadi MT Condensed Light"/>
                <a:sym typeface="Amatic SC"/>
              </a:rPr>
              <a:t>We met Keven and </a:t>
            </a:r>
          </a:p>
        </p:txBody>
      </p:sp>
      <p:sp>
        <p:nvSpPr>
          <p:cNvPr id="122" name="Shape 122"/>
          <p:cNvSpPr txBox="1"/>
          <p:nvPr/>
        </p:nvSpPr>
        <p:spPr>
          <a:xfrm>
            <a:off x="652175" y="1050687"/>
            <a:ext cx="5801099" cy="2570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600" b="1" dirty="0">
                <a:solidFill>
                  <a:srgbClr val="00AD88"/>
                </a:solidFill>
                <a:latin typeface="Abadi MT Condensed Light"/>
                <a:ea typeface="Abadi MT Condensed Light"/>
                <a:cs typeface="Abadi MT Condensed Light"/>
                <a:sym typeface="Amatic SC"/>
              </a:rPr>
              <a:t>were amazed to realize that many low income minority homes have technologies like gameboys and tvs, but students don’t consider tech a career option because they don’t see people like them working in stem.  </a:t>
            </a:r>
          </a:p>
        </p:txBody>
      </p:sp>
      <p:sp>
        <p:nvSpPr>
          <p:cNvPr id="123" name="Shape 123"/>
          <p:cNvSpPr txBox="1"/>
          <p:nvPr/>
        </p:nvSpPr>
        <p:spPr>
          <a:xfrm>
            <a:off x="652175" y="3712575"/>
            <a:ext cx="7625699" cy="15803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600" b="1" dirty="0">
                <a:latin typeface="Abadi MT Condensed Light"/>
                <a:ea typeface="Abadi MT Condensed Light"/>
                <a:cs typeface="Abadi MT Condensed Light"/>
                <a:sym typeface="Amatic SC"/>
              </a:rPr>
              <a:t>it would be game-changing to increase the visibility of minorities working in STEM.</a:t>
            </a:r>
          </a:p>
        </p:txBody>
      </p:sp>
      <p:pic>
        <p:nvPicPr>
          <p:cNvPr id="124" name="Shape 124"/>
          <p:cNvPicPr preferRelativeResize="0"/>
          <p:nvPr/>
        </p:nvPicPr>
        <p:blipFill rotWithShape="1">
          <a:blip r:embed="rId3">
            <a:alphaModFix/>
          </a:blip>
          <a:srcRect b="13209"/>
          <a:stretch/>
        </p:blipFill>
        <p:spPr>
          <a:xfrm>
            <a:off x="6453375" y="623850"/>
            <a:ext cx="2395100" cy="207877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536700" y="523250"/>
            <a:ext cx="2316599" cy="600899"/>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600" b="1" dirty="0">
                <a:latin typeface="Abadi MT Condensed Light"/>
                <a:ea typeface="Abadi MT Condensed Light"/>
                <a:cs typeface="Abadi MT Condensed Light"/>
                <a:sym typeface="Amatic SC"/>
              </a:rPr>
              <a:t>We met Char and </a:t>
            </a:r>
          </a:p>
        </p:txBody>
      </p:sp>
      <p:sp>
        <p:nvSpPr>
          <p:cNvPr id="130" name="Shape 130"/>
          <p:cNvSpPr txBox="1"/>
          <p:nvPr/>
        </p:nvSpPr>
        <p:spPr>
          <a:xfrm>
            <a:off x="536700" y="1497425"/>
            <a:ext cx="5652299" cy="1159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600" b="1" dirty="0">
                <a:solidFill>
                  <a:srgbClr val="00AD88"/>
                </a:solidFill>
                <a:latin typeface="Abadi MT Condensed Light"/>
                <a:ea typeface="Abadi MT Condensed Light"/>
                <a:cs typeface="Abadi MT Condensed Light"/>
                <a:sym typeface="Amatic SC"/>
              </a:rPr>
              <a:t>were amazed to realize that she only enjoyed STEM subjects when she understood them.  </a:t>
            </a:r>
          </a:p>
        </p:txBody>
      </p:sp>
      <p:sp>
        <p:nvSpPr>
          <p:cNvPr id="131" name="Shape 131"/>
          <p:cNvSpPr txBox="1"/>
          <p:nvPr/>
        </p:nvSpPr>
        <p:spPr>
          <a:xfrm>
            <a:off x="536700" y="3097825"/>
            <a:ext cx="8070600" cy="17664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600" b="1" dirty="0">
                <a:latin typeface="Abadi MT Condensed Light"/>
                <a:ea typeface="Abadi MT Condensed Light"/>
                <a:cs typeface="Abadi MT Condensed Light"/>
                <a:sym typeface="Amatic SC"/>
              </a:rPr>
              <a:t>it would be game-changing to help her realize that not understanding something right away is normal and doesn’t mean that you should give up.</a:t>
            </a:r>
          </a:p>
        </p:txBody>
      </p:sp>
      <p:pic>
        <p:nvPicPr>
          <p:cNvPr id="132" name="Shape 132"/>
          <p:cNvPicPr preferRelativeResize="0"/>
          <p:nvPr/>
        </p:nvPicPr>
        <p:blipFill rotWithShape="1">
          <a:blip r:embed="rId3">
            <a:alphaModFix/>
          </a:blip>
          <a:srcRect l="12305" r="12199" b="15994"/>
          <a:stretch/>
        </p:blipFill>
        <p:spPr>
          <a:xfrm>
            <a:off x="6659800" y="455325"/>
            <a:ext cx="1947499" cy="21669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802750" y="802500"/>
            <a:ext cx="3538499" cy="3538499"/>
          </a:xfrm>
          <a:prstGeom prst="rect">
            <a:avLst/>
          </a:prstGeom>
        </p:spPr>
        <p:txBody>
          <a:bodyPr lIns="91425" tIns="91425" rIns="91425" bIns="91425" anchor="ctr" anchorCtr="0">
            <a:noAutofit/>
          </a:bodyPr>
          <a:lstStyle/>
          <a:p>
            <a:pPr lvl="0" rtl="0">
              <a:spcBef>
                <a:spcPts val="0"/>
              </a:spcBef>
              <a:buNone/>
            </a:pPr>
            <a:r>
              <a:rPr lang="en"/>
              <a:t>Top HMWs</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699900" y="540450"/>
            <a:ext cx="7744199" cy="40626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6000" b="1" dirty="0">
                <a:latin typeface="Abadi MT Condensed Light"/>
                <a:ea typeface="Abadi MT Condensed Light"/>
                <a:cs typeface="Abadi MT Condensed Light"/>
                <a:sym typeface="Amatic SC"/>
              </a:rPr>
              <a:t>HMW give students the ability to ask questions to experienced professionals (of varying backgrounds)</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107400" y="1333950"/>
            <a:ext cx="8929199" cy="24756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6000" b="1" dirty="0">
                <a:latin typeface="Abadi MT Condensed Light"/>
                <a:ea typeface="Abadi MT Condensed Light"/>
                <a:cs typeface="Abadi MT Condensed Light"/>
                <a:sym typeface="Amatic SC"/>
              </a:rPr>
              <a:t>HMW write articles that students can understand on big research publications </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522300" y="1071750"/>
            <a:ext cx="8099400" cy="3000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6000" b="1" dirty="0">
                <a:latin typeface="Abadi MT Condensed Light"/>
                <a:ea typeface="Abadi MT Condensed Light"/>
                <a:cs typeface="Abadi MT Condensed Light"/>
                <a:sym typeface="Amatic SC"/>
              </a:rPr>
              <a:t>HMW end the glorification of natural intelligence and increase appreciation for hard work</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2802750" y="802500"/>
            <a:ext cx="3538499" cy="3538499"/>
          </a:xfrm>
          <a:prstGeom prst="rect">
            <a:avLst/>
          </a:prstGeom>
        </p:spPr>
        <p:txBody>
          <a:bodyPr lIns="91425" tIns="91425" rIns="91425" bIns="91425" anchor="ctr" anchorCtr="0">
            <a:noAutofit/>
          </a:bodyPr>
          <a:lstStyle/>
          <a:p>
            <a:pPr lvl="0" rtl="0">
              <a:spcBef>
                <a:spcPts val="0"/>
              </a:spcBef>
              <a:buNone/>
            </a:pPr>
            <a:r>
              <a:rPr lang="en"/>
              <a:t>Experience Prototypes</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subTitle" idx="1"/>
          </p:nvPr>
        </p:nvSpPr>
        <p:spPr>
          <a:xfrm>
            <a:off x="311700" y="3661800"/>
            <a:ext cx="8520599" cy="706200"/>
          </a:xfrm>
          <a:prstGeom prst="rect">
            <a:avLst/>
          </a:prstGeom>
        </p:spPr>
        <p:txBody>
          <a:bodyPr lIns="91425" tIns="91425" rIns="91425" bIns="91425" anchor="ctr" anchorCtr="0">
            <a:noAutofit/>
          </a:bodyPr>
          <a:lstStyle/>
          <a:p>
            <a:pPr>
              <a:spcBef>
                <a:spcPts val="0"/>
              </a:spcBef>
              <a:buNone/>
            </a:pPr>
            <a:r>
              <a:rPr lang="en" sz="3600" dirty="0">
                <a:latin typeface="Abadi MT Condensed Light"/>
                <a:ea typeface="Abadi MT Condensed Light"/>
                <a:cs typeface="Abadi MT Condensed Light"/>
                <a:sym typeface="Amatic SC"/>
              </a:rPr>
              <a:t>teach it. learn it. do it. be it.</a:t>
            </a:r>
          </a:p>
        </p:txBody>
      </p:sp>
      <p:pic>
        <p:nvPicPr>
          <p:cNvPr id="163" name="Shape 163"/>
          <p:cNvPicPr preferRelativeResize="0"/>
          <p:nvPr/>
        </p:nvPicPr>
        <p:blipFill rotWithShape="1">
          <a:blip r:embed="rId3">
            <a:alphaModFix/>
          </a:blip>
          <a:srcRect l="14030" t="16994" r="21818" b="13782"/>
          <a:stretch/>
        </p:blipFill>
        <p:spPr>
          <a:xfrm>
            <a:off x="78662" y="908325"/>
            <a:ext cx="1125374" cy="1719073"/>
          </a:xfrm>
          <a:prstGeom prst="rect">
            <a:avLst/>
          </a:prstGeom>
          <a:noFill/>
          <a:ln>
            <a:noFill/>
          </a:ln>
        </p:spPr>
      </p:pic>
      <p:pic>
        <p:nvPicPr>
          <p:cNvPr id="164" name="Shape 164"/>
          <p:cNvPicPr preferRelativeResize="0"/>
          <p:nvPr/>
        </p:nvPicPr>
        <p:blipFill rotWithShape="1">
          <a:blip r:embed="rId4">
            <a:alphaModFix/>
          </a:blip>
          <a:srcRect l="16535" t="16445" r="21464" b="13809"/>
          <a:stretch/>
        </p:blipFill>
        <p:spPr>
          <a:xfrm>
            <a:off x="1280237" y="908325"/>
            <a:ext cx="1079602" cy="1719073"/>
          </a:xfrm>
          <a:prstGeom prst="rect">
            <a:avLst/>
          </a:prstGeom>
          <a:noFill/>
          <a:ln>
            <a:noFill/>
          </a:ln>
        </p:spPr>
      </p:pic>
      <p:pic>
        <p:nvPicPr>
          <p:cNvPr id="165" name="Shape 165"/>
          <p:cNvPicPr preferRelativeResize="0"/>
          <p:nvPr/>
        </p:nvPicPr>
        <p:blipFill rotWithShape="1">
          <a:blip r:embed="rId5">
            <a:alphaModFix/>
          </a:blip>
          <a:srcRect l="24073" t="14623" r="16530" b="18451"/>
          <a:stretch/>
        </p:blipFill>
        <p:spPr>
          <a:xfrm>
            <a:off x="2436049" y="1043251"/>
            <a:ext cx="908512" cy="1449229"/>
          </a:xfrm>
          <a:prstGeom prst="rect">
            <a:avLst/>
          </a:prstGeom>
          <a:noFill/>
          <a:ln>
            <a:noFill/>
          </a:ln>
        </p:spPr>
      </p:pic>
      <p:pic>
        <p:nvPicPr>
          <p:cNvPr id="166" name="Shape 166"/>
          <p:cNvPicPr preferRelativeResize="0"/>
          <p:nvPr/>
        </p:nvPicPr>
        <p:blipFill rotWithShape="1">
          <a:blip r:embed="rId6">
            <a:alphaModFix/>
          </a:blip>
          <a:srcRect l="17784" t="16399" r="23071" b="16580"/>
          <a:stretch/>
        </p:blipFill>
        <p:spPr>
          <a:xfrm>
            <a:off x="3446750" y="985212"/>
            <a:ext cx="975724" cy="1565300"/>
          </a:xfrm>
          <a:prstGeom prst="rect">
            <a:avLst/>
          </a:prstGeom>
          <a:noFill/>
          <a:ln>
            <a:noFill/>
          </a:ln>
        </p:spPr>
      </p:pic>
      <p:pic>
        <p:nvPicPr>
          <p:cNvPr id="167" name="Shape 167"/>
          <p:cNvPicPr preferRelativeResize="0"/>
          <p:nvPr/>
        </p:nvPicPr>
        <p:blipFill rotWithShape="1">
          <a:blip r:embed="rId7">
            <a:alphaModFix/>
          </a:blip>
          <a:srcRect l="12247" t="15509" r="23323" b="17290"/>
          <a:stretch/>
        </p:blipFill>
        <p:spPr>
          <a:xfrm>
            <a:off x="4494387" y="970817"/>
            <a:ext cx="1079599" cy="1594096"/>
          </a:xfrm>
          <a:prstGeom prst="rect">
            <a:avLst/>
          </a:prstGeom>
          <a:noFill/>
          <a:ln>
            <a:noFill/>
          </a:ln>
        </p:spPr>
      </p:pic>
      <p:pic>
        <p:nvPicPr>
          <p:cNvPr id="168" name="Shape 168"/>
          <p:cNvPicPr preferRelativeResize="0"/>
          <p:nvPr/>
        </p:nvPicPr>
        <p:blipFill rotWithShape="1">
          <a:blip r:embed="rId8">
            <a:alphaModFix/>
          </a:blip>
          <a:srcRect l="15015" t="14799" r="25588" b="19423"/>
          <a:stretch/>
        </p:blipFill>
        <p:spPr>
          <a:xfrm>
            <a:off x="5685112" y="984525"/>
            <a:ext cx="975724" cy="1529729"/>
          </a:xfrm>
          <a:prstGeom prst="rect">
            <a:avLst/>
          </a:prstGeom>
          <a:noFill/>
          <a:ln>
            <a:noFill/>
          </a:ln>
        </p:spPr>
      </p:pic>
      <p:pic>
        <p:nvPicPr>
          <p:cNvPr id="169" name="Shape 169"/>
          <p:cNvPicPr preferRelativeResize="0"/>
          <p:nvPr/>
        </p:nvPicPr>
        <p:blipFill rotWithShape="1">
          <a:blip r:embed="rId9">
            <a:alphaModFix/>
          </a:blip>
          <a:srcRect l="11615" t="11774" r="28234" b="17293"/>
          <a:stretch/>
        </p:blipFill>
        <p:spPr>
          <a:xfrm>
            <a:off x="6771962" y="873774"/>
            <a:ext cx="1029717" cy="1719073"/>
          </a:xfrm>
          <a:prstGeom prst="rect">
            <a:avLst/>
          </a:prstGeom>
          <a:noFill/>
          <a:ln>
            <a:noFill/>
          </a:ln>
        </p:spPr>
      </p:pic>
      <p:pic>
        <p:nvPicPr>
          <p:cNvPr id="170" name="Shape 170"/>
          <p:cNvPicPr preferRelativeResize="0"/>
          <p:nvPr/>
        </p:nvPicPr>
        <p:blipFill rotWithShape="1">
          <a:blip r:embed="rId10">
            <a:alphaModFix/>
          </a:blip>
          <a:srcRect l="24326" t="10712" r="10488" b="17823"/>
          <a:stretch/>
        </p:blipFill>
        <p:spPr>
          <a:xfrm>
            <a:off x="7804587" y="789450"/>
            <a:ext cx="1260750" cy="1956823"/>
          </a:xfrm>
          <a:prstGeom prst="rect">
            <a:avLst/>
          </a:prstGeom>
          <a:noFill/>
          <a:ln>
            <a:noFill/>
          </a:ln>
        </p:spPr>
      </p:pic>
      <p:sp>
        <p:nvSpPr>
          <p:cNvPr id="171" name="Shape 171"/>
          <p:cNvSpPr txBox="1">
            <a:spLocks noGrp="1"/>
          </p:cNvSpPr>
          <p:nvPr>
            <p:ph type="subTitle" idx="2"/>
          </p:nvPr>
        </p:nvSpPr>
        <p:spPr>
          <a:xfrm>
            <a:off x="311700" y="4208700"/>
            <a:ext cx="8520599" cy="706200"/>
          </a:xfrm>
          <a:prstGeom prst="rect">
            <a:avLst/>
          </a:prstGeom>
        </p:spPr>
        <p:txBody>
          <a:bodyPr lIns="91425" tIns="91425" rIns="91425" bIns="91425" anchor="ctr" anchorCtr="0">
            <a:noAutofit/>
          </a:bodyPr>
          <a:lstStyle/>
          <a:p>
            <a:pPr lvl="0" rtl="0">
              <a:spcBef>
                <a:spcPts val="0"/>
              </a:spcBef>
              <a:buNone/>
            </a:pPr>
            <a:r>
              <a:rPr lang="en" sz="3000" dirty="0">
                <a:latin typeface="Abadi MT Condensed Light"/>
                <a:ea typeface="Abadi MT Condensed Light"/>
                <a:cs typeface="Abadi MT Condensed Light"/>
                <a:sym typeface="Amatic SC"/>
              </a:rPr>
              <a:t>scaffolded learning. digestable. interactive.</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sz="3600"/>
              <a:t>Sage, Betsy, Jasmine, Cristian</a:t>
            </a:r>
          </a:p>
        </p:txBody>
      </p:sp>
      <p:sp>
        <p:nvSpPr>
          <p:cNvPr id="62" name="Shape 62"/>
          <p:cNvSpPr txBox="1">
            <a:spLocks noGrp="1"/>
          </p:cNvSpPr>
          <p:nvPr>
            <p:ph type="body" idx="1"/>
          </p:nvPr>
        </p:nvSpPr>
        <p:spPr>
          <a:xfrm>
            <a:off x="311700" y="4097400"/>
            <a:ext cx="8520599" cy="501599"/>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3600" dirty="0">
                <a:latin typeface="Abadi MT Condensed Light"/>
                <a:ea typeface="Abadi MT Condensed Light"/>
                <a:cs typeface="Abadi MT Condensed Light"/>
                <a:sym typeface="Amatic SC"/>
              </a:rPr>
              <a:t>How to expose low-income minority students to STEM education</a:t>
            </a:r>
          </a:p>
        </p:txBody>
      </p:sp>
      <p:pic>
        <p:nvPicPr>
          <p:cNvPr id="63" name="Shape 63"/>
          <p:cNvPicPr preferRelativeResize="0"/>
          <p:nvPr/>
        </p:nvPicPr>
        <p:blipFill rotWithShape="1">
          <a:blip r:embed="rId3">
            <a:alphaModFix/>
          </a:blip>
          <a:srcRect t="25237" b="17301"/>
          <a:stretch/>
        </p:blipFill>
        <p:spPr>
          <a:xfrm>
            <a:off x="1694004" y="1228675"/>
            <a:ext cx="5589951" cy="2409223"/>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95125" y="570900"/>
            <a:ext cx="4321500" cy="4001699"/>
          </a:xfrm>
          <a:prstGeom prst="rect">
            <a:avLst/>
          </a:prstGeom>
          <a:noFill/>
          <a:ln>
            <a:noFill/>
          </a:ln>
        </p:spPr>
        <p:txBody>
          <a:bodyPr lIns="91425" tIns="91425" rIns="91425" bIns="91425" anchor="ctr" anchorCtr="0">
            <a:noAutofit/>
          </a:bodyPr>
          <a:lstStyle/>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Loves doing experiments</a:t>
            </a: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Likes video</a:t>
            </a:r>
          </a:p>
          <a:p>
            <a:pPr lvl="0" rtl="0">
              <a:spcBef>
                <a:spcPts val="0"/>
              </a:spcBef>
              <a:buNone/>
            </a:pPr>
            <a:endParaRPr sz="3000" b="1" dirty="0">
              <a:latin typeface="Abadi MT Condensed Light"/>
              <a:ea typeface="Abadi MT Condensed Light"/>
              <a:cs typeface="Abadi MT Condensed Light"/>
              <a:sym typeface="Amatic SC"/>
            </a:endParaRP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Even inexpensive materials might be difficult</a:t>
            </a:r>
          </a:p>
          <a:p>
            <a:pPr lvl="0" rtl="0">
              <a:spcBef>
                <a:spcPts val="0"/>
              </a:spcBef>
              <a:buNone/>
            </a:pPr>
            <a:endParaRPr sz="3000" b="1" dirty="0">
              <a:latin typeface="Abadi MT Condensed Light"/>
              <a:ea typeface="Abadi MT Condensed Light"/>
              <a:cs typeface="Abadi MT Condensed Light"/>
              <a:sym typeface="Amatic SC"/>
            </a:endParaRP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More interested in working solo</a:t>
            </a:r>
          </a:p>
          <a:p>
            <a:pPr lvl="0" rtl="0">
              <a:spcBef>
                <a:spcPts val="0"/>
              </a:spcBef>
              <a:buNone/>
            </a:pPr>
            <a:endParaRPr sz="3000" b="1" dirty="0">
              <a:latin typeface="Abadi MT Condensed Light"/>
              <a:ea typeface="Abadi MT Condensed Light"/>
              <a:cs typeface="Abadi MT Condensed Light"/>
              <a:sym typeface="Amatic SC"/>
            </a:endParaRP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Games</a:t>
            </a:r>
          </a:p>
        </p:txBody>
      </p:sp>
      <p:pic>
        <p:nvPicPr>
          <p:cNvPr id="177" name="Shape 177"/>
          <p:cNvPicPr preferRelativeResize="0"/>
          <p:nvPr/>
        </p:nvPicPr>
        <p:blipFill>
          <a:blip r:embed="rId3">
            <a:alphaModFix/>
          </a:blip>
          <a:stretch>
            <a:fillRect/>
          </a:stretch>
        </p:blipFill>
        <p:spPr>
          <a:xfrm>
            <a:off x="5441821" y="570900"/>
            <a:ext cx="2851725" cy="3802300"/>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ubTitle" idx="1"/>
          </p:nvPr>
        </p:nvSpPr>
        <p:spPr>
          <a:xfrm>
            <a:off x="311700" y="3659425"/>
            <a:ext cx="8520599" cy="1123199"/>
          </a:xfrm>
          <a:prstGeom prst="rect">
            <a:avLst/>
          </a:prstGeom>
        </p:spPr>
        <p:txBody>
          <a:bodyPr lIns="91425" tIns="91425" rIns="91425" bIns="91425" anchor="ctr" anchorCtr="0">
            <a:noAutofit/>
          </a:bodyPr>
          <a:lstStyle/>
          <a:p>
            <a:pPr rtl="0">
              <a:spcBef>
                <a:spcPts val="0"/>
              </a:spcBef>
              <a:buNone/>
            </a:pPr>
            <a:r>
              <a:rPr lang="en" sz="3600" dirty="0">
                <a:latin typeface="Abadi MT Condensed Light"/>
                <a:ea typeface="Abadi MT Condensed Light"/>
                <a:cs typeface="Abadi MT Condensed Light"/>
                <a:sym typeface="Amatic SC"/>
              </a:rPr>
              <a:t>connect</a:t>
            </a:r>
          </a:p>
          <a:p>
            <a:pPr>
              <a:spcBef>
                <a:spcPts val="0"/>
              </a:spcBef>
              <a:buNone/>
            </a:pPr>
            <a:r>
              <a:rPr lang="en" sz="3000" dirty="0">
                <a:latin typeface="Abadi MT Condensed Light"/>
                <a:ea typeface="Abadi MT Condensed Light"/>
                <a:cs typeface="Abadi MT Condensed Light"/>
                <a:sym typeface="Amatic SC"/>
              </a:rPr>
              <a:t>Advising. Answers. Crowdsourced knowledge</a:t>
            </a:r>
          </a:p>
        </p:txBody>
      </p:sp>
      <p:pic>
        <p:nvPicPr>
          <p:cNvPr id="183" name="Shape 183"/>
          <p:cNvPicPr preferRelativeResize="0"/>
          <p:nvPr/>
        </p:nvPicPr>
        <p:blipFill>
          <a:blip r:embed="rId3">
            <a:alphaModFix/>
          </a:blip>
          <a:stretch>
            <a:fillRect/>
          </a:stretch>
        </p:blipFill>
        <p:spPr>
          <a:xfrm>
            <a:off x="484575" y="352765"/>
            <a:ext cx="1986329" cy="2855328"/>
          </a:xfrm>
          <a:prstGeom prst="rect">
            <a:avLst/>
          </a:prstGeom>
          <a:noFill/>
          <a:ln>
            <a:noFill/>
          </a:ln>
        </p:spPr>
      </p:pic>
      <p:pic>
        <p:nvPicPr>
          <p:cNvPr id="184" name="Shape 184"/>
          <p:cNvPicPr preferRelativeResize="0"/>
          <p:nvPr/>
        </p:nvPicPr>
        <p:blipFill>
          <a:blip r:embed="rId4">
            <a:alphaModFix/>
          </a:blip>
          <a:stretch>
            <a:fillRect/>
          </a:stretch>
        </p:blipFill>
        <p:spPr>
          <a:xfrm>
            <a:off x="2501387" y="352767"/>
            <a:ext cx="1986329" cy="2855332"/>
          </a:xfrm>
          <a:prstGeom prst="rect">
            <a:avLst/>
          </a:prstGeom>
          <a:noFill/>
          <a:ln>
            <a:noFill/>
          </a:ln>
        </p:spPr>
      </p:pic>
      <p:pic>
        <p:nvPicPr>
          <p:cNvPr id="185" name="Shape 185"/>
          <p:cNvPicPr preferRelativeResize="0"/>
          <p:nvPr/>
        </p:nvPicPr>
        <p:blipFill>
          <a:blip r:embed="rId5">
            <a:alphaModFix/>
          </a:blip>
          <a:stretch>
            <a:fillRect/>
          </a:stretch>
        </p:blipFill>
        <p:spPr>
          <a:xfrm>
            <a:off x="4645544" y="352750"/>
            <a:ext cx="1986329" cy="2855344"/>
          </a:xfrm>
          <a:prstGeom prst="rect">
            <a:avLst/>
          </a:prstGeom>
          <a:noFill/>
          <a:ln>
            <a:noFill/>
          </a:ln>
        </p:spPr>
      </p:pic>
      <p:pic>
        <p:nvPicPr>
          <p:cNvPr id="186" name="Shape 186"/>
          <p:cNvPicPr preferRelativeResize="0"/>
          <p:nvPr/>
        </p:nvPicPr>
        <p:blipFill>
          <a:blip r:embed="rId6">
            <a:alphaModFix/>
          </a:blip>
          <a:stretch>
            <a:fillRect/>
          </a:stretch>
        </p:blipFill>
        <p:spPr>
          <a:xfrm>
            <a:off x="6764420" y="352765"/>
            <a:ext cx="1986329" cy="2855321"/>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p:nvPr/>
        </p:nvSpPr>
        <p:spPr>
          <a:xfrm>
            <a:off x="95125" y="194100"/>
            <a:ext cx="4252800" cy="4755300"/>
          </a:xfrm>
          <a:prstGeom prst="rect">
            <a:avLst/>
          </a:prstGeom>
          <a:noFill/>
          <a:ln>
            <a:noFill/>
          </a:ln>
        </p:spPr>
        <p:txBody>
          <a:bodyPr lIns="91425" tIns="91425" rIns="91425" bIns="91425" anchor="ctr" anchorCtr="0">
            <a:noAutofit/>
          </a:bodyPr>
          <a:lstStyle/>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Interested in learning from adults</a:t>
            </a:r>
          </a:p>
          <a:p>
            <a:pPr lvl="0" rtl="0">
              <a:spcBef>
                <a:spcPts val="0"/>
              </a:spcBef>
              <a:buNone/>
            </a:pPr>
            <a:endParaRPr sz="3000" b="1" dirty="0">
              <a:latin typeface="Abadi MT Condensed Light"/>
              <a:ea typeface="Abadi MT Condensed Light"/>
              <a:cs typeface="Abadi MT Condensed Light"/>
              <a:sym typeface="Amatic SC"/>
            </a:endParaRP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More personalized would be better</a:t>
            </a: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Some want social component</a:t>
            </a:r>
          </a:p>
          <a:p>
            <a:pPr lvl="0" rtl="0">
              <a:spcBef>
                <a:spcPts val="0"/>
              </a:spcBef>
              <a:buNone/>
            </a:pPr>
            <a:endParaRPr sz="3000" b="1" dirty="0">
              <a:latin typeface="Abadi MT Condensed Light"/>
              <a:ea typeface="Abadi MT Condensed Light"/>
              <a:cs typeface="Abadi MT Condensed Light"/>
              <a:sym typeface="Amatic SC"/>
            </a:endParaRP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Enthusiastic!</a:t>
            </a:r>
          </a:p>
          <a:p>
            <a:pPr lvl="0" rtl="0">
              <a:spcBef>
                <a:spcPts val="0"/>
              </a:spcBef>
              <a:buNone/>
            </a:pPr>
            <a:endParaRPr sz="3000" b="1" dirty="0">
              <a:latin typeface="Abadi MT Condensed Light"/>
              <a:ea typeface="Abadi MT Condensed Light"/>
              <a:cs typeface="Abadi MT Condensed Light"/>
              <a:sym typeface="Amatic SC"/>
            </a:endParaRP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Teens love quizzes</a:t>
            </a: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College students as well as professionals</a:t>
            </a:r>
          </a:p>
        </p:txBody>
      </p:sp>
      <p:pic>
        <p:nvPicPr>
          <p:cNvPr id="192" name="Shape 192"/>
          <p:cNvPicPr preferRelativeResize="0"/>
          <p:nvPr/>
        </p:nvPicPr>
        <p:blipFill rotWithShape="1">
          <a:blip r:embed="rId3">
            <a:alphaModFix/>
          </a:blip>
          <a:srcRect r="29113" b="34054"/>
          <a:stretch/>
        </p:blipFill>
        <p:spPr>
          <a:xfrm>
            <a:off x="5000800" y="1265475"/>
            <a:ext cx="3694849" cy="2612550"/>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subTitle" idx="1"/>
          </p:nvPr>
        </p:nvSpPr>
        <p:spPr>
          <a:xfrm>
            <a:off x="311700" y="3614125"/>
            <a:ext cx="8520599" cy="1141200"/>
          </a:xfrm>
          <a:prstGeom prst="rect">
            <a:avLst/>
          </a:prstGeom>
        </p:spPr>
        <p:txBody>
          <a:bodyPr lIns="91425" tIns="91425" rIns="91425" bIns="91425" anchor="ctr" anchorCtr="0">
            <a:noAutofit/>
          </a:bodyPr>
          <a:lstStyle/>
          <a:p>
            <a:pPr rtl="0">
              <a:spcBef>
                <a:spcPts val="0"/>
              </a:spcBef>
              <a:buNone/>
            </a:pPr>
            <a:r>
              <a:rPr lang="en" sz="3600" dirty="0">
                <a:latin typeface="Abadi MT Condensed Light"/>
                <a:ea typeface="Abadi MT Condensed Light"/>
                <a:cs typeface="Abadi MT Condensed Light"/>
                <a:sym typeface="Amatic SC"/>
              </a:rPr>
              <a:t>inside out.</a:t>
            </a:r>
          </a:p>
          <a:p>
            <a:pPr>
              <a:spcBef>
                <a:spcPts val="0"/>
              </a:spcBef>
              <a:buNone/>
            </a:pPr>
            <a:r>
              <a:rPr lang="en" sz="3000" dirty="0">
                <a:latin typeface="Abadi MT Condensed Light"/>
                <a:ea typeface="Abadi MT Condensed Light"/>
                <a:cs typeface="Abadi MT Condensed Light"/>
                <a:sym typeface="Amatic SC"/>
              </a:rPr>
              <a:t>personalized. creative. real life applications</a:t>
            </a:r>
          </a:p>
        </p:txBody>
      </p:sp>
      <p:pic>
        <p:nvPicPr>
          <p:cNvPr id="198" name="Shape 198"/>
          <p:cNvPicPr preferRelativeResize="0"/>
          <p:nvPr/>
        </p:nvPicPr>
        <p:blipFill>
          <a:blip r:embed="rId3">
            <a:alphaModFix/>
          </a:blip>
          <a:stretch>
            <a:fillRect/>
          </a:stretch>
        </p:blipFill>
        <p:spPr>
          <a:xfrm>
            <a:off x="423350" y="158100"/>
            <a:ext cx="2195776" cy="3033724"/>
          </a:xfrm>
          <a:prstGeom prst="rect">
            <a:avLst/>
          </a:prstGeom>
          <a:noFill/>
          <a:ln>
            <a:noFill/>
          </a:ln>
        </p:spPr>
      </p:pic>
      <p:pic>
        <p:nvPicPr>
          <p:cNvPr id="199" name="Shape 199"/>
          <p:cNvPicPr preferRelativeResize="0"/>
          <p:nvPr/>
        </p:nvPicPr>
        <p:blipFill>
          <a:blip r:embed="rId4">
            <a:alphaModFix/>
          </a:blip>
          <a:stretch>
            <a:fillRect/>
          </a:stretch>
        </p:blipFill>
        <p:spPr>
          <a:xfrm>
            <a:off x="3400382" y="158100"/>
            <a:ext cx="2275275" cy="3033724"/>
          </a:xfrm>
          <a:prstGeom prst="rect">
            <a:avLst/>
          </a:prstGeom>
          <a:noFill/>
          <a:ln>
            <a:noFill/>
          </a:ln>
        </p:spPr>
      </p:pic>
      <p:pic>
        <p:nvPicPr>
          <p:cNvPr id="200" name="Shape 200"/>
          <p:cNvPicPr preferRelativeResize="0"/>
          <p:nvPr/>
        </p:nvPicPr>
        <p:blipFill>
          <a:blip r:embed="rId5">
            <a:alphaModFix/>
          </a:blip>
          <a:stretch>
            <a:fillRect/>
          </a:stretch>
        </p:blipFill>
        <p:spPr>
          <a:xfrm>
            <a:off x="6456900" y="158112"/>
            <a:ext cx="2275275" cy="3033700"/>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66075" y="261549"/>
            <a:ext cx="4045199" cy="4375800"/>
          </a:xfrm>
          <a:prstGeom prst="rect">
            <a:avLst/>
          </a:prstGeom>
        </p:spPr>
        <p:txBody>
          <a:bodyPr lIns="91425" tIns="91425" rIns="91425" bIns="91425" anchor="b" anchorCtr="0">
            <a:noAutofit/>
          </a:bodyPr>
          <a:lstStyle/>
          <a:p>
            <a:pPr marL="457200" lvl="0" indent="-419100" algn="l" rtl="0">
              <a:spcBef>
                <a:spcPts val="0"/>
              </a:spcBef>
              <a:buClr>
                <a:srgbClr val="000000"/>
              </a:buClr>
              <a:buSzPct val="100000"/>
              <a:buFont typeface="Amatic SC"/>
              <a:buChar char="●"/>
            </a:pPr>
            <a:r>
              <a:rPr lang="en" sz="3000">
                <a:solidFill>
                  <a:srgbClr val="000000"/>
                </a:solidFill>
              </a:rPr>
              <a:t>Can learn about topics she’s interested in</a:t>
            </a:r>
          </a:p>
          <a:p>
            <a:pPr algn="l" rtl="0">
              <a:spcBef>
                <a:spcPts val="0"/>
              </a:spcBef>
              <a:buNone/>
            </a:pPr>
            <a:endParaRPr sz="3000">
              <a:solidFill>
                <a:srgbClr val="000000"/>
              </a:solidFill>
            </a:endParaRPr>
          </a:p>
          <a:p>
            <a:pPr marL="457200" lvl="0" indent="-419100" algn="l" rtl="0">
              <a:spcBef>
                <a:spcPts val="0"/>
              </a:spcBef>
              <a:buClr>
                <a:srgbClr val="000000"/>
              </a:buClr>
              <a:buSzPct val="100000"/>
              <a:buFont typeface="Amatic SC"/>
              <a:buChar char="●"/>
            </a:pPr>
            <a:r>
              <a:rPr lang="en" sz="3000">
                <a:solidFill>
                  <a:srgbClr val="000000"/>
                </a:solidFill>
              </a:rPr>
              <a:t>Not always interested in delving deeper</a:t>
            </a:r>
          </a:p>
          <a:p>
            <a:pPr lvl="0" algn="l" rtl="0">
              <a:spcBef>
                <a:spcPts val="0"/>
              </a:spcBef>
              <a:buNone/>
            </a:pPr>
            <a:endParaRPr sz="3000">
              <a:solidFill>
                <a:srgbClr val="000000"/>
              </a:solidFill>
            </a:endParaRPr>
          </a:p>
          <a:p>
            <a:pPr marL="457200" lvl="0" indent="-419100" algn="l" rtl="0">
              <a:spcBef>
                <a:spcPts val="0"/>
              </a:spcBef>
              <a:buClr>
                <a:srgbClr val="000000"/>
              </a:buClr>
              <a:buSzPct val="100000"/>
              <a:buFont typeface="Amatic SC"/>
              <a:buChar char="●"/>
            </a:pPr>
            <a:r>
              <a:rPr lang="en" sz="3000">
                <a:solidFill>
                  <a:srgbClr val="000000"/>
                </a:solidFill>
              </a:rPr>
              <a:t>No profile</a:t>
            </a:r>
          </a:p>
          <a:p>
            <a:pPr lvl="0" algn="l" rtl="0">
              <a:spcBef>
                <a:spcPts val="0"/>
              </a:spcBef>
              <a:buNone/>
            </a:pPr>
            <a:endParaRPr sz="3000">
              <a:solidFill>
                <a:srgbClr val="000000"/>
              </a:solidFill>
            </a:endParaRPr>
          </a:p>
          <a:p>
            <a:pPr marL="457200" lvl="0" indent="-419100" algn="l" rtl="0">
              <a:spcBef>
                <a:spcPts val="0"/>
              </a:spcBef>
              <a:buClr>
                <a:srgbClr val="000000"/>
              </a:buClr>
              <a:buSzPct val="100000"/>
              <a:buFont typeface="Amatic SC"/>
              <a:buChar char="●"/>
            </a:pPr>
            <a:r>
              <a:rPr lang="en" sz="3000">
                <a:solidFill>
                  <a:srgbClr val="000000"/>
                </a:solidFill>
              </a:rPr>
              <a:t>What is a social app</a:t>
            </a:r>
          </a:p>
        </p:txBody>
      </p:sp>
      <p:pic>
        <p:nvPicPr>
          <p:cNvPr id="206" name="Shape 206"/>
          <p:cNvPicPr preferRelativeResize="0"/>
          <p:nvPr/>
        </p:nvPicPr>
        <p:blipFill rotWithShape="1">
          <a:blip r:embed="rId3">
            <a:alphaModFix/>
          </a:blip>
          <a:srcRect t="16838" b="15484"/>
          <a:stretch/>
        </p:blipFill>
        <p:spPr>
          <a:xfrm>
            <a:off x="5363475" y="767750"/>
            <a:ext cx="2998899" cy="3607975"/>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3586950" y="298900"/>
            <a:ext cx="1970100" cy="896700"/>
          </a:xfrm>
          <a:prstGeom prst="rect">
            <a:avLst/>
          </a:prstGeom>
          <a:noFill/>
          <a:ln>
            <a:noFill/>
          </a:ln>
        </p:spPr>
        <p:txBody>
          <a:bodyPr lIns="91425" tIns="91425" rIns="91425" bIns="91425" anchor="t" anchorCtr="0">
            <a:noAutofit/>
          </a:bodyPr>
          <a:lstStyle/>
          <a:p>
            <a:pPr>
              <a:spcBef>
                <a:spcPts val="0"/>
              </a:spcBef>
              <a:buNone/>
            </a:pPr>
            <a:r>
              <a:rPr lang="en" sz="3600" b="1" dirty="0">
                <a:latin typeface="Abadi MT Condensed Light"/>
                <a:ea typeface="Abadi MT Condensed Light"/>
                <a:cs typeface="Abadi MT Condensed Light"/>
                <a:sym typeface="Amatic SC"/>
              </a:rPr>
              <a:t>Image Sources</a:t>
            </a:r>
          </a:p>
        </p:txBody>
      </p:sp>
      <p:sp>
        <p:nvSpPr>
          <p:cNvPr id="212" name="Shape 212"/>
          <p:cNvSpPr txBox="1"/>
          <p:nvPr/>
        </p:nvSpPr>
        <p:spPr>
          <a:xfrm>
            <a:off x="2486400" y="1603250"/>
            <a:ext cx="7684799" cy="896700"/>
          </a:xfrm>
          <a:prstGeom prst="rect">
            <a:avLst/>
          </a:prstGeom>
          <a:noFill/>
          <a:ln>
            <a:noFill/>
          </a:ln>
        </p:spPr>
        <p:txBody>
          <a:bodyPr lIns="91425" tIns="91425" rIns="91425" bIns="91425" anchor="t" anchorCtr="0">
            <a:noAutofit/>
          </a:bodyPr>
          <a:lstStyle/>
          <a:p>
            <a:pPr rtl="0">
              <a:spcBef>
                <a:spcPts val="0"/>
              </a:spcBef>
              <a:buNone/>
            </a:pPr>
            <a:r>
              <a:rPr lang="en"/>
              <a:t>Parent and Child Image - </a:t>
            </a:r>
            <a:r>
              <a:rPr lang="en" sz="1500">
                <a:highlight>
                  <a:srgbClr val="FFFFFF"/>
                </a:highlight>
              </a:rPr>
              <a:t>by Gregor Črešnar</a:t>
            </a:r>
          </a:p>
          <a:p>
            <a:pPr rtl="0">
              <a:spcBef>
                <a:spcPts val="0"/>
              </a:spcBef>
              <a:buNone/>
            </a:pPr>
            <a:endParaRPr sz="1500">
              <a:highlight>
                <a:srgbClr val="FFFFFF"/>
              </a:highlight>
            </a:endParaRPr>
          </a:p>
          <a:p>
            <a:pPr rtl="0">
              <a:spcBef>
                <a:spcPts val="0"/>
              </a:spcBef>
              <a:buNone/>
            </a:pPr>
            <a:r>
              <a:rPr lang="en" sz="1500">
                <a:highlight>
                  <a:srgbClr val="FFFFFF"/>
                </a:highlight>
              </a:rPr>
              <a:t>Tablet Image - by Tahsin Tahil</a:t>
            </a:r>
          </a:p>
          <a:p>
            <a:pPr rtl="0">
              <a:spcBef>
                <a:spcPts val="0"/>
              </a:spcBef>
              <a:buNone/>
            </a:pPr>
            <a:endParaRPr sz="1500">
              <a:highlight>
                <a:srgbClr val="FFFFFF"/>
              </a:highlight>
            </a:endParaRPr>
          </a:p>
          <a:p>
            <a:pPr rtl="0">
              <a:spcBef>
                <a:spcPts val="0"/>
              </a:spcBef>
              <a:buNone/>
            </a:pPr>
            <a:endParaRPr sz="1500">
              <a:highlight>
                <a:srgbClr val="FFFFFF"/>
              </a:highlight>
            </a:endParaRPr>
          </a:p>
          <a:p>
            <a:pPr rtl="0">
              <a:spcBef>
                <a:spcPts val="0"/>
              </a:spcBef>
              <a:buNone/>
            </a:pPr>
            <a:r>
              <a:rPr lang="en" sz="1500">
                <a:highlight>
                  <a:srgbClr val="FFFFFF"/>
                </a:highlight>
              </a:rPr>
              <a:t>Question Image - by Jessica Lock</a:t>
            </a:r>
          </a:p>
          <a:p>
            <a:pPr rtl="0">
              <a:spcBef>
                <a:spcPts val="0"/>
              </a:spcBef>
              <a:buNone/>
            </a:pPr>
            <a:endParaRPr sz="1500">
              <a:highlight>
                <a:srgbClr val="FFFFFF"/>
              </a:highlight>
            </a:endParaRPr>
          </a:p>
          <a:p>
            <a:pPr>
              <a:spcBef>
                <a:spcPts val="0"/>
              </a:spcBef>
              <a:buNone/>
            </a:pPr>
            <a:endParaRPr b="1"/>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802750" y="802500"/>
            <a:ext cx="3538499" cy="3538499"/>
          </a:xfrm>
          <a:prstGeom prst="rect">
            <a:avLst/>
          </a:prstGeom>
        </p:spPr>
        <p:txBody>
          <a:bodyPr lIns="91425" tIns="91425" rIns="91425" bIns="91425" anchor="ctr" anchorCtr="0">
            <a:noAutofit/>
          </a:bodyPr>
          <a:lstStyle/>
          <a:p>
            <a:pPr lvl="0" rtl="0">
              <a:spcBef>
                <a:spcPts val="0"/>
              </a:spcBef>
              <a:buNone/>
            </a:pPr>
            <a:r>
              <a:rPr lang="en"/>
              <a:t>Initial POV</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p:nvPr/>
        </p:nvSpPr>
        <p:spPr>
          <a:xfrm>
            <a:off x="706800" y="493200"/>
            <a:ext cx="7730400" cy="40866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4800" b="1" dirty="0">
                <a:latin typeface="Abadi MT Condensed Light"/>
                <a:ea typeface="Abadi MT Condensed Light"/>
                <a:cs typeface="Abadi MT Condensed Light"/>
                <a:sym typeface="Amatic SC"/>
              </a:rPr>
              <a:t>We met K and we were amazed to realize that </a:t>
            </a:r>
            <a:r>
              <a:rPr lang="en" sz="4800" b="1" dirty="0">
                <a:solidFill>
                  <a:srgbClr val="00AD88"/>
                </a:solidFill>
                <a:latin typeface="Abadi MT Condensed Light"/>
                <a:ea typeface="Abadi MT Condensed Light"/>
                <a:cs typeface="Abadi MT Condensed Light"/>
                <a:sym typeface="Amatic SC"/>
              </a:rPr>
              <a:t>he considered engineering a new field</a:t>
            </a:r>
            <a:r>
              <a:rPr lang="en" sz="4800" b="1" dirty="0">
                <a:latin typeface="Abadi MT Condensed Light"/>
                <a:ea typeface="Abadi MT Condensed Light"/>
                <a:cs typeface="Abadi MT Condensed Light"/>
                <a:sym typeface="Amatic SC"/>
              </a:rPr>
              <a:t>. It would be game-changing to </a:t>
            </a:r>
            <a:r>
              <a:rPr lang="en" sz="4800" b="1" dirty="0">
                <a:solidFill>
                  <a:srgbClr val="00AD88"/>
                </a:solidFill>
                <a:latin typeface="Abadi MT Condensed Light"/>
                <a:ea typeface="Abadi MT Condensed Light"/>
                <a:cs typeface="Abadi MT Condensed Light"/>
                <a:sym typeface="Amatic SC"/>
              </a:rPr>
              <a:t>make information about engineering more accessible.</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802750" y="802500"/>
            <a:ext cx="3538499" cy="3538499"/>
          </a:xfrm>
          <a:prstGeom prst="rect">
            <a:avLst/>
          </a:prstGeom>
        </p:spPr>
        <p:txBody>
          <a:bodyPr lIns="91425" tIns="91425" rIns="91425" bIns="91425" anchor="ctr" anchorCtr="0">
            <a:noAutofit/>
          </a:bodyPr>
          <a:lstStyle/>
          <a:p>
            <a:pPr lvl="0" rtl="0">
              <a:spcBef>
                <a:spcPts val="0"/>
              </a:spcBef>
              <a:buNone/>
            </a:pPr>
            <a:r>
              <a:rPr lang="en"/>
              <a:t>Additional Needfinding Results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265500" y="1081400"/>
            <a:ext cx="4045199" cy="1710300"/>
          </a:xfrm>
          <a:prstGeom prst="rect">
            <a:avLst/>
          </a:prstGeom>
        </p:spPr>
        <p:txBody>
          <a:bodyPr lIns="91425" tIns="91425" rIns="91425" bIns="91425" anchor="b" anchorCtr="0">
            <a:noAutofit/>
          </a:bodyPr>
          <a:lstStyle/>
          <a:p>
            <a:pPr>
              <a:spcBef>
                <a:spcPts val="0"/>
              </a:spcBef>
              <a:buNone/>
            </a:pPr>
            <a:r>
              <a:rPr lang="en"/>
              <a:t>Pic of Donna</a:t>
            </a:r>
          </a:p>
        </p:txBody>
      </p:sp>
      <p:sp>
        <p:nvSpPr>
          <p:cNvPr id="84" name="Shape 84"/>
          <p:cNvSpPr txBox="1">
            <a:spLocks noGrp="1"/>
          </p:cNvSpPr>
          <p:nvPr>
            <p:ph type="body" idx="1"/>
          </p:nvPr>
        </p:nvSpPr>
        <p:spPr>
          <a:xfrm>
            <a:off x="4939500" y="1253650"/>
            <a:ext cx="3837000" cy="3010800"/>
          </a:xfrm>
          <a:prstGeom prst="rect">
            <a:avLst/>
          </a:prstGeom>
        </p:spPr>
        <p:txBody>
          <a:bodyPr lIns="91425" tIns="91425" rIns="91425" bIns="91425" anchor="ctr" anchorCtr="0">
            <a:noAutofit/>
          </a:bodyPr>
          <a:lstStyle/>
          <a:p>
            <a:pPr algn="ctr" rtl="0">
              <a:lnSpc>
                <a:spcPct val="100000"/>
              </a:lnSpc>
              <a:spcBef>
                <a:spcPts val="0"/>
              </a:spcBef>
              <a:spcAft>
                <a:spcPts val="0"/>
              </a:spcAft>
              <a:buNone/>
            </a:pPr>
            <a:r>
              <a:rPr lang="en" sz="4800" b="1" dirty="0">
                <a:latin typeface="Abadi MT Condensed Light"/>
                <a:ea typeface="Abadi MT Condensed Light"/>
                <a:cs typeface="Abadi MT Condensed Light"/>
                <a:sym typeface="Amatic SC"/>
              </a:rPr>
              <a:t>“You can’t make every child be a computer scientist”</a:t>
            </a:r>
          </a:p>
          <a:p>
            <a:pPr>
              <a:spcBef>
                <a:spcPts val="0"/>
              </a:spcBef>
              <a:buNone/>
            </a:pPr>
            <a:endParaRPr dirty="0"/>
          </a:p>
        </p:txBody>
      </p:sp>
      <p:pic>
        <p:nvPicPr>
          <p:cNvPr id="85" name="Shape 85"/>
          <p:cNvPicPr preferRelativeResize="0"/>
          <p:nvPr/>
        </p:nvPicPr>
        <p:blipFill>
          <a:blip r:embed="rId3">
            <a:alphaModFix/>
          </a:blip>
          <a:stretch>
            <a:fillRect/>
          </a:stretch>
        </p:blipFill>
        <p:spPr>
          <a:xfrm>
            <a:off x="235462" y="1032274"/>
            <a:ext cx="4105267" cy="3078950"/>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4867975" y="521325"/>
            <a:ext cx="3837000" cy="4493399"/>
          </a:xfrm>
          <a:prstGeom prst="rect">
            <a:avLst/>
          </a:prstGeom>
        </p:spPr>
        <p:txBody>
          <a:bodyPr lIns="91425" tIns="91425" rIns="91425" bIns="91425" anchor="ctr" anchorCtr="0">
            <a:noAutofit/>
          </a:bodyPr>
          <a:lstStyle/>
          <a:p>
            <a:pPr algn="ctr" rtl="0">
              <a:lnSpc>
                <a:spcPct val="100000"/>
              </a:lnSpc>
              <a:spcBef>
                <a:spcPts val="0"/>
              </a:spcBef>
              <a:spcAft>
                <a:spcPts val="0"/>
              </a:spcAft>
              <a:buNone/>
            </a:pPr>
            <a:r>
              <a:rPr lang="en" sz="4800" b="1" dirty="0">
                <a:latin typeface="Abadi MT Condensed Light"/>
                <a:ea typeface="Abadi MT Condensed Light"/>
                <a:cs typeface="Abadi MT Condensed Light"/>
                <a:sym typeface="Amatic SC"/>
              </a:rPr>
              <a:t>“My Spanish-speaking students like math because they don’t have to learn as many new words.”</a:t>
            </a:r>
          </a:p>
          <a:p>
            <a:pPr>
              <a:spcBef>
                <a:spcPts val="0"/>
              </a:spcBef>
              <a:buNone/>
            </a:pPr>
            <a:endParaRPr dirty="0"/>
          </a:p>
        </p:txBody>
      </p:sp>
      <p:pic>
        <p:nvPicPr>
          <p:cNvPr id="91" name="Shape 91"/>
          <p:cNvPicPr preferRelativeResize="0"/>
          <p:nvPr/>
        </p:nvPicPr>
        <p:blipFill>
          <a:blip r:embed="rId3">
            <a:alphaModFix/>
          </a:blip>
          <a:stretch>
            <a:fillRect/>
          </a:stretch>
        </p:blipFill>
        <p:spPr>
          <a:xfrm>
            <a:off x="514124" y="229737"/>
            <a:ext cx="3516998" cy="4684022"/>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algn="ctr">
              <a:lnSpc>
                <a:spcPct val="100000"/>
              </a:lnSpc>
              <a:spcBef>
                <a:spcPts val="0"/>
              </a:spcBef>
              <a:spcAft>
                <a:spcPts val="0"/>
              </a:spcAft>
              <a:buNone/>
            </a:pPr>
            <a:r>
              <a:rPr lang="en" sz="5500" b="1" dirty="0">
                <a:latin typeface="Abadi MT Condensed Light"/>
                <a:ea typeface="Abadi MT Condensed Light"/>
                <a:cs typeface="Abadi MT Condensed Light"/>
                <a:sym typeface="Amatic SC"/>
              </a:rPr>
              <a:t>Not everyone has the same conception of what STEM means</a:t>
            </a:r>
          </a:p>
        </p:txBody>
      </p:sp>
      <p:pic>
        <p:nvPicPr>
          <p:cNvPr id="97" name="Shape 97"/>
          <p:cNvPicPr preferRelativeResize="0"/>
          <p:nvPr/>
        </p:nvPicPr>
        <p:blipFill rotWithShape="1">
          <a:blip r:embed="rId3">
            <a:alphaModFix/>
          </a:blip>
          <a:srcRect t="29768" b="7914"/>
          <a:stretch/>
        </p:blipFill>
        <p:spPr>
          <a:xfrm>
            <a:off x="367950" y="969050"/>
            <a:ext cx="3857625" cy="320539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393375" y="608275"/>
            <a:ext cx="3887874" cy="3887874"/>
          </a:xfrm>
          <a:prstGeom prst="rect">
            <a:avLst/>
          </a:prstGeom>
          <a:noFill/>
          <a:ln>
            <a:noFill/>
          </a:ln>
        </p:spPr>
      </p:pic>
      <p:sp>
        <p:nvSpPr>
          <p:cNvPr id="103" name="Shape 103"/>
          <p:cNvSpPr txBox="1">
            <a:spLocks noGrp="1"/>
          </p:cNvSpPr>
          <p:nvPr>
            <p:ph type="body" idx="1"/>
          </p:nvPr>
        </p:nvSpPr>
        <p:spPr>
          <a:xfrm>
            <a:off x="4939500" y="143275"/>
            <a:ext cx="3837000" cy="42759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3600" b="1" dirty="0">
                <a:latin typeface="Abadi MT Condensed Light"/>
                <a:ea typeface="Abadi MT Condensed Light"/>
                <a:cs typeface="Abadi MT Condensed Light"/>
                <a:sym typeface="Amatic SC"/>
              </a:rPr>
              <a:t>Seeing low income minority college student excel is more inspiring than seeing/hearing from successful adults in the workforce.</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Words>
  <Application>Microsoft Macintosh PowerPoint</Application>
  <PresentationFormat>On-screen Show (16:9)</PresentationFormat>
  <Paragraphs>74</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Amatic SC</vt:lpstr>
      <vt:lpstr>Source Code Pro</vt:lpstr>
      <vt:lpstr>beach-day</vt:lpstr>
      <vt:lpstr>LiME</vt:lpstr>
      <vt:lpstr>Sage, Betsy, Jasmine, Cristian</vt:lpstr>
      <vt:lpstr>Initial POV</vt:lpstr>
      <vt:lpstr>PowerPoint Presentation</vt:lpstr>
      <vt:lpstr>Additional Needfinding Results</vt:lpstr>
      <vt:lpstr>Pic of Donna</vt:lpstr>
      <vt:lpstr>PowerPoint Presentation</vt:lpstr>
      <vt:lpstr>PowerPoint Presentation</vt:lpstr>
      <vt:lpstr>PowerPoint Presentation</vt:lpstr>
      <vt:lpstr>Revised POVs</vt:lpstr>
      <vt:lpstr>PowerPoint Presentation</vt:lpstr>
      <vt:lpstr>PowerPoint Presentation</vt:lpstr>
      <vt:lpstr>PowerPoint Presentation</vt:lpstr>
      <vt:lpstr>Top HMWs</vt:lpstr>
      <vt:lpstr>PowerPoint Presentation</vt:lpstr>
      <vt:lpstr>PowerPoint Presentation</vt:lpstr>
      <vt:lpstr>PowerPoint Presentation</vt:lpstr>
      <vt:lpstr>Experience Prototypes</vt:lpstr>
      <vt:lpstr>PowerPoint Presentation</vt:lpstr>
      <vt:lpstr>PowerPoint Presentation</vt:lpstr>
      <vt:lpstr>PowerPoint Presentation</vt:lpstr>
      <vt:lpstr>PowerPoint Presentation</vt:lpstr>
      <vt:lpstr>PowerPoint Presentation</vt:lpstr>
      <vt:lpstr>Can learn about topics she’s interested in  Not always interested in delving deeper  No profile  What is a social app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LiME</dc:title>
  <cp:lastModifiedBy>Academic Computing Services</cp:lastModifiedBy>
  <cp:revision>1</cp:revision>
  <dcterms:modified xsi:type="dcterms:W3CDTF">2015-12-11T01:54:11Z</dcterms:modified>
</cp:coreProperties>
</file>