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</p:sldIdLst>
  <p:sldSz cy="5143500" cx="9144000"/>
  <p:notesSz cx="6858000" cy="9144000"/>
  <p:embeddedFontLst>
    <p:embeddedFont>
      <p:font typeface="Average"/>
      <p:regular r:id="rId88"/>
    </p:embeddedFont>
    <p:embeddedFont>
      <p:font typeface="Oswald"/>
      <p:regular r:id="rId89"/>
      <p:bold r:id="rId90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42" Type="http://schemas.openxmlformats.org/officeDocument/2006/relationships/slide" Target="slides/slide36.xml"/><Relationship Id="rId86" Type="http://schemas.openxmlformats.org/officeDocument/2006/relationships/slide" Target="slides/slide80.xml"/><Relationship Id="rId41" Type="http://schemas.openxmlformats.org/officeDocument/2006/relationships/slide" Target="slides/slide35.xml"/><Relationship Id="rId85" Type="http://schemas.openxmlformats.org/officeDocument/2006/relationships/slide" Target="slides/slide79.xml"/><Relationship Id="rId44" Type="http://schemas.openxmlformats.org/officeDocument/2006/relationships/slide" Target="slides/slide38.xml"/><Relationship Id="rId88" Type="http://schemas.openxmlformats.org/officeDocument/2006/relationships/font" Target="fonts/Average-regular.fntdata"/><Relationship Id="rId43" Type="http://schemas.openxmlformats.org/officeDocument/2006/relationships/slide" Target="slides/slide37.xml"/><Relationship Id="rId87" Type="http://schemas.openxmlformats.org/officeDocument/2006/relationships/slide" Target="slides/slide81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9" Type="http://schemas.openxmlformats.org/officeDocument/2006/relationships/font" Target="fonts/Oswald-regular.fntdata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90" Type="http://schemas.openxmlformats.org/officeDocument/2006/relationships/font" Target="fonts/Oswald-bold.fntdata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2" name="Shape 3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9" name="Shape 3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7" name="Shape 3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2" name="Shape 3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7" name="Shape 3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4" name="Shape 3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1" name="Shape 3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8" name="Shape 3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6" name="Shape 3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3" name="Shape 3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1" name="Shape 4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8" name="Shape 4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6" name="Shape 4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3" name="Shape 4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1" name="Shape 4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8" name="Shape 4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46" name="Shape 4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3" name="Shape 4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61" name="Shape 4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68" name="Shape 4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6" name="Shape 4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3" name="Shape 4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1" name="Shape 4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8" name="Shape 4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05" name="Shape 5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5" name="Shape 5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2" name="Shape 5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30" name="Shape 5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37" name="Shape 5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44" name="Shape 5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51" name="Shape 5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59" name="Shape 5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66" name="Shape 5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74" name="Shape 5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1" name="Shape 5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9" name="Shape 5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6" name="Shape 5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4" name="Shape 6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11" name="Shape 6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18" name="Shape 6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24" name="Shape 6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30" name="Shape 6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37" name="Shape 6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43" name="Shape 6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49" name="Shape 6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57" name="Shape 6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65" name="Shape 6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71" name="Shape 6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hape 6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77" name="Shape 6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Remember to summarize UI Changes - lots of similarities in feedback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84" name="Shape 6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hape 9"/>
          <p:cNvGrpSpPr/>
          <p:nvPr/>
        </p:nvGrpSpPr>
        <p:grpSpPr>
          <a:xfrm>
            <a:off x="4350278" y="2855377"/>
            <a:ext cx="443588" cy="105632"/>
            <a:chOff x="4137525" y="2915950"/>
            <a:chExt cx="869099" cy="206999"/>
          </a:xfrm>
        </p:grpSpPr>
        <p:sp>
          <p:nvSpPr>
            <p:cNvPr id="10" name="Shape 10"/>
            <p:cNvSpPr/>
            <p:nvPr/>
          </p:nvSpPr>
          <p:spPr>
            <a:xfrm>
              <a:off x="4468575" y="2915950"/>
              <a:ext cx="206999" cy="206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x="4799625" y="2915950"/>
              <a:ext cx="206999" cy="206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4137525" y="2915950"/>
              <a:ext cx="206999" cy="206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3" name="Shape 13"/>
          <p:cNvSpPr txBox="1"/>
          <p:nvPr>
            <p:ph type="ctrTitle"/>
          </p:nvPr>
        </p:nvSpPr>
        <p:spPr>
          <a:xfrm>
            <a:off x="671257" y="990800"/>
            <a:ext cx="7801500" cy="17300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4" name="Shape 14"/>
          <p:cNvSpPr txBox="1"/>
          <p:nvPr>
            <p:ph idx="1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x="311700" y="1255275"/>
            <a:ext cx="8520599" cy="1890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311700" y="32284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hape 71"/>
          <p:cNvGrpSpPr/>
          <p:nvPr/>
        </p:nvGrpSpPr>
        <p:grpSpPr>
          <a:xfrm>
            <a:off x="4350278" y="2855377"/>
            <a:ext cx="443588" cy="105632"/>
            <a:chOff x="4137525" y="2915950"/>
            <a:chExt cx="869099" cy="206999"/>
          </a:xfrm>
        </p:grpSpPr>
        <p:sp>
          <p:nvSpPr>
            <p:cNvPr id="72" name="Shape 72"/>
            <p:cNvSpPr/>
            <p:nvPr/>
          </p:nvSpPr>
          <p:spPr>
            <a:xfrm>
              <a:off x="4468575" y="2915950"/>
              <a:ext cx="206999" cy="206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4799625" y="2915950"/>
              <a:ext cx="206999" cy="206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4137525" y="2915950"/>
              <a:ext cx="206999" cy="206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75" name="Shape 75"/>
          <p:cNvSpPr txBox="1"/>
          <p:nvPr>
            <p:ph type="ctrTitle"/>
          </p:nvPr>
        </p:nvSpPr>
        <p:spPr>
          <a:xfrm>
            <a:off x="671257" y="990800"/>
            <a:ext cx="7801500" cy="17300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SzPct val="100000"/>
              <a:defRPr sz="4800"/>
            </a:lvl1pPr>
            <a:lvl2pPr rtl="0" algn="ctr">
              <a:spcBef>
                <a:spcPts val="0"/>
              </a:spcBef>
              <a:buSzPct val="100000"/>
              <a:defRPr sz="4800"/>
            </a:lvl2pPr>
            <a:lvl3pPr rtl="0" algn="ctr">
              <a:spcBef>
                <a:spcPts val="0"/>
              </a:spcBef>
              <a:buSzPct val="100000"/>
              <a:defRPr sz="4800"/>
            </a:lvl3pPr>
            <a:lvl4pPr rtl="0" algn="ctr">
              <a:spcBef>
                <a:spcPts val="0"/>
              </a:spcBef>
              <a:buSzPct val="100000"/>
              <a:defRPr sz="4800"/>
            </a:lvl4pPr>
            <a:lvl5pPr rtl="0" algn="ctr">
              <a:spcBef>
                <a:spcPts val="0"/>
              </a:spcBef>
              <a:buSzPct val="100000"/>
              <a:defRPr sz="4800"/>
            </a:lvl5pPr>
            <a:lvl6pPr rtl="0" algn="ctr">
              <a:spcBef>
                <a:spcPts val="0"/>
              </a:spcBef>
              <a:buSzPct val="100000"/>
              <a:defRPr sz="4800"/>
            </a:lvl6pPr>
            <a:lvl7pPr rtl="0" algn="ctr">
              <a:spcBef>
                <a:spcPts val="0"/>
              </a:spcBef>
              <a:buSzPct val="100000"/>
              <a:defRPr sz="4800"/>
            </a:lvl7pPr>
            <a:lvl8pPr rtl="0" algn="ctr">
              <a:spcBef>
                <a:spcPts val="0"/>
              </a:spcBef>
              <a:buSzPct val="100000"/>
              <a:defRPr sz="4800"/>
            </a:lvl8pPr>
            <a:lvl9pPr rtl="0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76" name="Shape 76"/>
          <p:cNvSpPr txBox="1"/>
          <p:nvPr>
            <p:ph idx="1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x="671250" y="2141250"/>
            <a:ext cx="7852199" cy="861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SzPct val="100000"/>
              <a:defRPr sz="3600"/>
            </a:lvl1pPr>
            <a:lvl2pPr rtl="0" algn="ctr">
              <a:spcBef>
                <a:spcPts val="0"/>
              </a:spcBef>
              <a:buSzPct val="100000"/>
              <a:defRPr sz="3600"/>
            </a:lvl2pPr>
            <a:lvl3pPr rtl="0" algn="ctr">
              <a:spcBef>
                <a:spcPts val="0"/>
              </a:spcBef>
              <a:buSzPct val="100000"/>
              <a:defRPr sz="3600"/>
            </a:lvl3pPr>
            <a:lvl4pPr rtl="0" algn="ctr">
              <a:spcBef>
                <a:spcPts val="0"/>
              </a:spcBef>
              <a:buSzPct val="100000"/>
              <a:defRPr sz="3600"/>
            </a:lvl4pPr>
            <a:lvl5pPr rtl="0" algn="ctr">
              <a:spcBef>
                <a:spcPts val="0"/>
              </a:spcBef>
              <a:buSzPct val="100000"/>
              <a:defRPr sz="3600"/>
            </a:lvl5pPr>
            <a:lvl6pPr rtl="0" algn="ctr">
              <a:spcBef>
                <a:spcPts val="0"/>
              </a:spcBef>
              <a:buSzPct val="100000"/>
              <a:defRPr sz="3600"/>
            </a:lvl6pPr>
            <a:lvl7pPr rtl="0" algn="ctr">
              <a:spcBef>
                <a:spcPts val="0"/>
              </a:spcBef>
              <a:buSzPct val="100000"/>
              <a:defRPr sz="3600"/>
            </a:lvl7pPr>
            <a:lvl8pPr rtl="0" algn="ctr">
              <a:spcBef>
                <a:spcPts val="0"/>
              </a:spcBef>
              <a:buSzPct val="100000"/>
              <a:defRPr sz="3600"/>
            </a:lvl8pPr>
            <a:lvl9pPr rtl="0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80" name="Shape 80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4" name="Shape 84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88" name="Shape 88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89" name="Shape 89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92" name="Shape 92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buSzPct val="100000"/>
              <a:defRPr sz="2400"/>
            </a:lvl1pPr>
            <a:lvl2pPr rtl="0">
              <a:spcBef>
                <a:spcPts val="0"/>
              </a:spcBef>
              <a:buSzPct val="100000"/>
              <a:defRPr sz="2400"/>
            </a:lvl2pPr>
            <a:lvl3pPr rtl="0">
              <a:spcBef>
                <a:spcPts val="0"/>
              </a:spcBef>
              <a:buSzPct val="100000"/>
              <a:defRPr sz="2400"/>
            </a:lvl3pPr>
            <a:lvl4pPr rtl="0">
              <a:spcBef>
                <a:spcPts val="0"/>
              </a:spcBef>
              <a:buSzPct val="100000"/>
              <a:defRPr sz="2400"/>
            </a:lvl4pPr>
            <a:lvl5pPr rtl="0">
              <a:spcBef>
                <a:spcPts val="0"/>
              </a:spcBef>
              <a:buSzPct val="100000"/>
              <a:defRPr sz="2400"/>
            </a:lvl5pPr>
            <a:lvl6pPr rtl="0">
              <a:spcBef>
                <a:spcPts val="0"/>
              </a:spcBef>
              <a:buSzPct val="100000"/>
              <a:defRPr sz="2400"/>
            </a:lvl6pPr>
            <a:lvl7pPr rtl="0">
              <a:spcBef>
                <a:spcPts val="0"/>
              </a:spcBef>
              <a:buSzPct val="100000"/>
              <a:defRPr sz="2400"/>
            </a:lvl7pPr>
            <a:lvl8pPr rtl="0">
              <a:spcBef>
                <a:spcPts val="0"/>
              </a:spcBef>
              <a:buSzPct val="100000"/>
              <a:defRPr sz="2400"/>
            </a:lvl8pPr>
            <a:lvl9pPr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2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96" name="Shape 96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" name="Shape 99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4572000" y="0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02" name="Shape 102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3" name="Shape 103"/>
          <p:cNvSpPr txBox="1"/>
          <p:nvPr>
            <p:ph type="title"/>
          </p:nvPr>
        </p:nvSpPr>
        <p:spPr>
          <a:xfrm>
            <a:off x="265500" y="1081400"/>
            <a:ext cx="4045199" cy="1710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SzPct val="100000"/>
              <a:defRPr sz="4200"/>
            </a:lvl1pPr>
            <a:lvl2pPr rtl="0" algn="ctr">
              <a:spcBef>
                <a:spcPts val="0"/>
              </a:spcBef>
              <a:buSzPct val="100000"/>
              <a:defRPr sz="4200"/>
            </a:lvl2pPr>
            <a:lvl3pPr rtl="0" algn="ctr">
              <a:spcBef>
                <a:spcPts val="0"/>
              </a:spcBef>
              <a:buSzPct val="100000"/>
              <a:defRPr sz="4200"/>
            </a:lvl3pPr>
            <a:lvl4pPr rtl="0" algn="ctr">
              <a:spcBef>
                <a:spcPts val="0"/>
              </a:spcBef>
              <a:buSzPct val="100000"/>
              <a:defRPr sz="4200"/>
            </a:lvl4pPr>
            <a:lvl5pPr rtl="0" algn="ctr">
              <a:spcBef>
                <a:spcPts val="0"/>
              </a:spcBef>
              <a:buSzPct val="100000"/>
              <a:defRPr sz="4200"/>
            </a:lvl5pPr>
            <a:lvl6pPr rtl="0" algn="ctr">
              <a:spcBef>
                <a:spcPts val="0"/>
              </a:spcBef>
              <a:buSzPct val="100000"/>
              <a:defRPr sz="4200"/>
            </a:lvl6pPr>
            <a:lvl7pPr rtl="0" algn="ctr">
              <a:spcBef>
                <a:spcPts val="0"/>
              </a:spcBef>
              <a:buSzPct val="100000"/>
              <a:defRPr sz="4200"/>
            </a:lvl7pPr>
            <a:lvl8pPr rtl="0" algn="ctr">
              <a:spcBef>
                <a:spcPts val="0"/>
              </a:spcBef>
              <a:buSzPct val="100000"/>
              <a:defRPr sz="4200"/>
            </a:lvl8pPr>
            <a:lvl9pPr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104" name="Shape 104"/>
          <p:cNvSpPr txBox="1"/>
          <p:nvPr>
            <p:ph idx="1" type="subTitle"/>
          </p:nvPr>
        </p:nvSpPr>
        <p:spPr>
          <a:xfrm>
            <a:off x="265500" y="2845200"/>
            <a:ext cx="4045199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671250" y="2141250"/>
            <a:ext cx="7852199" cy="861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109" name="Shape 109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311700" y="1255275"/>
            <a:ext cx="8520599" cy="1890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SzPct val="100000"/>
              <a:defRPr sz="12000"/>
            </a:lvl1pPr>
            <a:lvl2pPr rtl="0" algn="ctr">
              <a:spcBef>
                <a:spcPts val="0"/>
              </a:spcBef>
              <a:buSzPct val="100000"/>
              <a:defRPr sz="12000"/>
            </a:lvl2pPr>
            <a:lvl3pPr rtl="0" algn="ctr">
              <a:spcBef>
                <a:spcPts val="0"/>
              </a:spcBef>
              <a:buSzPct val="100000"/>
              <a:defRPr sz="12000"/>
            </a:lvl3pPr>
            <a:lvl4pPr rtl="0" algn="ctr">
              <a:spcBef>
                <a:spcPts val="0"/>
              </a:spcBef>
              <a:buSzPct val="100000"/>
              <a:defRPr sz="12000"/>
            </a:lvl4pPr>
            <a:lvl5pPr rtl="0" algn="ctr">
              <a:spcBef>
                <a:spcPts val="0"/>
              </a:spcBef>
              <a:buSzPct val="100000"/>
              <a:defRPr sz="12000"/>
            </a:lvl5pPr>
            <a:lvl6pPr rtl="0" algn="ctr">
              <a:spcBef>
                <a:spcPts val="0"/>
              </a:spcBef>
              <a:buSzPct val="100000"/>
              <a:defRPr sz="12000"/>
            </a:lvl6pPr>
            <a:lvl7pPr rtl="0" algn="ctr">
              <a:spcBef>
                <a:spcPts val="0"/>
              </a:spcBef>
              <a:buSzPct val="100000"/>
              <a:defRPr sz="12000"/>
            </a:lvl7pPr>
            <a:lvl8pPr rtl="0" algn="ctr">
              <a:spcBef>
                <a:spcPts val="0"/>
              </a:spcBef>
              <a:buSzPct val="100000"/>
              <a:defRPr sz="12000"/>
            </a:lvl8pPr>
            <a:lvl9pPr rtl="0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311700" y="32284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spcBef>
                <a:spcPts val="0"/>
              </a:spcBef>
              <a:defRPr/>
            </a:lvl1pPr>
            <a:lvl2pPr rtl="0" algn="ctr">
              <a:spcBef>
                <a:spcPts val="0"/>
              </a:spcBef>
              <a:defRPr/>
            </a:lvl2pPr>
            <a:lvl3pPr rtl="0" algn="ctr">
              <a:spcBef>
                <a:spcPts val="0"/>
              </a:spcBef>
              <a:defRPr/>
            </a:lvl3pPr>
            <a:lvl4pPr rtl="0" algn="ctr">
              <a:spcBef>
                <a:spcPts val="0"/>
              </a:spcBef>
              <a:defRPr/>
            </a:lvl4pPr>
            <a:lvl5pPr rtl="0" algn="ctr">
              <a:spcBef>
                <a:spcPts val="0"/>
              </a:spcBef>
              <a:defRPr/>
            </a:lvl5pPr>
            <a:lvl6pPr rtl="0" algn="ctr">
              <a:spcBef>
                <a:spcPts val="0"/>
              </a:spcBef>
              <a:defRPr/>
            </a:lvl6pPr>
            <a:lvl7pPr rtl="0" algn="ctr">
              <a:spcBef>
                <a:spcPts val="0"/>
              </a:spcBef>
              <a:defRPr/>
            </a:lvl7pPr>
            <a:lvl8pPr rtl="0" algn="ctr">
              <a:spcBef>
                <a:spcPts val="0"/>
              </a:spcBef>
              <a:defRPr/>
            </a:lvl8pPr>
            <a:lvl9pPr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113" name="Shape 113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6" name="Shape 26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0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" name="Shape 41"/>
          <p:cNvSpPr txBox="1"/>
          <p:nvPr>
            <p:ph type="title"/>
          </p:nvPr>
        </p:nvSpPr>
        <p:spPr>
          <a:xfrm>
            <a:off x="265500" y="1081400"/>
            <a:ext cx="4045199" cy="1710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2" name="Shape 42"/>
          <p:cNvSpPr txBox="1"/>
          <p:nvPr>
            <p:ph idx="1" type="subTitle"/>
          </p:nvPr>
        </p:nvSpPr>
        <p:spPr>
          <a:xfrm>
            <a:off x="265500" y="2845200"/>
            <a:ext cx="4045199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0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0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0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0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0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0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0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0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3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5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4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4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0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0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8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1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1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2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9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9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8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8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2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4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6.jpg"/><Relationship Id="rId4" Type="http://schemas.openxmlformats.org/officeDocument/2006/relationships/image" Target="../media/image24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5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4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03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2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2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7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7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9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9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7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0.jpg"/><Relationship Id="rId4" Type="http://schemas.openxmlformats.org/officeDocument/2006/relationships/image" Target="../media/image02.jpg"/><Relationship Id="rId5" Type="http://schemas.openxmlformats.org/officeDocument/2006/relationships/image" Target="../media/image04.jpg"/><Relationship Id="rId6" Type="http://schemas.openxmlformats.org/officeDocument/2006/relationships/image" Target="../media/image05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9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31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32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29.jpg"/><Relationship Id="rId4" Type="http://schemas.openxmlformats.org/officeDocument/2006/relationships/image" Target="../media/image30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1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ctrTitle"/>
          </p:nvPr>
        </p:nvSpPr>
        <p:spPr>
          <a:xfrm>
            <a:off x="671257" y="990800"/>
            <a:ext cx="7801500" cy="17300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Low-fi Prototype and Testing </a:t>
            </a:r>
          </a:p>
        </p:txBody>
      </p:sp>
      <p:sp>
        <p:nvSpPr>
          <p:cNvPr id="56" name="Shape 56"/>
          <p:cNvSpPr txBox="1"/>
          <p:nvPr>
            <p:ph idx="1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click Education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Interface Choice and Brief Justification Continued...</a:t>
            </a:r>
          </a:p>
        </p:txBody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We decided on binary input because: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/>
              <a:t>It’s less disruptive (brief glance at phone)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/>
              <a:t>Easier for teacher to interpret than “continuous” input</a:t>
            </a:r>
          </a:p>
        </p:txBody>
      </p:sp>
    </p:spTree>
  </p:cSld>
  <p:clrMapOvr>
    <a:masterClrMapping/>
  </p:clrMapOvr>
  <p:transition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Overview of Talk</a:t>
            </a:r>
          </a:p>
        </p:txBody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Brainstorming and picking between possible devices and UIs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Narrowing UI flow for each task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Constructing prototype for tasks and necessary functionality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User experimentation and feedback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311700" y="2143075"/>
            <a:ext cx="8520599" cy="572699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x="311700" y="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Task 1: Student Gives Feedback</a:t>
            </a:r>
          </a:p>
        </p:txBody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9975"/>
            <a:ext cx="9143998" cy="452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type="title"/>
          </p:nvPr>
        </p:nvSpPr>
        <p:spPr>
          <a:xfrm>
            <a:off x="311700" y="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Task 2: Teacher “Reads the Room”</a:t>
            </a:r>
          </a:p>
        </p:txBody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3">
            <a:alphaModFix/>
          </a:blip>
          <a:srcRect b="0" l="0" r="0" t="22821"/>
          <a:stretch/>
        </p:blipFill>
        <p:spPr>
          <a:xfrm>
            <a:off x="0" y="572699"/>
            <a:ext cx="9143998" cy="457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type="title"/>
          </p:nvPr>
        </p:nvSpPr>
        <p:spPr>
          <a:xfrm>
            <a:off x="311700" y="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Task 3: Teacher Reviews Lecture</a:t>
            </a:r>
          </a:p>
        </p:txBody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 b="0" l="0" r="0" t="20375"/>
          <a:stretch/>
        </p:blipFill>
        <p:spPr>
          <a:xfrm>
            <a:off x="0" y="572700"/>
            <a:ext cx="9143998" cy="457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Overview of Talk</a:t>
            </a:r>
          </a:p>
        </p:txBody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Brainstorming and picking between possible devices and UIs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Narrowing UI flow for each task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Constructing prototype for tasks and necessary functionality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User experimentation and feedback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311700" y="3133675"/>
            <a:ext cx="8520599" cy="572699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Prototype Decisions</a:t>
            </a:r>
          </a:p>
        </p:txBody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/>
              <a:t>Used the Style and Technique recommended by Landay: Pen and Paper for Low-Fi Prototype</a:t>
            </a:r>
          </a:p>
          <a:p>
            <a:pPr indent="-228600" lvl="1" marL="914400" rtl="0">
              <a:spcBef>
                <a:spcPts val="0"/>
              </a:spcBef>
              <a:buSzPct val="100000"/>
            </a:pPr>
            <a:r>
              <a:rPr lang="en" sz="2400"/>
              <a:t>Also allowed trying on-site updates of prototype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/>
              <a:t>Significant use of pop-ups (also in flow) because:</a:t>
            </a:r>
          </a:p>
          <a:p>
            <a:pPr indent="-228600" lvl="1" marL="914400" rtl="0">
              <a:spcBef>
                <a:spcPts val="0"/>
              </a:spcBef>
              <a:buSzPct val="100000"/>
            </a:pPr>
            <a:r>
              <a:rPr lang="en" sz="2400"/>
              <a:t>Simple way to transmit small bits of information</a:t>
            </a:r>
          </a:p>
          <a:p>
            <a:pPr indent="-228600" lvl="1" marL="914400" rtl="0">
              <a:spcBef>
                <a:spcPts val="0"/>
              </a:spcBef>
              <a:buSzPct val="100000"/>
            </a:pPr>
            <a:r>
              <a:rPr lang="en" sz="2400"/>
              <a:t>Avoids user losing track of place in app</a:t>
            </a:r>
          </a:p>
        </p:txBody>
      </p:sp>
    </p:spTree>
  </p:cSld>
  <p:clrMapOvr>
    <a:masterClrMapping/>
  </p:clrMapOvr>
  <p:transition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311700" y="1986150"/>
            <a:ext cx="8520599" cy="1171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en" sz="6000"/>
              <a:t>Flow &amp; Low-Fi Animation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sz="6000"/>
          </a:p>
        </p:txBody>
      </p:sp>
    </p:spTree>
  </p:cSld>
  <p:clrMapOvr>
    <a:masterClrMapping/>
  </p:clrMapOvr>
  <p:transition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type="title"/>
          </p:nvPr>
        </p:nvSpPr>
        <p:spPr>
          <a:xfrm>
            <a:off x="311700" y="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Task 1: Student Gives Feedback</a:t>
            </a:r>
          </a:p>
        </p:txBody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72425"/>
            <a:ext cx="9143998" cy="447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26" name="Shape 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0" y="445025"/>
            <a:ext cx="91440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/>
              <a:t>Mission Statement: Never Leave Class Confused</a:t>
            </a:r>
          </a:p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000"/>
              <a:t>Two perspectives:</a:t>
            </a:r>
          </a:p>
          <a:p>
            <a:pPr indent="-228600" lvl="0" marL="457200" rtl="0" algn="l">
              <a:spcBef>
                <a:spcPts val="0"/>
              </a:spcBef>
              <a:buSzPct val="100000"/>
            </a:pPr>
            <a:r>
              <a:rPr lang="en" sz="2400"/>
              <a:t>Student</a:t>
            </a:r>
          </a:p>
          <a:p>
            <a:pPr indent="-228600" lvl="1" marL="914400" rtl="0" algn="l">
              <a:spcBef>
                <a:spcPts val="0"/>
              </a:spcBef>
              <a:buSzPct val="100000"/>
            </a:pPr>
            <a:r>
              <a:rPr lang="en" sz="2400"/>
              <a:t>Confused about lecture topics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</a:pPr>
            <a:r>
              <a:rPr lang="en" sz="2400"/>
              <a:t>Teacher </a:t>
            </a:r>
          </a:p>
          <a:p>
            <a:pPr indent="-228600" lvl="1" marL="914400" rtl="0" algn="l">
              <a:spcBef>
                <a:spcPts val="0"/>
              </a:spcBef>
              <a:buSzPct val="100000"/>
            </a:pPr>
            <a:r>
              <a:rPr lang="en" sz="2400"/>
              <a:t>Confused about student performance</a:t>
            </a:r>
          </a:p>
        </p:txBody>
      </p:sp>
    </p:spTree>
  </p:cSld>
  <p:clrMapOvr>
    <a:masterClrMapping/>
  </p:clrMapOvr>
  <p:transition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34" name="Shape 234"/>
          <p:cNvSpPr/>
          <p:nvPr/>
        </p:nvSpPr>
        <p:spPr>
          <a:xfrm>
            <a:off x="228575" y="2835175"/>
            <a:ext cx="4144800" cy="1733699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41" name="Shape 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48" name="Shape 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/>
          <p:nvPr/>
        </p:nvSpPr>
        <p:spPr>
          <a:xfrm>
            <a:off x="3146950" y="3705175"/>
            <a:ext cx="1972200" cy="8637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56" name="Shape 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63" name="Shape 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Shape 264"/>
          <p:cNvSpPr/>
          <p:nvPr/>
        </p:nvSpPr>
        <p:spPr>
          <a:xfrm>
            <a:off x="3277575" y="1876375"/>
            <a:ext cx="1972200" cy="8637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" name="Shape 27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71" name="Shape 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78" name="Shape 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Shape 279"/>
          <p:cNvSpPr/>
          <p:nvPr/>
        </p:nvSpPr>
        <p:spPr>
          <a:xfrm>
            <a:off x="3431975" y="1662600"/>
            <a:ext cx="1972200" cy="8637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93" name="Shape 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Shape 294"/>
          <p:cNvSpPr/>
          <p:nvPr/>
        </p:nvSpPr>
        <p:spPr>
          <a:xfrm>
            <a:off x="3348850" y="1662625"/>
            <a:ext cx="1972200" cy="8637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Problem/Solution Overview</a:t>
            </a:r>
          </a:p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Problem:</a:t>
            </a:r>
          </a:p>
          <a:p>
            <a:pPr indent="-2286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</a:pP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Students don’t want to publicly admit that they don’t understand class material, so teachers don’t have a reliable means by which to determine their students’ comprehension until it’s too late.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Solution: </a:t>
            </a:r>
          </a:p>
          <a:p>
            <a:pPr indent="-2286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</a:pP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Anonymous student feedback removes the participation barrier, enabling teachers to both revisit what was misunderstood in real-time and to update their lesson plans based on this information.</a:t>
            </a:r>
          </a:p>
        </p:txBody>
      </p:sp>
    </p:spTree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7" name="Shape 30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08" name="Shape 3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Shape 309"/>
          <p:cNvSpPr/>
          <p:nvPr/>
        </p:nvSpPr>
        <p:spPr>
          <a:xfrm>
            <a:off x="2220675" y="3206425"/>
            <a:ext cx="1972200" cy="8637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" name="Shape 315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16" name="Shape 3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2" name="Shape 322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23" name="Shape 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Shape 324"/>
          <p:cNvSpPr/>
          <p:nvPr/>
        </p:nvSpPr>
        <p:spPr>
          <a:xfrm>
            <a:off x="5023250" y="1555750"/>
            <a:ext cx="2399699" cy="18051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0" name="Shape 33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31" name="Shape 3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2" y="0"/>
            <a:ext cx="9092973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7" name="Shape 33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38" name="Shape 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2" y="0"/>
            <a:ext cx="909297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Shape 339"/>
          <p:cNvSpPr/>
          <p:nvPr/>
        </p:nvSpPr>
        <p:spPr>
          <a:xfrm>
            <a:off x="3431950" y="2897650"/>
            <a:ext cx="1972200" cy="8637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5" name="Shape 345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46" name="Shape 3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2" name="Shape 352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53" name="Shape 3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/>
          <p:nvPr/>
        </p:nvSpPr>
        <p:spPr>
          <a:xfrm>
            <a:off x="178125" y="154025"/>
            <a:ext cx="1009499" cy="7842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0" name="Shape 36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61" name="Shape 3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/>
          <p:nvPr>
            <p:ph type="title"/>
          </p:nvPr>
        </p:nvSpPr>
        <p:spPr>
          <a:xfrm>
            <a:off x="0" y="0"/>
            <a:ext cx="91440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en"/>
              <a:t>Task 2: Teacher “Reads the Room”</a:t>
            </a:r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7" name="Shape 36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68" name="Shape 368"/>
          <p:cNvPicPr preferRelativeResize="0"/>
          <p:nvPr/>
        </p:nvPicPr>
        <p:blipFill rotWithShape="1">
          <a:blip r:embed="rId3">
            <a:alphaModFix/>
          </a:blip>
          <a:srcRect b="0" l="0" r="0" t="22821"/>
          <a:stretch/>
        </p:blipFill>
        <p:spPr>
          <a:xfrm>
            <a:off x="0" y="572699"/>
            <a:ext cx="9143998" cy="457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4" name="Shape 374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75" name="Shape 3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Overview of Talk</a:t>
            </a:r>
          </a:p>
        </p:txBody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Brainstorming and picking between possible devices and UIs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Narrowing UI flow for each task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Constructing prototype for tasks and necessary functionality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User experimentation and feedback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1" name="Shape 381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82" name="Shape 3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Shape 383"/>
          <p:cNvSpPr/>
          <p:nvPr/>
        </p:nvSpPr>
        <p:spPr>
          <a:xfrm>
            <a:off x="4761950" y="3087650"/>
            <a:ext cx="2481900" cy="1116299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9" name="Shape 389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90" name="Shape 3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6" name="Shape 39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97" name="Shape 3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Shape 398"/>
          <p:cNvSpPr/>
          <p:nvPr/>
        </p:nvSpPr>
        <p:spPr>
          <a:xfrm>
            <a:off x="1900050" y="3301400"/>
            <a:ext cx="2517600" cy="8637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4" name="Shape 404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05" name="Shape 4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1" name="Shape 411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12" name="Shape 4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Shape 413"/>
          <p:cNvSpPr/>
          <p:nvPr/>
        </p:nvSpPr>
        <p:spPr>
          <a:xfrm>
            <a:off x="3146925" y="3384525"/>
            <a:ext cx="1972200" cy="8637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9" name="Shape 419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20" name="Shape 4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6" name="Shape 42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27" name="Shape 4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Shape 428"/>
          <p:cNvSpPr/>
          <p:nvPr/>
        </p:nvSpPr>
        <p:spPr>
          <a:xfrm>
            <a:off x="1292400" y="1472550"/>
            <a:ext cx="6284100" cy="1039799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4" name="Shape 434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35" name="Shape 4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1" name="Shape 441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42" name="Shape 4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Shape 443"/>
          <p:cNvSpPr/>
          <p:nvPr/>
        </p:nvSpPr>
        <p:spPr>
          <a:xfrm>
            <a:off x="3681325" y="2042625"/>
            <a:ext cx="1972200" cy="8637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9" name="Shape 449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50" name="Shape 4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Overview of Talk</a:t>
            </a:r>
          </a:p>
        </p:txBody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Brainstorming and picking between possible devices and UIs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Narrowing UI flow for each task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Constructing prototype for tasks and necessary functionality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User experimentation and feedback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311700" y="1152475"/>
            <a:ext cx="8520599" cy="572699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6" name="Shape 45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57" name="Shape 4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Shape 458"/>
          <p:cNvSpPr/>
          <p:nvPr/>
        </p:nvSpPr>
        <p:spPr>
          <a:xfrm>
            <a:off x="6460150" y="3990175"/>
            <a:ext cx="1972200" cy="8637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4" name="Shape 464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65" name="Shape 4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1" name="Shape 471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72" name="Shape 4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Shape 473"/>
          <p:cNvSpPr/>
          <p:nvPr/>
        </p:nvSpPr>
        <p:spPr>
          <a:xfrm>
            <a:off x="1496275" y="3705175"/>
            <a:ext cx="3277499" cy="8637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9" name="Shape 479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80" name="Shape 4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6" name="Shape 48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87" name="Shape 4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Shape 488"/>
          <p:cNvSpPr/>
          <p:nvPr/>
        </p:nvSpPr>
        <p:spPr>
          <a:xfrm>
            <a:off x="1472525" y="2968900"/>
            <a:ext cx="1972200" cy="8637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4" name="Shape 494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95" name="Shape 4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1" name="Shape 501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02" name="Shape 5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8" name="Shape 50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09" name="Shape 5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29504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Shape 5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5050" y="0"/>
            <a:ext cx="58489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Shape 511"/>
          <p:cNvSpPr/>
          <p:nvPr/>
        </p:nvSpPr>
        <p:spPr>
          <a:xfrm>
            <a:off x="2881850" y="3053925"/>
            <a:ext cx="619799" cy="4247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2" name="Shape 512"/>
          <p:cNvSpPr/>
          <p:nvPr/>
        </p:nvSpPr>
        <p:spPr>
          <a:xfrm>
            <a:off x="5308250" y="3407475"/>
            <a:ext cx="1319100" cy="686399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8" name="Shape 51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19" name="Shape 5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5" name="Shape 525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26" name="Shape 5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Shape 527"/>
          <p:cNvSpPr/>
          <p:nvPr/>
        </p:nvSpPr>
        <p:spPr>
          <a:xfrm>
            <a:off x="3135075" y="3883325"/>
            <a:ext cx="1972200" cy="8637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Possible UI choices</a:t>
            </a:r>
          </a:p>
        </p:txBody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600"/>
              <a:t>Device choices</a:t>
            </a:r>
          </a:p>
          <a:p>
            <a:pPr indent="-228600" lvl="1" marL="914400" rtl="0">
              <a:spcBef>
                <a:spcPts val="0"/>
              </a:spcBef>
              <a:buSzPct val="100000"/>
            </a:pPr>
            <a:r>
              <a:rPr lang="en" sz="2000"/>
              <a:t>iPad vs. iPhone vs. Apple Watch vs. Google glasses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600"/>
              <a:t>Student-feedback mechanisms</a:t>
            </a:r>
          </a:p>
          <a:p>
            <a:pPr indent="-228600" lvl="1" marL="914400" rtl="0">
              <a:spcBef>
                <a:spcPts val="0"/>
              </a:spcBef>
              <a:buSzPct val="100000"/>
            </a:pPr>
            <a:r>
              <a:rPr lang="en" sz="2000"/>
              <a:t>Binary choice, slider, dial, etc.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600"/>
              <a:t>Teacher in-class feedback mechanism</a:t>
            </a:r>
          </a:p>
          <a:p>
            <a:pPr indent="-228600" lvl="1" marL="914400" rtl="0">
              <a:spcBef>
                <a:spcPts val="0"/>
              </a:spcBef>
              <a:buSzPct val="100000"/>
            </a:pPr>
            <a:r>
              <a:rPr lang="en" sz="2000"/>
              <a:t>Alarm, notification, screen change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600"/>
              <a:t>After-class data visualization for feedback</a:t>
            </a:r>
          </a:p>
          <a:p>
            <a:pPr indent="-228600" lvl="1" marL="914400" rtl="0">
              <a:spcBef>
                <a:spcPts val="0"/>
              </a:spcBef>
              <a:buSzPct val="100000"/>
            </a:pPr>
            <a:r>
              <a:rPr lang="en" sz="2000"/>
              <a:t>Frequency graph, “Current Status” graph, etc.</a:t>
            </a:r>
          </a:p>
        </p:txBody>
      </p:sp>
    </p:spTree>
  </p:cSld>
  <p:clrMapOvr>
    <a:masterClrMapping/>
  </p:clrMapOvr>
  <p:transition>
    <p:cut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3" name="Shape 533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34" name="Shape 5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 txBox="1"/>
          <p:nvPr>
            <p:ph type="title"/>
          </p:nvPr>
        </p:nvSpPr>
        <p:spPr>
          <a:xfrm>
            <a:off x="311700" y="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en"/>
              <a:t>Task 3: Teacher Reviews Lecture</a:t>
            </a:r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0" name="Shape 54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41" name="Shape 541"/>
          <p:cNvPicPr preferRelativeResize="0"/>
          <p:nvPr/>
        </p:nvPicPr>
        <p:blipFill rotWithShape="1">
          <a:blip r:embed="rId3">
            <a:alphaModFix/>
          </a:blip>
          <a:srcRect b="0" l="0" r="0" t="20375"/>
          <a:stretch/>
        </p:blipFill>
        <p:spPr>
          <a:xfrm>
            <a:off x="0" y="572700"/>
            <a:ext cx="9143998" cy="457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7" name="Shape 54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48" name="Shape 5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4" name="Shape 554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55" name="Shape 5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Shape 556"/>
          <p:cNvSpPr/>
          <p:nvPr/>
        </p:nvSpPr>
        <p:spPr>
          <a:xfrm>
            <a:off x="7065800" y="819475"/>
            <a:ext cx="1972200" cy="8637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2" name="Shape 562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63" name="Shape 5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9" name="Shape 569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70" name="Shape 5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Shape 571"/>
          <p:cNvSpPr/>
          <p:nvPr/>
        </p:nvSpPr>
        <p:spPr>
          <a:xfrm>
            <a:off x="3075700" y="4568875"/>
            <a:ext cx="2588700" cy="572699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7" name="Shape 57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78" name="Shape 5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4" name="Shape 584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85" name="Shape 5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Shape 586"/>
          <p:cNvSpPr/>
          <p:nvPr/>
        </p:nvSpPr>
        <p:spPr>
          <a:xfrm>
            <a:off x="1603200" y="2066375"/>
            <a:ext cx="3170700" cy="572699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2" name="Shape 592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93" name="Shape 5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9" name="Shape 599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00" name="Shape 6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Shape 601"/>
          <p:cNvSpPr/>
          <p:nvPr/>
        </p:nvSpPr>
        <p:spPr>
          <a:xfrm>
            <a:off x="2802550" y="4655125"/>
            <a:ext cx="3147000" cy="488399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● Selected Interface &amp; Rationale (1 slide)</a:t>
            </a:r>
          </a:p>
        </p:txBody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420198" cy="250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318099" y="-949722"/>
            <a:ext cx="2881748" cy="4781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1067735" y="1435137"/>
            <a:ext cx="2640626" cy="4776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5404212" y="1403711"/>
            <a:ext cx="2709525" cy="477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7" name="Shape 60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08" name="Shape 6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Overview of Talk</a:t>
            </a:r>
          </a:p>
        </p:txBody>
      </p:sp>
      <p:sp>
        <p:nvSpPr>
          <p:cNvPr id="614" name="Shape 614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Brainstorming and picking between possible devices and UIs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Narrowing UI flow for each task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Constructing prototype for tasks and necessary functionality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User experimentation and feedback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5" name="Shape 615"/>
          <p:cNvSpPr/>
          <p:nvPr/>
        </p:nvSpPr>
        <p:spPr>
          <a:xfrm>
            <a:off x="311700" y="4048075"/>
            <a:ext cx="8520599" cy="572699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Experimental Method</a:t>
            </a:r>
          </a:p>
        </p:txBody>
      </p:sp>
      <p:sp>
        <p:nvSpPr>
          <p:cNvPr id="621" name="Shape 621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Participants: 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/>
              <a:t>Teachers who used iPads Frequently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/>
              <a:t>Teachers who didn’t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/>
              <a:t>Students who didn’t mind speaking up in class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/>
              <a:t>Students who did</a:t>
            </a:r>
          </a:p>
          <a:p>
            <a:pPr>
              <a:spcBef>
                <a:spcPts val="0"/>
              </a:spcBef>
              <a:buNone/>
            </a:pPr>
            <a:r>
              <a:rPr lang="en" sz="2400"/>
              <a:t>Environment: Teacher’s Office, Teachers’ Lounge, Library</a:t>
            </a:r>
          </a:p>
        </p:txBody>
      </p:sp>
    </p:spTree>
  </p:cSld>
  <p:clrMapOvr>
    <a:masterClrMapping/>
  </p:clrMapOvr>
  <p:transition>
    <p:cut/>
  </p:transition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Experimental Method Continued...</a:t>
            </a:r>
          </a:p>
        </p:txBody>
      </p:sp>
      <p:sp>
        <p:nvSpPr>
          <p:cNvPr id="627" name="Shape 62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Procedure: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000"/>
              <a:t>Gordon facilitated, but said little during tasks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000"/>
              <a:t>Michael acted as the computer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000"/>
              <a:t>Jake took notes</a:t>
            </a:r>
          </a:p>
          <a:p>
            <a:pPr rtl="0">
              <a:spcBef>
                <a:spcPts val="0"/>
              </a:spcBef>
              <a:buNone/>
            </a:pPr>
            <a:r>
              <a:rPr lang="en" sz="2400"/>
              <a:t>Test Measurements: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000"/>
              <a:t>Number and severity of errors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000"/>
              <a:t>Time to complete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000"/>
              <a:t>Demonstrated interest and usefulness [subjective]</a:t>
            </a:r>
          </a:p>
        </p:txBody>
      </p:sp>
    </p:spTree>
  </p:cSld>
  <p:clrMapOvr>
    <a:masterClrMapping/>
  </p:clrMapOvr>
  <p:transition>
    <p:cut/>
  </p:transition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 txBox="1"/>
          <p:nvPr>
            <p:ph type="title"/>
          </p:nvPr>
        </p:nvSpPr>
        <p:spPr>
          <a:xfrm>
            <a:off x="3983925" y="445025"/>
            <a:ext cx="51600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Interview 1  - Teacher</a:t>
            </a:r>
          </a:p>
        </p:txBody>
      </p:sp>
      <p:sp>
        <p:nvSpPr>
          <p:cNvPr id="633" name="Shape 633"/>
          <p:cNvSpPr txBox="1"/>
          <p:nvPr>
            <p:ph idx="1" type="body"/>
          </p:nvPr>
        </p:nvSpPr>
        <p:spPr>
          <a:xfrm>
            <a:off x="3926500" y="1152475"/>
            <a:ext cx="49059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Subject 3 - Spanish Teacher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/>
              <a:t>Slow with navigation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/>
              <a:t>Confused on lecture-running slide (“All Clear” slide)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/>
              <a:t>Couldn’t get much useful information out of graph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34" name="Shape 6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Suggested UI Changes</a:t>
            </a:r>
          </a:p>
        </p:txBody>
      </p:sp>
      <p:sp>
        <p:nvSpPr>
          <p:cNvPr id="640" name="Shape 64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 u="sng"/>
              <a:t>“All Clear” Screen is confusing</a:t>
            </a:r>
            <a:r>
              <a:rPr lang="en" sz="2400"/>
              <a:t> - Clarify purpose in app</a:t>
            </a:r>
          </a:p>
          <a:p>
            <a:pPr indent="-228600" lvl="1" marL="914400" rtl="0">
              <a:spcBef>
                <a:spcPts val="0"/>
              </a:spcBef>
              <a:buSzPct val="100000"/>
            </a:pPr>
            <a:r>
              <a:rPr lang="en" sz="2400"/>
              <a:t>e.g. give a tutorial with explanations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 u="sng"/>
              <a:t>“Don’t understand” button insufficient </a:t>
            </a:r>
            <a:r>
              <a:rPr lang="en" sz="2400"/>
              <a:t>- specific feedback.</a:t>
            </a:r>
          </a:p>
          <a:p>
            <a:pPr indent="-228600" lvl="1" marL="914400" rtl="0">
              <a:spcBef>
                <a:spcPts val="0"/>
              </a:spcBef>
              <a:buSzPct val="100000"/>
            </a:pPr>
            <a:r>
              <a:rPr lang="en" sz="2400"/>
              <a:t>e.g. let students input what topic they are confused about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 u="sng"/>
              <a:t>Remove “Class Code” Screen</a:t>
            </a:r>
            <a:r>
              <a:rPr lang="en" sz="2400"/>
              <a:t> - unnecessarily confuses teacher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  <p:transition>
    <p:cut/>
  </p:transition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Interview 2 and 3 - Teachers</a:t>
            </a:r>
          </a:p>
        </p:txBody>
      </p:sp>
      <p:sp>
        <p:nvSpPr>
          <p:cNvPr id="646" name="Shape 64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Subject 1 - Religious Studies Teacher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/>
              <a:t>Navigated quickly with one error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/>
              <a:t>Got minor information from graph</a:t>
            </a:r>
          </a:p>
          <a:p>
            <a:pPr rtl="0">
              <a:spcBef>
                <a:spcPts val="0"/>
              </a:spcBef>
              <a:buNone/>
            </a:pPr>
            <a:r>
              <a:rPr lang="en" sz="2400"/>
              <a:t>Subject 2 - History Teacher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/>
              <a:t>No errors, modest speed</a:t>
            </a:r>
          </a:p>
          <a:p>
            <a:pPr indent="-228600" lvl="0" marL="457200">
              <a:spcBef>
                <a:spcPts val="0"/>
              </a:spcBef>
              <a:buSzPct val="100000"/>
            </a:pPr>
            <a:r>
              <a:rPr lang="en" sz="2400"/>
              <a:t>Wanted individual student info on the Graph</a:t>
            </a:r>
          </a:p>
        </p:txBody>
      </p:sp>
    </p:spTree>
  </p:cSld>
  <p:clrMapOvr>
    <a:masterClrMapping/>
  </p:clrMapOvr>
  <p:transition>
    <p:cut/>
  </p:transition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Suggested UI Changes</a:t>
            </a:r>
          </a:p>
        </p:txBody>
      </p:sp>
      <p:sp>
        <p:nvSpPr>
          <p:cNvPr id="652" name="Shape 652"/>
          <p:cNvSpPr txBox="1"/>
          <p:nvPr>
            <p:ph idx="1" type="body"/>
          </p:nvPr>
        </p:nvSpPr>
        <p:spPr>
          <a:xfrm>
            <a:off x="311700" y="1152475"/>
            <a:ext cx="40971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 u="sng"/>
              <a:t>De-anonymize students</a:t>
            </a:r>
            <a:r>
              <a:rPr lang="en" sz="2400"/>
              <a:t> so can get more info in graph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 u="sng"/>
              <a:t>Don’t call it “lecture”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 u="sng"/>
              <a:t>Allow flexible polling</a:t>
            </a:r>
            <a:r>
              <a:rPr lang="en" sz="2400"/>
              <a:t> - e.g. allow teacher to create a “one question quiz”</a:t>
            </a:r>
          </a:p>
        </p:txBody>
      </p:sp>
      <p:pic>
        <p:nvPicPr>
          <p:cNvPr id="653" name="Shape 6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6125" y="1335300"/>
            <a:ext cx="4677875" cy="3808199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Shape 654"/>
          <p:cNvSpPr txBox="1"/>
          <p:nvPr>
            <p:ph idx="2" type="title"/>
          </p:nvPr>
        </p:nvSpPr>
        <p:spPr>
          <a:xfrm>
            <a:off x="4821312" y="814500"/>
            <a:ext cx="3967499" cy="520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/>
              <a:t>Single largest cause of confusion:</a:t>
            </a:r>
          </a:p>
        </p:txBody>
      </p:sp>
    </p:spTree>
  </p:cSld>
  <p:clrMapOvr>
    <a:masterClrMapping/>
  </p:clrMapOvr>
  <p:transition>
    <p:cut/>
  </p:transition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 txBox="1"/>
          <p:nvPr>
            <p:ph type="title"/>
          </p:nvPr>
        </p:nvSpPr>
        <p:spPr>
          <a:xfrm>
            <a:off x="173925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Interview 4 and 5 - Students</a:t>
            </a:r>
          </a:p>
        </p:txBody>
      </p:sp>
      <p:sp>
        <p:nvSpPr>
          <p:cNvPr id="660" name="Shape 660"/>
          <p:cNvSpPr txBox="1"/>
          <p:nvPr>
            <p:ph idx="1" type="body"/>
          </p:nvPr>
        </p:nvSpPr>
        <p:spPr>
          <a:xfrm>
            <a:off x="311700" y="1152475"/>
            <a:ext cx="38673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Subject 4 - active student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/>
              <a:t>Fast, no errors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/>
              <a:t>Said useful for others</a:t>
            </a:r>
          </a:p>
          <a:p>
            <a:pPr rtl="0">
              <a:spcBef>
                <a:spcPts val="0"/>
              </a:spcBef>
              <a:buNone/>
            </a:pPr>
            <a:r>
              <a:rPr lang="en" sz="2400"/>
              <a:t>Subject 5 - passive student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/>
              <a:t>Fast, no errors</a:t>
            </a:r>
          </a:p>
          <a:p>
            <a:pPr indent="-228600" lvl="0" marL="457200">
              <a:spcBef>
                <a:spcPts val="0"/>
              </a:spcBef>
              <a:buSzPct val="100000"/>
            </a:pPr>
            <a:r>
              <a:rPr lang="en" sz="2400"/>
              <a:t>Hesitate to give feedback</a:t>
            </a:r>
          </a:p>
        </p:txBody>
      </p:sp>
      <p:pic>
        <p:nvPicPr>
          <p:cNvPr id="661" name="Shape 6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9450" y="2570300"/>
            <a:ext cx="4574550" cy="257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Shape 6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9439" y="0"/>
            <a:ext cx="4574561" cy="257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Suggested UI Changes</a:t>
            </a:r>
          </a:p>
        </p:txBody>
      </p:sp>
      <p:sp>
        <p:nvSpPr>
          <p:cNvPr id="668" name="Shape 66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 u="sng"/>
              <a:t>Anonymous during class</a:t>
            </a:r>
            <a:r>
              <a:rPr lang="en" sz="2400"/>
              <a:t> - students didn’t want to get “checked on” during class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 u="sng"/>
              <a:t>De-Anonymize after class</a:t>
            </a:r>
            <a:r>
              <a:rPr lang="en" sz="2400"/>
              <a:t> - both students agreed this would be fine with students, and useful for teachers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 u="sng"/>
              <a:t>Let students be specific</a:t>
            </a:r>
            <a:r>
              <a:rPr lang="en" sz="2400"/>
              <a:t> - let students say specifically where they got lost</a:t>
            </a:r>
          </a:p>
        </p:txBody>
      </p:sp>
    </p:spTree>
  </p:cSld>
  <p:clrMapOvr>
    <a:masterClrMapping/>
  </p:clrMapOvr>
  <p:transition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399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Overview of Talk</a:t>
            </a:r>
          </a:p>
        </p:txBody>
      </p:sp>
      <p:sp>
        <p:nvSpPr>
          <p:cNvPr id="674" name="Shape 674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Brainstorming and picking between possible devices and UIs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Narrowing UI flow for each task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Constructing prototype for tasks and necessary functionality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User experimentation and feedback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Overview of Talk - End</a:t>
            </a:r>
          </a:p>
        </p:txBody>
      </p:sp>
      <p:sp>
        <p:nvSpPr>
          <p:cNvPr id="680" name="Shape 68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5.	Feedback or Questions?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1" name="Shape 681"/>
          <p:cNvSpPr/>
          <p:nvPr/>
        </p:nvSpPr>
        <p:spPr>
          <a:xfrm>
            <a:off x="311700" y="1152475"/>
            <a:ext cx="8520599" cy="572699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Interface Choice and Brief Justification</a:t>
            </a:r>
          </a:p>
        </p:txBody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We decided iPads/iPhones because: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/>
              <a:t>Although Apple Watch was convenient for student input and teacher notifications, it’s constrained by low adoption.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/>
              <a:t>More importantly, most other interfaces were cumbersome on such a small screen, especially after-lecture review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/>
              <a:t>iPads and iPhones were the opposite: all interfaces were intuitive and convenient, and adoption is high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  <p:transition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