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5143500" cx="9144000"/>
  <p:notesSz cx="6858000" cy="9144000"/>
  <p:embeddedFontLst>
    <p:embeddedFont>
      <p:font typeface="Proxima Nova"/>
      <p:regular r:id="rId25"/>
      <p:bold r:id="rId26"/>
      <p:italic r:id="rId27"/>
      <p:boldItalic r:id="rId28"/>
    </p:embeddedFont>
    <p:embeddedFont>
      <p:font typeface="PT Sans Narrow"/>
      <p:regular r:id="rId29"/>
      <p:bold r:id="rId30"/>
    </p:embeddedFont>
    <p:embeddedFont>
      <p:font typeface="Open Sans"/>
      <p:regular r:id="rId31"/>
      <p:bold r:id="rId32"/>
      <p:italic r:id="rId33"/>
      <p:boldItalic r:id="rId34"/>
    </p:embeddedFont>
  </p:embeddedFontLst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ProximaNova-bold.fntdata"/><Relationship Id="rId25" Type="http://schemas.openxmlformats.org/officeDocument/2006/relationships/font" Target="fonts/ProximaNova-regular.fntdata"/><Relationship Id="rId28" Type="http://schemas.openxmlformats.org/officeDocument/2006/relationships/font" Target="fonts/ProximaNova-boldItalic.fntdata"/><Relationship Id="rId27" Type="http://schemas.openxmlformats.org/officeDocument/2006/relationships/font" Target="fonts/ProximaNova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PTSansNarrow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OpenSans-regular.fntdata"/><Relationship Id="rId30" Type="http://schemas.openxmlformats.org/officeDocument/2006/relationships/font" Target="fonts/PTSansNarrow-bold.fntdata"/><Relationship Id="rId11" Type="http://schemas.openxmlformats.org/officeDocument/2006/relationships/slide" Target="slides/slide6.xml"/><Relationship Id="rId33" Type="http://schemas.openxmlformats.org/officeDocument/2006/relationships/font" Target="fonts/OpenSans-italic.fntdata"/><Relationship Id="rId10" Type="http://schemas.openxmlformats.org/officeDocument/2006/relationships/slide" Target="slides/slide5.xml"/><Relationship Id="rId32" Type="http://schemas.openxmlformats.org/officeDocument/2006/relationships/font" Target="fonts/OpenSans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34" Type="http://schemas.openxmlformats.org/officeDocument/2006/relationships/font" Target="fonts/OpenSans-boldItalic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4" name="Shape 13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0" name="Shape 14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8" name="Shape 14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54" name="Shape 15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61" name="Shape 16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68" name="Shape 16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75" name="Shape 17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81" name="Shape 18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87" name="Shape 18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0" name="Shape 12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hape 9"/>
          <p:cNvCxnSpPr/>
          <p:nvPr/>
        </p:nvCxnSpPr>
        <p:spPr>
          <a:xfrm>
            <a:off x="7007735" y="3176887"/>
            <a:ext cx="562199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" name="Shape 10"/>
          <p:cNvCxnSpPr/>
          <p:nvPr/>
        </p:nvCxnSpPr>
        <p:spPr>
          <a:xfrm>
            <a:off x="1575034" y="3158251"/>
            <a:ext cx="562199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11" name="Shape 11"/>
          <p:cNvGrpSpPr/>
          <p:nvPr/>
        </p:nvGrpSpPr>
        <p:grpSpPr>
          <a:xfrm>
            <a:off x="1004143" y="1022025"/>
            <a:ext cx="7136667" cy="152400"/>
            <a:chOff x="1346428" y="1011300"/>
            <a:chExt cx="6452100" cy="152400"/>
          </a:xfrm>
        </p:grpSpPr>
        <p:cxnSp>
          <p:nvCxnSpPr>
            <p:cNvPr id="12" name="Shape 12"/>
            <p:cNvCxnSpPr/>
            <p:nvPr/>
          </p:nvCxnSpPr>
          <p:spPr>
            <a:xfrm rot="10800000">
              <a:off x="1346428" y="1011300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" name="Shape 13"/>
            <p:cNvCxnSpPr/>
            <p:nvPr/>
          </p:nvCxnSpPr>
          <p:spPr>
            <a:xfrm rot="10800000">
              <a:off x="1346428" y="1163700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14" name="Shape 14"/>
          <p:cNvGrpSpPr/>
          <p:nvPr/>
        </p:nvGrpSpPr>
        <p:grpSpPr>
          <a:xfrm>
            <a:off x="1004150" y="3969100"/>
            <a:ext cx="7136667" cy="152400"/>
            <a:chOff x="1346435" y="3969087"/>
            <a:chExt cx="6452100" cy="152400"/>
          </a:xfrm>
        </p:grpSpPr>
        <p:cxnSp>
          <p:nvCxnSpPr>
            <p:cNvPr id="15" name="Shape 15"/>
            <p:cNvCxnSpPr/>
            <p:nvPr/>
          </p:nvCxnSpPr>
          <p:spPr>
            <a:xfrm>
              <a:off x="1346435" y="4121487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" name="Shape 16"/>
            <p:cNvCxnSpPr/>
            <p:nvPr/>
          </p:nvCxnSpPr>
          <p:spPr>
            <a:xfrm>
              <a:off x="1346435" y="3969087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17" name="Shape 17"/>
          <p:cNvSpPr txBox="1"/>
          <p:nvPr>
            <p:ph type="ctrTitle"/>
          </p:nvPr>
        </p:nvSpPr>
        <p:spPr>
          <a:xfrm>
            <a:off x="1004150" y="1751764"/>
            <a:ext cx="7136700" cy="10223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algn="ctr">
              <a:spcBef>
                <a:spcPts val="0"/>
              </a:spcBef>
              <a:buSzPct val="100000"/>
              <a:defRPr sz="5400"/>
            </a:lvl1pPr>
            <a:lvl2pPr algn="ctr">
              <a:spcBef>
                <a:spcPts val="0"/>
              </a:spcBef>
              <a:buSzPct val="100000"/>
              <a:defRPr sz="5400"/>
            </a:lvl2pPr>
            <a:lvl3pPr algn="ctr">
              <a:spcBef>
                <a:spcPts val="0"/>
              </a:spcBef>
              <a:buSzPct val="100000"/>
              <a:defRPr sz="5400"/>
            </a:lvl3pPr>
            <a:lvl4pPr algn="ctr">
              <a:spcBef>
                <a:spcPts val="0"/>
              </a:spcBef>
              <a:buSzPct val="100000"/>
              <a:defRPr sz="5400"/>
            </a:lvl4pPr>
            <a:lvl5pPr algn="ctr">
              <a:spcBef>
                <a:spcPts val="0"/>
              </a:spcBef>
              <a:buSzPct val="100000"/>
              <a:defRPr sz="5400"/>
            </a:lvl5pPr>
            <a:lvl6pPr algn="ctr">
              <a:spcBef>
                <a:spcPts val="0"/>
              </a:spcBef>
              <a:buSzPct val="100000"/>
              <a:defRPr sz="5400"/>
            </a:lvl6pPr>
            <a:lvl7pPr algn="ctr">
              <a:spcBef>
                <a:spcPts val="0"/>
              </a:spcBef>
              <a:buSzPct val="100000"/>
              <a:defRPr sz="5400"/>
            </a:lvl7pPr>
            <a:lvl8pPr algn="ctr">
              <a:spcBef>
                <a:spcPts val="0"/>
              </a:spcBef>
              <a:buSzPct val="100000"/>
              <a:defRPr sz="5400"/>
            </a:lvl8pPr>
            <a:lvl9pPr algn="ctr">
              <a:spcBef>
                <a:spcPts val="0"/>
              </a:spcBef>
              <a:buSzPct val="100000"/>
              <a:defRPr sz="5400"/>
            </a:lvl9pPr>
          </a:lstStyle>
          <a:p/>
        </p:txBody>
      </p:sp>
      <p:sp>
        <p:nvSpPr>
          <p:cNvPr id="18" name="Shape 18"/>
          <p:cNvSpPr txBox="1"/>
          <p:nvPr>
            <p:ph idx="1" type="subTitle"/>
          </p:nvPr>
        </p:nvSpPr>
        <p:spPr>
          <a:xfrm>
            <a:off x="2137225" y="2850039"/>
            <a:ext cx="4870499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6" name="Shape 56"/>
          <p:cNvSpPr txBox="1"/>
          <p:nvPr>
            <p:ph type="title"/>
          </p:nvPr>
        </p:nvSpPr>
        <p:spPr>
          <a:xfrm>
            <a:off x="311700" y="1304850"/>
            <a:ext cx="8520599" cy="15383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1pPr>
            <a:lvl2pPr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2pPr>
            <a:lvl3pPr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3pPr>
            <a:lvl4pPr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4pPr>
            <a:lvl5pPr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5pPr>
            <a:lvl6pPr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6pPr>
            <a:lvl7pPr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7pPr>
            <a:lvl8pPr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8pPr>
            <a:lvl9pPr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x="311700" y="2995650"/>
            <a:ext cx="8520599" cy="10715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spcBef>
                <a:spcPts val="0"/>
              </a:spcBef>
              <a:defRPr/>
            </a:lvl1pPr>
            <a:lvl2pPr algn="ctr">
              <a:spcBef>
                <a:spcPts val="0"/>
              </a:spcBef>
              <a:defRPr/>
            </a:lvl2pPr>
            <a:lvl3pPr algn="ctr">
              <a:spcBef>
                <a:spcPts val="0"/>
              </a:spcBef>
              <a:defRPr/>
            </a:lvl3pPr>
            <a:lvl4pPr algn="ctr">
              <a:spcBef>
                <a:spcPts val="0"/>
              </a:spcBef>
              <a:defRPr/>
            </a:lvl4pPr>
            <a:lvl5pPr algn="ctr">
              <a:spcBef>
                <a:spcPts val="0"/>
              </a:spcBef>
              <a:defRPr/>
            </a:lvl5pPr>
            <a:lvl6pPr algn="ctr">
              <a:spcBef>
                <a:spcPts val="0"/>
              </a:spcBef>
              <a:defRPr/>
            </a:lvl6pPr>
            <a:lvl7pPr algn="ctr">
              <a:spcBef>
                <a:spcPts val="0"/>
              </a:spcBef>
              <a:defRPr/>
            </a:lvl7pPr>
            <a:lvl8pPr algn="ctr">
              <a:spcBef>
                <a:spcPts val="0"/>
              </a:spcBef>
              <a:defRPr/>
            </a:lvl8pPr>
            <a:lvl9pPr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58" name="Shape 58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title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" name="Shape 22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algn="ctr">
              <a:spcBef>
                <a:spcPts val="0"/>
              </a:spcBef>
              <a:defRPr/>
            </a:lvl1pPr>
            <a:lvl2pPr algn="ctr">
              <a:spcBef>
                <a:spcPts val="0"/>
              </a:spcBef>
              <a:defRPr/>
            </a:lvl2pPr>
            <a:lvl3pPr algn="ctr">
              <a:spcBef>
                <a:spcPts val="0"/>
              </a:spcBef>
              <a:defRPr/>
            </a:lvl3pPr>
            <a:lvl4pPr algn="ctr">
              <a:spcBef>
                <a:spcPts val="0"/>
              </a:spcBef>
              <a:defRPr/>
            </a:lvl4pPr>
            <a:lvl5pPr algn="ctr">
              <a:spcBef>
                <a:spcPts val="0"/>
              </a:spcBef>
              <a:defRPr/>
            </a:lvl5pPr>
            <a:lvl6pPr algn="ctr">
              <a:spcBef>
                <a:spcPts val="0"/>
              </a:spcBef>
              <a:defRPr/>
            </a:lvl6pPr>
            <a:lvl7pPr algn="ctr">
              <a:spcBef>
                <a:spcPts val="0"/>
              </a:spcBef>
              <a:defRPr/>
            </a:lvl7pPr>
            <a:lvl8pPr algn="ctr">
              <a:spcBef>
                <a:spcPts val="0"/>
              </a:spcBef>
              <a:defRPr/>
            </a:lvl8pPr>
            <a:lvl9pPr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599" cy="7073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" type="body"/>
          </p:nvPr>
        </p:nvSpPr>
        <p:spPr>
          <a:xfrm>
            <a:off x="311700" y="1266325"/>
            <a:ext cx="8520599" cy="330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311700" y="445025"/>
            <a:ext cx="8520599" cy="7073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31" name="Shape 31"/>
          <p:cNvSpPr txBox="1"/>
          <p:nvPr>
            <p:ph idx="1" type="body"/>
          </p:nvPr>
        </p:nvSpPr>
        <p:spPr>
          <a:xfrm>
            <a:off x="311700" y="1266175"/>
            <a:ext cx="3999899" cy="330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2" name="Shape 32"/>
          <p:cNvSpPr txBox="1"/>
          <p:nvPr>
            <p:ph idx="2" type="body"/>
          </p:nvPr>
        </p:nvSpPr>
        <p:spPr>
          <a:xfrm>
            <a:off x="4832400" y="1266175"/>
            <a:ext cx="3999899" cy="330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3" name="Shape 33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/>
          <p:nvPr>
            <p:ph type="title"/>
          </p:nvPr>
        </p:nvSpPr>
        <p:spPr>
          <a:xfrm>
            <a:off x="311700" y="445025"/>
            <a:ext cx="8520599" cy="7073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36" name="Shape 36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/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buSzPct val="100000"/>
              <a:defRPr sz="2400"/>
            </a:lvl1pPr>
            <a:lvl2pPr>
              <a:spcBef>
                <a:spcPts val="0"/>
              </a:spcBef>
              <a:buSzPct val="100000"/>
              <a:defRPr sz="2400"/>
            </a:lvl2pPr>
            <a:lvl3pPr>
              <a:spcBef>
                <a:spcPts val="0"/>
              </a:spcBef>
              <a:buSzPct val="100000"/>
              <a:defRPr sz="2400"/>
            </a:lvl3pPr>
            <a:lvl4pPr>
              <a:spcBef>
                <a:spcPts val="0"/>
              </a:spcBef>
              <a:buSzPct val="100000"/>
              <a:defRPr sz="2400"/>
            </a:lvl4pPr>
            <a:lvl5pPr>
              <a:spcBef>
                <a:spcPts val="0"/>
              </a:spcBef>
              <a:buSzPct val="100000"/>
              <a:defRPr sz="2400"/>
            </a:lvl5pPr>
            <a:lvl6pPr>
              <a:spcBef>
                <a:spcPts val="0"/>
              </a:spcBef>
              <a:buSzPct val="100000"/>
              <a:defRPr sz="2400"/>
            </a:lvl6pPr>
            <a:lvl7pPr>
              <a:spcBef>
                <a:spcPts val="0"/>
              </a:spcBef>
              <a:buSzPct val="100000"/>
              <a:defRPr sz="2400"/>
            </a:lvl7pPr>
            <a:lvl8pPr>
              <a:spcBef>
                <a:spcPts val="0"/>
              </a:spcBef>
              <a:buSzPct val="100000"/>
              <a:defRPr sz="2400"/>
            </a:lvl8pPr>
            <a:lvl9pPr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9" name="Shape 39"/>
          <p:cNvSpPr txBox="1"/>
          <p:nvPr>
            <p:ph idx="1" type="body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12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accent6"/>
        </a:soli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type="title"/>
          </p:nvPr>
        </p:nvSpPr>
        <p:spPr>
          <a:xfrm>
            <a:off x="490250" y="526350"/>
            <a:ext cx="5613599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1pPr>
            <a:lvl2pPr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2pPr>
            <a:lvl3pPr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3pPr>
            <a:lvl4pPr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4pPr>
            <a:lvl5pPr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5pPr>
            <a:lvl6pPr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6pPr>
            <a:lvl7pPr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7pPr>
            <a:lvl8pPr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8pPr>
            <a:lvl9pPr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/>
          <p:nvPr/>
        </p:nvSpPr>
        <p:spPr>
          <a:xfrm>
            <a:off x="4572000" y="0"/>
            <a:ext cx="4572000" cy="514349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6" name="Shape 46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7" name="Shape 47"/>
          <p:cNvSpPr txBox="1"/>
          <p:nvPr>
            <p:ph type="title"/>
          </p:nvPr>
        </p:nvSpPr>
        <p:spPr>
          <a:xfrm>
            <a:off x="265500" y="1039675"/>
            <a:ext cx="4045199" cy="16758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algn="ctr">
              <a:spcBef>
                <a:spcPts val="0"/>
              </a:spcBef>
              <a:buSzPct val="100000"/>
              <a:defRPr sz="4200"/>
            </a:lvl1pPr>
            <a:lvl2pPr algn="ctr">
              <a:spcBef>
                <a:spcPts val="0"/>
              </a:spcBef>
              <a:buSzPct val="100000"/>
              <a:defRPr sz="4200"/>
            </a:lvl2pPr>
            <a:lvl3pPr algn="ctr">
              <a:spcBef>
                <a:spcPts val="0"/>
              </a:spcBef>
              <a:buSzPct val="100000"/>
              <a:defRPr sz="4200"/>
            </a:lvl3pPr>
            <a:lvl4pPr algn="ctr">
              <a:spcBef>
                <a:spcPts val="0"/>
              </a:spcBef>
              <a:buSzPct val="100000"/>
              <a:defRPr sz="4200"/>
            </a:lvl4pPr>
            <a:lvl5pPr algn="ctr">
              <a:spcBef>
                <a:spcPts val="0"/>
              </a:spcBef>
              <a:buSzPct val="100000"/>
              <a:defRPr sz="4200"/>
            </a:lvl5pPr>
            <a:lvl6pPr algn="ctr">
              <a:spcBef>
                <a:spcPts val="0"/>
              </a:spcBef>
              <a:buSzPct val="100000"/>
              <a:defRPr sz="4200"/>
            </a:lvl6pPr>
            <a:lvl7pPr algn="ctr">
              <a:spcBef>
                <a:spcPts val="0"/>
              </a:spcBef>
              <a:buSzPct val="100000"/>
              <a:defRPr sz="4200"/>
            </a:lvl7pPr>
            <a:lvl8pPr algn="ctr">
              <a:spcBef>
                <a:spcPts val="0"/>
              </a:spcBef>
              <a:buSzPct val="100000"/>
              <a:defRPr sz="4200"/>
            </a:lvl8pPr>
            <a:lvl9pPr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48" name="Shape 48"/>
          <p:cNvSpPr txBox="1"/>
          <p:nvPr>
            <p:ph idx="1" type="subTitle"/>
          </p:nvPr>
        </p:nvSpPr>
        <p:spPr>
          <a:xfrm>
            <a:off x="265500" y="2726875"/>
            <a:ext cx="4045199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49" name="Shape 49"/>
          <p:cNvSpPr txBox="1"/>
          <p:nvPr>
            <p:ph idx="2" type="body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/>
          <p:nvPr>
            <p:ph idx="1" type="body"/>
          </p:nvPr>
        </p:nvSpPr>
        <p:spPr>
          <a:xfrm>
            <a:off x="311700" y="4230725"/>
            <a:ext cx="5998800" cy="5987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/>
        </p:txBody>
      </p:sp>
      <p:sp>
        <p:nvSpPr>
          <p:cNvPr id="53" name="Shape 53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x="311700" y="445025"/>
            <a:ext cx="8520599" cy="707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311700" y="1266325"/>
            <a:ext cx="8520599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Open Sans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0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0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09.png"/><Relationship Id="rId4" Type="http://schemas.openxmlformats.org/officeDocument/2006/relationships/image" Target="../media/image03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07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3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0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1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0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type="ctrTitle"/>
          </p:nvPr>
        </p:nvSpPr>
        <p:spPr>
          <a:xfrm>
            <a:off x="1004150" y="1142164"/>
            <a:ext cx="7136700" cy="10223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Slaptitude</a:t>
            </a:r>
          </a:p>
        </p:txBody>
      </p:sp>
      <p:sp>
        <p:nvSpPr>
          <p:cNvPr id="63" name="Shape 63"/>
          <p:cNvSpPr txBox="1"/>
          <p:nvPr/>
        </p:nvSpPr>
        <p:spPr>
          <a:xfrm>
            <a:off x="2415575" y="2926159"/>
            <a:ext cx="4449599" cy="635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1800">
                <a:solidFill>
                  <a:srgbClr val="434343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Ashley Mills, Jocelyn Hickcox, and Daniel Melendez</a:t>
            </a:r>
          </a:p>
        </p:txBody>
      </p:sp>
      <p:sp>
        <p:nvSpPr>
          <p:cNvPr id="64" name="Shape 64"/>
          <p:cNvSpPr txBox="1"/>
          <p:nvPr>
            <p:ph idx="2" type="ctrTitle"/>
          </p:nvPr>
        </p:nvSpPr>
        <p:spPr>
          <a:xfrm>
            <a:off x="994350" y="2042295"/>
            <a:ext cx="7136700" cy="6356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by Focus Pocus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/>
          <p:nvPr>
            <p:ph type="title"/>
          </p:nvPr>
        </p:nvSpPr>
        <p:spPr>
          <a:xfrm>
            <a:off x="311700" y="445025"/>
            <a:ext cx="8520599" cy="7073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5. Overview of Revised Design</a:t>
            </a:r>
          </a:p>
        </p:txBody>
      </p:sp>
      <p:sp>
        <p:nvSpPr>
          <p:cNvPr id="123" name="Shape 123"/>
          <p:cNvSpPr txBox="1"/>
          <p:nvPr>
            <p:ph idx="1" type="body"/>
          </p:nvPr>
        </p:nvSpPr>
        <p:spPr>
          <a:xfrm>
            <a:off x="311700" y="1266325"/>
            <a:ext cx="8520599" cy="33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SzPct val="100000"/>
            </a:pPr>
            <a:r>
              <a:rPr lang="en" sz="2000"/>
              <a:t>Fun and playful color scheme and design</a:t>
            </a:r>
          </a:p>
        </p:txBody>
      </p:sp>
      <p:pic>
        <p:nvPicPr>
          <p:cNvPr id="124" name="Shape 1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88758" y="1818537"/>
            <a:ext cx="1566475" cy="27848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>
            <p:ph type="title"/>
          </p:nvPr>
        </p:nvSpPr>
        <p:spPr>
          <a:xfrm>
            <a:off x="311700" y="445025"/>
            <a:ext cx="8520599" cy="7073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5. Overview of Revised Design</a:t>
            </a:r>
          </a:p>
        </p:txBody>
      </p:sp>
      <p:sp>
        <p:nvSpPr>
          <p:cNvPr id="130" name="Shape 130"/>
          <p:cNvSpPr txBox="1"/>
          <p:nvPr>
            <p:ph idx="1" type="body"/>
          </p:nvPr>
        </p:nvSpPr>
        <p:spPr>
          <a:xfrm>
            <a:off x="311700" y="1266325"/>
            <a:ext cx="8520599" cy="33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SzPct val="100000"/>
            </a:pPr>
            <a:r>
              <a:rPr lang="en" sz="2000"/>
              <a:t>Simple design following iOS standards to reduce cognitive load</a:t>
            </a:r>
          </a:p>
        </p:txBody>
      </p:sp>
      <p:pic>
        <p:nvPicPr>
          <p:cNvPr id="131" name="Shape 1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88758" y="1784162"/>
            <a:ext cx="1566475" cy="27848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/>
          <p:nvPr>
            <p:ph type="title"/>
          </p:nvPr>
        </p:nvSpPr>
        <p:spPr>
          <a:xfrm>
            <a:off x="311700" y="445025"/>
            <a:ext cx="8520599" cy="7073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Clr>
                <a:schemeClr val="dk1"/>
              </a:buClr>
              <a:buSzPct val="30555"/>
              <a:buFont typeface="Arial"/>
              <a:buNone/>
            </a:pPr>
            <a:r>
              <a:rPr lang="en"/>
              <a:t>Prototype Implementation Status</a:t>
            </a:r>
          </a:p>
        </p:txBody>
      </p:sp>
      <p:pic>
        <p:nvPicPr>
          <p:cNvPr id="137" name="Shape 1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9937" y="1371074"/>
            <a:ext cx="6464124" cy="3332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/>
          <p:nvPr>
            <p:ph type="title"/>
          </p:nvPr>
        </p:nvSpPr>
        <p:spPr>
          <a:xfrm>
            <a:off x="311700" y="445025"/>
            <a:ext cx="8520599" cy="7073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Tools Being Used</a:t>
            </a:r>
          </a:p>
        </p:txBody>
      </p:sp>
      <p:sp>
        <p:nvSpPr>
          <p:cNvPr id="143" name="Shape 143"/>
          <p:cNvSpPr txBox="1"/>
          <p:nvPr>
            <p:ph idx="1" type="body"/>
          </p:nvPr>
        </p:nvSpPr>
        <p:spPr>
          <a:xfrm>
            <a:off x="311700" y="1152475"/>
            <a:ext cx="8520599" cy="38618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Illustrator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xCode</a:t>
            </a:r>
          </a:p>
        </p:txBody>
      </p:sp>
      <p:pic>
        <p:nvPicPr>
          <p:cNvPr id="144" name="Shape 1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68112" y="2461575"/>
            <a:ext cx="2426424" cy="2426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Shape 1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19901" y="1152474"/>
            <a:ext cx="2047301" cy="2000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/>
          <p:nvPr>
            <p:ph type="title"/>
          </p:nvPr>
        </p:nvSpPr>
        <p:spPr>
          <a:xfrm>
            <a:off x="311700" y="268100"/>
            <a:ext cx="8520599" cy="7073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Implemented Features</a:t>
            </a:r>
          </a:p>
        </p:txBody>
      </p:sp>
      <p:sp>
        <p:nvSpPr>
          <p:cNvPr id="151" name="Shape 151"/>
          <p:cNvSpPr txBox="1"/>
          <p:nvPr>
            <p:ph idx="1" type="body"/>
          </p:nvPr>
        </p:nvSpPr>
        <p:spPr>
          <a:xfrm>
            <a:off x="311700" y="975500"/>
            <a:ext cx="8520599" cy="38618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202729"/>
                </a:solidFill>
                <a:latin typeface="Proxima Nova"/>
                <a:ea typeface="Proxima Nova"/>
                <a:cs typeface="Proxima Nova"/>
                <a:sym typeface="Proxima Nova"/>
              </a:rPr>
              <a:t>TASK 1: </a:t>
            </a:r>
            <a:r>
              <a:rPr lang="en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Keep track of time remaining for staying focus</a:t>
            </a:r>
          </a:p>
          <a:p>
            <a:pPr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1616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228600" lvl="0" marL="457200" rtl="0">
              <a:lnSpc>
                <a:spcPct val="200000"/>
              </a:lnSpc>
              <a:spcBef>
                <a:spcPts val="0"/>
              </a:spcBef>
              <a:buClr>
                <a:srgbClr val="616161"/>
              </a:buClr>
              <a:buFont typeface="Proxima Nova"/>
            </a:pPr>
            <a:r>
              <a:rPr lang="en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Set custom time to focus for</a:t>
            </a:r>
          </a:p>
          <a:p>
            <a:pPr indent="-228600" lvl="0" marL="457200" rtl="0">
              <a:lnSpc>
                <a:spcPct val="200000"/>
              </a:lnSpc>
              <a:spcBef>
                <a:spcPts val="0"/>
              </a:spcBef>
              <a:buClr>
                <a:srgbClr val="616161"/>
              </a:buClr>
              <a:buFont typeface="Proxima Nova"/>
            </a:pPr>
            <a:r>
              <a:rPr lang="en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Recommends time based on last run</a:t>
            </a:r>
          </a:p>
          <a:p>
            <a:pPr indent="-228600" lvl="0" marL="457200" rtl="0">
              <a:lnSpc>
                <a:spcPct val="200000"/>
              </a:lnSpc>
              <a:spcBef>
                <a:spcPts val="0"/>
              </a:spcBef>
              <a:buClr>
                <a:srgbClr val="616161"/>
              </a:buClr>
              <a:buFont typeface="Proxima Nova"/>
            </a:pPr>
            <a:r>
              <a:rPr lang="en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Location set by GPS (on-off feature)</a:t>
            </a:r>
          </a:p>
          <a:p>
            <a:pPr indent="-228600" lvl="0" marL="457200" rtl="0">
              <a:lnSpc>
                <a:spcPct val="200000"/>
              </a:lnSpc>
              <a:spcBef>
                <a:spcPts val="0"/>
              </a:spcBef>
              <a:buClr>
                <a:srgbClr val="616161"/>
              </a:buClr>
              <a:buFont typeface="Proxima Nova"/>
            </a:pPr>
            <a:r>
              <a:rPr lang="en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Visual timer to indicate how much time left, supplemented with text</a:t>
            </a:r>
          </a:p>
          <a:p>
            <a:pPr indent="-228600" lvl="0" marL="457200" rtl="0">
              <a:lnSpc>
                <a:spcPct val="200000"/>
              </a:lnSpc>
              <a:spcBef>
                <a:spcPts val="0"/>
              </a:spcBef>
              <a:buClr>
                <a:srgbClr val="616161"/>
              </a:buClr>
              <a:buFont typeface="Proxima Nova"/>
            </a:pPr>
            <a:r>
              <a:rPr lang="en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Ability to tell if user has ‘quit’ the focus session</a:t>
            </a:r>
          </a:p>
          <a:p>
            <a:pPr indent="-228600" lvl="0" marL="457200" rtl="0">
              <a:lnSpc>
                <a:spcPct val="200000"/>
              </a:lnSpc>
              <a:spcBef>
                <a:spcPts val="0"/>
              </a:spcBef>
              <a:buClr>
                <a:srgbClr val="616161"/>
              </a:buClr>
              <a:buFont typeface="Proxima Nova"/>
            </a:pPr>
            <a:r>
              <a:rPr lang="en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Feedback on session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/>
          <p:nvPr>
            <p:ph type="title"/>
          </p:nvPr>
        </p:nvSpPr>
        <p:spPr>
          <a:xfrm>
            <a:off x="311700" y="445025"/>
            <a:ext cx="8520599" cy="7073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Clr>
                <a:srgbClr val="000000"/>
              </a:buClr>
              <a:buSzPct val="30555"/>
              <a:buFont typeface="Arial"/>
              <a:buNone/>
            </a:pPr>
            <a:r>
              <a:rPr lang="en"/>
              <a:t>Unimplemented Features &amp; Plan </a:t>
            </a:r>
          </a:p>
        </p:txBody>
      </p:sp>
      <p:sp>
        <p:nvSpPr>
          <p:cNvPr id="157" name="Shape 157"/>
          <p:cNvSpPr txBox="1"/>
          <p:nvPr>
            <p:ph idx="1" type="body"/>
          </p:nvPr>
        </p:nvSpPr>
        <p:spPr>
          <a:xfrm>
            <a:off x="311700" y="1152475"/>
            <a:ext cx="8520599" cy="38618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202729"/>
                </a:solidFill>
                <a:latin typeface="Proxima Nova"/>
                <a:ea typeface="Proxima Nova"/>
                <a:cs typeface="Proxima Nova"/>
                <a:sym typeface="Proxima Nova"/>
              </a:rPr>
              <a:t>Features:</a:t>
            </a:r>
          </a:p>
          <a:p>
            <a:pPr indent="-228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Proxima Nova"/>
            </a:pPr>
            <a:r>
              <a:rPr lang="en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Task 2: Keep track of progress over time</a:t>
            </a:r>
          </a:p>
          <a:p>
            <a:pPr indent="-228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Proxima Nova"/>
            </a:pPr>
            <a:r>
              <a:rPr lang="en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Task 3: Check out leaderboard</a:t>
            </a:r>
          </a:p>
          <a:p>
            <a:pPr indent="-228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Font typeface="Proxima Nova"/>
            </a:pPr>
            <a:r>
              <a:rPr lang="en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Settings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202729"/>
                </a:solidFill>
                <a:latin typeface="Proxima Nova"/>
                <a:ea typeface="Proxima Nova"/>
                <a:cs typeface="Proxima Nova"/>
                <a:sym typeface="Proxima Nova"/>
              </a:rPr>
              <a:t>Plan: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Proxima Nova"/>
            </a:pPr>
            <a:r>
              <a:rPr lang="en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Revisit design (heuristic evaluation)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Font typeface="Proxima Nova"/>
            </a:pPr>
            <a:r>
              <a:rPr lang="en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Modify design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Font typeface="Proxima Nova"/>
            </a:pPr>
            <a:r>
              <a:rPr lang="en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Implement it!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1616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58" name="Shape 1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89900" y="1727647"/>
            <a:ext cx="2971575" cy="2711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/>
          <p:nvPr>
            <p:ph type="title"/>
          </p:nvPr>
        </p:nvSpPr>
        <p:spPr>
          <a:xfrm>
            <a:off x="311700" y="445025"/>
            <a:ext cx="8520599" cy="7073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Clr>
                <a:srgbClr val="000000"/>
              </a:buClr>
              <a:buSzPct val="30555"/>
              <a:buFont typeface="Arial"/>
              <a:buNone/>
            </a:pPr>
            <a:r>
              <a:rPr lang="en"/>
              <a:t>Wizard of Oz Techniques and Hard-coded Data</a:t>
            </a:r>
          </a:p>
        </p:txBody>
      </p:sp>
      <p:sp>
        <p:nvSpPr>
          <p:cNvPr id="164" name="Shape 164"/>
          <p:cNvSpPr txBox="1"/>
          <p:nvPr>
            <p:ph idx="1" type="body"/>
          </p:nvPr>
        </p:nvSpPr>
        <p:spPr>
          <a:xfrm>
            <a:off x="311700" y="1152475"/>
            <a:ext cx="8520599" cy="38618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202729"/>
                </a:solidFill>
                <a:latin typeface="Proxima Nova"/>
                <a:ea typeface="Proxima Nova"/>
                <a:cs typeface="Proxima Nova"/>
                <a:sym typeface="Proxima Nova"/>
              </a:rPr>
              <a:t>Wizard of Oz Techniques: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61616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61616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202729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202729"/>
                </a:solidFill>
                <a:latin typeface="Proxima Nova"/>
                <a:ea typeface="Proxima Nova"/>
                <a:cs typeface="Proxima Nova"/>
                <a:sym typeface="Proxima Nova"/>
              </a:rPr>
              <a:t>Hard-coded Data:</a:t>
            </a:r>
          </a:p>
          <a:p>
            <a:pPr indent="-228600" lvl="0" marL="457200" rtl="0">
              <a:spcBef>
                <a:spcPts val="0"/>
              </a:spcBef>
              <a:buClr>
                <a:srgbClr val="616161"/>
              </a:buClr>
              <a:buSzPct val="77777"/>
              <a:buFont typeface="Proxima Nova"/>
            </a:pPr>
            <a:r>
              <a:rPr lang="en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Leaderboard friends and stats?</a:t>
            </a:r>
          </a:p>
        </p:txBody>
      </p:sp>
      <p:pic>
        <p:nvPicPr>
          <p:cNvPr id="165" name="Shape 1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83137" y="1814100"/>
            <a:ext cx="3577724" cy="151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/>
          <p:nvPr>
            <p:ph type="title"/>
          </p:nvPr>
        </p:nvSpPr>
        <p:spPr>
          <a:xfrm>
            <a:off x="311700" y="445025"/>
            <a:ext cx="8520599" cy="7073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Issues/Questions</a:t>
            </a:r>
          </a:p>
        </p:txBody>
      </p:sp>
      <p:sp>
        <p:nvSpPr>
          <p:cNvPr id="171" name="Shape 171"/>
          <p:cNvSpPr txBox="1"/>
          <p:nvPr>
            <p:ph idx="1" type="body"/>
          </p:nvPr>
        </p:nvSpPr>
        <p:spPr>
          <a:xfrm>
            <a:off x="311700" y="1266325"/>
            <a:ext cx="8520599" cy="33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Facebook API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Location Heuristics</a:t>
            </a:r>
          </a:p>
        </p:txBody>
      </p:sp>
      <p:pic>
        <p:nvPicPr>
          <p:cNvPr id="172" name="Shape 1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51350" y="1520700"/>
            <a:ext cx="4967049" cy="2793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/>
          <p:nvPr>
            <p:ph type="title"/>
          </p:nvPr>
        </p:nvSpPr>
        <p:spPr>
          <a:xfrm>
            <a:off x="311700" y="445025"/>
            <a:ext cx="8520599" cy="7073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Demonstration</a:t>
            </a:r>
          </a:p>
        </p:txBody>
      </p:sp>
      <p:pic>
        <p:nvPicPr>
          <p:cNvPr id="178" name="Shape 1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0650" y="1339000"/>
            <a:ext cx="5942675" cy="334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/>
          <p:nvPr>
            <p:ph type="title"/>
          </p:nvPr>
        </p:nvSpPr>
        <p:spPr>
          <a:xfrm>
            <a:off x="311700" y="445025"/>
            <a:ext cx="8520599" cy="7073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Summary</a:t>
            </a:r>
          </a:p>
        </p:txBody>
      </p:sp>
      <p:pic>
        <p:nvPicPr>
          <p:cNvPr id="184" name="Shape 1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16187" y="1295775"/>
            <a:ext cx="6111624" cy="3437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idx="1" type="body"/>
          </p:nvPr>
        </p:nvSpPr>
        <p:spPr>
          <a:xfrm>
            <a:off x="311700" y="1266325"/>
            <a:ext cx="8520599" cy="33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4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To empower people to improve their focus, and to make focusing fun!</a:t>
            </a:r>
          </a:p>
        </p:txBody>
      </p:sp>
      <p:sp>
        <p:nvSpPr>
          <p:cNvPr id="70" name="Shape 70"/>
          <p:cNvSpPr txBox="1"/>
          <p:nvPr>
            <p:ph type="title"/>
          </p:nvPr>
        </p:nvSpPr>
        <p:spPr>
          <a:xfrm>
            <a:off x="311700" y="429150"/>
            <a:ext cx="8520599" cy="7073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Value Proposition</a:t>
            </a:r>
          </a:p>
        </p:txBody>
      </p:sp>
      <p:pic>
        <p:nvPicPr>
          <p:cNvPr id="71" name="Shape 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5750" y="2618887"/>
            <a:ext cx="8572500" cy="2428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/>
          <p:nvPr>
            <p:ph type="title"/>
          </p:nvPr>
        </p:nvSpPr>
        <p:spPr>
          <a:xfrm>
            <a:off x="311700" y="445025"/>
            <a:ext cx="8520599" cy="7073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Introduction to Problem &amp; Solution</a:t>
            </a:r>
          </a:p>
        </p:txBody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311700" y="1195975"/>
            <a:ext cx="8520599" cy="3372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0" mar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" sz="2400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We are unable to condition ourselves to stay focused in a world that is constantly competing for our attention.</a:t>
            </a:r>
          </a:p>
          <a:p>
            <a:pPr lvl="0" rtl="0" algn="ctr">
              <a:lnSpc>
                <a:spcPct val="150000"/>
              </a:lnSpc>
              <a:spcBef>
                <a:spcPts val="0"/>
              </a:spcBef>
              <a:buClr>
                <a:srgbClr val="202729"/>
              </a:buClr>
              <a:buFont typeface="Arial"/>
              <a:buNone/>
            </a:pPr>
            <a:r>
              <a:t/>
            </a:r>
            <a:endParaRPr sz="2400">
              <a:solidFill>
                <a:srgbClr val="61616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78" name="Shape 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6712" y="2342600"/>
            <a:ext cx="3906174" cy="2343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/>
          <p:nvPr>
            <p:ph type="title"/>
          </p:nvPr>
        </p:nvSpPr>
        <p:spPr>
          <a:xfrm>
            <a:off x="311700" y="445025"/>
            <a:ext cx="8520599" cy="7073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Introduction to Problem &amp; Solution</a:t>
            </a:r>
          </a:p>
        </p:txBody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311700" y="1221050"/>
            <a:ext cx="8520599" cy="3348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l">
              <a:lnSpc>
                <a:spcPct val="150000"/>
              </a:lnSpc>
              <a:spcBef>
                <a:spcPts val="0"/>
              </a:spcBef>
              <a:buClr>
                <a:srgbClr val="202729"/>
              </a:buClr>
              <a:buSzPct val="45833"/>
              <a:buFont typeface="Arial"/>
              <a:buNone/>
            </a:pPr>
            <a:r>
              <a:rPr lang="en" sz="2400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Slaptitude seeks to train our ability to block out distractions and focus on what’s meaningful.</a:t>
            </a:r>
          </a:p>
        </p:txBody>
      </p:sp>
      <p:pic>
        <p:nvPicPr>
          <p:cNvPr id="85" name="Shape 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56725" y="2436800"/>
            <a:ext cx="3313775" cy="2132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>
            <p:ph type="title"/>
          </p:nvPr>
        </p:nvSpPr>
        <p:spPr>
          <a:xfrm>
            <a:off x="311700" y="445025"/>
            <a:ext cx="8520599" cy="7073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Overview</a:t>
            </a:r>
          </a:p>
        </p:txBody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x="311700" y="1266325"/>
            <a:ext cx="8520599" cy="33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lnSpc>
                <a:spcPct val="200000"/>
              </a:lnSpc>
              <a:spcBef>
                <a:spcPts val="0"/>
              </a:spcBef>
              <a:buSzPct val="100000"/>
            </a:pPr>
            <a:r>
              <a:rPr lang="en" sz="2000"/>
              <a:t>Heuristic Evaluation</a:t>
            </a:r>
          </a:p>
          <a:p>
            <a:pPr indent="-228600" lvl="0" marL="457200" rtl="0">
              <a:lnSpc>
                <a:spcPct val="200000"/>
              </a:lnSpc>
              <a:spcBef>
                <a:spcPts val="0"/>
              </a:spcBef>
              <a:buSzPct val="100000"/>
            </a:pPr>
            <a:r>
              <a:rPr lang="en" sz="2000"/>
              <a:t>Revised Design</a:t>
            </a:r>
          </a:p>
          <a:p>
            <a:pPr indent="-228600" lvl="0" marL="457200" rtl="0">
              <a:lnSpc>
                <a:spcPct val="200000"/>
              </a:lnSpc>
              <a:spcBef>
                <a:spcPts val="0"/>
              </a:spcBef>
              <a:buSzPct val="100000"/>
            </a:pPr>
            <a:r>
              <a:rPr lang="en" sz="2000"/>
              <a:t>Prototype Implementation Status</a:t>
            </a:r>
          </a:p>
          <a:p>
            <a:pPr indent="-228600" lvl="0" marL="457200" rtl="0">
              <a:lnSpc>
                <a:spcPct val="200000"/>
              </a:lnSpc>
              <a:spcBef>
                <a:spcPts val="0"/>
              </a:spcBef>
              <a:buSzPct val="100000"/>
            </a:pPr>
            <a:r>
              <a:rPr lang="en" sz="2000"/>
              <a:t>Demo</a:t>
            </a:r>
          </a:p>
          <a:p>
            <a:pPr indent="-228600" lvl="0" marL="457200" rtl="0">
              <a:lnSpc>
                <a:spcPct val="200000"/>
              </a:lnSpc>
              <a:spcBef>
                <a:spcPts val="0"/>
              </a:spcBef>
              <a:buSzPct val="100000"/>
            </a:pPr>
            <a:r>
              <a:rPr lang="en" sz="2000"/>
              <a:t>Summary</a:t>
            </a:r>
          </a:p>
        </p:txBody>
      </p:sp>
      <p:pic>
        <p:nvPicPr>
          <p:cNvPr id="92" name="Shape 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37575" y="1598087"/>
            <a:ext cx="3518900" cy="26391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>
            <p:ph type="title"/>
          </p:nvPr>
        </p:nvSpPr>
        <p:spPr>
          <a:xfrm>
            <a:off x="311700" y="445025"/>
            <a:ext cx="8520599" cy="7073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4. Heuristic Evaluation Results</a:t>
            </a:r>
          </a:p>
        </p:txBody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311700" y="1266325"/>
            <a:ext cx="8520599" cy="33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SzPct val="100000"/>
            </a:pPr>
            <a:r>
              <a:rPr b="1" lang="en" sz="2000"/>
              <a:t>Problem 1</a:t>
            </a:r>
            <a:r>
              <a:rPr lang="en" sz="2000"/>
              <a:t>: When you start a focus session, you cannot go back and change parameters without quitting.</a:t>
            </a:r>
          </a:p>
          <a:p>
            <a:pPr indent="-228600" lvl="0" marL="457200" rtl="0">
              <a:spcBef>
                <a:spcPts val="0"/>
              </a:spcBef>
              <a:buSzPct val="100000"/>
            </a:pPr>
            <a:r>
              <a:rPr b="1" lang="en" sz="2000"/>
              <a:t>Fix 1</a:t>
            </a:r>
            <a:r>
              <a:rPr lang="en" sz="2000"/>
              <a:t>: Add “back” button to the focus session that appears for the first few minutes.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000"/>
          </a:p>
          <a:p>
            <a:pPr indent="-228600" lvl="0" marL="457200" rtl="0">
              <a:spcBef>
                <a:spcPts val="0"/>
              </a:spcBef>
              <a:buSzPct val="100000"/>
            </a:pPr>
            <a:r>
              <a:rPr b="1" lang="en" sz="2000"/>
              <a:t>Problem 2</a:t>
            </a:r>
            <a:r>
              <a:rPr lang="en" sz="2000"/>
              <a:t>: Can’t extend a focus session if you’re on a roll!</a:t>
            </a:r>
          </a:p>
          <a:p>
            <a:pPr indent="-228600" lvl="0" marL="457200">
              <a:spcBef>
                <a:spcPts val="0"/>
              </a:spcBef>
              <a:buSzPct val="100000"/>
            </a:pPr>
            <a:r>
              <a:rPr b="1" lang="en" sz="2000"/>
              <a:t>Fix 2</a:t>
            </a:r>
            <a:r>
              <a:rPr lang="en" sz="2000"/>
              <a:t>: Add a button that allows users to extend a session by five minutes. 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>
            <p:ph type="title"/>
          </p:nvPr>
        </p:nvSpPr>
        <p:spPr>
          <a:xfrm>
            <a:off x="311700" y="445025"/>
            <a:ext cx="8520599" cy="7073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4. Heuristic Evaluation Results</a:t>
            </a:r>
          </a:p>
        </p:txBody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311700" y="1266325"/>
            <a:ext cx="8520599" cy="33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SzPct val="100000"/>
            </a:pPr>
            <a:r>
              <a:rPr b="1" lang="en" sz="2000"/>
              <a:t>Problem 3:</a:t>
            </a:r>
            <a:r>
              <a:rPr lang="en" sz="2000"/>
              <a:t> Don’t know what it means to keep the alarm going after you quit a session.</a:t>
            </a:r>
          </a:p>
          <a:p>
            <a:pPr indent="-228600" lvl="0" marL="457200" rtl="0">
              <a:spcBef>
                <a:spcPts val="0"/>
              </a:spcBef>
              <a:buSzPct val="100000"/>
            </a:pPr>
            <a:r>
              <a:rPr b="1" lang="en" sz="2000"/>
              <a:t>Fix 3</a:t>
            </a:r>
            <a:r>
              <a:rPr lang="en" sz="2000"/>
              <a:t>: Eliminate this option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000"/>
          </a:p>
          <a:p>
            <a:pPr indent="-228600" lvl="0" marL="457200" rtl="0">
              <a:spcBef>
                <a:spcPts val="0"/>
              </a:spcBef>
              <a:buSzPct val="100000"/>
            </a:pPr>
            <a:r>
              <a:rPr b="1" lang="en" sz="2000"/>
              <a:t>Problem 4:</a:t>
            </a:r>
            <a:r>
              <a:rPr lang="en" sz="2000"/>
              <a:t> Unclear that the “ouch” button the Slap Screen is a button.</a:t>
            </a:r>
          </a:p>
          <a:p>
            <a:pPr indent="-228600" lvl="0" marL="457200" rtl="0">
              <a:spcBef>
                <a:spcPts val="0"/>
              </a:spcBef>
              <a:buSzPct val="100000"/>
            </a:pPr>
            <a:r>
              <a:rPr b="1" lang="en" sz="2000"/>
              <a:t>Fix 4: </a:t>
            </a:r>
            <a:r>
              <a:rPr lang="en" sz="2000"/>
              <a:t>Standardize location of buttons on all screens to make this consistent and clear.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>
            <p:ph type="title"/>
          </p:nvPr>
        </p:nvSpPr>
        <p:spPr>
          <a:xfrm>
            <a:off x="311700" y="445025"/>
            <a:ext cx="8520599" cy="7073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4. Heuristic Evaluation Results</a:t>
            </a:r>
          </a:p>
        </p:txBody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311700" y="1266325"/>
            <a:ext cx="8520599" cy="33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SzPct val="100000"/>
            </a:pPr>
            <a:r>
              <a:rPr b="1" lang="en" sz="2000"/>
              <a:t>Problem 5</a:t>
            </a:r>
            <a:r>
              <a:rPr lang="en" sz="2000"/>
              <a:t>: Locations aren’t grouped in a logical manner in progress page.</a:t>
            </a:r>
          </a:p>
          <a:p>
            <a:pPr indent="-228600" lvl="0" marL="457200" rtl="0">
              <a:spcBef>
                <a:spcPts val="0"/>
              </a:spcBef>
              <a:buSzPct val="100000"/>
            </a:pPr>
            <a:r>
              <a:rPr b="1" lang="en" sz="2000"/>
              <a:t>Fix 5</a:t>
            </a:r>
            <a:r>
              <a:rPr lang="en" sz="2000"/>
              <a:t>: We integrated GPS and show locations with map as well as a list ordered by proximity. GPS also fixed many low-priority issues.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1000"/>
          </a:p>
          <a:p>
            <a:pPr indent="-228600" lvl="0" marL="457200" rtl="0">
              <a:spcBef>
                <a:spcPts val="0"/>
              </a:spcBef>
              <a:buSzPct val="100000"/>
            </a:pPr>
            <a:r>
              <a:rPr b="1" lang="en" sz="2000"/>
              <a:t>Problem 6</a:t>
            </a:r>
            <a:r>
              <a:rPr lang="en" sz="2000"/>
              <a:t>: Unclear what options in Settings mean.</a:t>
            </a:r>
          </a:p>
          <a:p>
            <a:pPr indent="-228600" lvl="0" marL="457200" rtl="0">
              <a:spcBef>
                <a:spcPts val="0"/>
              </a:spcBef>
              <a:buSzPct val="100000"/>
            </a:pPr>
            <a:r>
              <a:rPr b="1" lang="en" sz="2000"/>
              <a:t>Fix 6</a:t>
            </a:r>
            <a:r>
              <a:rPr lang="en" sz="2000"/>
              <a:t>: Simplify Settings to apply only to main task, rather than to additional features.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/>
          <p:nvPr>
            <p:ph type="title"/>
          </p:nvPr>
        </p:nvSpPr>
        <p:spPr>
          <a:xfrm>
            <a:off x="311700" y="445025"/>
            <a:ext cx="8520599" cy="7073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5. Overview of Revised Design</a:t>
            </a:r>
          </a:p>
        </p:txBody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x="311700" y="1266325"/>
            <a:ext cx="8520599" cy="33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SzPct val="100000"/>
            </a:pPr>
            <a:r>
              <a:rPr lang="en" sz="2000"/>
              <a:t>Incorporate GPS to resolve awkwardness of setting, getting, and viewing location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000"/>
          </a:p>
        </p:txBody>
      </p:sp>
      <p:pic>
        <p:nvPicPr>
          <p:cNvPr id="117" name="Shape 1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02004" y="1820925"/>
            <a:ext cx="1739975" cy="3080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