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Proxima Nova"/>
      <p:regular r:id="rId27"/>
      <p:bold r:id="rId28"/>
      <p:italic r:id="rId29"/>
      <p:boldItalic r:id="rId30"/>
    </p:embeddedFont>
    <p:embeddedFont>
      <p:font typeface="Shadows Into Light"/>
      <p:regular r:id="rId31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ProximaNova-bold.fntdata"/><Relationship Id="rId27" Type="http://schemas.openxmlformats.org/officeDocument/2006/relationships/font" Target="fonts/ProximaNov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roximaNova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ShadowsIntoLight-regular.fntdata"/><Relationship Id="rId30" Type="http://schemas.openxmlformats.org/officeDocument/2006/relationships/font" Target="fonts/ProximaNova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hape 9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" name="Shape 10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510450" y="3182312"/>
            <a:ext cx="8123100" cy="629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 txBox="1"/>
          <p:nvPr>
            <p:ph type="title"/>
          </p:nvPr>
        </p:nvSpPr>
        <p:spPr>
          <a:xfrm>
            <a:off x="311700" y="991475"/>
            <a:ext cx="8520599" cy="19178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b="1" sz="14000"/>
            </a:lvl1pPr>
            <a:lvl2pPr algn="ctr">
              <a:spcBef>
                <a:spcPts val="0"/>
              </a:spcBef>
              <a:buSzPct val="100000"/>
              <a:defRPr b="1" sz="14000"/>
            </a:lvl2pPr>
            <a:lvl3pPr algn="ctr">
              <a:spcBef>
                <a:spcPts val="0"/>
              </a:spcBef>
              <a:buSzPct val="100000"/>
              <a:defRPr b="1" sz="14000"/>
            </a:lvl3pPr>
            <a:lvl4pPr algn="ctr">
              <a:spcBef>
                <a:spcPts val="0"/>
              </a:spcBef>
              <a:buSzPct val="100000"/>
              <a:defRPr b="1" sz="14000"/>
            </a:lvl4pPr>
            <a:lvl5pPr algn="ctr">
              <a:spcBef>
                <a:spcPts val="0"/>
              </a:spcBef>
              <a:buSzPct val="100000"/>
              <a:defRPr b="1" sz="14000"/>
            </a:lvl5pPr>
            <a:lvl6pPr algn="ctr">
              <a:spcBef>
                <a:spcPts val="0"/>
              </a:spcBef>
              <a:buSzPct val="100000"/>
              <a:defRPr b="1" sz="14000"/>
            </a:lvl6pPr>
            <a:lvl7pPr algn="ctr">
              <a:spcBef>
                <a:spcPts val="0"/>
              </a:spcBef>
              <a:buSzPct val="100000"/>
              <a:defRPr b="1" sz="14000"/>
            </a:lvl7pPr>
            <a:lvl8pPr algn="ctr">
              <a:spcBef>
                <a:spcPts val="0"/>
              </a:spcBef>
              <a:buSzPct val="100000"/>
              <a:defRPr b="1" sz="14000"/>
            </a:lvl8pPr>
            <a:lvl9pPr algn="ctr">
              <a:spcBef>
                <a:spcPts val="0"/>
              </a:spcBef>
              <a:buSzPct val="100000"/>
              <a:defRPr b="1" sz="14000"/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3071300"/>
            <a:ext cx="8520599" cy="901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hape 14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" name="Shape 15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572000" y="7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9" name="Shape 3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" name="Shape 40"/>
          <p:cNvSpPr txBox="1"/>
          <p:nvPr>
            <p:ph type="title"/>
          </p:nvPr>
        </p:nvSpPr>
        <p:spPr>
          <a:xfrm>
            <a:off x="265500" y="1205825"/>
            <a:ext cx="4045199" cy="1509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1" name="Shape 41"/>
          <p:cNvSpPr txBox="1"/>
          <p:nvPr>
            <p:ph idx="1" type="subTitle"/>
          </p:nvPr>
        </p:nvSpPr>
        <p:spPr>
          <a:xfrm>
            <a:off x="265500" y="27690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idx="1" type="body"/>
          </p:nvPr>
        </p:nvSpPr>
        <p:spPr>
          <a:xfrm>
            <a:off x="311700" y="423682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2.png"/><Relationship Id="rId4" Type="http://schemas.openxmlformats.org/officeDocument/2006/relationships/image" Target="../media/image01.png"/><Relationship Id="rId5" Type="http://schemas.openxmlformats.org/officeDocument/2006/relationships/image" Target="../media/image0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8.jpg"/><Relationship Id="rId4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Relationship Id="rId4" Type="http://schemas.openxmlformats.org/officeDocument/2006/relationships/image" Target="../media/image06.jpg"/><Relationship Id="rId5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Relationship Id="rId4" Type="http://schemas.openxmlformats.org/officeDocument/2006/relationships/image" Target="../media/image10.jpg"/><Relationship Id="rId5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image" Target="../media/image18.jpg"/><Relationship Id="rId7" Type="http://schemas.openxmlformats.org/officeDocument/2006/relationships/image" Target="../media/image17.jpg"/><Relationship Id="rId8" Type="http://schemas.openxmlformats.org/officeDocument/2006/relationships/image" Target="../media/image1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4.jpg"/><Relationship Id="rId6" Type="http://schemas.openxmlformats.org/officeDocument/2006/relationships/image" Target="../media/image2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g"/><Relationship Id="rId4" Type="http://schemas.openxmlformats.org/officeDocument/2006/relationships/image" Target="../media/image2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ctrTitle"/>
          </p:nvPr>
        </p:nvSpPr>
        <p:spPr>
          <a:xfrm>
            <a:off x="510450" y="1279037"/>
            <a:ext cx="8123100" cy="1588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6000">
                <a:latin typeface="Shadows Into Light"/>
                <a:ea typeface="Shadows Into Light"/>
                <a:cs typeface="Shadows Into Light"/>
                <a:sym typeface="Shadows Into Light"/>
              </a:rPr>
              <a:t>MED-FI PROTOTYPE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650" y="0"/>
            <a:ext cx="2736799" cy="205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6725" y="3081477"/>
            <a:ext cx="1563900" cy="1895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335350"/>
            <a:ext cx="1767975" cy="180815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/>
          <p:nvPr/>
        </p:nvSpPr>
        <p:spPr>
          <a:xfrm>
            <a:off x="1613150" y="2935550"/>
            <a:ext cx="1933500" cy="1003800"/>
          </a:xfrm>
          <a:prstGeom prst="wedgeEllipseCallout">
            <a:avLst>
              <a:gd fmla="val -37351" name="adj1"/>
              <a:gd fmla="val 54134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1568750" y="3179950"/>
            <a:ext cx="1933500" cy="501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</a:rPr>
              <a:t>Daniel Melendez</a:t>
            </a:r>
          </a:p>
        </p:txBody>
      </p:sp>
      <p:sp>
        <p:nvSpPr>
          <p:cNvPr id="61" name="Shape 61"/>
          <p:cNvSpPr/>
          <p:nvPr/>
        </p:nvSpPr>
        <p:spPr>
          <a:xfrm>
            <a:off x="2592650" y="133825"/>
            <a:ext cx="1563900" cy="677399"/>
          </a:xfrm>
          <a:prstGeom prst="wedgeEllipseCallout">
            <a:avLst>
              <a:gd fmla="val -43660" name="adj1"/>
              <a:gd fmla="val 62703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 txBox="1"/>
          <p:nvPr/>
        </p:nvSpPr>
        <p:spPr>
          <a:xfrm>
            <a:off x="2655350" y="259275"/>
            <a:ext cx="14384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Ashley Mills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/>
          <p:nvPr/>
        </p:nvSpPr>
        <p:spPr>
          <a:xfrm flipH="1">
            <a:off x="4983999" y="2786875"/>
            <a:ext cx="1933500" cy="844799"/>
          </a:xfrm>
          <a:prstGeom prst="wedgeEllipseCallout">
            <a:avLst>
              <a:gd fmla="val -36029" name="adj1"/>
              <a:gd fmla="val 59917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 txBox="1"/>
          <p:nvPr/>
        </p:nvSpPr>
        <p:spPr>
          <a:xfrm>
            <a:off x="4935400" y="2963425"/>
            <a:ext cx="1982100" cy="376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Jocelyn Hickcox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311700" y="318400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400"/>
              <a:t>Made our language more positive and encouraging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7875" y="1299475"/>
            <a:ext cx="2223751" cy="297662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/>
          <p:nvPr/>
        </p:nvSpPr>
        <p:spPr>
          <a:xfrm rot="-5400000">
            <a:off x="-177715" y="2540973"/>
            <a:ext cx="1834803" cy="4936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chemeClr val="lt2"/>
                </a:solidFill>
                <a:latin typeface="Arial"/>
              </a:rPr>
              <a:t>Before</a:t>
            </a:r>
          </a:p>
        </p:txBody>
      </p:sp>
      <p:sp>
        <p:nvSpPr>
          <p:cNvPr id="123" name="Shape 123"/>
          <p:cNvSpPr/>
          <p:nvPr/>
        </p:nvSpPr>
        <p:spPr>
          <a:xfrm rot="-5400000">
            <a:off x="4250788" y="2540964"/>
            <a:ext cx="1378046" cy="4936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chemeClr val="lt2"/>
                </a:solidFill>
                <a:latin typeface="Arial"/>
              </a:rPr>
              <a:t>After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1896" y="1036000"/>
            <a:ext cx="2059499" cy="366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311700" y="280100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Standardized ‘Top-Bar’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2437" y="1238462"/>
            <a:ext cx="2223751" cy="297662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/>
          <p:nvPr/>
        </p:nvSpPr>
        <p:spPr>
          <a:xfrm rot="-5400000">
            <a:off x="-484315" y="2479973"/>
            <a:ext cx="1834803" cy="4936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chemeClr val="lt2"/>
                </a:solidFill>
                <a:latin typeface="Arial"/>
              </a:rPr>
              <a:t>Before</a:t>
            </a:r>
          </a:p>
        </p:txBody>
      </p:sp>
      <p:sp>
        <p:nvSpPr>
          <p:cNvPr id="132" name="Shape 132"/>
          <p:cNvSpPr/>
          <p:nvPr/>
        </p:nvSpPr>
        <p:spPr>
          <a:xfrm rot="-5400000">
            <a:off x="5642188" y="2479977"/>
            <a:ext cx="1378046" cy="4936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chemeClr val="lt2"/>
                </a:solidFill>
                <a:latin typeface="Arial"/>
              </a:rPr>
              <a:t>After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8519" y="1288275"/>
            <a:ext cx="2157749" cy="287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90150" y="1238475"/>
            <a:ext cx="2223751" cy="2976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311700" y="318400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400"/>
              <a:t>Uniform Timer</a:t>
            </a:r>
          </a:p>
        </p:txBody>
      </p:sp>
      <p:sp>
        <p:nvSpPr>
          <p:cNvPr id="140" name="Shape 140"/>
          <p:cNvSpPr/>
          <p:nvPr/>
        </p:nvSpPr>
        <p:spPr>
          <a:xfrm rot="-5400000">
            <a:off x="-513440" y="2479973"/>
            <a:ext cx="1834803" cy="4936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chemeClr val="lt2"/>
                </a:solidFill>
                <a:latin typeface="Arial"/>
              </a:rPr>
              <a:t>Before</a:t>
            </a:r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787" y="1238463"/>
            <a:ext cx="2223751" cy="29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8662" y="1238487"/>
            <a:ext cx="2223751" cy="297661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/>
          <p:nvPr/>
        </p:nvSpPr>
        <p:spPr>
          <a:xfrm rot="-5400000">
            <a:off x="5598338" y="2479977"/>
            <a:ext cx="1378046" cy="4936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chemeClr val="lt2"/>
                </a:solidFill>
                <a:latin typeface="Arial"/>
              </a:rPr>
              <a:t>After</a:t>
            </a:r>
          </a:p>
        </p:txBody>
      </p:sp>
      <p:pic>
        <p:nvPicPr>
          <p:cNvPr id="144" name="Shape 144"/>
          <p:cNvPicPr preferRelativeResize="0"/>
          <p:nvPr/>
        </p:nvPicPr>
        <p:blipFill rotWithShape="1">
          <a:blip r:embed="rId5">
            <a:alphaModFix/>
          </a:blip>
          <a:srcRect b="49912" l="0" r="0" t="0"/>
          <a:stretch/>
        </p:blipFill>
        <p:spPr>
          <a:xfrm>
            <a:off x="6872300" y="1654337"/>
            <a:ext cx="2059499" cy="1834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311700" y="-126375"/>
            <a:ext cx="8520599" cy="46505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Task Flows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6050" y="1491250"/>
            <a:ext cx="4971897" cy="310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Task 1 Flow: Staying focused yo!</a:t>
            </a:r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600" y="1436252"/>
            <a:ext cx="1359923" cy="2422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8572" y="1436261"/>
            <a:ext cx="1359923" cy="2422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43773" y="1436268"/>
            <a:ext cx="1359923" cy="2422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53925" y="2563322"/>
            <a:ext cx="1376049" cy="245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49914" y="56457"/>
            <a:ext cx="1359923" cy="2422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40796" y="2563322"/>
            <a:ext cx="1376031" cy="24515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" name="Shape 162"/>
          <p:cNvCxnSpPr>
            <a:endCxn id="157" idx="1"/>
          </p:cNvCxnSpPr>
          <p:nvPr/>
        </p:nvCxnSpPr>
        <p:spPr>
          <a:xfrm flipH="1" rot="10800000">
            <a:off x="1238972" y="2647665"/>
            <a:ext cx="879600" cy="40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stealth"/>
          </a:ln>
        </p:spPr>
      </p:cxnSp>
      <p:cxnSp>
        <p:nvCxnSpPr>
          <p:cNvPr id="163" name="Shape 163"/>
          <p:cNvCxnSpPr>
            <a:endCxn id="158" idx="1"/>
          </p:cNvCxnSpPr>
          <p:nvPr/>
        </p:nvCxnSpPr>
        <p:spPr>
          <a:xfrm flipH="1" rot="10800000">
            <a:off x="3372873" y="2647662"/>
            <a:ext cx="570900" cy="107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stealth"/>
          </a:ln>
        </p:spPr>
      </p:cxnSp>
      <p:cxnSp>
        <p:nvCxnSpPr>
          <p:cNvPr id="164" name="Shape 164"/>
          <p:cNvCxnSpPr>
            <a:endCxn id="161" idx="1"/>
          </p:cNvCxnSpPr>
          <p:nvPr/>
        </p:nvCxnSpPr>
        <p:spPr>
          <a:xfrm>
            <a:off x="4772696" y="3696084"/>
            <a:ext cx="968100" cy="9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stealth"/>
          </a:ln>
        </p:spPr>
      </p:cxnSp>
      <p:cxnSp>
        <p:nvCxnSpPr>
          <p:cNvPr id="165" name="Shape 165"/>
          <p:cNvCxnSpPr>
            <a:endCxn id="160" idx="1"/>
          </p:cNvCxnSpPr>
          <p:nvPr/>
        </p:nvCxnSpPr>
        <p:spPr>
          <a:xfrm flipH="1" rot="10800000">
            <a:off x="5188914" y="1267853"/>
            <a:ext cx="561000" cy="982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stealth"/>
          </a:ln>
        </p:spPr>
      </p:cxnSp>
      <p:cxnSp>
        <p:nvCxnSpPr>
          <p:cNvPr id="166" name="Shape 166"/>
          <p:cNvCxnSpPr>
            <a:endCxn id="159" idx="1"/>
          </p:cNvCxnSpPr>
          <p:nvPr/>
        </p:nvCxnSpPr>
        <p:spPr>
          <a:xfrm flipH="1" rot="10800000">
            <a:off x="6622425" y="3789091"/>
            <a:ext cx="931500" cy="1009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stealth"/>
          </a:ln>
        </p:spPr>
      </p:cxn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Task 2 Flow: How you doin’?</a:t>
            </a:r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000" y="1166875"/>
            <a:ext cx="2014999" cy="358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5125" y="1166875"/>
            <a:ext cx="2014999" cy="35898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4" name="Shape 174"/>
          <p:cNvCxnSpPr>
            <a:endCxn id="173" idx="1"/>
          </p:cNvCxnSpPr>
          <p:nvPr/>
        </p:nvCxnSpPr>
        <p:spPr>
          <a:xfrm flipH="1" rot="10800000">
            <a:off x="2071625" y="2961813"/>
            <a:ext cx="373500" cy="105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175" name="Shape 1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6250" y="1166862"/>
            <a:ext cx="2014999" cy="3589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39650" y="1147650"/>
            <a:ext cx="2036574" cy="36283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" name="Shape 177"/>
          <p:cNvCxnSpPr>
            <a:endCxn id="175" idx="1"/>
          </p:cNvCxnSpPr>
          <p:nvPr/>
        </p:nvCxnSpPr>
        <p:spPr>
          <a:xfrm flipH="1" rot="10800000">
            <a:off x="3589050" y="2961806"/>
            <a:ext cx="1117200" cy="149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78" name="Shape 178"/>
          <p:cNvCxnSpPr>
            <a:endCxn id="176" idx="1"/>
          </p:cNvCxnSpPr>
          <p:nvPr/>
        </p:nvCxnSpPr>
        <p:spPr>
          <a:xfrm flipH="1" rot="10800000">
            <a:off x="6470450" y="2961817"/>
            <a:ext cx="469200" cy="161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Task 3 Flow: How yo friends doin’?</a:t>
            </a:r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5775" y="1165100"/>
            <a:ext cx="2014999" cy="3589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1275" y="1165100"/>
            <a:ext cx="2014999" cy="3589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Shape 186"/>
          <p:cNvCxnSpPr/>
          <p:nvPr/>
        </p:nvCxnSpPr>
        <p:spPr>
          <a:xfrm flipH="1" rot="10800000">
            <a:off x="3563775" y="2947413"/>
            <a:ext cx="1842000" cy="15137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311700" y="126375"/>
            <a:ext cx="8520599" cy="46505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 sz="36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 sz="3600">
                <a:latin typeface="Shadows Into Light"/>
                <a:ea typeface="Shadows Into Light"/>
                <a:cs typeface="Shadows Into Light"/>
                <a:sym typeface="Shadows Into Light"/>
              </a:rPr>
              <a:t>Tools, Limitations and Techniques</a:t>
            </a:r>
          </a:p>
        </p:txBody>
      </p:sp>
      <p:sp>
        <p:nvSpPr>
          <p:cNvPr id="192" name="Shape 192"/>
          <p:cNvSpPr txBox="1"/>
          <p:nvPr>
            <p:ph idx="2" type="body"/>
          </p:nvPr>
        </p:nvSpPr>
        <p:spPr>
          <a:xfrm>
            <a:off x="311700" y="-24012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Prototype Overview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0725" y="1648650"/>
            <a:ext cx="4362525" cy="202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Prototype Tools: Google Drawings and Marvel</a:t>
            </a: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2400"/>
              <a:t>Google Drawings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" sz="2400"/>
              <a:t>Pro: Very low learning curve -- good for us!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" sz="2400"/>
              <a:t>Con: Doesn’t look as iOS-y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800"/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Marvel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" sz="2400"/>
              <a:t>Pro: Easy to add interactions between screens</a:t>
            </a:r>
          </a:p>
          <a:p>
            <a:pPr indent="-228600" lvl="1" marL="914400">
              <a:spcBef>
                <a:spcPts val="0"/>
              </a:spcBef>
              <a:buSzPct val="100000"/>
            </a:pPr>
            <a:r>
              <a:rPr lang="en" sz="2400"/>
              <a:t>Con: Couldn’t simulate timer countdown functionality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Prototype Limitations and Tradeoffs</a:t>
            </a: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400"/>
              <a:t>Didn’t incorporate some features we were considering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400"/>
              <a:t>Group challenges - too hard to coordinate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400"/>
              <a:t>Taking a picture when they get “slapped” - don’t have access to the camera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-24012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What is Slaptitude?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3600">
                <a:latin typeface="Shadows Into Light"/>
                <a:ea typeface="Shadows Into Light"/>
                <a:cs typeface="Shadows Into Light"/>
                <a:sym typeface="Shadows Into Light"/>
              </a:rPr>
              <a:t>individual focus training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0275" y="2124525"/>
            <a:ext cx="5023449" cy="2511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Wizard of Oz and Hand-coded Techniques</a:t>
            </a:r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400"/>
              <a:t>Couldn’t simulate the timer functionality, so had to fake a progression of time. Have to click the progress circle to advance or wait a few seconds.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400"/>
              <a:t>Leaderboard is filled with fake friends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400"/>
              <a:t>Hand-coded the optional focus times and locations so we didn’t have to include many different screens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idx="1" type="body"/>
          </p:nvPr>
        </p:nvSpPr>
        <p:spPr>
          <a:xfrm>
            <a:off x="311700" y="863550"/>
            <a:ext cx="8520599" cy="3416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Questions?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425300"/>
            <a:ext cx="8520599" cy="41114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rt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400"/>
              <a:t>We are unable to condition ourselves to stay focused in a world that is constantly competing for our attention.</a:t>
            </a:r>
          </a:p>
          <a:p>
            <a:pPr lvl="0" rtl="0" algn="ctr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algn="ctr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Slaptitude seeks to train our ability to block out distractions and focus on what’s meaningful.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/>
              <a:t>Mission Statement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175300"/>
            <a:ext cx="8520599" cy="287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400"/>
              <a:t>Our goal is to empower people to improve their focus by making focus training fun!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3350" y="2434150"/>
            <a:ext cx="4637299" cy="2318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2750" y="1491225"/>
            <a:ext cx="4918498" cy="327317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>
            <p:ph idx="1" type="body"/>
          </p:nvPr>
        </p:nvSpPr>
        <p:spPr>
          <a:xfrm>
            <a:off x="311700" y="-17692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Revised Tasks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/>
              <a:t>TASK 1: </a:t>
            </a:r>
            <a:r>
              <a:rPr lang="en" sz="1800">
                <a:solidFill>
                  <a:schemeClr val="accent3"/>
                </a:solidFill>
              </a:rPr>
              <a:t>Keep track of time remaining for staying focus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Allows you to set custom time for focus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Suggests time based on last run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Visual timer indicates how much time left, supplemented with text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2914850"/>
            <a:ext cx="2285999" cy="152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/>
              <a:t>TASK 2: </a:t>
            </a:r>
            <a:r>
              <a:rPr lang="en" sz="1800">
                <a:solidFill>
                  <a:schemeClr val="accent3"/>
                </a:solidFill>
              </a:rPr>
              <a:t>Keep track of progress over time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Presents you with stats regarding last run i.e. how long, where, time, and date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Graphs time focused over date, month, and time of day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Prompts you to add location, helps you see where you focus best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8076" y="2520150"/>
            <a:ext cx="2907831" cy="2181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/>
              <a:t>TASK 3: </a:t>
            </a:r>
            <a:r>
              <a:rPr lang="en" sz="1800">
                <a:solidFill>
                  <a:schemeClr val="accent3"/>
                </a:solidFill>
              </a:rPr>
              <a:t>Check out leaderboard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See where your friends are in relation to you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Based on overall “focus time” average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1100" y="1516525"/>
            <a:ext cx="2827349" cy="282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311700" y="126375"/>
            <a:ext cx="8520599" cy="46505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Revised Interface Design</a:t>
            </a:r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 sz="36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 sz="36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 sz="36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 sz="3600">
                <a:latin typeface="Shadows Into Light"/>
                <a:ea typeface="Shadows Into Light"/>
                <a:cs typeface="Shadows Into Light"/>
                <a:sym typeface="Shadows Into Light"/>
              </a:rPr>
              <a:t>Major Design Changes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9100" y="1743975"/>
            <a:ext cx="3125799" cy="202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