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8575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900"/>
              <a:t>the environment someone is in very much affects their ability to focus</a:t>
            </a:r>
          </a:p>
          <a:p>
            <a:pPr indent="-28575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900"/>
              <a:t>having clear goal in mind helps people focus</a:t>
            </a:r>
          </a:p>
          <a:p>
            <a:pPr indent="-28575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900"/>
              <a:t>physical comfort is necessary for focus</a:t>
            </a:r>
          </a:p>
          <a:p>
            <a:pPr indent="-28575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900"/>
              <a:t>people focus in different ways</a:t>
            </a:r>
          </a:p>
          <a:p>
            <a:pPr indent="-28575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900"/>
              <a:t>you cannot focus forever, and must take breaks</a:t>
            </a:r>
          </a:p>
          <a:p>
            <a:pPr indent="-28575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900"/>
              <a:t>focus is a means to an end</a:t>
            </a:r>
          </a:p>
          <a:p>
            <a:pPr indent="-28575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900"/>
              <a:t>everyone has a different definition of what focus is</a:t>
            </a:r>
          </a:p>
          <a:p>
            <a:pPr indent="-28575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900"/>
              <a:t>you can improve focus with practice</a:t>
            </a:r>
          </a:p>
          <a:p>
            <a:pPr indent="-28575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900"/>
              <a:t>support can help people focus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We interviewed 4 people that we felt represented unique perspectives with regards to focus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We combined their responses onto an Empathy Map, and found many commonalities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We drew insights from those commonalities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From all this, we find keeping track of current task, finding your rhythm and the necessity of taking breaks to long-term focus.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/>
              <a:t>Looking forward learning more about this next week.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We interviewed 4 people that we felt represented unique perspectives with regards to focus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We combined their responses onto an Empathy Map, and found many commonalities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We drew insights from those commonalities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From all this, we find keeping track of current task, finding your rhythm and the necessity of taking breaks to long-term focus.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buNone/>
            </a:pPr>
            <a:r>
              <a:rPr lang="en" sz="1000"/>
              <a:t>Looking forward learning more about this next week.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Who</a:t>
            </a:r>
          </a:p>
          <a:p>
            <a:pPr indent="-28575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900">
                <a:solidFill>
                  <a:schemeClr val="dk1"/>
                </a:solidFill>
              </a:rPr>
              <a:t>Has been teaching Vinyasa and Yin Yoga since 2004 &amp; meditates daily</a:t>
            </a:r>
          </a:p>
          <a:p>
            <a:pPr indent="-28575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900">
                <a:solidFill>
                  <a:schemeClr val="dk1"/>
                </a:solidFill>
              </a:rPr>
              <a:t>She hopes people will use the practice of yoga and meditation to become more aware of what goes on in their minds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Why chosen</a:t>
            </a:r>
          </a:p>
          <a:p>
            <a:pPr indent="-28575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900">
                <a:solidFill>
                  <a:schemeClr val="dk1"/>
                </a:solidFill>
              </a:rPr>
              <a:t>Because she is in expert in quieting the mind and turning on extreme focus - as she holds physically challenging poses for 10+ minutes at a time</a:t>
            </a:r>
          </a:p>
          <a:p>
            <a:pPr indent="-28575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900">
                <a:solidFill>
                  <a:schemeClr val="dk1"/>
                </a:solidFill>
              </a:rPr>
              <a:t>She also teaches others how to use their breath to increase their self-awareness and focus, and thus is acutely aware of the many pitfalls people face as they attempt focus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How recruited</a:t>
            </a:r>
          </a:p>
          <a:p>
            <a:pPr indent="-28575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900">
                <a:solidFill>
                  <a:schemeClr val="dk1"/>
                </a:solidFill>
              </a:rPr>
              <a:t>reached out to her via email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Where they were interviewed</a:t>
            </a:r>
          </a:p>
          <a:p>
            <a:pPr indent="-28575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900">
                <a:solidFill>
                  <a:schemeClr val="dk1"/>
                </a:solidFill>
              </a:rPr>
              <a:t>I went to her yin yoga class at Yoga Source (weds morning) and then later interviewed her at a Starbucks (weds evening)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Who</a:t>
            </a:r>
          </a:p>
          <a:p>
            <a:pPr indent="-28575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900">
                <a:solidFill>
                  <a:schemeClr val="dk1"/>
                </a:solidFill>
              </a:rPr>
              <a:t>Has been teaching Vinyasa and Yin Yoga since 2004 &amp; meditates daily</a:t>
            </a:r>
          </a:p>
          <a:p>
            <a:pPr indent="-28575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900">
                <a:solidFill>
                  <a:schemeClr val="dk1"/>
                </a:solidFill>
              </a:rPr>
              <a:t>She hopes people will use the practice of yoga and meditation to become more aware of what goes on in their minds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Why chosen</a:t>
            </a:r>
          </a:p>
          <a:p>
            <a:pPr indent="-28575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900">
                <a:solidFill>
                  <a:schemeClr val="dk1"/>
                </a:solidFill>
              </a:rPr>
              <a:t>Because she is in expert in quieting the mind and turning on extreme focus - as she holds physically challenging poses for 10+ minutes at a time</a:t>
            </a:r>
          </a:p>
          <a:p>
            <a:pPr indent="-28575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900">
                <a:solidFill>
                  <a:schemeClr val="dk1"/>
                </a:solidFill>
              </a:rPr>
              <a:t>She also teaches others how to use their breath to increase their self-awareness and focus, and thus is acutely aware of the many pitfalls people face as they attempt focus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How recruited</a:t>
            </a:r>
          </a:p>
          <a:p>
            <a:pPr indent="-28575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900">
                <a:solidFill>
                  <a:schemeClr val="dk1"/>
                </a:solidFill>
              </a:rPr>
              <a:t>reached out to her via email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Where they were interviewed</a:t>
            </a:r>
          </a:p>
          <a:p>
            <a:pPr indent="-28575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900">
                <a:solidFill>
                  <a:schemeClr val="dk1"/>
                </a:solidFill>
              </a:rPr>
              <a:t>I went to her yin yoga class at Yoga Source (weds morning) and then later interviewed her at a Starbucks (weds evening)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Relationship Id="rId4" Type="http://schemas.openxmlformats.org/officeDocument/2006/relationships/image" Target="../media/image03.png"/><Relationship Id="rId5" Type="http://schemas.openxmlformats.org/officeDocument/2006/relationships/image" Target="../media/image07.png"/><Relationship Id="rId6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 b="0" l="0" r="0" t="18380"/>
          <a:stretch/>
        </p:blipFill>
        <p:spPr>
          <a:xfrm>
            <a:off x="-308200" y="0"/>
            <a:ext cx="94521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x="178350" y="2914650"/>
            <a:ext cx="4476900" cy="25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Griffin Dietz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Lachlan Green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Zara Saraon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1756200" y="744575"/>
            <a:ext cx="6549599" cy="15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</a:rPr>
              <a:t>Unique Perspectives </a:t>
            </a:r>
          </a:p>
          <a:p>
            <a:pPr algn="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</a:rPr>
              <a:t>on Focus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hape 115"/>
          <p:cNvCxnSpPr/>
          <p:nvPr/>
        </p:nvCxnSpPr>
        <p:spPr>
          <a:xfrm>
            <a:off x="4570650" y="-57875"/>
            <a:ext cx="1500" cy="5271299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6" name="Shape 116"/>
          <p:cNvCxnSpPr/>
          <p:nvPr/>
        </p:nvCxnSpPr>
        <p:spPr>
          <a:xfrm>
            <a:off x="-85500" y="2571750"/>
            <a:ext cx="9315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289" y="28720"/>
            <a:ext cx="629710" cy="4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1903" y="51590"/>
            <a:ext cx="573300" cy="39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12" y="2628900"/>
            <a:ext cx="514934" cy="4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4082" y="2628900"/>
            <a:ext cx="433571" cy="39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37200" y="399375"/>
            <a:ext cx="4404599" cy="20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phone is distracting                                                practice makes perfect</a:t>
            </a:r>
          </a:p>
          <a:p>
            <a:pPr rtl="0">
              <a:spcBef>
                <a:spcPts val="0"/>
              </a:spcBef>
              <a:buNone/>
            </a:pPr>
            <a:r>
              <a:rPr lang="en" sz="900"/>
              <a:t>                  separate work and non-work spaces</a:t>
            </a:r>
          </a:p>
          <a:p>
            <a:pPr rtl="0">
              <a:spcBef>
                <a:spcPts val="0"/>
              </a:spcBef>
              <a:buNone/>
            </a:pPr>
            <a:r>
              <a:rPr lang="en" sz="900"/>
              <a:t>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900"/>
              <a:t>                                               refocused by remembering larger goals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 lvl="0" rtl="0">
              <a:spcBef>
                <a:spcPts val="0"/>
              </a:spcBef>
              <a:buNone/>
            </a:pPr>
            <a:r>
              <a:rPr lang="en" sz="900"/>
              <a:t>you should be aware of your thoughts like they are clouds drifting in the sky</a:t>
            </a:r>
          </a:p>
          <a:p>
            <a:pPr rtl="0">
              <a:spcBef>
                <a:spcPts val="0"/>
              </a:spcBef>
              <a:buNone/>
            </a:pPr>
            <a:r>
              <a:rPr lang="en" sz="900"/>
              <a:t>      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900"/>
              <a:t>                 distracted by iMessage messages</a:t>
            </a:r>
          </a:p>
          <a:p>
            <a:pPr rtl="0">
              <a:spcBef>
                <a:spcPts val="0"/>
              </a:spcBef>
              <a:buNone/>
            </a:pPr>
            <a:r>
              <a:rPr lang="en" sz="900"/>
              <a:t>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900"/>
              <a:t>       sometimes forgot what she was working on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 lvl="0" rtl="0">
              <a:spcBef>
                <a:spcPts val="0"/>
              </a:spcBef>
              <a:buNone/>
            </a:pPr>
            <a:r>
              <a:rPr lang="en" sz="900"/>
              <a:t> Instant results aren’t realistic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 rtl="0">
              <a:spcBef>
                <a:spcPts val="0"/>
              </a:spcBef>
              <a:buNone/>
            </a:pPr>
            <a:r>
              <a:rPr lang="en" sz="900"/>
              <a:t>    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900"/>
              <a:t>           knew she was focused when she didn’t care about anything except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900"/>
          </a:p>
        </p:txBody>
      </p:sp>
      <p:sp>
        <p:nvSpPr>
          <p:cNvPr id="122" name="Shape 122"/>
          <p:cNvSpPr txBox="1"/>
          <p:nvPr/>
        </p:nvSpPr>
        <p:spPr>
          <a:xfrm>
            <a:off x="7608700" y="477832"/>
            <a:ext cx="1583699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their environment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89850" y="2965500"/>
            <a:ext cx="4404599" cy="20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/>
              <a:t>         refocus with deepen breath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 rtl="0">
              <a:spcBef>
                <a:spcPts val="0"/>
              </a:spcBef>
              <a:buNone/>
            </a:pPr>
            <a:r>
              <a:rPr lang="en" sz="900"/>
              <a:t>    set goals to focus on and work towards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 lvl="0" rtl="0">
              <a:spcBef>
                <a:spcPts val="0"/>
              </a:spcBef>
              <a:buNone/>
            </a:pPr>
            <a:r>
              <a:rPr lang="en" sz="900"/>
              <a:t>a set routine to refocus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900"/>
              <a:t>                           constantly switching between tasks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 lvl="0" rtl="0">
              <a:spcBef>
                <a:spcPts val="0"/>
              </a:spcBef>
              <a:buNone/>
            </a:pPr>
            <a:r>
              <a:rPr lang="en" sz="900"/>
              <a:t>      create a daily routine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 lvl="0" rtl="0">
              <a:spcBef>
                <a:spcPts val="0"/>
              </a:spcBef>
              <a:buNone/>
            </a:pPr>
            <a:r>
              <a:rPr lang="en" sz="900"/>
              <a:t>likes reading before working to get focused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 lvl="0" rtl="0">
              <a:spcBef>
                <a:spcPts val="0"/>
              </a:spcBef>
              <a:buNone/>
            </a:pPr>
            <a:r>
              <a:rPr lang="en" sz="900"/>
              <a:t>                                     has someone hide cell phone before working</a:t>
            </a:r>
          </a:p>
          <a:p>
            <a:pPr rtl="0">
              <a:spcBef>
                <a:spcPts val="0"/>
              </a:spcBef>
              <a:buNone/>
            </a:pPr>
            <a:r>
              <a:rPr lang="en" sz="900"/>
              <a:t>   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900"/>
              <a:t>                      play music to drown out distractions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00"/>
          </a:p>
        </p:txBody>
      </p:sp>
      <p:sp>
        <p:nvSpPr>
          <p:cNvPr id="124" name="Shape 124"/>
          <p:cNvSpPr txBox="1"/>
          <p:nvPr/>
        </p:nvSpPr>
        <p:spPr>
          <a:xfrm>
            <a:off x="4648350" y="3041700"/>
            <a:ext cx="23880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worried about not being efficient enough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6615900" y="51625"/>
            <a:ext cx="2299499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000"/>
              <a:t>how their body is feeling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4574900" y="352275"/>
            <a:ext cx="27483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000"/>
              <a:t>how quickly they are breathing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5311900" y="2120925"/>
            <a:ext cx="18432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000"/>
              <a:t>what thoughts are top of mind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701000" y="774550"/>
            <a:ext cx="3009899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what things are distracting them at the moment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7158825" y="1111550"/>
            <a:ext cx="2388000" cy="279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what is happening around them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5195200" y="1198500"/>
            <a:ext cx="17718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what they want to achieve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7872800" y="1853212"/>
            <a:ext cx="1047899" cy="15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000"/>
              <a:t>goals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4701000" y="1736662"/>
            <a:ext cx="1583699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thinking too far ahead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6738400" y="1499762"/>
            <a:ext cx="1981199" cy="1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</a:rPr>
              <a:t>think about the need to focus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2212725" y="2769575"/>
            <a:ext cx="2388000" cy="20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900"/>
              <a:t>perpetual glances at cell phone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 rtl="0">
              <a:spcBef>
                <a:spcPts val="0"/>
              </a:spcBef>
              <a:buNone/>
            </a:pPr>
            <a:r>
              <a:rPr lang="en" sz="900"/>
              <a:t>     constantly aware of inner thoughts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 rtl="0">
              <a:spcBef>
                <a:spcPts val="0"/>
              </a:spcBef>
              <a:buNone/>
            </a:pPr>
            <a:r>
              <a:rPr lang="en" sz="900"/>
              <a:t>   listen to calm (not pump-up) music       </a:t>
            </a:r>
          </a:p>
          <a:p>
            <a:pPr rtl="0">
              <a:spcBef>
                <a:spcPts val="0"/>
              </a:spcBef>
              <a:buNone/>
            </a:pPr>
            <a:r>
              <a:rPr lang="en" sz="900"/>
              <a:t>                                     before match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 rtl="0">
              <a:spcBef>
                <a:spcPts val="0"/>
              </a:spcBef>
              <a:buNone/>
            </a:pPr>
            <a:r>
              <a:rPr lang="en" sz="900"/>
              <a:t>opened another tab rather than navigating in current window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>
              <a:spcBef>
                <a:spcPts val="0"/>
              </a:spcBef>
              <a:buNone/>
            </a:pPr>
            <a:r>
              <a:rPr lang="en" sz="900"/>
              <a:t>                    always trying to find his rhythm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7912875" y="2827275"/>
            <a:ext cx="879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less reactive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5109575" y="2675987"/>
            <a:ext cx="2148299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attached to work when focused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/>
          </a:p>
        </p:txBody>
      </p:sp>
      <p:sp>
        <p:nvSpPr>
          <p:cNvPr id="137" name="Shape 137"/>
          <p:cNvSpPr txBox="1"/>
          <p:nvPr/>
        </p:nvSpPr>
        <p:spPr>
          <a:xfrm>
            <a:off x="8308650" y="3471225"/>
            <a:ext cx="777899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more calm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5484800" y="4577450"/>
            <a:ext cx="23880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stressed out before important events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7373850" y="4231525"/>
            <a:ext cx="1583699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irritated by distractions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4750950" y="4245600"/>
            <a:ext cx="1771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the mind and soul are in it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6973800" y="3889575"/>
            <a:ext cx="1583699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strong and healthy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782375" y="3767875"/>
            <a:ext cx="2253899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anxiety about not producing enough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6865575" y="3242330"/>
            <a:ext cx="1509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guilt for procrastinating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1494700" y="304800"/>
            <a:ext cx="3009899" cy="20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                    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 rtl="0">
              <a:spcBef>
                <a:spcPts val="0"/>
              </a:spcBef>
              <a:buNone/>
            </a:pPr>
            <a:r>
              <a:rPr lang="en" sz="900"/>
              <a:t>                                   you know you’re focused when </a:t>
            </a:r>
          </a:p>
          <a:p>
            <a:pPr rtl="0">
              <a:spcBef>
                <a:spcPts val="0"/>
              </a:spcBef>
              <a:buNone/>
            </a:pPr>
            <a:r>
              <a:rPr lang="en" sz="900"/>
              <a:t>                               you don’t care about anything else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 rtl="0">
              <a:spcBef>
                <a:spcPts val="0"/>
              </a:spcBef>
              <a:buNone/>
            </a:pPr>
            <a:r>
              <a:rPr lang="en" sz="900"/>
              <a:t>           intense focus without breaks is unsustainable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900"/>
          </a:p>
          <a:p>
            <a:pPr>
              <a:spcBef>
                <a:spcPts val="0"/>
              </a:spcBef>
              <a:buNone/>
            </a:pPr>
            <a:r>
              <a:rPr lang="en" sz="900"/>
              <a:t>			focus is all about rhythm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5029200" y="3429000"/>
            <a:ext cx="1331699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fear of missing out 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1333500" y="87925"/>
            <a:ext cx="29160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focus feels like being totally relaxed,  totally loose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ctrTitle"/>
          </p:nvPr>
        </p:nvSpPr>
        <p:spPr>
          <a:xfrm>
            <a:off x="311700" y="152400"/>
            <a:ext cx="8520599" cy="906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Insights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24" y="967150"/>
            <a:ext cx="8715074" cy="404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1128349" y="1506400"/>
            <a:ext cx="5246999" cy="115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                      environment affects ability to focus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rtl="0">
              <a:spcBef>
                <a:spcPts val="0"/>
              </a:spcBef>
              <a:buNone/>
            </a:pPr>
            <a:r>
              <a:rPr b="1" lang="en">
                <a:solidFill>
                  <a:srgbClr val="BF9000"/>
                </a:solidFill>
              </a:rPr>
              <a:t>	focus is analogous to finding your rhythm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physical comfort is necessary for focus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          people focus in different ways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b="1" lang="en">
                <a:solidFill>
                  <a:srgbClr val="BF9000"/>
                </a:solidFill>
              </a:rPr>
              <a:t>                 you cannot focus forever, and must take breaks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4114800" y="1785650"/>
            <a:ext cx="4229100" cy="24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                  focus is a means to an end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everyone has a different definition of focus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b="1" lang="en">
                <a:solidFill>
                  <a:srgbClr val="BF9000"/>
                </a:solidFill>
              </a:rPr>
              <a:t>can be hard to keep track of the task at hand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ctrTitle"/>
          </p:nvPr>
        </p:nvSpPr>
        <p:spPr>
          <a:xfrm>
            <a:off x="311700" y="304800"/>
            <a:ext cx="8520599" cy="906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Needs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370250" y="1324975"/>
            <a:ext cx="9230999" cy="3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BF9000"/>
              </a:buClr>
              <a:buSzPct val="100000"/>
              <a:buChar char="●"/>
            </a:pPr>
            <a:r>
              <a:rPr b="1" lang="en" sz="3000">
                <a:solidFill>
                  <a:srgbClr val="BF9000"/>
                </a:solidFill>
              </a:rPr>
              <a:t>find personal rhythm 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3000">
                <a:solidFill>
                  <a:srgbClr val="FFFFFF"/>
                </a:solidFill>
              </a:rPr>
              <a:t>focus early on to stop procrastinating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3000">
                <a:solidFill>
                  <a:srgbClr val="FFFFFF"/>
                </a:solidFill>
              </a:rPr>
              <a:t>develop a way to stay organized 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3000">
                <a:solidFill>
                  <a:srgbClr val="FFFFFF"/>
                </a:solidFill>
              </a:rPr>
              <a:t>drown out background noise</a:t>
            </a:r>
          </a:p>
          <a:p>
            <a:pPr indent="-419100" lvl="0" marL="457200" rtl="0">
              <a:spcBef>
                <a:spcPts val="0"/>
              </a:spcBef>
              <a:buClr>
                <a:srgbClr val="BF9000"/>
              </a:buClr>
              <a:buSzPct val="100000"/>
              <a:buChar char="●"/>
            </a:pPr>
            <a:r>
              <a:rPr b="1" lang="en" sz="3000">
                <a:solidFill>
                  <a:srgbClr val="BF9000"/>
                </a:solidFill>
              </a:rPr>
              <a:t>keep track of task at hand</a:t>
            </a:r>
          </a:p>
          <a:p>
            <a:pPr indent="-4191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3000">
                <a:solidFill>
                  <a:srgbClr val="FFFFFF"/>
                </a:solidFill>
              </a:rPr>
              <a:t>prioritize more important goals </a:t>
            </a:r>
          </a:p>
          <a:p>
            <a:pPr indent="-419100" lvl="0" marL="457200" rtl="0">
              <a:spcBef>
                <a:spcPts val="0"/>
              </a:spcBef>
              <a:buClr>
                <a:srgbClr val="BF9000"/>
              </a:buClr>
              <a:buSzPct val="100000"/>
              <a:buChar char="●"/>
            </a:pPr>
            <a:r>
              <a:rPr b="1" lang="en" sz="3000">
                <a:solidFill>
                  <a:srgbClr val="BF9000"/>
                </a:solidFill>
              </a:rPr>
              <a:t>take breaks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ctrTitle"/>
          </p:nvPr>
        </p:nvSpPr>
        <p:spPr>
          <a:xfrm>
            <a:off x="311700" y="152400"/>
            <a:ext cx="8520599" cy="906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217850" y="1096375"/>
            <a:ext cx="8774100" cy="4042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426000" y="1695450"/>
            <a:ext cx="2495399" cy="23622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2400"/>
              <a:t>Conducted Interviews</a:t>
            </a:r>
          </a:p>
        </p:txBody>
      </p:sp>
      <p:sp>
        <p:nvSpPr>
          <p:cNvPr id="168" name="Shape 168"/>
          <p:cNvSpPr/>
          <p:nvPr/>
        </p:nvSpPr>
        <p:spPr>
          <a:xfrm>
            <a:off x="3514800" y="1695450"/>
            <a:ext cx="2495399" cy="23622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Developed Empathy Map	</a:t>
            </a:r>
          </a:p>
        </p:txBody>
      </p:sp>
      <p:sp>
        <p:nvSpPr>
          <p:cNvPr id="169" name="Shape 169"/>
          <p:cNvSpPr/>
          <p:nvPr/>
        </p:nvSpPr>
        <p:spPr>
          <a:xfrm>
            <a:off x="6522000" y="1695450"/>
            <a:ext cx="2495399" cy="23622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/>
              <a:t>Identified Needs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ctrTitle"/>
          </p:nvPr>
        </p:nvSpPr>
        <p:spPr>
          <a:xfrm>
            <a:off x="311700" y="2133600"/>
            <a:ext cx="8520599" cy="906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Questions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5695950" y="4152900"/>
            <a:ext cx="33327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</a:rPr>
              <a:t>Jenny O’Dell 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 b="23442" l="10209" r="0" t="0"/>
          <a:stretch/>
        </p:blipFill>
        <p:spPr>
          <a:xfrm>
            <a:off x="0" y="0"/>
            <a:ext cx="4524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 rotWithShape="1">
          <a:blip r:embed="rId3">
            <a:alphaModFix/>
          </a:blip>
          <a:srcRect b="23442" l="10209" r="0" t="0"/>
          <a:stretch/>
        </p:blipFill>
        <p:spPr>
          <a:xfrm>
            <a:off x="0" y="0"/>
            <a:ext cx="45243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4171950" y="514350"/>
            <a:ext cx="38480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“my </a:t>
            </a:r>
            <a:r>
              <a:rPr b="1" lang="en" sz="2000">
                <a:solidFill>
                  <a:srgbClr val="BF9000"/>
                </a:solidFill>
              </a:rPr>
              <a:t>office is in the living room</a:t>
            </a:r>
            <a:r>
              <a:rPr lang="en" sz="2000">
                <a:solidFill>
                  <a:srgbClr val="FFFFFF"/>
                </a:solidFill>
              </a:rPr>
              <a:t> … and that’s can be really dangerous”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5391150" y="2305050"/>
            <a:ext cx="38480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“you just can’t treat yourself </a:t>
            </a:r>
            <a:r>
              <a:rPr b="1" lang="en" sz="2000">
                <a:solidFill>
                  <a:srgbClr val="BF9000"/>
                </a:solidFill>
              </a:rPr>
              <a:t>like a machine</a:t>
            </a:r>
            <a:r>
              <a:rPr lang="en" sz="2000">
                <a:solidFill>
                  <a:srgbClr val="FFFFFF"/>
                </a:solidFill>
              </a:rPr>
              <a:t>”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4067175" y="3638550"/>
            <a:ext cx="5095800" cy="120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“Sometimes I forget what I was working on … It’s like walking into a room and </a:t>
            </a:r>
            <a:r>
              <a:rPr b="1" lang="en" sz="2000">
                <a:solidFill>
                  <a:srgbClr val="BF9000"/>
                </a:solidFill>
              </a:rPr>
              <a:t>forgetting why you’re there</a:t>
            </a:r>
            <a:r>
              <a:rPr lang="en" sz="2000">
                <a:solidFill>
                  <a:srgbClr val="FFFFFF"/>
                </a:solidFill>
              </a:rPr>
              <a:t>”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761575" y="4312625"/>
            <a:ext cx="5146199" cy="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lt1"/>
                </a:solidFill>
              </a:rPr>
              <a:t>Alex Massialas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b="2303" l="0" r="0" t="8760"/>
          <a:stretch/>
        </p:blipFill>
        <p:spPr>
          <a:xfrm>
            <a:off x="5286488" y="0"/>
            <a:ext cx="38575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 b="2303" l="0" r="0" t="8760"/>
          <a:stretch/>
        </p:blipFill>
        <p:spPr>
          <a:xfrm>
            <a:off x="5286488" y="0"/>
            <a:ext cx="385751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266700" y="419100"/>
            <a:ext cx="4457700" cy="1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“I try to </a:t>
            </a:r>
            <a:r>
              <a:rPr b="1" lang="en" sz="2000">
                <a:solidFill>
                  <a:srgbClr val="BF9000"/>
                </a:solidFill>
              </a:rPr>
              <a:t>practice the stuff I’m weaker at</a:t>
            </a:r>
            <a:r>
              <a:rPr lang="en" sz="2000">
                <a:solidFill>
                  <a:srgbClr val="FFFFFF"/>
                </a:solidFill>
              </a:rPr>
              <a:t> because I understand it’s better to not win and learn something than win and practice habits you already have”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1428750" y="2190750"/>
            <a:ext cx="3857399" cy="1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“then I’ll </a:t>
            </a:r>
            <a:r>
              <a:rPr b="1" lang="en" sz="2000">
                <a:solidFill>
                  <a:srgbClr val="BF9000"/>
                </a:solidFill>
              </a:rPr>
              <a:t>talk to some friends </a:t>
            </a:r>
            <a:r>
              <a:rPr lang="en" sz="2000">
                <a:solidFill>
                  <a:srgbClr val="FFFFFF"/>
                </a:solidFill>
              </a:rPr>
              <a:t>and then start watching who I have next”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266700" y="3619500"/>
            <a:ext cx="4114800" cy="13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“sometimes I’ll even hum a song to myself to get the </a:t>
            </a:r>
            <a:r>
              <a:rPr b="1" lang="en" sz="2000">
                <a:solidFill>
                  <a:srgbClr val="BF9000"/>
                </a:solidFill>
              </a:rPr>
              <a:t>rhythm</a:t>
            </a:r>
            <a:r>
              <a:rPr lang="en" sz="2000">
                <a:solidFill>
                  <a:srgbClr val="FFFFFF"/>
                </a:solidFill>
              </a:rPr>
              <a:t> going”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6252675" y="4211125"/>
            <a:ext cx="25962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lt1"/>
                </a:solidFill>
              </a:rPr>
              <a:t>Celia Malone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-1525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-15250"/>
            <a:ext cx="3857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4591050" y="1853725"/>
            <a:ext cx="4236899" cy="174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lvl="0" rtl="0" algn="r"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</a:rPr>
              <a:t>“</a:t>
            </a:r>
            <a:r>
              <a:rPr b="1" lang="en" sz="2000">
                <a:solidFill>
                  <a:srgbClr val="BF9000"/>
                </a:solidFill>
              </a:rPr>
              <a:t>Stress</a:t>
            </a:r>
            <a:r>
              <a:rPr lang="en" sz="2000">
                <a:solidFill>
                  <a:schemeClr val="lt1"/>
                </a:solidFill>
              </a:rPr>
              <a:t> damages focus 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</a:rPr>
              <a:t>a lot.”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b="1" sz="2000"/>
          </a:p>
        </p:txBody>
      </p:sp>
      <p:sp>
        <p:nvSpPr>
          <p:cNvPr id="95" name="Shape 95"/>
          <p:cNvSpPr txBox="1"/>
          <p:nvPr/>
        </p:nvSpPr>
        <p:spPr>
          <a:xfrm>
            <a:off x="4248150" y="3679525"/>
            <a:ext cx="4236899" cy="11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FFFF"/>
                </a:solidFill>
              </a:rPr>
              <a:t>“I need to focus on the </a:t>
            </a:r>
            <a:r>
              <a:rPr b="1" lang="en" sz="2000">
                <a:solidFill>
                  <a:srgbClr val="BF9000"/>
                </a:solidFill>
              </a:rPr>
              <a:t>one thing</a:t>
            </a:r>
            <a:r>
              <a:rPr lang="en" sz="2000">
                <a:solidFill>
                  <a:srgbClr val="FFFFFF"/>
                </a:solidFill>
              </a:rPr>
              <a:t> that I’m doing.”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4076700" y="213350"/>
            <a:ext cx="4236899" cy="174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</a:rPr>
              <a:t>“My room is really </a:t>
            </a:r>
            <a:r>
              <a:rPr b="1" lang="en" sz="2000">
                <a:solidFill>
                  <a:srgbClr val="BF9000"/>
                </a:solidFill>
              </a:rPr>
              <a:t>my space</a:t>
            </a:r>
            <a:r>
              <a:rPr lang="en" sz="2000">
                <a:solidFill>
                  <a:schemeClr val="lt1"/>
                </a:solidFill>
              </a:rPr>
              <a:t> where I don’t get distracted as much.”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30058"/>
            <a:ext cx="9144000" cy="23134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6395625" y="1984750"/>
            <a:ext cx="25845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chemeClr val="lt1"/>
                </a:solidFill>
              </a:rPr>
              <a:t>Lorraine Tam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30058"/>
            <a:ext cx="9144000" cy="231343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3257550" y="1494700"/>
            <a:ext cx="5787000" cy="153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</a:rPr>
              <a:t>“People like being in the same space with </a:t>
            </a:r>
            <a:r>
              <a:rPr b="1" lang="en" sz="2000">
                <a:solidFill>
                  <a:srgbClr val="BF9000"/>
                </a:solidFill>
              </a:rPr>
              <a:t>others</a:t>
            </a:r>
            <a:r>
              <a:rPr lang="en" sz="2000">
                <a:solidFill>
                  <a:schemeClr val="lt1"/>
                </a:solidFill>
              </a:rPr>
              <a:t> 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</a:rPr>
              <a:t>who are trying to do the same thing”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/>
          </a:p>
        </p:txBody>
      </p:sp>
      <p:sp>
        <p:nvSpPr>
          <p:cNvPr id="109" name="Shape 109"/>
          <p:cNvSpPr txBox="1"/>
          <p:nvPr/>
        </p:nvSpPr>
        <p:spPr>
          <a:xfrm>
            <a:off x="5643000" y="-67400"/>
            <a:ext cx="4034399" cy="153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</a:rPr>
              <a:t>“Focus comes from </a:t>
            </a:r>
            <a:r>
              <a:rPr b="1" lang="en" sz="2000">
                <a:solidFill>
                  <a:srgbClr val="BF9000"/>
                </a:solidFill>
              </a:rPr>
              <a:t>breath</a:t>
            </a:r>
            <a:r>
              <a:rPr lang="en" sz="2000">
                <a:solidFill>
                  <a:schemeClr val="lt1"/>
                </a:solidFill>
              </a:rPr>
              <a:t>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/>
          </a:p>
        </p:txBody>
      </p:sp>
      <p:sp>
        <p:nvSpPr>
          <p:cNvPr id="110" name="Shape 110"/>
          <p:cNvSpPr txBox="1"/>
          <p:nvPr/>
        </p:nvSpPr>
        <p:spPr>
          <a:xfrm>
            <a:off x="461400" y="542200"/>
            <a:ext cx="4034399" cy="1534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</a:rPr>
              <a:t>“can be </a:t>
            </a:r>
            <a:r>
              <a:rPr b="1" lang="en" sz="2000">
                <a:solidFill>
                  <a:srgbClr val="BF9000"/>
                </a:solidFill>
              </a:rPr>
              <a:t>learned</a:t>
            </a:r>
            <a:r>
              <a:rPr lang="en" sz="2000">
                <a:solidFill>
                  <a:schemeClr val="lt1"/>
                </a:solidFill>
              </a:rPr>
              <a:t> through practice”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200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