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Raleway"/>
      <p:regular r:id="rId25"/>
      <p:bold r:id="rId26"/>
    </p:embeddedFont>
    <p:embeddedFont>
      <p:font typeface="Helvetica Neue"/>
      <p:regular r:id="rId27"/>
      <p:bold r:id="rId28"/>
      <p:italic r:id="rId29"/>
      <p:boldItalic r:id="rId30"/>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aleway-bold.fntdata"/><Relationship Id="rId25" Type="http://schemas.openxmlformats.org/officeDocument/2006/relationships/font" Target="fonts/Raleway-regular.fntdata"/><Relationship Id="rId28" Type="http://schemas.openxmlformats.org/officeDocument/2006/relationships/font" Target="fonts/HelveticaNeue-bold.fntdata"/><Relationship Id="rId27" Type="http://schemas.openxmlformats.org/officeDocument/2006/relationships/font" Target="fonts/HelveticaNeue-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HelveticaNeue-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HelveticaNeue-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4" name="Shape 5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4" name="Shape 104"/>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In our new prototype, we have made this process much clearer. We have a separate box for location and a separate one for status.</a:t>
            </a:r>
          </a:p>
          <a:p>
            <a:pPr rtl="0">
              <a:spcBef>
                <a:spcPts val="0"/>
              </a:spcBef>
              <a:buNone/>
            </a:pPr>
            <a:r>
              <a:rPr lang="en"/>
              <a:t>For location: start typing and a drop down will appear of possible on-campus locations matching those initial characters</a:t>
            </a:r>
          </a:p>
          <a:p>
            <a:pPr rtl="0">
              <a:spcBef>
                <a:spcPts val="0"/>
              </a:spcBef>
              <a:buNone/>
            </a:pPr>
            <a:r>
              <a:rPr lang="en"/>
              <a:t>For status, we have dummy text to help user understand what type of info a status should include.</a:t>
            </a:r>
          </a:p>
          <a:p>
            <a:pPr lvl="0" rtl="0">
              <a:spcBef>
                <a:spcPts val="0"/>
              </a:spcBef>
              <a:buNone/>
            </a:pPr>
            <a:r>
              <a:rPr lang="en"/>
              <a:t>We have added a very clear “POST” button.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0" name="Shape 11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In the earlier prototype, the user navigates through screens sequentially, and must use the back arrow to return to a previous screen. We realized that this was limiting, and we wanted to allow users to flip between the newsfeed screen, the messaging tab, and their own profile information.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6" name="Shape 11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Created 3 tabs for clarity of navigation and to enable people to easily look at all of their ongoing messaging conversation, and then toggle back to the newsfeed. Also created a “me” tab - which will allow you to update profile information and the list of classes you are currently enrolled in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2" name="Shape 12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Become available/write a status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8" name="Shape 12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Reach out to classmates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4" name="Shape 13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Access profile information using “Me” tab and update current class list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9" name="Shape 139"/>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228600" lvl="0" marL="457200" rtl="0">
              <a:lnSpc>
                <a:spcPct val="115000"/>
              </a:lnSpc>
              <a:spcBef>
                <a:spcPts val="0"/>
              </a:spcBef>
              <a:buSzPct val="100000"/>
              <a:buNone/>
            </a:pPr>
            <a:r>
              <a:rPr lang="en"/>
              <a:t>How it helped: easy to create the UI, design the look and feel, show the color scheme and icon and tabbed bar, maintaining design patterns across screens</a:t>
            </a:r>
          </a:p>
          <a:p>
            <a:pPr indent="-228600" lvl="0" marL="457200" rtl="0">
              <a:lnSpc>
                <a:spcPct val="115000"/>
              </a:lnSpc>
              <a:spcBef>
                <a:spcPts val="0"/>
              </a:spcBef>
              <a:buSzPct val="100000"/>
              <a:buNone/>
            </a:pPr>
            <a:r>
              <a:rPr lang="en"/>
              <a:t>How it did not help: all static content, couldn’t imitate typing, can’t show autocomplete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5" name="Shape 145"/>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285750" lvl="0" marL="457200" rtl="0">
              <a:lnSpc>
                <a:spcPct val="115000"/>
              </a:lnSpc>
              <a:spcBef>
                <a:spcPts val="0"/>
              </a:spcBef>
              <a:spcAft>
                <a:spcPts val="1600"/>
              </a:spcAft>
              <a:buClr>
                <a:schemeClr val="dk1"/>
              </a:buClr>
              <a:buSzPct val="100000"/>
              <a:buAutoNum type="arabicPeriod"/>
            </a:pPr>
            <a:r>
              <a:rPr lang="en" sz="900">
                <a:solidFill>
                  <a:schemeClr val="dk1"/>
                </a:solidFill>
              </a:rPr>
              <a:t>uploaded .png files of our screens to a new project</a:t>
            </a:r>
          </a:p>
          <a:p>
            <a:pPr indent="-285750" lvl="0" marL="457200" rtl="0">
              <a:lnSpc>
                <a:spcPct val="115000"/>
              </a:lnSpc>
              <a:spcBef>
                <a:spcPts val="0"/>
              </a:spcBef>
              <a:spcAft>
                <a:spcPts val="1600"/>
              </a:spcAft>
              <a:buClr>
                <a:schemeClr val="dk1"/>
              </a:buClr>
              <a:buSzPct val="100000"/>
              <a:buAutoNum type="arabicPeriod"/>
            </a:pPr>
            <a:r>
              <a:rPr lang="en" sz="900">
                <a:solidFill>
                  <a:schemeClr val="dk1"/>
                </a:solidFill>
              </a:rPr>
              <a:t>added transition buttons to the buttons on our screens</a:t>
            </a:r>
          </a:p>
          <a:p>
            <a:pPr indent="-285750" lvl="0" marL="457200" rtl="0">
              <a:lnSpc>
                <a:spcPct val="115000"/>
              </a:lnSpc>
              <a:spcBef>
                <a:spcPts val="0"/>
              </a:spcBef>
              <a:spcAft>
                <a:spcPts val="1600"/>
              </a:spcAft>
              <a:buClr>
                <a:schemeClr val="dk1"/>
              </a:buClr>
              <a:buSzPct val="100000"/>
              <a:buAutoNum type="arabicPeriod"/>
            </a:pPr>
            <a:r>
              <a:rPr lang="en" sz="900">
                <a:solidFill>
                  <a:schemeClr val="dk1"/>
                </a:solidFill>
              </a:rPr>
              <a:t>allowed us to simulate the experience of using the app</a:t>
            </a:r>
          </a:p>
          <a:p>
            <a:pPr rtl="0">
              <a:lnSpc>
                <a:spcPct val="115000"/>
              </a:lnSpc>
              <a:spcBef>
                <a:spcPts val="0"/>
              </a:spcBef>
              <a:spcAft>
                <a:spcPts val="1600"/>
              </a:spcAft>
              <a:buNone/>
            </a:pPr>
            <a:r>
              <a:rPr lang="en" sz="900">
                <a:solidFill>
                  <a:schemeClr val="dk1"/>
                </a:solidFill>
              </a:rPr>
              <a:t>Good: delivered a much more realistic experience of the three tasks than we were able to provide with paper, even if we had spent more time on the drawings</a:t>
            </a:r>
          </a:p>
          <a:p>
            <a:pPr>
              <a:lnSpc>
                <a:spcPct val="115000"/>
              </a:lnSpc>
              <a:spcBef>
                <a:spcPts val="0"/>
              </a:spcBef>
              <a:spcAft>
                <a:spcPts val="1600"/>
              </a:spcAft>
              <a:buNone/>
            </a:pPr>
            <a:r>
              <a:rPr lang="en" sz="900">
                <a:solidFill>
                  <a:schemeClr val="dk1"/>
                </a:solidFill>
              </a:rPr>
              <a:t>Bad: buggy at times, picky about how uploads were allowed and still very limiting as it was impossible to build out all possible screens of all combinations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1" name="Shape 15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sz="1000">
                <a:solidFill>
                  <a:srgbClr val="222222"/>
                </a:solidFill>
                <a:highlight>
                  <a:srgbClr val="FFFFFF"/>
                </a:highlight>
              </a:rPr>
              <a:t>- less commonly used screens were left out: e.g. deleting classes in Me, changing name, changing image, settings tab</a:t>
            </a:r>
          </a:p>
          <a:p>
            <a:pPr rtl="0">
              <a:spcBef>
                <a:spcPts val="0"/>
              </a:spcBef>
              <a:buNone/>
            </a:pPr>
            <a:r>
              <a:rPr lang="en" sz="1000">
                <a:solidFill>
                  <a:srgbClr val="222222"/>
                </a:solidFill>
                <a:highlight>
                  <a:srgbClr val="FFFFFF"/>
                </a:highlight>
              </a:rPr>
              <a:t>- reduced # of classes than a normal student to limit possible combinations of selections</a:t>
            </a:r>
          </a:p>
          <a:p>
            <a:pPr indent="457200" rtl="0">
              <a:spcBef>
                <a:spcPts val="0"/>
              </a:spcBef>
              <a:buNone/>
            </a:pPr>
            <a:r>
              <a:rPr lang="en" sz="1000">
                <a:solidFill>
                  <a:srgbClr val="222222"/>
                </a:solidFill>
                <a:highlight>
                  <a:srgbClr val="FFFFFF"/>
                </a:highlight>
              </a:rPr>
              <a:t>- Can’t make yourself available in both classes simultaneously</a:t>
            </a:r>
          </a:p>
          <a:p>
            <a:pPr rtl="0">
              <a:spcBef>
                <a:spcPts val="0"/>
              </a:spcBef>
              <a:buNone/>
            </a:pPr>
            <a:r>
              <a:rPr lang="en" sz="1000">
                <a:solidFill>
                  <a:srgbClr val="222222"/>
                </a:solidFill>
                <a:highlight>
                  <a:srgbClr val="FFFFFF"/>
                </a:highlight>
              </a:rPr>
              <a:t>- onboarding process not part of prototype because it is not part of any of our tasks</a:t>
            </a:r>
          </a:p>
          <a:p>
            <a:pPr rtl="0">
              <a:spcBef>
                <a:spcPts val="0"/>
              </a:spcBef>
              <a:buNone/>
            </a:pPr>
            <a:r>
              <a:rPr lang="en" sz="1000">
                <a:solidFill>
                  <a:srgbClr val="222222"/>
                </a:solidFill>
                <a:highlight>
                  <a:srgbClr val="FFFFFF"/>
                </a:highlight>
              </a:rPr>
              <a:t>- content is static: can’t type</a:t>
            </a:r>
          </a:p>
          <a:p>
            <a:pPr rtl="0">
              <a:spcBef>
                <a:spcPts val="0"/>
              </a:spcBef>
              <a:buNone/>
            </a:pPr>
            <a:r>
              <a:rPr lang="en" sz="1000">
                <a:solidFill>
                  <a:srgbClr val="222222"/>
                </a:solidFill>
                <a:highlight>
                  <a:srgbClr val="FFFFFF"/>
                </a:highlight>
              </a:rPr>
              <a:t>-can’t scroll, show scrolling</a:t>
            </a:r>
          </a:p>
          <a:p>
            <a:pPr>
              <a:spcBef>
                <a:spcPts val="0"/>
              </a:spcBef>
              <a:buNone/>
            </a:pPr>
            <a:r>
              <a:rPr lang="en" sz="1000">
                <a:solidFill>
                  <a:srgbClr val="222222"/>
                </a:solidFill>
                <a:highlight>
                  <a:srgbClr val="FFFFFF"/>
                </a:highlight>
              </a:rPr>
              <a:t>- messaging isn’t real</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7" name="Shape 157"/>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Wizard of Oz - currently no</a:t>
            </a:r>
          </a:p>
          <a:p>
            <a:pPr rtl="0">
              <a:spcBef>
                <a:spcPts val="0"/>
              </a:spcBef>
              <a:buNone/>
            </a:pPr>
            <a:r>
              <a:t/>
            </a:r>
            <a:endParaRPr/>
          </a:p>
          <a:p>
            <a:pPr>
              <a:spcBef>
                <a:spcPts val="0"/>
              </a:spcBef>
              <a:buNone/>
            </a:pPr>
            <a:r>
              <a:rPr lang="en"/>
              <a:t>Hand Coded Features: Put in a list of sample classes in “me” tab - but in reality we would want to grab this data from Explore Courses (stanford course catalog) to have all possible classes in our system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9" name="Shape 59"/>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Problem Solution Overview: Students working late at night often struggle to find help on assignments and psets. NightOwl connects students with peers who are awake, nearby, and working on the same thing. </a:t>
            </a:r>
          </a:p>
          <a:p>
            <a:pPr rtl="0">
              <a:spcBef>
                <a:spcPts val="0"/>
              </a:spcBef>
              <a:buNone/>
            </a:pPr>
            <a:r>
              <a:t/>
            </a:r>
            <a:endParaRPr/>
          </a:p>
          <a:p>
            <a:pPr>
              <a:spcBef>
                <a:spcPts val="0"/>
              </a:spcBef>
              <a:buNone/>
            </a:pPr>
            <a:r>
              <a:rPr lang="en"/>
              <a:t>This is where our value proposition comes from: Get help now.</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4" name="Shape 64"/>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given a list of the classes you are enrolled in, mark yourself as available and write a status regarding your progress</a:t>
            </a:r>
          </a:p>
          <a:p>
            <a:pPr rtl="0">
              <a:spcBef>
                <a:spcPts val="0"/>
              </a:spcBef>
              <a:buNone/>
            </a:pPr>
            <a:r>
              <a:t/>
            </a:r>
            <a:endParaRPr/>
          </a:p>
          <a:p>
            <a:pPr>
              <a:spcBef>
                <a:spcPts val="0"/>
              </a:spcBef>
              <a:buNone/>
            </a:pPr>
            <a:r>
              <a:rPr lang="en"/>
              <a:t>same task as before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9" name="Shape 69"/>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This task includes getting to the list of classmates, selecting the proper class, and sending the classmate a message.</a:t>
            </a:r>
          </a:p>
          <a:p>
            <a:pPr rtl="0">
              <a:spcBef>
                <a:spcPts val="0"/>
              </a:spcBef>
              <a:buNone/>
            </a:pPr>
            <a:r>
              <a:t/>
            </a:r>
            <a:endParaRPr/>
          </a:p>
          <a:p>
            <a:pPr>
              <a:spcBef>
                <a:spcPts val="0"/>
              </a:spcBef>
              <a:buNone/>
            </a:pPr>
            <a:r>
              <a:rPr lang="en"/>
              <a:t>Same task as before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4" name="Shape 74"/>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This task is encapsulated in our messaging tab, which was demoed in the last task. Our usability testing gave us feedback re messaging.</a:t>
            </a:r>
          </a:p>
          <a:p>
            <a:pPr rtl="0">
              <a:spcBef>
                <a:spcPts val="0"/>
              </a:spcBef>
              <a:buNone/>
            </a:pPr>
            <a:r>
              <a:t/>
            </a:r>
            <a:endParaRPr/>
          </a:p>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9" name="Shape 7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This new task involves the user being able to access their profile information and make changes to the master list of classes they are currently enrolled in.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6" name="Shape 8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Explain: before, you could send a message to another user, and they would be able to “accept” or “reject” your message. If they “accepted,” they would have access to your contact info (such as a phone number or facebook messenger)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2" name="Shape 92"/>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Rationale for change: During our usability testing, all of our participants expressed slight discomfort with sharing their phone number and other personal information. They said they would prefer if all contact occurred withing the app. Additionally, upon sending a message to another participant, they wanted the ability to see their entire conversation thread with that person. Thus, we created an in-app messaging system.</a:t>
            </a:r>
          </a:p>
          <a:p>
            <a:pPr rtl="0">
              <a:spcBef>
                <a:spcPts val="0"/>
              </a:spcBef>
              <a:buNone/>
            </a:pPr>
            <a:r>
              <a:t/>
            </a:r>
            <a:endParaRPr/>
          </a:p>
          <a:p>
            <a:pPr lvl="0" rtl="0">
              <a:spcBef>
                <a:spcPts val="0"/>
              </a:spcBef>
              <a:buNone/>
            </a:pPr>
            <a:r>
              <a:rPr lang="en"/>
              <a:t>Explain new feature: When you click on the “messages” tab you are able to view all of your conversation threads, with everyone you have connected with on NightOwl. When you click on a name (just like iPhone texting), you are able to see that individual conversation and continue to add to it.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8" name="Shape 98"/>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During usability testing, our participants were all confused by the location/status posting screen.</a:t>
            </a:r>
          </a:p>
          <a:p>
            <a:pPr rtl="0">
              <a:spcBef>
                <a:spcPts val="0"/>
              </a:spcBef>
              <a:buNone/>
            </a:pPr>
            <a:r>
              <a:rPr lang="en"/>
              <a:t>They wanted location to be a separate box, ideally with a drop down menu or autocomplete.</a:t>
            </a:r>
          </a:p>
          <a:p>
            <a:pPr>
              <a:spcBef>
                <a:spcPts val="0"/>
              </a:spcBef>
              <a:buNone/>
            </a:pPr>
            <a:r>
              <a:rPr lang="en"/>
              <a:t>They wanted a “post” button because it was unclear how to post these items after entering it in.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txBox="1"/>
          <p:nvPr>
            <p:ph type="ctrTitle"/>
          </p:nvPr>
        </p:nvSpPr>
        <p:spPr>
          <a:xfrm>
            <a:off x="311708" y="744575"/>
            <a:ext cx="8520599" cy="2052599"/>
          </a:xfrm>
          <a:prstGeom prst="rect">
            <a:avLst/>
          </a:prstGeom>
        </p:spPr>
        <p:txBody>
          <a:bodyPr anchorCtr="0" anchor="b" bIns="91425" lIns="91425" rIns="91425" tIns="91425"/>
          <a:lstStyle>
            <a:lvl1pPr algn="ctr">
              <a:spcBef>
                <a:spcPts val="0"/>
              </a:spcBef>
              <a:buSzPct val="100000"/>
              <a:defRPr sz="5200"/>
            </a:lvl1pPr>
            <a:lvl2pPr algn="ctr">
              <a:spcBef>
                <a:spcPts val="0"/>
              </a:spcBef>
              <a:buSzPct val="100000"/>
              <a:defRPr sz="5200"/>
            </a:lvl2pPr>
            <a:lvl3pPr algn="ctr">
              <a:spcBef>
                <a:spcPts val="0"/>
              </a:spcBef>
              <a:buSzPct val="100000"/>
              <a:defRPr sz="5200"/>
            </a:lvl3pPr>
            <a:lvl4pPr algn="ctr">
              <a:spcBef>
                <a:spcPts val="0"/>
              </a:spcBef>
              <a:buSzPct val="100000"/>
              <a:defRPr sz="5200"/>
            </a:lvl4pPr>
            <a:lvl5pPr algn="ctr">
              <a:spcBef>
                <a:spcPts val="0"/>
              </a:spcBef>
              <a:buSzPct val="100000"/>
              <a:defRPr sz="5200"/>
            </a:lvl5pPr>
            <a:lvl6pPr algn="ctr">
              <a:spcBef>
                <a:spcPts val="0"/>
              </a:spcBef>
              <a:buSzPct val="100000"/>
              <a:defRPr sz="5200"/>
            </a:lvl6pPr>
            <a:lvl7pPr algn="ctr">
              <a:spcBef>
                <a:spcPts val="0"/>
              </a:spcBef>
              <a:buSzPct val="100000"/>
              <a:defRPr sz="5200"/>
            </a:lvl7pPr>
            <a:lvl8pPr algn="ctr">
              <a:spcBef>
                <a:spcPts val="0"/>
              </a:spcBef>
              <a:buSzPct val="100000"/>
              <a:defRPr sz="5200"/>
            </a:lvl8pPr>
            <a:lvl9pPr algn="ctr">
              <a:spcBef>
                <a:spcPts val="0"/>
              </a:spcBef>
              <a:buSzPct val="100000"/>
              <a:defRPr sz="5200"/>
            </a:lvl9pPr>
          </a:lstStyle>
          <a:p/>
        </p:txBody>
      </p:sp>
      <p:sp>
        <p:nvSpPr>
          <p:cNvPr id="10" name="Shape 10"/>
          <p:cNvSpPr txBox="1"/>
          <p:nvPr>
            <p:ph idx="1" type="subTitle"/>
          </p:nvPr>
        </p:nvSpPr>
        <p:spPr>
          <a:xfrm>
            <a:off x="311700" y="2834125"/>
            <a:ext cx="8520599" cy="792600"/>
          </a:xfrm>
          <a:prstGeom prst="rect">
            <a:avLst/>
          </a:prstGeom>
        </p:spPr>
        <p:txBody>
          <a:bodyPr anchorCtr="0" anchor="t" bIns="91425" lIns="91425" rIns="91425" tIns="91425"/>
          <a:lstStyle>
            <a:lvl1pPr algn="ctr">
              <a:lnSpc>
                <a:spcPct val="100000"/>
              </a:lnSpc>
              <a:spcBef>
                <a:spcPts val="0"/>
              </a:spcBef>
              <a:spcAft>
                <a:spcPts val="0"/>
              </a:spcAft>
              <a:buSzPct val="100000"/>
              <a:buNone/>
              <a:defRPr sz="2800"/>
            </a:lvl1pPr>
            <a:lvl2pPr algn="ctr">
              <a:lnSpc>
                <a:spcPct val="100000"/>
              </a:lnSpc>
              <a:spcBef>
                <a:spcPts val="0"/>
              </a:spcBef>
              <a:spcAft>
                <a:spcPts val="0"/>
              </a:spcAft>
              <a:buSzPct val="100000"/>
              <a:buNone/>
              <a:defRPr sz="2800"/>
            </a:lvl2pPr>
            <a:lvl3pPr algn="ctr">
              <a:lnSpc>
                <a:spcPct val="100000"/>
              </a:lnSpc>
              <a:spcBef>
                <a:spcPts val="0"/>
              </a:spcBef>
              <a:spcAft>
                <a:spcPts val="0"/>
              </a:spcAft>
              <a:buSzPct val="100000"/>
              <a:buNone/>
              <a:defRPr sz="2800"/>
            </a:lvl3pPr>
            <a:lvl4pPr algn="ctr">
              <a:lnSpc>
                <a:spcPct val="100000"/>
              </a:lnSpc>
              <a:spcBef>
                <a:spcPts val="0"/>
              </a:spcBef>
              <a:spcAft>
                <a:spcPts val="0"/>
              </a:spcAft>
              <a:buSzPct val="100000"/>
              <a:buNone/>
              <a:defRPr sz="2800"/>
            </a:lvl4pPr>
            <a:lvl5pPr algn="ctr">
              <a:lnSpc>
                <a:spcPct val="100000"/>
              </a:lnSpc>
              <a:spcBef>
                <a:spcPts val="0"/>
              </a:spcBef>
              <a:spcAft>
                <a:spcPts val="0"/>
              </a:spcAft>
              <a:buSzPct val="100000"/>
              <a:buNone/>
              <a:defRPr sz="2800"/>
            </a:lvl5pPr>
            <a:lvl6pPr algn="ctr">
              <a:lnSpc>
                <a:spcPct val="100000"/>
              </a:lnSpc>
              <a:spcBef>
                <a:spcPts val="0"/>
              </a:spcBef>
              <a:spcAft>
                <a:spcPts val="0"/>
              </a:spcAft>
              <a:buSzPct val="100000"/>
              <a:buNone/>
              <a:defRPr sz="2800"/>
            </a:lvl6pPr>
            <a:lvl7pPr algn="ctr">
              <a:lnSpc>
                <a:spcPct val="100000"/>
              </a:lnSpc>
              <a:spcBef>
                <a:spcPts val="0"/>
              </a:spcBef>
              <a:spcAft>
                <a:spcPts val="0"/>
              </a:spcAft>
              <a:buSzPct val="100000"/>
              <a:buNone/>
              <a:defRPr sz="2800"/>
            </a:lvl7pPr>
            <a:lvl8pPr algn="ctr">
              <a:lnSpc>
                <a:spcPct val="100000"/>
              </a:lnSpc>
              <a:spcBef>
                <a:spcPts val="0"/>
              </a:spcBef>
              <a:spcAft>
                <a:spcPts val="0"/>
              </a:spcAft>
              <a:buSzPct val="100000"/>
              <a:buNone/>
              <a:defRPr sz="2800"/>
            </a:lvl8pPr>
            <a:lvl9pPr algn="ctr">
              <a:lnSpc>
                <a:spcPct val="100000"/>
              </a:lnSpc>
              <a:spcBef>
                <a:spcPts val="0"/>
              </a:spcBef>
              <a:spcAft>
                <a:spcPts val="0"/>
              </a:spcAft>
              <a:buSzPct val="100000"/>
              <a:buNone/>
              <a:defRPr sz="2800"/>
            </a:lvl9pPr>
          </a:lstStyle>
          <a:p/>
        </p:txBody>
      </p:sp>
      <p:sp>
        <p:nvSpPr>
          <p:cNvPr id="11" name="Shape 11"/>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3" name="Shape 43"/>
        <p:cNvGrpSpPr/>
        <p:nvPr/>
      </p:nvGrpSpPr>
      <p:grpSpPr>
        <a:xfrm>
          <a:off x="0" y="0"/>
          <a:ext cx="0" cy="0"/>
          <a:chOff x="0" y="0"/>
          <a:chExt cx="0" cy="0"/>
        </a:xfrm>
      </p:grpSpPr>
      <p:sp>
        <p:nvSpPr>
          <p:cNvPr id="44" name="Shape 44"/>
          <p:cNvSpPr txBox="1"/>
          <p:nvPr>
            <p:ph type="title"/>
          </p:nvPr>
        </p:nvSpPr>
        <p:spPr>
          <a:xfrm>
            <a:off x="311700" y="1106125"/>
            <a:ext cx="8520599" cy="1963500"/>
          </a:xfrm>
          <a:prstGeom prst="rect">
            <a:avLst/>
          </a:prstGeom>
        </p:spPr>
        <p:txBody>
          <a:bodyPr anchorCtr="0" anchor="b" bIns="91425" lIns="91425" rIns="91425" tIns="91425"/>
          <a:lstStyle>
            <a:lvl1pPr algn="ctr">
              <a:spcBef>
                <a:spcPts val="0"/>
              </a:spcBef>
              <a:buSzPct val="100000"/>
              <a:defRPr sz="12000"/>
            </a:lvl1pPr>
            <a:lvl2pPr algn="ctr">
              <a:spcBef>
                <a:spcPts val="0"/>
              </a:spcBef>
              <a:buSzPct val="100000"/>
              <a:defRPr sz="12000"/>
            </a:lvl2pPr>
            <a:lvl3pPr algn="ctr">
              <a:spcBef>
                <a:spcPts val="0"/>
              </a:spcBef>
              <a:buSzPct val="100000"/>
              <a:defRPr sz="12000"/>
            </a:lvl3pPr>
            <a:lvl4pPr algn="ctr">
              <a:spcBef>
                <a:spcPts val="0"/>
              </a:spcBef>
              <a:buSzPct val="100000"/>
              <a:defRPr sz="12000"/>
            </a:lvl4pPr>
            <a:lvl5pPr algn="ctr">
              <a:spcBef>
                <a:spcPts val="0"/>
              </a:spcBef>
              <a:buSzPct val="100000"/>
              <a:defRPr sz="12000"/>
            </a:lvl5pPr>
            <a:lvl6pPr algn="ctr">
              <a:spcBef>
                <a:spcPts val="0"/>
              </a:spcBef>
              <a:buSzPct val="100000"/>
              <a:defRPr sz="12000"/>
            </a:lvl6pPr>
            <a:lvl7pPr algn="ctr">
              <a:spcBef>
                <a:spcPts val="0"/>
              </a:spcBef>
              <a:buSzPct val="100000"/>
              <a:defRPr sz="12000"/>
            </a:lvl7pPr>
            <a:lvl8pPr algn="ctr">
              <a:spcBef>
                <a:spcPts val="0"/>
              </a:spcBef>
              <a:buSzPct val="100000"/>
              <a:defRPr sz="12000"/>
            </a:lvl8pPr>
            <a:lvl9pPr algn="ctr">
              <a:spcBef>
                <a:spcPts val="0"/>
              </a:spcBef>
              <a:buSzPct val="100000"/>
              <a:defRPr sz="12000"/>
            </a:lvl9pPr>
          </a:lstStyle>
          <a:p/>
        </p:txBody>
      </p:sp>
      <p:sp>
        <p:nvSpPr>
          <p:cNvPr id="45" name="Shape 45"/>
          <p:cNvSpPr txBox="1"/>
          <p:nvPr>
            <p:ph idx="1" type="body"/>
          </p:nvPr>
        </p:nvSpPr>
        <p:spPr>
          <a:xfrm>
            <a:off x="311700" y="3152225"/>
            <a:ext cx="8520599" cy="1300800"/>
          </a:xfrm>
          <a:prstGeom prst="rect">
            <a:avLst/>
          </a:prstGeom>
        </p:spPr>
        <p:txBody>
          <a:bodyPr anchorCtr="0" anchor="t" bIns="91425" lIns="91425" rIns="91425" tIns="91425"/>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p:txBody>
      </p:sp>
      <p:sp>
        <p:nvSpPr>
          <p:cNvPr id="46" name="Shape 46"/>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7" name="Shape 47"/>
        <p:cNvGrpSpPr/>
        <p:nvPr/>
      </p:nvGrpSpPr>
      <p:grpSpPr>
        <a:xfrm>
          <a:off x="0" y="0"/>
          <a:ext cx="0" cy="0"/>
          <a:chOff x="0" y="0"/>
          <a:chExt cx="0" cy="0"/>
        </a:xfrm>
      </p:grpSpPr>
      <p:sp>
        <p:nvSpPr>
          <p:cNvPr id="48" name="Shape 48"/>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spTree>
      <p:nvGrpSpPr>
        <p:cNvPr id="12" name="Shape 12"/>
        <p:cNvGrpSpPr/>
        <p:nvPr/>
      </p:nvGrpSpPr>
      <p:grpSpPr>
        <a:xfrm>
          <a:off x="0" y="0"/>
          <a:ext cx="0" cy="0"/>
          <a:chOff x="0" y="0"/>
          <a:chExt cx="0" cy="0"/>
        </a:xfrm>
      </p:grpSpPr>
      <p:sp>
        <p:nvSpPr>
          <p:cNvPr id="13" name="Shape 13"/>
          <p:cNvSpPr txBox="1"/>
          <p:nvPr>
            <p:ph type="title"/>
          </p:nvPr>
        </p:nvSpPr>
        <p:spPr>
          <a:xfrm>
            <a:off x="311700" y="2150850"/>
            <a:ext cx="8520599" cy="841800"/>
          </a:xfrm>
          <a:prstGeom prst="rect">
            <a:avLst/>
          </a:prstGeom>
        </p:spPr>
        <p:txBody>
          <a:bodyPr anchorCtr="0" anchor="ctr" bIns="91425" lIns="91425" rIns="91425" tIns="91425"/>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p:txBody>
      </p:sp>
      <p:sp>
        <p:nvSpPr>
          <p:cNvPr id="14" name="Shape 14"/>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5" name="Shape 15"/>
        <p:cNvGrpSpPr/>
        <p:nvPr/>
      </p:nvGrpSpPr>
      <p:grpSpPr>
        <a:xfrm>
          <a:off x="0" y="0"/>
          <a:ext cx="0" cy="0"/>
          <a:chOff x="0" y="0"/>
          <a:chExt cx="0" cy="0"/>
        </a:xfrm>
      </p:grpSpPr>
      <p:sp>
        <p:nvSpPr>
          <p:cNvPr id="16" name="Shape 16"/>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7" name="Shape 17"/>
          <p:cNvSpPr txBox="1"/>
          <p:nvPr>
            <p:ph idx="1" type="body"/>
          </p:nvPr>
        </p:nvSpPr>
        <p:spPr>
          <a:xfrm>
            <a:off x="311700" y="1152475"/>
            <a:ext cx="8520599" cy="34164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9" name="Shape 19"/>
        <p:cNvGrpSpPr/>
        <p:nvPr/>
      </p:nvGrpSpPr>
      <p:grpSpPr>
        <a:xfrm>
          <a:off x="0" y="0"/>
          <a:ext cx="0" cy="0"/>
          <a:chOff x="0" y="0"/>
          <a:chExt cx="0" cy="0"/>
        </a:xfrm>
      </p:grpSpPr>
      <p:sp>
        <p:nvSpPr>
          <p:cNvPr id="20" name="Shape 20"/>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1" name="Shape 21"/>
          <p:cNvSpPr txBox="1"/>
          <p:nvPr>
            <p:ph idx="1" type="body"/>
          </p:nvPr>
        </p:nvSpPr>
        <p:spPr>
          <a:xfrm>
            <a:off x="311700" y="1152475"/>
            <a:ext cx="3999899" cy="34164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2" name="Shape 22"/>
          <p:cNvSpPr txBox="1"/>
          <p:nvPr>
            <p:ph idx="2" type="body"/>
          </p:nvPr>
        </p:nvSpPr>
        <p:spPr>
          <a:xfrm>
            <a:off x="4832400" y="1152475"/>
            <a:ext cx="3999899" cy="34164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3" name="Shape 2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6" name="Shape 26"/>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7" name="Shape 27"/>
        <p:cNvGrpSpPr/>
        <p:nvPr/>
      </p:nvGrpSpPr>
      <p:grpSpPr>
        <a:xfrm>
          <a:off x="0" y="0"/>
          <a:ext cx="0" cy="0"/>
          <a:chOff x="0" y="0"/>
          <a:chExt cx="0" cy="0"/>
        </a:xfrm>
      </p:grpSpPr>
      <p:sp>
        <p:nvSpPr>
          <p:cNvPr id="28" name="Shape 28"/>
          <p:cNvSpPr txBox="1"/>
          <p:nvPr>
            <p:ph type="title"/>
          </p:nvPr>
        </p:nvSpPr>
        <p:spPr>
          <a:xfrm>
            <a:off x="311700" y="555600"/>
            <a:ext cx="2807999" cy="755699"/>
          </a:xfrm>
          <a:prstGeom prst="rect">
            <a:avLst/>
          </a:prstGeom>
        </p:spPr>
        <p:txBody>
          <a:bodyPr anchorCtr="0" anchor="b" bIns="91425" lIns="91425" rIns="91425" tIns="91425"/>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p:txBody>
      </p:sp>
      <p:sp>
        <p:nvSpPr>
          <p:cNvPr id="29" name="Shape 29"/>
          <p:cNvSpPr txBox="1"/>
          <p:nvPr>
            <p:ph idx="1" type="body"/>
          </p:nvPr>
        </p:nvSpPr>
        <p:spPr>
          <a:xfrm>
            <a:off x="311700" y="1389600"/>
            <a:ext cx="2807999" cy="3179400"/>
          </a:xfrm>
          <a:prstGeom prst="rect">
            <a:avLst/>
          </a:prstGeom>
        </p:spPr>
        <p:txBody>
          <a:bodyPr anchorCtr="0" anchor="t" bIns="91425" lIns="91425" rIns="91425" tIns="91425"/>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30" name="Shape 30"/>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1" name="Shape 31"/>
        <p:cNvGrpSpPr/>
        <p:nvPr/>
      </p:nvGrpSpPr>
      <p:grpSpPr>
        <a:xfrm>
          <a:off x="0" y="0"/>
          <a:ext cx="0" cy="0"/>
          <a:chOff x="0" y="0"/>
          <a:chExt cx="0" cy="0"/>
        </a:xfrm>
      </p:grpSpPr>
      <p:sp>
        <p:nvSpPr>
          <p:cNvPr id="32" name="Shape 32"/>
          <p:cNvSpPr txBox="1"/>
          <p:nvPr>
            <p:ph type="title"/>
          </p:nvPr>
        </p:nvSpPr>
        <p:spPr>
          <a:xfrm>
            <a:off x="490250" y="450150"/>
            <a:ext cx="6367800" cy="4090800"/>
          </a:xfrm>
          <a:prstGeom prst="rect">
            <a:avLst/>
          </a:prstGeom>
        </p:spPr>
        <p:txBody>
          <a:bodyPr anchorCtr="0" anchor="ctr" bIns="91425" lIns="91425" rIns="91425" tIns="91425"/>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p:txBody>
      </p:sp>
      <p:sp>
        <p:nvSpPr>
          <p:cNvPr id="33" name="Shape 3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4" name="Shape 34"/>
        <p:cNvGrpSpPr/>
        <p:nvPr/>
      </p:nvGrpSpPr>
      <p:grpSpPr>
        <a:xfrm>
          <a:off x="0" y="0"/>
          <a:ext cx="0" cy="0"/>
          <a:chOff x="0" y="0"/>
          <a:chExt cx="0" cy="0"/>
        </a:xfrm>
      </p:grpSpPr>
      <p:sp>
        <p:nvSpPr>
          <p:cNvPr id="35" name="Shape 35"/>
          <p:cNvSpPr/>
          <p:nvPr/>
        </p:nvSpPr>
        <p:spPr>
          <a:xfrm>
            <a:off x="4572000" y="25"/>
            <a:ext cx="4572000" cy="5143499"/>
          </a:xfrm>
          <a:prstGeom prst="rect">
            <a:avLst/>
          </a:prstGeom>
          <a:solidFill>
            <a:schemeClr val="dk2"/>
          </a:solidFill>
          <a:ln>
            <a:noFill/>
          </a:ln>
        </p:spPr>
        <p:txBody>
          <a:bodyPr anchorCtr="0" anchor="ctr" bIns="91425" lIns="91425" rIns="91425" tIns="91425">
            <a:noAutofit/>
          </a:bodyPr>
          <a:lstStyle/>
          <a:p>
            <a:pPr>
              <a:spcBef>
                <a:spcPts val="0"/>
              </a:spcBef>
              <a:buNone/>
            </a:pPr>
            <a:r>
              <a:t/>
            </a:r>
            <a:endParaRPr/>
          </a:p>
        </p:txBody>
      </p:sp>
      <p:sp>
        <p:nvSpPr>
          <p:cNvPr id="36" name="Shape 36"/>
          <p:cNvSpPr txBox="1"/>
          <p:nvPr>
            <p:ph type="title"/>
          </p:nvPr>
        </p:nvSpPr>
        <p:spPr>
          <a:xfrm>
            <a:off x="265500" y="1233175"/>
            <a:ext cx="4045199" cy="1482300"/>
          </a:xfrm>
          <a:prstGeom prst="rect">
            <a:avLst/>
          </a:prstGeom>
        </p:spPr>
        <p:txBody>
          <a:bodyPr anchorCtr="0" anchor="b" bIns="91425" lIns="91425" rIns="91425" tIns="91425"/>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p:txBody>
      </p:sp>
      <p:sp>
        <p:nvSpPr>
          <p:cNvPr id="37" name="Shape 37"/>
          <p:cNvSpPr txBox="1"/>
          <p:nvPr>
            <p:ph idx="1" type="subTitle"/>
          </p:nvPr>
        </p:nvSpPr>
        <p:spPr>
          <a:xfrm>
            <a:off x="265500" y="2803075"/>
            <a:ext cx="4045199" cy="1235100"/>
          </a:xfrm>
          <a:prstGeom prst="rect">
            <a:avLst/>
          </a:prstGeom>
        </p:spPr>
        <p:txBody>
          <a:bodyPr anchorCtr="0" anchor="t" bIns="91425" lIns="91425" rIns="91425" tIns="91425"/>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p:txBody>
      </p:sp>
      <p:sp>
        <p:nvSpPr>
          <p:cNvPr id="38" name="Shape 38"/>
          <p:cNvSpPr txBox="1"/>
          <p:nvPr>
            <p:ph idx="2" type="body"/>
          </p:nvPr>
        </p:nvSpPr>
        <p:spPr>
          <a:xfrm>
            <a:off x="4939500" y="724200"/>
            <a:ext cx="3837000" cy="3695099"/>
          </a:xfrm>
          <a:prstGeom prst="rect">
            <a:avLst/>
          </a:prstGeom>
        </p:spPr>
        <p:txBody>
          <a:bodyPr anchorCtr="0" anchor="ctr" bIns="91425" lIns="91425" rIns="91425" tIns="91425"/>
          <a:lstStyle>
            <a:lvl1pPr>
              <a:spcBef>
                <a:spcPts val="0"/>
              </a:spcBef>
              <a:buClr>
                <a:schemeClr val="dk1"/>
              </a:buClr>
              <a:defRPr>
                <a:solidFill>
                  <a:schemeClr val="dk1"/>
                </a:solidFill>
              </a:defRPr>
            </a:lvl1pPr>
            <a:lvl2pPr>
              <a:spcBef>
                <a:spcPts val="0"/>
              </a:spcBef>
              <a:buClr>
                <a:schemeClr val="dk1"/>
              </a:buClr>
              <a:defRPr>
                <a:solidFill>
                  <a:schemeClr val="dk1"/>
                </a:solidFill>
              </a:defRPr>
            </a:lvl2pPr>
            <a:lvl3pPr>
              <a:spcBef>
                <a:spcPts val="0"/>
              </a:spcBef>
              <a:buClr>
                <a:schemeClr val="dk1"/>
              </a:buClr>
              <a:defRPr>
                <a:solidFill>
                  <a:schemeClr val="dk1"/>
                </a:solidFill>
              </a:defRPr>
            </a:lvl3pPr>
            <a:lvl4pPr>
              <a:spcBef>
                <a:spcPts val="0"/>
              </a:spcBef>
              <a:buClr>
                <a:schemeClr val="dk1"/>
              </a:buClr>
              <a:defRPr>
                <a:solidFill>
                  <a:schemeClr val="dk1"/>
                </a:solidFill>
              </a:defRPr>
            </a:lvl4pPr>
            <a:lvl5pPr>
              <a:spcBef>
                <a:spcPts val="0"/>
              </a:spcBef>
              <a:buClr>
                <a:schemeClr val="dk1"/>
              </a:buClr>
              <a:defRPr>
                <a:solidFill>
                  <a:schemeClr val="dk1"/>
                </a:solidFill>
              </a:defRPr>
            </a:lvl5pPr>
            <a:lvl6pPr>
              <a:spcBef>
                <a:spcPts val="0"/>
              </a:spcBef>
              <a:buClr>
                <a:schemeClr val="dk1"/>
              </a:buClr>
              <a:defRPr>
                <a:solidFill>
                  <a:schemeClr val="dk1"/>
                </a:solidFill>
              </a:defRPr>
            </a:lvl6pPr>
            <a:lvl7pPr>
              <a:spcBef>
                <a:spcPts val="0"/>
              </a:spcBef>
              <a:buClr>
                <a:schemeClr val="dk1"/>
              </a:buClr>
              <a:defRPr>
                <a:solidFill>
                  <a:schemeClr val="dk1"/>
                </a:solidFill>
              </a:defRPr>
            </a:lvl7pPr>
            <a:lvl8pPr>
              <a:spcBef>
                <a:spcPts val="0"/>
              </a:spcBef>
              <a:buClr>
                <a:schemeClr val="dk1"/>
              </a:buClr>
              <a:defRPr>
                <a:solidFill>
                  <a:schemeClr val="dk1"/>
                </a:solidFill>
              </a:defRPr>
            </a:lvl8pPr>
            <a:lvl9pPr>
              <a:spcBef>
                <a:spcPts val="0"/>
              </a:spcBef>
              <a:buClr>
                <a:schemeClr val="dk1"/>
              </a:buClr>
              <a:defRPr>
                <a:solidFill>
                  <a:schemeClr val="dk1"/>
                </a:solidFill>
              </a:defRPr>
            </a:lvl9pPr>
          </a:lstStyle>
          <a:p/>
        </p:txBody>
      </p:sp>
      <p:sp>
        <p:nvSpPr>
          <p:cNvPr id="39" name="Shape 39"/>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0" name="Shape 40"/>
        <p:cNvGrpSpPr/>
        <p:nvPr/>
      </p:nvGrpSpPr>
      <p:grpSpPr>
        <a:xfrm>
          <a:off x="0" y="0"/>
          <a:ext cx="0" cy="0"/>
          <a:chOff x="0" y="0"/>
          <a:chExt cx="0" cy="0"/>
        </a:xfrm>
      </p:grpSpPr>
      <p:sp>
        <p:nvSpPr>
          <p:cNvPr id="41" name="Shape 41"/>
          <p:cNvSpPr txBox="1"/>
          <p:nvPr>
            <p:ph idx="1" type="body"/>
          </p:nvPr>
        </p:nvSpPr>
        <p:spPr>
          <a:xfrm>
            <a:off x="311700" y="4230575"/>
            <a:ext cx="5998800" cy="605100"/>
          </a:xfrm>
          <a:prstGeom prst="rect">
            <a:avLst/>
          </a:prstGeom>
        </p:spPr>
        <p:txBody>
          <a:bodyPr anchorCtr="0" anchor="ctr" bIns="91425" lIns="91425" rIns="91425" tIns="91425"/>
          <a:lstStyle>
            <a:lvl1pPr>
              <a:lnSpc>
                <a:spcPct val="100000"/>
              </a:lnSpc>
              <a:spcBef>
                <a:spcPts val="0"/>
              </a:spcBef>
              <a:spcAft>
                <a:spcPts val="0"/>
              </a:spcAft>
              <a:buNone/>
              <a:defRPr/>
            </a:lvl1pPr>
          </a:lstStyle>
          <a:p/>
        </p:txBody>
      </p:sp>
      <p:sp>
        <p:nvSpPr>
          <p:cNvPr id="42" name="Shape 42"/>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311700" y="445025"/>
            <a:ext cx="8520599" cy="572699"/>
          </a:xfrm>
          <a:prstGeom prst="rect">
            <a:avLst/>
          </a:prstGeom>
          <a:noFill/>
          <a:ln>
            <a:noFill/>
          </a:ln>
        </p:spPr>
        <p:txBody>
          <a:bodyPr anchorCtr="0" anchor="t" bIns="91425" lIns="91425" rIns="91425" tIns="91425"/>
          <a:lstStyle>
            <a:lvl1pPr>
              <a:spcBef>
                <a:spcPts val="0"/>
              </a:spcBef>
              <a:buClr>
                <a:schemeClr val="dk1"/>
              </a:buClr>
              <a:buSzPct val="100000"/>
              <a:buNone/>
              <a:defRPr sz="2800">
                <a:solidFill>
                  <a:schemeClr val="dk1"/>
                </a:solidFill>
              </a:defRPr>
            </a:lvl1pPr>
            <a:lvl2pPr>
              <a:spcBef>
                <a:spcPts val="0"/>
              </a:spcBef>
              <a:buClr>
                <a:schemeClr val="dk1"/>
              </a:buClr>
              <a:buSzPct val="100000"/>
              <a:buNone/>
              <a:defRPr sz="2800">
                <a:solidFill>
                  <a:schemeClr val="dk1"/>
                </a:solidFill>
              </a:defRPr>
            </a:lvl2pPr>
            <a:lvl3pPr>
              <a:spcBef>
                <a:spcPts val="0"/>
              </a:spcBef>
              <a:buClr>
                <a:schemeClr val="dk1"/>
              </a:buClr>
              <a:buSzPct val="100000"/>
              <a:buNone/>
              <a:defRPr sz="2800">
                <a:solidFill>
                  <a:schemeClr val="dk1"/>
                </a:solidFill>
              </a:defRPr>
            </a:lvl3pPr>
            <a:lvl4pPr>
              <a:spcBef>
                <a:spcPts val="0"/>
              </a:spcBef>
              <a:buClr>
                <a:schemeClr val="dk1"/>
              </a:buClr>
              <a:buSzPct val="100000"/>
              <a:buNone/>
              <a:defRPr sz="2800">
                <a:solidFill>
                  <a:schemeClr val="dk1"/>
                </a:solidFill>
              </a:defRPr>
            </a:lvl4pPr>
            <a:lvl5pPr>
              <a:spcBef>
                <a:spcPts val="0"/>
              </a:spcBef>
              <a:buClr>
                <a:schemeClr val="dk1"/>
              </a:buClr>
              <a:buSzPct val="100000"/>
              <a:buNone/>
              <a:defRPr sz="2800">
                <a:solidFill>
                  <a:schemeClr val="dk1"/>
                </a:solidFill>
              </a:defRPr>
            </a:lvl5pPr>
            <a:lvl6pPr>
              <a:spcBef>
                <a:spcPts val="0"/>
              </a:spcBef>
              <a:buClr>
                <a:schemeClr val="dk1"/>
              </a:buClr>
              <a:buSzPct val="100000"/>
              <a:buNone/>
              <a:defRPr sz="2800">
                <a:solidFill>
                  <a:schemeClr val="dk1"/>
                </a:solidFill>
              </a:defRPr>
            </a:lvl6pPr>
            <a:lvl7pPr>
              <a:spcBef>
                <a:spcPts val="0"/>
              </a:spcBef>
              <a:buClr>
                <a:schemeClr val="dk1"/>
              </a:buClr>
              <a:buSzPct val="100000"/>
              <a:buNone/>
              <a:defRPr sz="2800">
                <a:solidFill>
                  <a:schemeClr val="dk1"/>
                </a:solidFill>
              </a:defRPr>
            </a:lvl7pPr>
            <a:lvl8pPr>
              <a:spcBef>
                <a:spcPts val="0"/>
              </a:spcBef>
              <a:buClr>
                <a:schemeClr val="dk1"/>
              </a:buClr>
              <a:buSzPct val="100000"/>
              <a:buNone/>
              <a:defRPr sz="2800">
                <a:solidFill>
                  <a:schemeClr val="dk1"/>
                </a:solidFill>
              </a:defRPr>
            </a:lvl8pPr>
            <a:lvl9pPr>
              <a:spcBef>
                <a:spcPts val="0"/>
              </a:spcBef>
              <a:buClr>
                <a:schemeClr val="dk1"/>
              </a:buClr>
              <a:buSzPct val="100000"/>
              <a:buNone/>
              <a:defRPr sz="2800">
                <a:solidFill>
                  <a:schemeClr val="dk1"/>
                </a:solidFill>
              </a:defRPr>
            </a:lvl9pPr>
          </a:lstStyle>
          <a:p/>
        </p:txBody>
      </p:sp>
      <p:sp>
        <p:nvSpPr>
          <p:cNvPr id="6" name="Shape 6"/>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a:lnSpc>
                <a:spcPct val="115000"/>
              </a:lnSpc>
              <a:spcBef>
                <a:spcPts val="0"/>
              </a:spcBef>
              <a:spcAft>
                <a:spcPts val="1600"/>
              </a:spcAft>
              <a:buClr>
                <a:schemeClr val="lt2"/>
              </a:buClr>
              <a:buSzPct val="100000"/>
              <a:defRPr sz="1800">
                <a:solidFill>
                  <a:schemeClr val="lt2"/>
                </a:solidFill>
              </a:defRPr>
            </a:lvl1pPr>
            <a:lvl2pPr>
              <a:lnSpc>
                <a:spcPct val="115000"/>
              </a:lnSpc>
              <a:spcBef>
                <a:spcPts val="0"/>
              </a:spcBef>
              <a:spcAft>
                <a:spcPts val="1600"/>
              </a:spcAft>
              <a:buClr>
                <a:schemeClr val="lt2"/>
              </a:buClr>
              <a:defRPr>
                <a:solidFill>
                  <a:schemeClr val="lt2"/>
                </a:solidFill>
              </a:defRPr>
            </a:lvl2pPr>
            <a:lvl3pPr>
              <a:lnSpc>
                <a:spcPct val="115000"/>
              </a:lnSpc>
              <a:spcBef>
                <a:spcPts val="0"/>
              </a:spcBef>
              <a:spcAft>
                <a:spcPts val="1600"/>
              </a:spcAft>
              <a:buClr>
                <a:schemeClr val="lt2"/>
              </a:buClr>
              <a:defRPr>
                <a:solidFill>
                  <a:schemeClr val="lt2"/>
                </a:solidFill>
              </a:defRPr>
            </a:lvl3pPr>
            <a:lvl4pPr>
              <a:lnSpc>
                <a:spcPct val="115000"/>
              </a:lnSpc>
              <a:spcBef>
                <a:spcPts val="0"/>
              </a:spcBef>
              <a:spcAft>
                <a:spcPts val="1600"/>
              </a:spcAft>
              <a:buClr>
                <a:schemeClr val="lt2"/>
              </a:buClr>
              <a:defRPr>
                <a:solidFill>
                  <a:schemeClr val="lt2"/>
                </a:solidFill>
              </a:defRPr>
            </a:lvl4pPr>
            <a:lvl5pPr>
              <a:lnSpc>
                <a:spcPct val="115000"/>
              </a:lnSpc>
              <a:spcBef>
                <a:spcPts val="0"/>
              </a:spcBef>
              <a:spcAft>
                <a:spcPts val="1600"/>
              </a:spcAft>
              <a:buClr>
                <a:schemeClr val="lt2"/>
              </a:buClr>
              <a:defRPr>
                <a:solidFill>
                  <a:schemeClr val="lt2"/>
                </a:solidFill>
              </a:defRPr>
            </a:lvl5pPr>
            <a:lvl6pPr>
              <a:lnSpc>
                <a:spcPct val="115000"/>
              </a:lnSpc>
              <a:spcBef>
                <a:spcPts val="0"/>
              </a:spcBef>
              <a:spcAft>
                <a:spcPts val="1600"/>
              </a:spcAft>
              <a:buClr>
                <a:schemeClr val="lt2"/>
              </a:buClr>
              <a:defRPr>
                <a:solidFill>
                  <a:schemeClr val="lt2"/>
                </a:solidFill>
              </a:defRPr>
            </a:lvl6pPr>
            <a:lvl7pPr>
              <a:lnSpc>
                <a:spcPct val="115000"/>
              </a:lnSpc>
              <a:spcBef>
                <a:spcPts val="0"/>
              </a:spcBef>
              <a:spcAft>
                <a:spcPts val="1600"/>
              </a:spcAft>
              <a:buClr>
                <a:schemeClr val="lt2"/>
              </a:buClr>
              <a:defRPr>
                <a:solidFill>
                  <a:schemeClr val="lt2"/>
                </a:solidFill>
              </a:defRPr>
            </a:lvl7pPr>
            <a:lvl8pPr>
              <a:lnSpc>
                <a:spcPct val="115000"/>
              </a:lnSpc>
              <a:spcBef>
                <a:spcPts val="0"/>
              </a:spcBef>
              <a:spcAft>
                <a:spcPts val="1600"/>
              </a:spcAft>
              <a:buClr>
                <a:schemeClr val="lt2"/>
              </a:buClr>
              <a:defRPr>
                <a:solidFill>
                  <a:schemeClr val="lt2"/>
                </a:solidFill>
              </a:defRPr>
            </a:lvl8pPr>
            <a:lvl9pPr>
              <a:lnSpc>
                <a:spcPct val="115000"/>
              </a:lnSpc>
              <a:spcBef>
                <a:spcPts val="0"/>
              </a:spcBef>
              <a:spcAft>
                <a:spcPts val="1600"/>
              </a:spcAft>
              <a:buClr>
                <a:schemeClr val="lt2"/>
              </a:buClr>
              <a:defRPr>
                <a:solidFill>
                  <a:schemeClr val="lt2"/>
                </a:solidFill>
              </a:defRPr>
            </a:lvl9pPr>
          </a:lstStyle>
          <a:p/>
        </p:txBody>
      </p:sp>
      <p:sp>
        <p:nvSpPr>
          <p:cNvPr id="7" name="Shape 7"/>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 sz="1000">
                <a:solidFill>
                  <a:schemeClr val="lt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0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0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0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0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0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 name="Shape 49"/>
        <p:cNvGrpSpPr/>
        <p:nvPr/>
      </p:nvGrpSpPr>
      <p:grpSpPr>
        <a:xfrm>
          <a:off x="0" y="0"/>
          <a:ext cx="0" cy="0"/>
          <a:chOff x="0" y="0"/>
          <a:chExt cx="0" cy="0"/>
        </a:xfrm>
      </p:grpSpPr>
      <p:sp>
        <p:nvSpPr>
          <p:cNvPr id="50" name="Shape 50"/>
          <p:cNvSpPr txBox="1"/>
          <p:nvPr>
            <p:ph type="ctrTitle"/>
          </p:nvPr>
        </p:nvSpPr>
        <p:spPr>
          <a:xfrm>
            <a:off x="311708" y="1049375"/>
            <a:ext cx="8520599" cy="2052599"/>
          </a:xfrm>
          <a:prstGeom prst="rect">
            <a:avLst/>
          </a:prstGeom>
        </p:spPr>
        <p:txBody>
          <a:bodyPr anchorCtr="0" anchor="b" bIns="91425" lIns="91425" rIns="91425" tIns="91425">
            <a:noAutofit/>
          </a:bodyPr>
          <a:lstStyle/>
          <a:p>
            <a:pPr rtl="0">
              <a:spcBef>
                <a:spcPts val="0"/>
              </a:spcBef>
              <a:buNone/>
            </a:pPr>
            <a:r>
              <a:rPr lang="en">
                <a:latin typeface="Raleway"/>
                <a:ea typeface="Raleway"/>
                <a:cs typeface="Raleway"/>
                <a:sym typeface="Raleway"/>
              </a:rPr>
              <a:t>NightOwl</a:t>
            </a:r>
          </a:p>
          <a:p>
            <a:pPr>
              <a:spcBef>
                <a:spcPts val="0"/>
              </a:spcBef>
              <a:buNone/>
            </a:pPr>
            <a:r>
              <a:rPr lang="en" sz="3800">
                <a:solidFill>
                  <a:srgbClr val="B7B7B7"/>
                </a:solidFill>
                <a:latin typeface="Helvetica Neue"/>
                <a:ea typeface="Helvetica Neue"/>
                <a:cs typeface="Helvetica Neue"/>
                <a:sym typeface="Helvetica Neue"/>
              </a:rPr>
              <a:t>Medium-Fi Prototype</a:t>
            </a:r>
          </a:p>
        </p:txBody>
      </p:sp>
      <p:sp>
        <p:nvSpPr>
          <p:cNvPr id="51" name="Shape 51"/>
          <p:cNvSpPr txBox="1"/>
          <p:nvPr>
            <p:ph idx="1" type="subTitle"/>
          </p:nvPr>
        </p:nvSpPr>
        <p:spPr>
          <a:xfrm>
            <a:off x="311700" y="3352575"/>
            <a:ext cx="2034900" cy="1709100"/>
          </a:xfrm>
          <a:prstGeom prst="rect">
            <a:avLst/>
          </a:prstGeom>
        </p:spPr>
        <p:txBody>
          <a:bodyPr anchorCtr="0" anchor="t" bIns="91425" lIns="91425" rIns="91425" tIns="91425">
            <a:noAutofit/>
          </a:bodyPr>
          <a:lstStyle/>
          <a:p>
            <a:pPr rtl="0" algn="l">
              <a:spcBef>
                <a:spcPts val="0"/>
              </a:spcBef>
              <a:buNone/>
            </a:pPr>
            <a:r>
              <a:rPr lang="en">
                <a:latin typeface="Helvetica Neue"/>
                <a:ea typeface="Helvetica Neue"/>
                <a:cs typeface="Helvetica Neue"/>
                <a:sym typeface="Helvetica Neue"/>
              </a:rPr>
              <a:t>Zara S.</a:t>
            </a:r>
          </a:p>
          <a:p>
            <a:pPr rtl="0" algn="l">
              <a:spcBef>
                <a:spcPts val="0"/>
              </a:spcBef>
              <a:buNone/>
            </a:pPr>
            <a:r>
              <a:rPr lang="en">
                <a:latin typeface="Helvetica Neue"/>
                <a:ea typeface="Helvetica Neue"/>
                <a:cs typeface="Helvetica Neue"/>
                <a:sym typeface="Helvetica Neue"/>
              </a:rPr>
              <a:t>Griffin D.</a:t>
            </a:r>
          </a:p>
          <a:p>
            <a:pPr algn="l">
              <a:spcBef>
                <a:spcPts val="0"/>
              </a:spcBef>
              <a:buNone/>
            </a:pPr>
            <a:r>
              <a:rPr lang="en">
                <a:latin typeface="Helvetica Neue"/>
                <a:ea typeface="Helvetica Neue"/>
                <a:cs typeface="Helvetica Neue"/>
                <a:sym typeface="Helvetica Neue"/>
              </a:rPr>
              <a:t>Lachlan G.</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ph type="title"/>
          </p:nvPr>
        </p:nvSpPr>
        <p:spPr>
          <a:xfrm>
            <a:off x="159300" y="216425"/>
            <a:ext cx="8915400" cy="572699"/>
          </a:xfrm>
          <a:prstGeom prst="rect">
            <a:avLst/>
          </a:prstGeom>
        </p:spPr>
        <p:txBody>
          <a:bodyPr anchorCtr="0" anchor="t" bIns="91425" lIns="91425" rIns="91425" tIns="91425">
            <a:noAutofit/>
          </a:bodyPr>
          <a:lstStyle/>
          <a:p>
            <a:pPr lvl="0" rtl="0">
              <a:spcBef>
                <a:spcPts val="0"/>
              </a:spcBef>
              <a:buNone/>
            </a:pPr>
            <a:r>
              <a:rPr lang="en"/>
              <a:t>Design Change 2: Clearer Location and Status Posting</a:t>
            </a:r>
          </a:p>
        </p:txBody>
      </p:sp>
      <p:pic>
        <p:nvPicPr>
          <p:cNvPr id="101" name="Shape 101"/>
          <p:cNvPicPr preferRelativeResize="0"/>
          <p:nvPr/>
        </p:nvPicPr>
        <p:blipFill rotWithShape="1">
          <a:blip r:embed="rId3">
            <a:alphaModFix/>
          </a:blip>
          <a:srcRect b="17912" l="0" r="0" t="15522"/>
          <a:stretch/>
        </p:blipFill>
        <p:spPr>
          <a:xfrm>
            <a:off x="2426950" y="1120824"/>
            <a:ext cx="4290101" cy="3807725"/>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ph type="title"/>
          </p:nvPr>
        </p:nvSpPr>
        <p:spPr>
          <a:xfrm>
            <a:off x="49550" y="4452350"/>
            <a:ext cx="8520599" cy="572699"/>
          </a:xfrm>
          <a:prstGeom prst="rect">
            <a:avLst/>
          </a:prstGeom>
        </p:spPr>
        <p:txBody>
          <a:bodyPr anchorCtr="0" anchor="t" bIns="91425" lIns="91425" rIns="91425" tIns="91425">
            <a:noAutofit/>
          </a:bodyPr>
          <a:lstStyle/>
          <a:p>
            <a:pPr lvl="0" rtl="0">
              <a:spcBef>
                <a:spcPts val="0"/>
              </a:spcBef>
              <a:buNone/>
            </a:pPr>
            <a:r>
              <a:rPr lang="en"/>
              <a:t>Design Change 3: Tabbed View</a:t>
            </a:r>
          </a:p>
        </p:txBody>
      </p:sp>
      <p:pic>
        <p:nvPicPr>
          <p:cNvPr id="107" name="Shape 107"/>
          <p:cNvPicPr preferRelativeResize="0"/>
          <p:nvPr/>
        </p:nvPicPr>
        <p:blipFill>
          <a:blip r:embed="rId3">
            <a:alphaModFix/>
          </a:blip>
          <a:stretch>
            <a:fillRect/>
          </a:stretch>
        </p:blipFill>
        <p:spPr>
          <a:xfrm>
            <a:off x="5265200" y="159200"/>
            <a:ext cx="3638823" cy="4851821"/>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sp>
        <p:nvSpPr>
          <p:cNvPr id="112" name="Shape 112"/>
          <p:cNvSpPr txBox="1"/>
          <p:nvPr>
            <p:ph type="title"/>
          </p:nvPr>
        </p:nvSpPr>
        <p:spPr>
          <a:xfrm>
            <a:off x="76200" y="4420500"/>
            <a:ext cx="8520599" cy="572699"/>
          </a:xfrm>
          <a:prstGeom prst="rect">
            <a:avLst/>
          </a:prstGeom>
        </p:spPr>
        <p:txBody>
          <a:bodyPr anchorCtr="0" anchor="t" bIns="91425" lIns="91425" rIns="91425" tIns="91425">
            <a:noAutofit/>
          </a:bodyPr>
          <a:lstStyle/>
          <a:p>
            <a:pPr lvl="0" rtl="0">
              <a:spcBef>
                <a:spcPts val="0"/>
              </a:spcBef>
              <a:buNone/>
            </a:pPr>
            <a:r>
              <a:rPr lang="en"/>
              <a:t>Design Change 3: Tabbed View</a:t>
            </a:r>
          </a:p>
        </p:txBody>
      </p:sp>
      <p:pic>
        <p:nvPicPr>
          <p:cNvPr id="113" name="Shape 113"/>
          <p:cNvPicPr preferRelativeResize="0"/>
          <p:nvPr/>
        </p:nvPicPr>
        <p:blipFill rotWithShape="1">
          <a:blip r:embed="rId3">
            <a:alphaModFix/>
          </a:blip>
          <a:srcRect b="4676" l="9760" r="8971" t="14134"/>
          <a:stretch/>
        </p:blipFill>
        <p:spPr>
          <a:xfrm rot="5400000">
            <a:off x="4666947" y="783050"/>
            <a:ext cx="4775028" cy="3577427"/>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sp>
        <p:nvSpPr>
          <p:cNvPr id="118" name="Shape 118"/>
          <p:cNvSpPr txBox="1"/>
          <p:nvPr>
            <p:ph type="title"/>
          </p:nvPr>
        </p:nvSpPr>
        <p:spPr>
          <a:xfrm>
            <a:off x="6756900" y="4012175"/>
            <a:ext cx="8520599" cy="572699"/>
          </a:xfrm>
          <a:prstGeom prst="rect">
            <a:avLst/>
          </a:prstGeom>
        </p:spPr>
        <p:txBody>
          <a:bodyPr anchorCtr="0" anchor="t" bIns="91425" lIns="91425" rIns="91425" tIns="91425">
            <a:noAutofit/>
          </a:bodyPr>
          <a:lstStyle/>
          <a:p>
            <a:pPr rtl="0">
              <a:spcBef>
                <a:spcPts val="0"/>
              </a:spcBef>
              <a:buNone/>
            </a:pPr>
            <a:r>
              <a:rPr lang="en"/>
              <a:t>Task Flow 1 </a:t>
            </a:r>
          </a:p>
          <a:p>
            <a:pPr>
              <a:spcBef>
                <a:spcPts val="0"/>
              </a:spcBef>
              <a:buNone/>
            </a:pPr>
            <a:r>
              <a:rPr lang="en"/>
              <a:t>Storyboard</a:t>
            </a:r>
          </a:p>
        </p:txBody>
      </p:sp>
      <p:pic>
        <p:nvPicPr>
          <p:cNvPr id="119" name="Shape 119"/>
          <p:cNvPicPr preferRelativeResize="0"/>
          <p:nvPr/>
        </p:nvPicPr>
        <p:blipFill rotWithShape="1">
          <a:blip r:embed="rId3">
            <a:alphaModFix/>
          </a:blip>
          <a:srcRect b="0" l="0" r="0" t="5606"/>
          <a:stretch/>
        </p:blipFill>
        <p:spPr>
          <a:xfrm rot="-5400000">
            <a:off x="991786" y="-439537"/>
            <a:ext cx="4785200" cy="6022574"/>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Task Flow 2 Storyboard</a:t>
            </a:r>
          </a:p>
        </p:txBody>
      </p:sp>
      <p:pic>
        <p:nvPicPr>
          <p:cNvPr id="125" name="Shape 125"/>
          <p:cNvPicPr preferRelativeResize="0"/>
          <p:nvPr/>
        </p:nvPicPr>
        <p:blipFill rotWithShape="1">
          <a:blip r:embed="rId3">
            <a:alphaModFix/>
          </a:blip>
          <a:srcRect b="2181" l="31733" r="28840" t="0"/>
          <a:stretch/>
        </p:blipFill>
        <p:spPr>
          <a:xfrm rot="-5400000">
            <a:off x="3291576" y="-1444650"/>
            <a:ext cx="2642899" cy="8743352"/>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Medium Fi Task Flow 3 Storyboard</a:t>
            </a:r>
          </a:p>
        </p:txBody>
      </p:sp>
      <p:pic>
        <p:nvPicPr>
          <p:cNvPr id="131" name="Shape 131"/>
          <p:cNvPicPr preferRelativeResize="0"/>
          <p:nvPr/>
        </p:nvPicPr>
        <p:blipFill rotWithShape="1">
          <a:blip r:embed="rId3">
            <a:alphaModFix/>
          </a:blip>
          <a:srcRect b="4529" l="16794" r="26962" t="2645"/>
          <a:stretch/>
        </p:blipFill>
        <p:spPr>
          <a:xfrm rot="-5400000">
            <a:off x="2838611" y="-755349"/>
            <a:ext cx="3466775" cy="7628523"/>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35" name="Shape 135"/>
        <p:cNvGrpSpPr/>
        <p:nvPr/>
      </p:nvGrpSpPr>
      <p:grpSpPr>
        <a:xfrm>
          <a:off x="0" y="0"/>
          <a:ext cx="0" cy="0"/>
          <a:chOff x="0" y="0"/>
          <a:chExt cx="0" cy="0"/>
        </a:xfrm>
      </p:grpSpPr>
      <p:sp>
        <p:nvSpPr>
          <p:cNvPr id="136" name="Shape 136"/>
          <p:cNvSpPr txBox="1"/>
          <p:nvPr/>
        </p:nvSpPr>
        <p:spPr>
          <a:xfrm>
            <a:off x="1781025" y="706275"/>
            <a:ext cx="5312399" cy="368400"/>
          </a:xfrm>
          <a:prstGeom prst="rect">
            <a:avLst/>
          </a:prstGeom>
          <a:noFill/>
          <a:ln>
            <a:noFill/>
          </a:ln>
        </p:spPr>
        <p:txBody>
          <a:bodyPr anchorCtr="0" anchor="t" bIns="91425" lIns="91425" rIns="91425" tIns="91425">
            <a:noAutofit/>
          </a:bodyPr>
          <a:lstStyle/>
          <a:p>
            <a:pPr rtl="0">
              <a:spcBef>
                <a:spcPts val="0"/>
              </a:spcBef>
              <a:buNone/>
            </a:pPr>
            <a:r>
              <a:rPr lang="en" sz="3600"/>
              <a:t>Sketch: to design our UI</a:t>
            </a:r>
          </a:p>
          <a:p>
            <a:pPr>
              <a:spcBef>
                <a:spcPts val="0"/>
              </a:spcBef>
              <a:buNone/>
            </a:pPr>
            <a:r>
              <a:t/>
            </a:r>
            <a:endParaRPr sz="3600"/>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sp>
        <p:nvSpPr>
          <p:cNvPr id="141" name="Shape 141"/>
          <p:cNvSpPr txBox="1"/>
          <p:nvPr>
            <p:ph type="title"/>
          </p:nvPr>
        </p:nvSpPr>
        <p:spPr>
          <a:xfrm>
            <a:off x="311700" y="276150"/>
            <a:ext cx="8520599" cy="572699"/>
          </a:xfrm>
          <a:prstGeom prst="rect">
            <a:avLst/>
          </a:prstGeom>
        </p:spPr>
        <p:txBody>
          <a:bodyPr anchorCtr="0" anchor="t" bIns="91425" lIns="91425" rIns="91425" tIns="91425">
            <a:noAutofit/>
          </a:bodyPr>
          <a:lstStyle/>
          <a:p>
            <a:pPr>
              <a:spcBef>
                <a:spcPts val="0"/>
              </a:spcBef>
              <a:buNone/>
            </a:pPr>
            <a:r>
              <a:rPr lang="en"/>
              <a:t>Marvel</a:t>
            </a:r>
          </a:p>
        </p:txBody>
      </p:sp>
      <p:pic>
        <p:nvPicPr>
          <p:cNvPr id="142" name="Shape 142"/>
          <p:cNvPicPr preferRelativeResize="0"/>
          <p:nvPr/>
        </p:nvPicPr>
        <p:blipFill>
          <a:blip r:embed="rId3">
            <a:alphaModFix/>
          </a:blip>
          <a:stretch>
            <a:fillRect/>
          </a:stretch>
        </p:blipFill>
        <p:spPr>
          <a:xfrm>
            <a:off x="0" y="1017733"/>
            <a:ext cx="9144000" cy="3815482"/>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
              <a:t>Limitations &amp; Tradeoffs of Current Prototype</a:t>
            </a:r>
          </a:p>
        </p:txBody>
      </p:sp>
      <p:sp>
        <p:nvSpPr>
          <p:cNvPr id="148" name="Shape 148"/>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381000" lvl="0" marL="457200" rtl="0">
              <a:spcBef>
                <a:spcPts val="0"/>
              </a:spcBef>
              <a:buClr>
                <a:srgbClr val="FFFFFF"/>
              </a:buClr>
              <a:buSzPct val="100000"/>
              <a:buChar char="●"/>
            </a:pPr>
            <a:r>
              <a:rPr lang="en" sz="2400">
                <a:solidFill>
                  <a:srgbClr val="FFFFFF"/>
                </a:solidFill>
              </a:rPr>
              <a:t>Less commonly used screens not shown</a:t>
            </a:r>
          </a:p>
          <a:p>
            <a:pPr indent="-381000" lvl="0" marL="457200" rtl="0">
              <a:spcBef>
                <a:spcPts val="0"/>
              </a:spcBef>
              <a:buClr>
                <a:srgbClr val="FFFFFF"/>
              </a:buClr>
              <a:buSzPct val="100000"/>
              <a:buChar char="●"/>
            </a:pPr>
            <a:r>
              <a:rPr lang="en" sz="2400">
                <a:solidFill>
                  <a:srgbClr val="FFFFFF"/>
                </a:solidFill>
              </a:rPr>
              <a:t>Only enrolled in 2 classes - to support full functionality</a:t>
            </a:r>
          </a:p>
          <a:p>
            <a:pPr indent="-381000" lvl="0" marL="457200" rtl="0">
              <a:spcBef>
                <a:spcPts val="0"/>
              </a:spcBef>
              <a:buClr>
                <a:srgbClr val="FFFFFF"/>
              </a:buClr>
              <a:buSzPct val="100000"/>
              <a:buChar char="●"/>
            </a:pPr>
            <a:r>
              <a:rPr lang="en" sz="2400">
                <a:solidFill>
                  <a:srgbClr val="FFFFFF"/>
                </a:solidFill>
              </a:rPr>
              <a:t>No onboarding</a:t>
            </a:r>
          </a:p>
          <a:p>
            <a:pPr indent="-381000" lvl="0" marL="457200" rtl="0">
              <a:spcBef>
                <a:spcPts val="0"/>
              </a:spcBef>
              <a:buClr>
                <a:srgbClr val="FFFFFF"/>
              </a:buClr>
              <a:buSzPct val="100000"/>
              <a:buChar char="●"/>
            </a:pPr>
            <a:r>
              <a:rPr lang="en" sz="2400">
                <a:solidFill>
                  <a:srgbClr val="FFFFFF"/>
                </a:solidFill>
              </a:rPr>
              <a:t>Messaging is not “real”</a:t>
            </a:r>
          </a:p>
          <a:p>
            <a:pPr indent="-381000" lvl="0" marL="457200" rtl="0">
              <a:spcBef>
                <a:spcPts val="0"/>
              </a:spcBef>
              <a:buClr>
                <a:srgbClr val="FFFFFF"/>
              </a:buClr>
              <a:buSzPct val="100000"/>
              <a:buChar char="●"/>
            </a:pPr>
            <a:r>
              <a:rPr lang="en" sz="2400">
                <a:solidFill>
                  <a:srgbClr val="FFFFFF"/>
                </a:solidFill>
              </a:rPr>
              <a:t>Static content</a:t>
            </a:r>
          </a:p>
          <a:p>
            <a:pPr indent="-381000" lvl="1" marL="914400" rtl="0">
              <a:spcBef>
                <a:spcPts val="0"/>
              </a:spcBef>
              <a:buClr>
                <a:srgbClr val="FFFFFF"/>
              </a:buClr>
              <a:buSzPct val="100000"/>
              <a:buChar char="○"/>
            </a:pPr>
            <a:r>
              <a:rPr lang="en" sz="2400">
                <a:solidFill>
                  <a:srgbClr val="FFFFFF"/>
                </a:solidFill>
              </a:rPr>
              <a:t>can’t type</a:t>
            </a:r>
          </a:p>
          <a:p>
            <a:pPr indent="-381000" lvl="1" marL="914400" rtl="0">
              <a:spcBef>
                <a:spcPts val="0"/>
              </a:spcBef>
              <a:buClr>
                <a:srgbClr val="FFFFFF"/>
              </a:buClr>
              <a:buSzPct val="100000"/>
              <a:buChar char="○"/>
            </a:pPr>
            <a:r>
              <a:rPr lang="en" sz="2400">
                <a:solidFill>
                  <a:srgbClr val="FFFFFF"/>
                </a:solidFill>
              </a:rPr>
              <a:t>can’t scroll</a:t>
            </a:r>
          </a:p>
          <a:p>
            <a:pPr indent="0" lvl="0" marL="457200" rtl="0">
              <a:spcBef>
                <a:spcPts val="0"/>
              </a:spcBef>
              <a:buNone/>
            </a:pPr>
            <a:r>
              <a:t/>
            </a:r>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sp>
        <p:nvSpPr>
          <p:cNvPr id="153" name="Shape 153"/>
          <p:cNvSpPr txBox="1"/>
          <p:nvPr>
            <p:ph type="title"/>
          </p:nvPr>
        </p:nvSpPr>
        <p:spPr>
          <a:xfrm>
            <a:off x="381000" y="3084300"/>
            <a:ext cx="4675500" cy="1601999"/>
          </a:xfrm>
          <a:prstGeom prst="rect">
            <a:avLst/>
          </a:prstGeom>
        </p:spPr>
        <p:txBody>
          <a:bodyPr anchorCtr="0" anchor="t" bIns="91425" lIns="91425" rIns="91425" tIns="91425">
            <a:noAutofit/>
          </a:bodyPr>
          <a:lstStyle/>
          <a:p>
            <a:pPr rtl="0">
              <a:spcBef>
                <a:spcPts val="0"/>
              </a:spcBef>
              <a:buNone/>
            </a:pPr>
            <a:r>
              <a:rPr lang="en"/>
              <a:t>No Wizard of Oz Techniques</a:t>
            </a:r>
          </a:p>
          <a:p>
            <a:pPr rtl="0">
              <a:spcBef>
                <a:spcPts val="0"/>
              </a:spcBef>
              <a:buNone/>
            </a:pPr>
            <a:r>
              <a:t/>
            </a:r>
            <a:endParaRPr/>
          </a:p>
          <a:p>
            <a:pPr>
              <a:spcBef>
                <a:spcPts val="0"/>
              </a:spcBef>
              <a:buNone/>
            </a:pPr>
            <a:r>
              <a:rPr lang="en"/>
              <a:t>Hand Coded Class Options</a:t>
            </a:r>
          </a:p>
        </p:txBody>
      </p:sp>
      <p:pic>
        <p:nvPicPr>
          <p:cNvPr id="154" name="Shape 154"/>
          <p:cNvPicPr preferRelativeResize="0"/>
          <p:nvPr/>
        </p:nvPicPr>
        <p:blipFill rotWithShape="1">
          <a:blip r:embed="rId3">
            <a:alphaModFix/>
          </a:blip>
          <a:srcRect b="59702" l="14043" r="4589" t="2685"/>
          <a:stretch/>
        </p:blipFill>
        <p:spPr>
          <a:xfrm rot="-5400000">
            <a:off x="4673024" y="1063026"/>
            <a:ext cx="4740699" cy="2921748"/>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 name="Shape 55"/>
        <p:cNvGrpSpPr/>
        <p:nvPr/>
      </p:nvGrpSpPr>
      <p:grpSpPr>
        <a:xfrm>
          <a:off x="0" y="0"/>
          <a:ext cx="0" cy="0"/>
          <a:chOff x="0" y="0"/>
          <a:chExt cx="0" cy="0"/>
        </a:xfrm>
      </p:grpSpPr>
      <p:sp>
        <p:nvSpPr>
          <p:cNvPr id="56" name="Shape 56"/>
          <p:cNvSpPr txBox="1"/>
          <p:nvPr>
            <p:ph type="title"/>
          </p:nvPr>
        </p:nvSpPr>
        <p:spPr>
          <a:xfrm>
            <a:off x="2601450" y="2123175"/>
            <a:ext cx="3941099" cy="572699"/>
          </a:xfrm>
          <a:prstGeom prst="rect">
            <a:avLst/>
          </a:prstGeom>
        </p:spPr>
        <p:txBody>
          <a:bodyPr anchorCtr="0" anchor="t" bIns="91425" lIns="91425" rIns="91425" tIns="91425">
            <a:noAutofit/>
          </a:bodyPr>
          <a:lstStyle/>
          <a:p>
            <a:pPr>
              <a:spcBef>
                <a:spcPts val="0"/>
              </a:spcBef>
              <a:buNone/>
            </a:pPr>
            <a:r>
              <a:rPr lang="en" sz="4800"/>
              <a:t>Get help now.</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 name="Shape 60"/>
        <p:cNvGrpSpPr/>
        <p:nvPr/>
      </p:nvGrpSpPr>
      <p:grpSpPr>
        <a:xfrm>
          <a:off x="0" y="0"/>
          <a:ext cx="0" cy="0"/>
          <a:chOff x="0" y="0"/>
          <a:chExt cx="0" cy="0"/>
        </a:xfrm>
      </p:grpSpPr>
      <p:sp>
        <p:nvSpPr>
          <p:cNvPr id="61" name="Shape 61"/>
          <p:cNvSpPr txBox="1"/>
          <p:nvPr>
            <p:ph type="title"/>
          </p:nvPr>
        </p:nvSpPr>
        <p:spPr>
          <a:xfrm>
            <a:off x="374550" y="2285400"/>
            <a:ext cx="8393099" cy="572699"/>
          </a:xfrm>
          <a:prstGeom prst="rect">
            <a:avLst/>
          </a:prstGeom>
        </p:spPr>
        <p:txBody>
          <a:bodyPr anchorCtr="0" anchor="t" bIns="91425" lIns="91425" rIns="91425" tIns="91425">
            <a:noAutofit/>
          </a:bodyPr>
          <a:lstStyle/>
          <a:p>
            <a:pPr rtl="0">
              <a:spcBef>
                <a:spcPts val="0"/>
              </a:spcBef>
              <a:buNone/>
            </a:pPr>
            <a:r>
              <a:rPr lang="en" sz="3000"/>
              <a:t>Medium Task: Become Available/Write A Status</a:t>
            </a:r>
          </a:p>
          <a:p>
            <a:pPr>
              <a:spcBef>
                <a:spcPts val="0"/>
              </a:spcBef>
              <a:buNone/>
            </a:pPr>
            <a:r>
              <a:t/>
            </a:r>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sp>
        <p:nvSpPr>
          <p:cNvPr id="66" name="Shape 66"/>
          <p:cNvSpPr txBox="1"/>
          <p:nvPr>
            <p:ph type="title"/>
          </p:nvPr>
        </p:nvSpPr>
        <p:spPr>
          <a:xfrm>
            <a:off x="927000" y="2285400"/>
            <a:ext cx="7579499" cy="572699"/>
          </a:xfrm>
          <a:prstGeom prst="rect">
            <a:avLst/>
          </a:prstGeom>
        </p:spPr>
        <p:txBody>
          <a:bodyPr anchorCtr="0" anchor="t" bIns="91425" lIns="91425" rIns="91425" tIns="91425">
            <a:noAutofit/>
          </a:bodyPr>
          <a:lstStyle/>
          <a:p>
            <a:pPr>
              <a:spcBef>
                <a:spcPts val="0"/>
              </a:spcBef>
              <a:buNone/>
            </a:pPr>
            <a:r>
              <a:rPr lang="en" sz="3000"/>
              <a:t>Complex Task: Reach Out to Classmates</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x="0" y="0"/>
          <a:ext cx="0" cy="0"/>
          <a:chOff x="0" y="0"/>
          <a:chExt cx="0" cy="0"/>
        </a:xfrm>
      </p:grpSpPr>
      <p:sp>
        <p:nvSpPr>
          <p:cNvPr id="71" name="Shape 71"/>
          <p:cNvSpPr txBox="1"/>
          <p:nvPr>
            <p:ph type="title"/>
          </p:nvPr>
        </p:nvSpPr>
        <p:spPr>
          <a:xfrm>
            <a:off x="513300" y="2285400"/>
            <a:ext cx="8117400" cy="572699"/>
          </a:xfrm>
          <a:prstGeom prst="rect">
            <a:avLst/>
          </a:prstGeom>
        </p:spPr>
        <p:txBody>
          <a:bodyPr anchorCtr="0" anchor="t" bIns="91425" lIns="91425" rIns="91425" tIns="91425">
            <a:noAutofit/>
          </a:bodyPr>
          <a:lstStyle/>
          <a:p>
            <a:pPr rtl="0">
              <a:spcBef>
                <a:spcPts val="0"/>
              </a:spcBef>
              <a:buNone/>
            </a:pPr>
            <a:r>
              <a:rPr lang="en"/>
              <a:t>Old Simple Task: Respond to Connection Request</a:t>
            </a:r>
          </a:p>
          <a:p>
            <a:pPr>
              <a:spcBef>
                <a:spcPts val="0"/>
              </a:spcBef>
              <a:buNone/>
            </a:pPr>
            <a:r>
              <a:t/>
            </a:r>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x="0" y="0"/>
          <a:ext cx="0" cy="0"/>
          <a:chOff x="0" y="0"/>
          <a:chExt cx="0" cy="0"/>
        </a:xfrm>
      </p:grpSpPr>
      <p:sp>
        <p:nvSpPr>
          <p:cNvPr id="76" name="Shape 76"/>
          <p:cNvSpPr txBox="1"/>
          <p:nvPr>
            <p:ph type="title"/>
          </p:nvPr>
        </p:nvSpPr>
        <p:spPr>
          <a:xfrm>
            <a:off x="969150" y="2285400"/>
            <a:ext cx="7205700" cy="572699"/>
          </a:xfrm>
          <a:prstGeom prst="rect">
            <a:avLst/>
          </a:prstGeom>
        </p:spPr>
        <p:txBody>
          <a:bodyPr anchorCtr="0" anchor="t" bIns="91425" lIns="91425" rIns="91425" tIns="91425">
            <a:noAutofit/>
          </a:bodyPr>
          <a:lstStyle/>
          <a:p>
            <a:pPr lvl="0" rtl="0">
              <a:spcBef>
                <a:spcPts val="0"/>
              </a:spcBef>
              <a:buNone/>
            </a:pPr>
            <a:r>
              <a:rPr lang="en" sz="2600"/>
              <a:t>New Simple Task: Update list of current classes</a:t>
            </a:r>
          </a:p>
          <a:p>
            <a:pPr lvl="0" rtl="0">
              <a:spcBef>
                <a:spcPts val="0"/>
              </a:spcBef>
              <a:buNone/>
            </a:pPr>
            <a:r>
              <a:t/>
            </a:r>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x="0" y="0"/>
          <a:ext cx="0" cy="0"/>
          <a:chOff x="0" y="0"/>
          <a:chExt cx="0" cy="0"/>
        </a:xfrm>
      </p:grpSpPr>
      <p:sp>
        <p:nvSpPr>
          <p:cNvPr id="81" name="Shape 81"/>
          <p:cNvSpPr txBox="1"/>
          <p:nvPr>
            <p:ph type="title"/>
          </p:nvPr>
        </p:nvSpPr>
        <p:spPr>
          <a:xfrm>
            <a:off x="311700" y="292625"/>
            <a:ext cx="8520599" cy="572699"/>
          </a:xfrm>
          <a:prstGeom prst="rect">
            <a:avLst/>
          </a:prstGeom>
        </p:spPr>
        <p:txBody>
          <a:bodyPr anchorCtr="0" anchor="t" bIns="91425" lIns="91425" rIns="91425" tIns="91425">
            <a:noAutofit/>
          </a:bodyPr>
          <a:lstStyle/>
          <a:p>
            <a:pPr lvl="0" rtl="0">
              <a:spcBef>
                <a:spcPts val="0"/>
              </a:spcBef>
              <a:buNone/>
            </a:pPr>
            <a:r>
              <a:rPr lang="en"/>
              <a:t>Design change 1: In-app messaging</a:t>
            </a:r>
          </a:p>
        </p:txBody>
      </p:sp>
      <p:pic>
        <p:nvPicPr>
          <p:cNvPr id="82" name="Shape 82"/>
          <p:cNvPicPr preferRelativeResize="0"/>
          <p:nvPr/>
        </p:nvPicPr>
        <p:blipFill rotWithShape="1">
          <a:blip r:embed="rId3">
            <a:alphaModFix/>
          </a:blip>
          <a:srcRect b="8439" l="2742" r="0" t="8572"/>
          <a:stretch/>
        </p:blipFill>
        <p:spPr>
          <a:xfrm rot="-5400000">
            <a:off x="3978000" y="724226"/>
            <a:ext cx="3976623" cy="4524124"/>
          </a:xfrm>
          <a:prstGeom prst="rect">
            <a:avLst/>
          </a:prstGeom>
          <a:noFill/>
          <a:ln>
            <a:noFill/>
          </a:ln>
        </p:spPr>
      </p:pic>
      <p:pic>
        <p:nvPicPr>
          <p:cNvPr id="83" name="Shape 83"/>
          <p:cNvPicPr preferRelativeResize="0"/>
          <p:nvPr/>
        </p:nvPicPr>
        <p:blipFill rotWithShape="1">
          <a:blip r:embed="rId4">
            <a:alphaModFix/>
          </a:blip>
          <a:srcRect b="0" l="5380" r="17530" t="0"/>
          <a:stretch/>
        </p:blipFill>
        <p:spPr>
          <a:xfrm>
            <a:off x="904725" y="997975"/>
            <a:ext cx="2299204" cy="3976621"/>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type="title"/>
          </p:nvPr>
        </p:nvSpPr>
        <p:spPr>
          <a:xfrm>
            <a:off x="311700" y="292625"/>
            <a:ext cx="8520599" cy="572699"/>
          </a:xfrm>
          <a:prstGeom prst="rect">
            <a:avLst/>
          </a:prstGeom>
        </p:spPr>
        <p:txBody>
          <a:bodyPr anchorCtr="0" anchor="t" bIns="91425" lIns="91425" rIns="91425" tIns="91425">
            <a:noAutofit/>
          </a:bodyPr>
          <a:lstStyle/>
          <a:p>
            <a:pPr lvl="0" rtl="0">
              <a:spcBef>
                <a:spcPts val="0"/>
              </a:spcBef>
              <a:buNone/>
            </a:pPr>
            <a:r>
              <a:rPr lang="en"/>
              <a:t>Design change 1: In-app messaging</a:t>
            </a:r>
          </a:p>
        </p:txBody>
      </p:sp>
      <p:pic>
        <p:nvPicPr>
          <p:cNvPr id="89" name="Shape 89"/>
          <p:cNvPicPr preferRelativeResize="0"/>
          <p:nvPr/>
        </p:nvPicPr>
        <p:blipFill rotWithShape="1">
          <a:blip r:embed="rId3">
            <a:alphaModFix/>
          </a:blip>
          <a:srcRect b="3210" l="10704" r="14857" t="10485"/>
          <a:stretch/>
        </p:blipFill>
        <p:spPr>
          <a:xfrm rot="-5400000">
            <a:off x="2763187" y="46861"/>
            <a:ext cx="3790525" cy="585985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type="title"/>
          </p:nvPr>
        </p:nvSpPr>
        <p:spPr>
          <a:xfrm>
            <a:off x="159300" y="140225"/>
            <a:ext cx="8832299" cy="572699"/>
          </a:xfrm>
          <a:prstGeom prst="rect">
            <a:avLst/>
          </a:prstGeom>
        </p:spPr>
        <p:txBody>
          <a:bodyPr anchorCtr="0" anchor="t" bIns="91425" lIns="91425" rIns="91425" tIns="91425">
            <a:noAutofit/>
          </a:bodyPr>
          <a:lstStyle/>
          <a:p>
            <a:pPr>
              <a:spcBef>
                <a:spcPts val="0"/>
              </a:spcBef>
              <a:buNone/>
            </a:pPr>
            <a:r>
              <a:rPr lang="en"/>
              <a:t>Design Change 2: Clearer Location and Status Posting</a:t>
            </a:r>
          </a:p>
        </p:txBody>
      </p:sp>
      <p:pic>
        <p:nvPicPr>
          <p:cNvPr id="95" name="Shape 95"/>
          <p:cNvPicPr preferRelativeResize="0"/>
          <p:nvPr/>
        </p:nvPicPr>
        <p:blipFill rotWithShape="1">
          <a:blip r:embed="rId3">
            <a:alphaModFix/>
          </a:blip>
          <a:srcRect b="11507" l="0" r="0" t="11775"/>
          <a:stretch/>
        </p:blipFill>
        <p:spPr>
          <a:xfrm>
            <a:off x="2643187" y="922375"/>
            <a:ext cx="3857625" cy="3945922"/>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