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Helvetica Neue"/>
      <p:regular r:id="rId26"/>
      <p:bold r:id="rId27"/>
      <p:italic r:id="rId28"/>
      <p:boldItalic r:id="rId29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HelveticaNeue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HelveticaNeue-italic.fntdata"/><Relationship Id="rId27" Type="http://schemas.openxmlformats.org/officeDocument/2006/relationships/font" Target="fonts/HelveticaNeue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HelveticaNeue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any screen: quicknote icon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scroll through quicknote page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compose a quicknote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posted as a private post by default (won’t show up on project page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can set to public/private by clicking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once public, will show up on others’ feeds &amp; on project page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return button to go back to previous page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navigate to project page from navigation bar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can expand stages by clicking and scroll through them to see public quicknotes and media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collapse stages by clicking again on stage header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return to navigation via sidebar icon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-InVision limitations: some gestures &amp; animations simplified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	want users navigate with either swipe or click, couldn’t show in invision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	pages should have parallax scrolling with stackable headers (useful for project stages, users on the feed, anything with larger amount of content within sections headers)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	toggling between buttons (following/follow; public/private) made smoother for better experience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-simplify taskflow: left out some pages because weren’t crucial (including users’ profile pages, add media feature on quicknotes page, etc.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Roboto Slab"/>
                <a:ea typeface="Roboto Slab"/>
                <a:cs typeface="Roboto Slab"/>
                <a:sym typeface="Roboto Slab"/>
              </a:rPr>
              <a:t>-single project page for our user for ease of prototype use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5" name="Shape 18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No Wizard-of-Oz techniques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Hardcoded features to simulate full user experience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created mock users, projects, project stages, descriptions, etc.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We originally had subtasks within our tasks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For medium fidelity prototyping: simplified tasks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For task 2: same task, but renamed 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Again, same concept but more specific task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Many design changes to streamline our concept.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One: Simplify feed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Old: two tabs for inspiration: feed and explore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Within explore: several sections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Ultimately: overwhelming, potentially confusing (took into account feedback for…)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New: One “explore” page with a mix of followed &amp; suggested projects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200">
                <a:latin typeface="Helvetica Neue"/>
                <a:ea typeface="Helvetica Neue"/>
                <a:cs typeface="Helvetica Neue"/>
                <a:sym typeface="Helvetica Neue"/>
              </a:rPr>
              <a:t>Rationale: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-able to do this via a </a:t>
            </a:r>
            <a:r>
              <a:rPr b="1" lang="en" sz="1200">
                <a:latin typeface="Helvetica Neue"/>
                <a:ea typeface="Helvetica Neue"/>
                <a:cs typeface="Helvetica Neue"/>
                <a:sym typeface="Helvetica Neue"/>
              </a:rPr>
              <a:t>Smart algorithm</a:t>
            </a: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, which will compile feed based on preferences selected during onboarding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-Make the inspiration stage less confusing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Next: Simplified designs of our social interactions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Old: Like, inspired by, comment button → eventually tracked into a stats page (could be accessed for motivation)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	could also follow user, follow project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(again, feedback about how this could be complicated, too nuanced)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New: ONE MODE OF INTERACTION: Follow project (shows up as one number on project page)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200">
                <a:latin typeface="Helvetica Neue"/>
                <a:ea typeface="Helvetica Neue"/>
                <a:cs typeface="Helvetica Neue"/>
                <a:sym typeface="Helvetica Neue"/>
              </a:rPr>
              <a:t>Rationale: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-decrease the focus on stats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	some users said stats could become too external or unhealthy of motivation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-make social interaction more straightforward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Finally: Simplified navigation between pages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Old: Lots of swiping in all directions to navigate; center screen here is the user’s profile page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(again, feedback about how this could be complicated, non-intuitive for vertical swiping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New: sidebar that shows navigation options (simplifies navigation w/o sacrificing screen space)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200">
                <a:latin typeface="Helvetica Neue"/>
                <a:ea typeface="Helvetica Neue"/>
                <a:cs typeface="Helvetica Neue"/>
                <a:sym typeface="Helvetica Neue"/>
              </a:rPr>
              <a:t>Rationale: 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-reduces amount of swiping to get from page to page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200">
                <a:latin typeface="Helvetica Neue"/>
                <a:ea typeface="Helvetica Neue"/>
                <a:cs typeface="Helvetica Neue"/>
                <a:sym typeface="Helvetica Neue"/>
              </a:rPr>
              <a:t>-makes all pages more accessible via sidebar icon on top left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Follow inspiring projects: start from navigation bar and to access explore page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Scroll through explore page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Smart algorithm theoretically chooses suggested projects, distributes throughout feed with projects the user is following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Can follow these, or unfollow by clicking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Can expand projects on feed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Return via sidebar button on top left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1524800" y="67260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" name="Shape 10"/>
          <p:cNvSpPr/>
          <p:nvPr/>
        </p:nvSpPr>
        <p:spPr>
          <a:xfrm rot="10800000">
            <a:off x="6537562" y="3342925"/>
            <a:ext cx="1081625" cy="1124950"/>
          </a:xfrm>
          <a:custGeom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accent5"/>
            </a:solidFill>
            <a:prstDash val="solid"/>
            <a:miter/>
            <a:headEnd len="med" w="med" type="none"/>
            <a:tailEnd len="med" w="med" type="none"/>
          </a:ln>
        </p:spPr>
      </p:sp>
      <p:cxnSp>
        <p:nvCxnSpPr>
          <p:cNvPr id="11" name="Shape 11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" name="Shape 12"/>
          <p:cNvSpPr txBox="1"/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000"/>
            </a:lvl1pPr>
            <a:lvl2pPr rtl="0" algn="ctr">
              <a:spcBef>
                <a:spcPts val="0"/>
              </a:spcBef>
              <a:buSzPct val="100000"/>
              <a:defRPr sz="4000"/>
            </a:lvl2pPr>
            <a:lvl3pPr rtl="0" algn="ctr">
              <a:spcBef>
                <a:spcPts val="0"/>
              </a:spcBef>
              <a:buSzPct val="100000"/>
              <a:defRPr sz="4000"/>
            </a:lvl3pPr>
            <a:lvl4pPr rtl="0" algn="ctr">
              <a:spcBef>
                <a:spcPts val="0"/>
              </a:spcBef>
              <a:buSzPct val="100000"/>
              <a:defRPr sz="4000"/>
            </a:lvl4pPr>
            <a:lvl5pPr rtl="0" algn="ctr">
              <a:spcBef>
                <a:spcPts val="0"/>
              </a:spcBef>
              <a:buSzPct val="100000"/>
              <a:defRPr sz="4000"/>
            </a:lvl5pPr>
            <a:lvl6pPr rtl="0" algn="ctr">
              <a:spcBef>
                <a:spcPts val="0"/>
              </a:spcBef>
              <a:buSzPct val="100000"/>
              <a:defRPr sz="4000"/>
            </a:lvl6pPr>
            <a:lvl7pPr rtl="0" algn="ctr">
              <a:spcBef>
                <a:spcPts val="0"/>
              </a:spcBef>
              <a:buSzPct val="100000"/>
              <a:defRPr sz="4000"/>
            </a:lvl7pPr>
            <a:lvl8pPr rtl="0" algn="ctr">
              <a:spcBef>
                <a:spcPts val="0"/>
              </a:spcBef>
              <a:buSzPct val="100000"/>
              <a:defRPr sz="4000"/>
            </a:lvl8pPr>
            <a:lvl9pPr rtl="0" algn="ctr">
              <a:spcBef>
                <a:spcPts val="0"/>
              </a:spcBef>
              <a:buSzPct val="100000"/>
              <a:defRPr sz="40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150" y="5076825"/>
            <a:ext cx="9143699" cy="665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87900" y="1152450"/>
            <a:ext cx="8368200" cy="15383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rt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87900" y="2919450"/>
            <a:ext cx="8368200" cy="1071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defRPr/>
            </a:lvl1pPr>
            <a:lvl2pPr rtl="0" algn="ctr">
              <a:spcBef>
                <a:spcPts val="0"/>
              </a:spcBef>
              <a:defRPr/>
            </a:lvl2pPr>
            <a:lvl3pPr rtl="0" algn="ctr">
              <a:spcBef>
                <a:spcPts val="0"/>
              </a:spcBef>
              <a:defRPr/>
            </a:lvl3pPr>
            <a:lvl4pPr rtl="0" algn="ctr">
              <a:spcBef>
                <a:spcPts val="0"/>
              </a:spcBef>
              <a:defRPr/>
            </a:lvl4pPr>
            <a:lvl5pPr rtl="0" algn="ctr">
              <a:spcBef>
                <a:spcPts val="0"/>
              </a:spcBef>
              <a:defRPr/>
            </a:lvl5pPr>
            <a:lvl6pPr rtl="0" algn="ctr">
              <a:spcBef>
                <a:spcPts val="0"/>
              </a:spcBef>
              <a:defRPr/>
            </a:lvl6pPr>
            <a:lvl7pPr rtl="0" algn="ctr">
              <a:spcBef>
                <a:spcPts val="0"/>
              </a:spcBef>
              <a:defRPr/>
            </a:lvl7pPr>
            <a:lvl8pPr rtl="0" algn="ctr">
              <a:spcBef>
                <a:spcPts val="0"/>
              </a:spcBef>
              <a:defRPr/>
            </a:lvl8pPr>
            <a:lvl9pPr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4359601" y="281746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" name="Shape 17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4800"/>
            </a:lvl1pPr>
            <a:lvl2pPr rtl="0" algn="ctr">
              <a:spcBef>
                <a:spcPts val="0"/>
              </a:spcBef>
              <a:buSzPct val="100000"/>
              <a:defRPr sz="4800"/>
            </a:lvl2pPr>
            <a:lvl3pPr rtl="0" algn="ctr">
              <a:spcBef>
                <a:spcPts val="0"/>
              </a:spcBef>
              <a:buSzPct val="100000"/>
              <a:defRPr sz="4800"/>
            </a:lvl3pPr>
            <a:lvl4pPr rtl="0" algn="ctr">
              <a:spcBef>
                <a:spcPts val="0"/>
              </a:spcBef>
              <a:buSzPct val="100000"/>
              <a:defRPr sz="4800"/>
            </a:lvl4pPr>
            <a:lvl5pPr rtl="0" algn="ctr">
              <a:spcBef>
                <a:spcPts val="0"/>
              </a:spcBef>
              <a:buSzPct val="100000"/>
              <a:defRPr sz="4800"/>
            </a:lvl5pPr>
            <a:lvl6pPr rtl="0" algn="ctr">
              <a:spcBef>
                <a:spcPts val="0"/>
              </a:spcBef>
              <a:buSzPct val="100000"/>
              <a:defRPr sz="4800"/>
            </a:lvl6pPr>
            <a:lvl7pPr rtl="0" algn="ctr">
              <a:spcBef>
                <a:spcPts val="0"/>
              </a:spcBef>
              <a:buSzPct val="100000"/>
              <a:defRPr sz="4800"/>
            </a:lvl7pPr>
            <a:lvl8pPr rtl="0" algn="ctr">
              <a:spcBef>
                <a:spcPts val="0"/>
              </a:spcBef>
              <a:buSzPct val="100000"/>
              <a:defRPr sz="4800"/>
            </a:lvl8pPr>
            <a:lvl9pPr rtl="0" algn="ctr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Shape 20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" name="Shape 21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Shape 25"/>
          <p:cNvCxnSpPr/>
          <p:nvPr/>
        </p:nvCxnSpPr>
        <p:spPr>
          <a:xfrm>
            <a:off x="492562" y="1260283"/>
            <a:ext cx="424799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6" name="Shape 26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3879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756200" y="1489825"/>
            <a:ext cx="3999899" cy="30788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4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hape 34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" name="Shape 35"/>
          <p:cNvSpPr txBox="1"/>
          <p:nvPr>
            <p:ph type="title"/>
          </p:nvPr>
        </p:nvSpPr>
        <p:spPr>
          <a:xfrm>
            <a:off x="3879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2400"/>
            </a:lvl1pPr>
            <a:lvl2pPr rtl="0">
              <a:spcBef>
                <a:spcPts val="0"/>
              </a:spcBef>
              <a:buSzPct val="100000"/>
              <a:defRPr sz="2400"/>
            </a:lvl2pPr>
            <a:lvl3pPr rtl="0">
              <a:spcBef>
                <a:spcPts val="0"/>
              </a:spcBef>
              <a:buSzPct val="100000"/>
              <a:defRPr sz="2400"/>
            </a:lvl3pPr>
            <a:lvl4pPr rtl="0">
              <a:spcBef>
                <a:spcPts val="0"/>
              </a:spcBef>
              <a:buSzPct val="100000"/>
              <a:defRPr sz="2400"/>
            </a:lvl4pPr>
            <a:lvl5pPr rtl="0">
              <a:spcBef>
                <a:spcPts val="0"/>
              </a:spcBef>
              <a:buSzPct val="100000"/>
              <a:defRPr sz="2400"/>
            </a:lvl5pPr>
            <a:lvl6pPr rtl="0">
              <a:spcBef>
                <a:spcPts val="0"/>
              </a:spcBef>
              <a:buSzPct val="100000"/>
              <a:defRPr sz="2400"/>
            </a:lvl6pPr>
            <a:lvl7pPr rtl="0">
              <a:spcBef>
                <a:spcPts val="0"/>
              </a:spcBef>
              <a:buSzPct val="100000"/>
              <a:defRPr sz="2400"/>
            </a:lvl7pPr>
            <a:lvl8pPr rtl="0">
              <a:spcBef>
                <a:spcPts val="0"/>
              </a:spcBef>
              <a:buSzPct val="100000"/>
              <a:defRPr sz="2400"/>
            </a:lvl8pPr>
            <a:lvl9pPr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87900" y="1594025"/>
            <a:ext cx="2807999" cy="2681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SzPct val="100000"/>
              <a:defRPr sz="1200"/>
            </a:lvl1pPr>
            <a:lvl2pPr rtl="0">
              <a:spcBef>
                <a:spcPts val="0"/>
              </a:spcBef>
              <a:buSzPct val="100000"/>
              <a:defRPr sz="1200"/>
            </a:lvl2pPr>
            <a:lvl3pPr rtl="0">
              <a:spcBef>
                <a:spcPts val="0"/>
              </a:spcBef>
              <a:buSzPct val="100000"/>
              <a:defRPr sz="1200"/>
            </a:lvl3pPr>
            <a:lvl4pPr rtl="0">
              <a:spcBef>
                <a:spcPts val="0"/>
              </a:spcBef>
              <a:buSzPct val="100000"/>
              <a:defRPr sz="1200"/>
            </a:lvl4pPr>
            <a:lvl5pPr rtl="0">
              <a:spcBef>
                <a:spcPts val="0"/>
              </a:spcBef>
              <a:buSzPct val="100000"/>
              <a:defRPr sz="1200"/>
            </a:lvl5pPr>
            <a:lvl6pPr rtl="0">
              <a:spcBef>
                <a:spcPts val="0"/>
              </a:spcBef>
              <a:buSzPct val="100000"/>
              <a:defRPr sz="1200"/>
            </a:lvl6pPr>
            <a:lvl7pPr rtl="0">
              <a:spcBef>
                <a:spcPts val="0"/>
              </a:spcBef>
              <a:buSzPct val="100000"/>
              <a:defRPr sz="1200"/>
            </a:lvl7pPr>
            <a:lvl8pPr rtl="0">
              <a:spcBef>
                <a:spcPts val="0"/>
              </a:spcBef>
              <a:buSzPct val="100000"/>
              <a:defRPr sz="1200"/>
            </a:lvl8pPr>
            <a:lvl9pPr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75"/>
            <a:ext cx="4572000" cy="51434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3"/>
            <a:ext cx="540899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209075"/>
            <a:ext cx="4045199" cy="15062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 algn="ctr">
              <a:spcBef>
                <a:spcPts val="0"/>
              </a:spcBef>
              <a:buSzPct val="100000"/>
              <a:defRPr sz="3800"/>
            </a:lvl1pPr>
            <a:lvl2pPr rtl="0" algn="ctr">
              <a:spcBef>
                <a:spcPts val="0"/>
              </a:spcBef>
              <a:buSzPct val="100000"/>
              <a:defRPr sz="3800"/>
            </a:lvl2pPr>
            <a:lvl3pPr rtl="0" algn="ctr">
              <a:spcBef>
                <a:spcPts val="0"/>
              </a:spcBef>
              <a:buSzPct val="100000"/>
              <a:defRPr sz="3800"/>
            </a:lvl3pPr>
            <a:lvl4pPr rtl="0" algn="ctr">
              <a:spcBef>
                <a:spcPts val="0"/>
              </a:spcBef>
              <a:buSzPct val="100000"/>
              <a:defRPr sz="3800"/>
            </a:lvl4pPr>
            <a:lvl5pPr rtl="0" algn="ctr">
              <a:spcBef>
                <a:spcPts val="0"/>
              </a:spcBef>
              <a:buSzPct val="100000"/>
              <a:defRPr sz="3800"/>
            </a:lvl5pPr>
            <a:lvl6pPr rtl="0" algn="ctr">
              <a:spcBef>
                <a:spcPts val="0"/>
              </a:spcBef>
              <a:buSzPct val="100000"/>
              <a:defRPr sz="3800"/>
            </a:lvl6pPr>
            <a:lvl7pPr rtl="0" algn="ctr">
              <a:spcBef>
                <a:spcPts val="0"/>
              </a:spcBef>
              <a:buSzPct val="100000"/>
              <a:defRPr sz="3800"/>
            </a:lvl7pPr>
            <a:lvl8pPr rtl="0" algn="ctr">
              <a:spcBef>
                <a:spcPts val="0"/>
              </a:spcBef>
              <a:buSzPct val="100000"/>
              <a:defRPr sz="3800"/>
            </a:lvl8pPr>
            <a:lvl9pPr rtl="0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199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9500" y="4233725"/>
            <a:ext cx="5998800" cy="5987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387900" y="1489824"/>
            <a:ext cx="8368200" cy="3078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invis.io/3H4QV7S4N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Relationship Id="rId4" Type="http://schemas.openxmlformats.org/officeDocument/2006/relationships/image" Target="../media/image07.jpg"/><Relationship Id="rId5" Type="http://schemas.openxmlformats.org/officeDocument/2006/relationships/image" Target="../media/image0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0.png"/><Relationship Id="rId4" Type="http://schemas.openxmlformats.org/officeDocument/2006/relationships/image" Target="../media/image02.png"/><Relationship Id="rId5" Type="http://schemas.openxmlformats.org/officeDocument/2006/relationships/image" Target="../media/image03.jpg"/><Relationship Id="rId6" Type="http://schemas.openxmlformats.org/officeDocument/2006/relationships/image" Target="../media/image09.png"/><Relationship Id="rId7" Type="http://schemas.openxmlformats.org/officeDocument/2006/relationships/image" Target="../media/image0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png"/><Relationship Id="rId4" Type="http://schemas.openxmlformats.org/officeDocument/2006/relationships/image" Target="../media/image0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ctrTitle"/>
          </p:nvPr>
        </p:nvSpPr>
        <p:spPr>
          <a:xfrm>
            <a:off x="1680301" y="1249825"/>
            <a:ext cx="5783400" cy="14573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 sz="4500">
                <a:solidFill>
                  <a:schemeClr val="lt1"/>
                </a:solidFill>
              </a:rPr>
              <a:t>docket</a:t>
            </a:r>
            <a:br>
              <a:rPr lang="en" sz="3600">
                <a:solidFill>
                  <a:schemeClr val="lt1"/>
                </a:solidFill>
              </a:rPr>
            </a:br>
            <a:r>
              <a:rPr lang="en" sz="3000">
                <a:solidFill>
                  <a:schemeClr val="lt1"/>
                </a:solidFill>
              </a:rPr>
              <a:t>Assignment 6: Medium-fi Prototyping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1680300" y="3201625"/>
            <a:ext cx="5783400" cy="17925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2200"/>
              <a:t>Irene Hsu, Ke Xu, Jessica Zhang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-18950" y="4502390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Task Flow 2: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Add public quicknote</a:t>
            </a:r>
          </a:p>
        </p:txBody>
      </p:sp>
      <p:sp>
        <p:nvSpPr>
          <p:cNvPr id="150" name="Shape 150"/>
          <p:cNvSpPr txBox="1"/>
          <p:nvPr/>
        </p:nvSpPr>
        <p:spPr>
          <a:xfrm>
            <a:off x="884438" y="277693"/>
            <a:ext cx="16583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quicknote page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3247854" y="277700"/>
            <a:ext cx="16583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compose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4906250" y="11536"/>
            <a:ext cx="2162399" cy="619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private (default)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note added</a:t>
            </a:r>
          </a:p>
        </p:txBody>
      </p:sp>
      <p:sp>
        <p:nvSpPr>
          <p:cNvPr id="153" name="Shape 153"/>
          <p:cNvSpPr/>
          <p:nvPr/>
        </p:nvSpPr>
        <p:spPr>
          <a:xfrm>
            <a:off x="6824825" y="4424525"/>
            <a:ext cx="2245499" cy="6194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4" name="Shape 154"/>
          <p:cNvSpPr txBox="1"/>
          <p:nvPr/>
        </p:nvSpPr>
        <p:spPr>
          <a:xfrm>
            <a:off x="7059625" y="277700"/>
            <a:ext cx="19220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note made public</a:t>
            </a:r>
          </a:p>
        </p:txBody>
      </p:sp>
      <p:pic>
        <p:nvPicPr>
          <p:cNvPr id="155" name="Shape 1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93452"/>
            <a:ext cx="9143998" cy="357069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-18950" y="277695"/>
            <a:ext cx="16583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icon</a:t>
            </a:r>
          </a:p>
        </p:txBody>
      </p:sp>
      <p:sp>
        <p:nvSpPr>
          <p:cNvPr id="157" name="Shape 157"/>
          <p:cNvSpPr/>
          <p:nvPr/>
        </p:nvSpPr>
        <p:spPr>
          <a:xfrm>
            <a:off x="7091225" y="737475"/>
            <a:ext cx="302400" cy="207900"/>
          </a:xfrm>
          <a:prstGeom prst="rect">
            <a:avLst/>
          </a:prstGeom>
          <a:noFill/>
          <a:ln cap="flat" cmpd="sng" w="38100">
            <a:solidFill>
              <a:srgbClr val="EA21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/>
          <p:nvPr/>
        </p:nvSpPr>
        <p:spPr>
          <a:xfrm>
            <a:off x="232275" y="1072950"/>
            <a:ext cx="796500" cy="7632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3" name="Shape 163"/>
          <p:cNvSpPr txBox="1"/>
          <p:nvPr/>
        </p:nvSpPr>
        <p:spPr>
          <a:xfrm>
            <a:off x="884438" y="222387"/>
            <a:ext cx="16583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navigation bar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2993454" y="222393"/>
            <a:ext cx="16583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project page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4211841" y="-43004"/>
            <a:ext cx="2162399" cy="6194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project page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(expanded ch3)</a:t>
            </a:r>
          </a:p>
        </p:txBody>
      </p:sp>
      <p:sp>
        <p:nvSpPr>
          <p:cNvPr id="166" name="Shape 166"/>
          <p:cNvSpPr/>
          <p:nvPr/>
        </p:nvSpPr>
        <p:spPr>
          <a:xfrm>
            <a:off x="6824825" y="4424525"/>
            <a:ext cx="2245499" cy="61949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/>
        </p:nvSpPr>
        <p:spPr>
          <a:xfrm>
            <a:off x="6026425" y="-39856"/>
            <a:ext cx="1922099" cy="43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project page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(expanded ch2)</a:t>
            </a:r>
          </a:p>
        </p:txBody>
      </p:sp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4899" y="554425"/>
            <a:ext cx="7290773" cy="4634074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Shape 169"/>
          <p:cNvSpPr txBox="1"/>
          <p:nvPr>
            <p:ph type="title"/>
          </p:nvPr>
        </p:nvSpPr>
        <p:spPr>
          <a:xfrm>
            <a:off x="-18950" y="4502390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Task Flow 3: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Look over project page</a:t>
            </a:r>
          </a:p>
        </p:txBody>
      </p:sp>
      <p:sp>
        <p:nvSpPr>
          <p:cNvPr id="170" name="Shape 170"/>
          <p:cNvSpPr/>
          <p:nvPr/>
        </p:nvSpPr>
        <p:spPr>
          <a:xfrm>
            <a:off x="6171933" y="631412"/>
            <a:ext cx="302400" cy="207900"/>
          </a:xfrm>
          <a:prstGeom prst="rect">
            <a:avLst/>
          </a:prstGeom>
          <a:noFill/>
          <a:ln cap="flat" cmpd="sng" w="38100">
            <a:solidFill>
              <a:srgbClr val="EA21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87900" y="272441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Prototype: </a:t>
            </a:r>
            <a:r>
              <a:rPr lang="en">
                <a:solidFill>
                  <a:schemeClr val="lt1"/>
                </a:solidFill>
              </a:rPr>
              <a:t>Tools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387900" y="1302691"/>
            <a:ext cx="7958400" cy="33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latin typeface="Roboto Slab"/>
                <a:ea typeface="Roboto Slab"/>
                <a:cs typeface="Roboto Slab"/>
                <a:sym typeface="Roboto Slab"/>
              </a:rPr>
              <a:t>Sketch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highlight>
                  <a:srgbClr val="B6D7A8"/>
                </a:highlight>
                <a:latin typeface="Roboto Slab"/>
                <a:ea typeface="Roboto Slab"/>
                <a:cs typeface="Roboto Slab"/>
                <a:sym typeface="Roboto Slab"/>
              </a:rPr>
              <a:t>-lay out pages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highlight>
                  <a:srgbClr val="B6D7A8"/>
                </a:highlight>
                <a:latin typeface="Roboto Slab"/>
                <a:ea typeface="Roboto Slab"/>
                <a:cs typeface="Roboto Slab"/>
                <a:sym typeface="Roboto Slab"/>
              </a:rPr>
              <a:t>-templates and icons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highlight>
                  <a:srgbClr val="EA9999"/>
                </a:highlight>
                <a:latin typeface="Roboto Slab"/>
                <a:ea typeface="Roboto Slab"/>
                <a:cs typeface="Roboto Slab"/>
                <a:sym typeface="Roboto Slab"/>
              </a:rPr>
              <a:t>-finnicky ordering and layer group collapsing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highlight>
                  <a:srgbClr val="EA9999"/>
                </a:highlight>
                <a:latin typeface="Roboto Slab"/>
                <a:ea typeface="Roboto Slab"/>
                <a:cs typeface="Roboto Slab"/>
                <a:sym typeface="Roboto Slab"/>
              </a:rPr>
              <a:t>-no page transition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latin typeface="Roboto Slab"/>
                <a:ea typeface="Roboto Slab"/>
                <a:cs typeface="Roboto Slab"/>
                <a:sym typeface="Roboto Slab"/>
              </a:rPr>
              <a:t>InVision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highlight>
                  <a:srgbClr val="B6D7A8"/>
                </a:highlight>
                <a:latin typeface="Roboto Slab"/>
                <a:ea typeface="Roboto Slab"/>
                <a:cs typeface="Roboto Slab"/>
                <a:sym typeface="Roboto Slab"/>
              </a:rPr>
              <a:t>-order task flow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highlight>
                  <a:srgbClr val="B6D7A8"/>
                </a:highlight>
                <a:latin typeface="Roboto Slab"/>
                <a:ea typeface="Roboto Slab"/>
                <a:cs typeface="Roboto Slab"/>
                <a:sym typeface="Roboto Slab"/>
              </a:rPr>
              <a:t>-clarify user gestures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highlight>
                  <a:srgbClr val="EA9999"/>
                </a:highlight>
                <a:latin typeface="Roboto Slab"/>
                <a:ea typeface="Roboto Slab"/>
                <a:cs typeface="Roboto Slab"/>
                <a:sym typeface="Roboto Slab"/>
              </a:rPr>
              <a:t>-buggy upload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highlight>
                  <a:srgbClr val="EA9999"/>
                </a:highlight>
                <a:latin typeface="Roboto Slab"/>
                <a:ea typeface="Roboto Slab"/>
                <a:cs typeface="Roboto Slab"/>
                <a:sym typeface="Roboto Slab"/>
              </a:rPr>
              <a:t>-screens disappear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/>
          <p:nvPr>
            <p:ph type="title"/>
          </p:nvPr>
        </p:nvSpPr>
        <p:spPr>
          <a:xfrm>
            <a:off x="387900" y="272441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Prototype: </a:t>
            </a:r>
            <a:r>
              <a:rPr lang="en">
                <a:solidFill>
                  <a:schemeClr val="lt1"/>
                </a:solidFill>
              </a:rPr>
              <a:t>Limitations/Tradeoffs</a:t>
            </a:r>
          </a:p>
        </p:txBody>
      </p:sp>
      <p:sp>
        <p:nvSpPr>
          <p:cNvPr id="182" name="Shape 182"/>
          <p:cNvSpPr txBox="1"/>
          <p:nvPr/>
        </p:nvSpPr>
        <p:spPr>
          <a:xfrm>
            <a:off x="387900" y="1302691"/>
            <a:ext cx="7958400" cy="33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-some gestures simplified (InVision limitations)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</a:t>
            </a: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animations simplified/left out (InVision limitations)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sz="2000">
              <a:latin typeface="Roboto Slab"/>
              <a:ea typeface="Roboto Slab"/>
              <a:cs typeface="Roboto Slab"/>
              <a:sym typeface="Roboto Slab"/>
            </a:endParaRP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-users’ profile pages left out (simplify taskflow)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-single project (simplify taskflow)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-adding media functionality left out (simplify taskflow)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/>
          <p:nvPr>
            <p:ph type="title"/>
          </p:nvPr>
        </p:nvSpPr>
        <p:spPr>
          <a:xfrm>
            <a:off x="387900" y="272441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Prototype: </a:t>
            </a:r>
            <a:r>
              <a:rPr lang="en">
                <a:solidFill>
                  <a:schemeClr val="lt1"/>
                </a:solidFill>
              </a:rPr>
              <a:t>Wizard-of-Oz and Hard-code</a:t>
            </a:r>
          </a:p>
        </p:txBody>
      </p:sp>
      <p:sp>
        <p:nvSpPr>
          <p:cNvPr id="188" name="Shape 188"/>
          <p:cNvSpPr txBox="1"/>
          <p:nvPr/>
        </p:nvSpPr>
        <p:spPr>
          <a:xfrm>
            <a:off x="387900" y="1302691"/>
            <a:ext cx="7958400" cy="33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latin typeface="Roboto Slab"/>
                <a:ea typeface="Roboto Slab"/>
                <a:cs typeface="Roboto Slab"/>
                <a:sym typeface="Roboto Slab"/>
              </a:rPr>
              <a:t>Wizard-of-Oz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-none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latin typeface="Roboto Slab"/>
                <a:ea typeface="Roboto Slab"/>
                <a:cs typeface="Roboto Slab"/>
                <a:sym typeface="Roboto Slab"/>
              </a:rPr>
              <a:t>Hard-Coded Features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-mock users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-mock projects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-mock project stages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-mock descriptions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/>
          <p:nvPr>
            <p:ph type="title"/>
          </p:nvPr>
        </p:nvSpPr>
        <p:spPr>
          <a:xfrm>
            <a:off x="387900" y="272441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Prototype: </a:t>
            </a:r>
            <a:r>
              <a:rPr lang="en">
                <a:solidFill>
                  <a:schemeClr val="lt1"/>
                </a:solidFill>
              </a:rPr>
              <a:t>Link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387900" y="1302691"/>
            <a:ext cx="7958400" cy="3389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 u="sng">
                <a:solidFill>
                  <a:schemeClr val="hlink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https://invis.io/3H4QV7S4N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docket: “Bringing ideas to life”</a:t>
            </a:r>
          </a:p>
        </p:txBody>
      </p:sp>
      <p:sp>
        <p:nvSpPr>
          <p:cNvPr id="69" name="Shape 69"/>
          <p:cNvSpPr txBox="1"/>
          <p:nvPr/>
        </p:nvSpPr>
        <p:spPr>
          <a:xfrm>
            <a:off x="387900" y="1449025"/>
            <a:ext cx="7958400" cy="34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For people of all demographics and career paths, the bustle of everyday life leaves little time and energy for personal side projects. </a:t>
            </a:r>
          </a:p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t/>
            </a:r>
            <a:endParaRPr b="1" sz="20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mar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docket</a:t>
            </a: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 is a public platform that tracks the progress of projects and allows users to support one another’s projects for inspiration and motivation. Through documentation and social interaction, </a:t>
            </a: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docket</a:t>
            </a: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 aims to keep users accountable for the success of their own and of others’ projects.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1800">
                <a:latin typeface="Roboto Slab"/>
                <a:ea typeface="Roboto Slab"/>
                <a:cs typeface="Roboto Slab"/>
                <a:sym typeface="Roboto Slab"/>
              </a:rPr>
              <a:t>	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Task 1: </a:t>
            </a:r>
            <a:r>
              <a:rPr lang="en">
                <a:solidFill>
                  <a:schemeClr val="lt1"/>
                </a:solidFill>
              </a:rPr>
              <a:t>Follow inspiring projects (medium)</a:t>
            </a:r>
          </a:p>
        </p:txBody>
      </p:sp>
      <p:sp>
        <p:nvSpPr>
          <p:cNvPr id="75" name="Shape 75"/>
          <p:cNvSpPr txBox="1"/>
          <p:nvPr/>
        </p:nvSpPr>
        <p:spPr>
          <a:xfrm>
            <a:off x="387900" y="1067925"/>
            <a:ext cx="7958400" cy="16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latin typeface="Roboto Slab"/>
                <a:ea typeface="Roboto Slab"/>
                <a:cs typeface="Roboto Slab"/>
                <a:sym typeface="Roboto Slab"/>
              </a:rPr>
              <a:t>Originally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Users come to look for inspiration. 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Task 2: </a:t>
            </a:r>
            <a:r>
              <a:rPr lang="en">
                <a:solidFill>
                  <a:schemeClr val="lt1"/>
                </a:solidFill>
              </a:rPr>
              <a:t>Add a public quicknote (complex)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387900" y="1264664"/>
            <a:ext cx="7958400" cy="106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latin typeface="Roboto Slab"/>
                <a:ea typeface="Roboto Slab"/>
                <a:cs typeface="Roboto Slab"/>
                <a:sym typeface="Roboto Slab"/>
              </a:rPr>
              <a:t>Originally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Users document their projects.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>
            <a:off x="387900" y="45802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Task 3: </a:t>
            </a:r>
            <a:r>
              <a:rPr lang="en">
                <a:solidFill>
                  <a:schemeClr val="lt1"/>
                </a:solidFill>
              </a:rPr>
              <a:t>Look over project page (simple)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387900" y="1264664"/>
            <a:ext cx="7958400" cy="1064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400">
                <a:latin typeface="Roboto Slab"/>
                <a:ea typeface="Roboto Slab"/>
                <a:cs typeface="Roboto Slab"/>
                <a:sym typeface="Roboto Slab"/>
              </a:rPr>
              <a:t>Originally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Users motivate themselves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122400" y="62847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Major Design Change 1: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Simplified feed</a:t>
            </a: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61" y="1360873"/>
            <a:ext cx="1459582" cy="19430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4693" y="1360873"/>
            <a:ext cx="1459582" cy="1943101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1184300" y="3350275"/>
            <a:ext cx="905999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(before)</a:t>
            </a:r>
          </a:p>
        </p:txBody>
      </p:sp>
      <p:pic>
        <p:nvPicPr>
          <p:cNvPr id="96" name="Shape 96"/>
          <p:cNvPicPr preferRelativeResize="0"/>
          <p:nvPr/>
        </p:nvPicPr>
        <p:blipFill rotWithShape="1">
          <a:blip r:embed="rId5">
            <a:alphaModFix/>
          </a:blip>
          <a:srcRect b="0" l="31609" r="38365" t="0"/>
          <a:stretch/>
        </p:blipFill>
        <p:spPr>
          <a:xfrm>
            <a:off x="6041613" y="1316900"/>
            <a:ext cx="1399011" cy="20310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7" name="Shape 97"/>
          <p:cNvCxnSpPr/>
          <p:nvPr/>
        </p:nvCxnSpPr>
        <p:spPr>
          <a:xfrm flipH="1" rot="10800000">
            <a:off x="4070550" y="1272924"/>
            <a:ext cx="905999" cy="2454900"/>
          </a:xfrm>
          <a:prstGeom prst="straightConnector1">
            <a:avLst/>
          </a:prstGeom>
          <a:noFill/>
          <a:ln cap="flat" cmpd="sng" w="228600">
            <a:solidFill>
              <a:schemeClr val="lt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8" name="Shape 98"/>
          <p:cNvSpPr txBox="1"/>
          <p:nvPr/>
        </p:nvSpPr>
        <p:spPr>
          <a:xfrm>
            <a:off x="122400" y="3876725"/>
            <a:ext cx="8717999" cy="17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One “explore” page with a mix of followed &amp; suggested projects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-Smart algorithm will compile feed based on onboarding preferences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-Make the inspiration stage less confusing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6288125" y="3371275"/>
            <a:ext cx="905999" cy="3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(after)</a:t>
            </a:r>
          </a:p>
        </p:txBody>
      </p:sp>
      <p:sp>
        <p:nvSpPr>
          <p:cNvPr id="100" name="Shape 100"/>
          <p:cNvSpPr/>
          <p:nvPr/>
        </p:nvSpPr>
        <p:spPr>
          <a:xfrm>
            <a:off x="186825" y="1596526"/>
            <a:ext cx="3506399" cy="359700"/>
          </a:xfrm>
          <a:prstGeom prst="rect">
            <a:avLst/>
          </a:prstGeom>
          <a:noFill/>
          <a:ln cap="flat" cmpd="sng" w="38100">
            <a:solidFill>
              <a:srgbClr val="EA21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5818250" y="1483475"/>
            <a:ext cx="1836300" cy="265500"/>
          </a:xfrm>
          <a:prstGeom prst="rect">
            <a:avLst/>
          </a:prstGeom>
          <a:noFill/>
          <a:ln cap="flat" cmpd="sng" w="38100">
            <a:solidFill>
              <a:srgbClr val="EA21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 b="0" l="62952" r="10321" t="0"/>
          <a:stretch/>
        </p:blipFill>
        <p:spPr>
          <a:xfrm>
            <a:off x="7409025" y="1342887"/>
            <a:ext cx="1395750" cy="19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 b="42870" l="0" r="0" t="0"/>
          <a:stretch/>
        </p:blipFill>
        <p:spPr>
          <a:xfrm>
            <a:off x="5052762" y="1445084"/>
            <a:ext cx="2242463" cy="1886737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>
            <p:ph type="title"/>
          </p:nvPr>
        </p:nvSpPr>
        <p:spPr>
          <a:xfrm>
            <a:off x="122400" y="62847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Major Design Change 2: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Simplified social interactions</a:t>
            </a:r>
          </a:p>
        </p:txBody>
      </p:sp>
      <p:sp>
        <p:nvSpPr>
          <p:cNvPr id="109" name="Shape 109"/>
          <p:cNvSpPr txBox="1"/>
          <p:nvPr/>
        </p:nvSpPr>
        <p:spPr>
          <a:xfrm>
            <a:off x="1184300" y="3376564"/>
            <a:ext cx="905999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(before)</a:t>
            </a:r>
          </a:p>
        </p:txBody>
      </p:sp>
      <p:cxnSp>
        <p:nvCxnSpPr>
          <p:cNvPr id="110" name="Shape 110"/>
          <p:cNvCxnSpPr/>
          <p:nvPr/>
        </p:nvCxnSpPr>
        <p:spPr>
          <a:xfrm flipH="1" rot="10800000">
            <a:off x="4070550" y="1218847"/>
            <a:ext cx="905999" cy="2454900"/>
          </a:xfrm>
          <a:prstGeom prst="straightConnector1">
            <a:avLst/>
          </a:prstGeom>
          <a:noFill/>
          <a:ln cap="flat" cmpd="sng" w="228600">
            <a:solidFill>
              <a:schemeClr val="lt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1" name="Shape 111"/>
          <p:cNvSpPr txBox="1"/>
          <p:nvPr/>
        </p:nvSpPr>
        <p:spPr>
          <a:xfrm>
            <a:off x="122400" y="3789095"/>
            <a:ext cx="8416799" cy="1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One action for social interaction: FOLLOW PROJECT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-Decrease the focus on stats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-Make social interaction less confusing</a:t>
            </a:r>
          </a:p>
        </p:txBody>
      </p:sp>
      <p:sp>
        <p:nvSpPr>
          <p:cNvPr id="112" name="Shape 112"/>
          <p:cNvSpPr txBox="1"/>
          <p:nvPr/>
        </p:nvSpPr>
        <p:spPr>
          <a:xfrm>
            <a:off x="6288125" y="3397564"/>
            <a:ext cx="905999" cy="3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(after)</a:t>
            </a:r>
          </a:p>
        </p:txBody>
      </p:sp>
      <p:sp>
        <p:nvSpPr>
          <p:cNvPr id="113" name="Shape 113"/>
          <p:cNvSpPr/>
          <p:nvPr/>
        </p:nvSpPr>
        <p:spPr>
          <a:xfrm>
            <a:off x="6437580" y="2428094"/>
            <a:ext cx="668099" cy="234300"/>
          </a:xfrm>
          <a:prstGeom prst="rect">
            <a:avLst/>
          </a:prstGeom>
          <a:noFill/>
          <a:ln cap="flat" cmpd="sng" w="38100">
            <a:solidFill>
              <a:srgbClr val="EA21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 rotWithShape="1">
          <a:blip r:embed="rId5">
            <a:alphaModFix/>
          </a:blip>
          <a:srcRect b="31959" l="0" r="0" t="25301"/>
          <a:stretch/>
        </p:blipFill>
        <p:spPr>
          <a:xfrm>
            <a:off x="367900" y="1298500"/>
            <a:ext cx="2123475" cy="120807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/>
          <p:nvPr/>
        </p:nvSpPr>
        <p:spPr>
          <a:xfrm>
            <a:off x="1566691" y="2127312"/>
            <a:ext cx="781500" cy="229199"/>
          </a:xfrm>
          <a:prstGeom prst="rect">
            <a:avLst/>
          </a:prstGeom>
          <a:noFill/>
          <a:ln cap="flat" cmpd="sng" w="38100">
            <a:solidFill>
              <a:srgbClr val="EA21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6">
            <a:alphaModFix/>
          </a:blip>
          <a:srcRect b="21875" l="7289" r="13995" t="62187"/>
          <a:stretch/>
        </p:blipFill>
        <p:spPr>
          <a:xfrm>
            <a:off x="375525" y="2589600"/>
            <a:ext cx="3041324" cy="819724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675101" y="2562346"/>
            <a:ext cx="2443200" cy="507900"/>
          </a:xfrm>
          <a:prstGeom prst="rect">
            <a:avLst/>
          </a:prstGeom>
          <a:noFill/>
          <a:ln cap="flat" cmpd="sng" w="38100">
            <a:solidFill>
              <a:srgbClr val="EA21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18" name="Shape 118"/>
          <p:cNvPicPr preferRelativeResize="0"/>
          <p:nvPr/>
        </p:nvPicPr>
        <p:blipFill rotWithShape="1">
          <a:blip r:embed="rId7">
            <a:alphaModFix/>
          </a:blip>
          <a:srcRect b="83329" l="91331" r="3759" t="14877"/>
          <a:stretch/>
        </p:blipFill>
        <p:spPr>
          <a:xfrm>
            <a:off x="7998852" y="1941758"/>
            <a:ext cx="668098" cy="15507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Shape 119"/>
          <p:cNvSpPr/>
          <p:nvPr/>
        </p:nvSpPr>
        <p:spPr>
          <a:xfrm>
            <a:off x="7972571" y="1894694"/>
            <a:ext cx="668099" cy="234300"/>
          </a:xfrm>
          <a:prstGeom prst="rect">
            <a:avLst/>
          </a:prstGeom>
          <a:noFill/>
          <a:ln cap="flat" cmpd="sng" w="38100">
            <a:solidFill>
              <a:srgbClr val="EA21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Shape 124"/>
          <p:cNvPicPr preferRelativeResize="0"/>
          <p:nvPr/>
        </p:nvPicPr>
        <p:blipFill rotWithShape="1">
          <a:blip r:embed="rId3">
            <a:alphaModFix/>
          </a:blip>
          <a:srcRect b="0" l="17742" r="0" t="0"/>
          <a:stretch/>
        </p:blipFill>
        <p:spPr>
          <a:xfrm rot="-5400000">
            <a:off x="972387" y="862787"/>
            <a:ext cx="1841875" cy="298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/>
          <p:cNvPicPr preferRelativeResize="0"/>
          <p:nvPr/>
        </p:nvPicPr>
        <p:blipFill rotWithShape="1">
          <a:blip r:embed="rId4">
            <a:alphaModFix/>
          </a:blip>
          <a:srcRect b="0" l="-990" r="989" t="0"/>
          <a:stretch/>
        </p:blipFill>
        <p:spPr>
          <a:xfrm>
            <a:off x="5331525" y="1472323"/>
            <a:ext cx="3870425" cy="1687124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Shape 126"/>
          <p:cNvSpPr/>
          <p:nvPr/>
        </p:nvSpPr>
        <p:spPr>
          <a:xfrm>
            <a:off x="5331525" y="1472291"/>
            <a:ext cx="1249799" cy="1716900"/>
          </a:xfrm>
          <a:prstGeom prst="rect">
            <a:avLst/>
          </a:prstGeom>
          <a:noFill/>
          <a:ln cap="flat" cmpd="sng" w="38100">
            <a:solidFill>
              <a:srgbClr val="EA21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7" name="Shape 127"/>
          <p:cNvSpPr txBox="1"/>
          <p:nvPr>
            <p:ph type="title"/>
          </p:nvPr>
        </p:nvSpPr>
        <p:spPr>
          <a:xfrm>
            <a:off x="122400" y="628475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Major Design Change 3: 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Simplified navigation</a:t>
            </a:r>
          </a:p>
        </p:txBody>
      </p:sp>
      <p:sp>
        <p:nvSpPr>
          <p:cNvPr id="128" name="Shape 128"/>
          <p:cNvSpPr txBox="1"/>
          <p:nvPr/>
        </p:nvSpPr>
        <p:spPr>
          <a:xfrm>
            <a:off x="1184300" y="3296197"/>
            <a:ext cx="905999" cy="3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(before)</a:t>
            </a:r>
          </a:p>
        </p:txBody>
      </p:sp>
      <p:cxnSp>
        <p:nvCxnSpPr>
          <p:cNvPr id="129" name="Shape 129"/>
          <p:cNvCxnSpPr/>
          <p:nvPr/>
        </p:nvCxnSpPr>
        <p:spPr>
          <a:xfrm flipH="1" rot="10800000">
            <a:off x="4070550" y="1218847"/>
            <a:ext cx="905999" cy="2454900"/>
          </a:xfrm>
          <a:prstGeom prst="straightConnector1">
            <a:avLst/>
          </a:prstGeom>
          <a:noFill/>
          <a:ln cap="flat" cmpd="sng" w="228600">
            <a:solidFill>
              <a:schemeClr val="lt1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30" name="Shape 130"/>
          <p:cNvSpPr txBox="1"/>
          <p:nvPr/>
        </p:nvSpPr>
        <p:spPr>
          <a:xfrm>
            <a:off x="122400" y="3789095"/>
            <a:ext cx="8416799" cy="14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2000">
                <a:latin typeface="Roboto Slab"/>
                <a:ea typeface="Roboto Slab"/>
                <a:cs typeface="Roboto Slab"/>
                <a:sym typeface="Roboto Slab"/>
              </a:rPr>
              <a:t>Sidebar</a:t>
            </a:r>
          </a:p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-reduces amount of swiping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000">
                <a:latin typeface="Roboto Slab"/>
                <a:ea typeface="Roboto Slab"/>
                <a:cs typeface="Roboto Slab"/>
                <a:sym typeface="Roboto Slab"/>
              </a:rPr>
              <a:t>-makes all pages more accessible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6288125" y="3317197"/>
            <a:ext cx="905999" cy="317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(after)</a:t>
            </a:r>
          </a:p>
        </p:txBody>
      </p:sp>
      <p:sp>
        <p:nvSpPr>
          <p:cNvPr id="132" name="Shape 132"/>
          <p:cNvSpPr/>
          <p:nvPr/>
        </p:nvSpPr>
        <p:spPr>
          <a:xfrm>
            <a:off x="1548578" y="2035276"/>
            <a:ext cx="486600" cy="574200"/>
          </a:xfrm>
          <a:prstGeom prst="rect">
            <a:avLst/>
          </a:prstGeom>
          <a:noFill/>
          <a:ln cap="flat" cmpd="sng" w="38100">
            <a:solidFill>
              <a:srgbClr val="EA21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6690725" y="1529775"/>
            <a:ext cx="221399" cy="317699"/>
          </a:xfrm>
          <a:prstGeom prst="rect">
            <a:avLst/>
          </a:prstGeom>
          <a:noFill/>
          <a:ln cap="flat" cmpd="sng" w="38100">
            <a:solidFill>
              <a:srgbClr val="EA21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3F3F3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-3145" l="0" r="0" t="0"/>
          <a:stretch/>
        </p:blipFill>
        <p:spPr>
          <a:xfrm>
            <a:off x="645238" y="557068"/>
            <a:ext cx="7834261" cy="4775439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>
            <p:ph type="title"/>
          </p:nvPr>
        </p:nvSpPr>
        <p:spPr>
          <a:xfrm>
            <a:off x="-18950" y="4502390"/>
            <a:ext cx="8368200" cy="686099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  <a:p>
            <a:pPr rtl="0">
              <a:spcBef>
                <a:spcPts val="0"/>
              </a:spcBef>
              <a:buNone/>
            </a:pPr>
            <a:r>
              <a:rPr b="1" lang="en">
                <a:solidFill>
                  <a:schemeClr val="lt1"/>
                </a:solidFill>
              </a:rPr>
              <a:t>Task Flow 1:</a:t>
            </a:r>
          </a:p>
          <a:p>
            <a:pPr lvl="0" rtl="0">
              <a:spcBef>
                <a:spcPts val="0"/>
              </a:spcBef>
              <a:buNone/>
            </a:pPr>
            <a:r>
              <a:rPr lang="en">
                <a:solidFill>
                  <a:schemeClr val="lt1"/>
                </a:solidFill>
              </a:rPr>
              <a:t>Follow inspiring projects</a:t>
            </a:r>
          </a:p>
        </p:txBody>
      </p:sp>
      <p:sp>
        <p:nvSpPr>
          <p:cNvPr id="140" name="Shape 140"/>
          <p:cNvSpPr txBox="1"/>
          <p:nvPr/>
        </p:nvSpPr>
        <p:spPr>
          <a:xfrm>
            <a:off x="853038" y="261439"/>
            <a:ext cx="1615199" cy="42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navigation bar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2885386" y="240551"/>
            <a:ext cx="1615199" cy="42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explore page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4890664" y="35204"/>
            <a:ext cx="2753400" cy="42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explore page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(with follow)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6136208" y="35202"/>
            <a:ext cx="2753400" cy="424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explore page </a:t>
            </a:r>
          </a:p>
          <a:p>
            <a:pPr lvl="0" rtl="0" algn="ctr">
              <a:lnSpc>
                <a:spcPct val="115000"/>
              </a:lnSpc>
              <a:spcBef>
                <a:spcPts val="0"/>
              </a:spcBef>
              <a:buNone/>
            </a:pPr>
            <a:r>
              <a:rPr b="1" lang="en" sz="1500">
                <a:latin typeface="Roboto Slab"/>
                <a:ea typeface="Roboto Slab"/>
                <a:cs typeface="Roboto Slab"/>
                <a:sym typeface="Roboto Slab"/>
              </a:rPr>
              <a:t>(expanded)</a:t>
            </a:r>
          </a:p>
        </p:txBody>
      </p:sp>
      <p:sp>
        <p:nvSpPr>
          <p:cNvPr id="144" name="Shape 144"/>
          <p:cNvSpPr/>
          <p:nvPr/>
        </p:nvSpPr>
        <p:spPr>
          <a:xfrm>
            <a:off x="6623000" y="672859"/>
            <a:ext cx="302400" cy="207900"/>
          </a:xfrm>
          <a:prstGeom prst="rect">
            <a:avLst/>
          </a:prstGeom>
          <a:noFill/>
          <a:ln cap="flat" cmpd="sng" w="38100">
            <a:solidFill>
              <a:srgbClr val="EA21A7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